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8" r:id="rId3"/>
    <p:sldId id="260" r:id="rId4"/>
    <p:sldId id="307" r:id="rId5"/>
    <p:sldId id="305" r:id="rId6"/>
    <p:sldId id="300" r:id="rId7"/>
    <p:sldId id="271" r:id="rId8"/>
    <p:sldId id="268" r:id="rId9"/>
    <p:sldId id="285" r:id="rId10"/>
    <p:sldId id="296" r:id="rId11"/>
    <p:sldId id="301" r:id="rId12"/>
    <p:sldId id="304" r:id="rId13"/>
    <p:sldId id="283" r:id="rId14"/>
    <p:sldId id="297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4" autoAdjust="0"/>
    <p:restoredTop sz="86454" autoAdjust="0"/>
  </p:normalViewPr>
  <p:slideViewPr>
    <p:cSldViewPr>
      <p:cViewPr varScale="1">
        <p:scale>
          <a:sx n="98" d="100"/>
          <a:sy n="98" d="100"/>
        </p:scale>
        <p:origin x="-19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32CCF-68D1-488C-A900-86DEE68D446C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42AC6-2F0D-4068-B0D6-00DC19C3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33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272E7-18E9-44A9-B2AF-D3834D865673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02EF2-69BE-4111-8CAC-AE3F4475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0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How to think like Git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Not going to</a:t>
            </a:r>
            <a:r>
              <a:rPr lang="en-US" baseline="0" dirty="0" smtClean="0"/>
              <a:t> go over anything that is really specific to .NET (language and platform independent)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Give some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2EF2-69BE-4111-8CAC-AE3F44752C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Was written to manage the </a:t>
            </a:r>
            <a:r>
              <a:rPr lang="en-US" dirty="0" err="1" smtClean="0"/>
              <a:t>linux</a:t>
            </a:r>
            <a:r>
              <a:rPr lang="en-US" dirty="0" smtClean="0"/>
              <a:t> kernel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Built to handle very large projects</a:t>
            </a:r>
          </a:p>
          <a:p>
            <a:pPr marL="0" indent="0">
              <a:buNone/>
            </a:pPr>
            <a:r>
              <a:rPr lang="en-US" dirty="0" smtClean="0"/>
              <a:t>Sucks at large binary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2EF2-69BE-4111-8CAC-AE3F44752C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Was written to manage the </a:t>
            </a:r>
            <a:r>
              <a:rPr lang="en-US" dirty="0" err="1" smtClean="0"/>
              <a:t>linux</a:t>
            </a:r>
            <a:r>
              <a:rPr lang="en-US" dirty="0" smtClean="0"/>
              <a:t> kernel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Built to handle very large projects</a:t>
            </a:r>
          </a:p>
          <a:p>
            <a:pPr marL="0" indent="0">
              <a:buNone/>
            </a:pPr>
            <a:r>
              <a:rPr lang="en-US" dirty="0" smtClean="0"/>
              <a:t>Sucks at large binary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2EF2-69BE-4111-8CAC-AE3F44752C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Was written to manage the </a:t>
            </a:r>
            <a:r>
              <a:rPr lang="en-US" dirty="0" err="1" smtClean="0"/>
              <a:t>linux</a:t>
            </a:r>
            <a:r>
              <a:rPr lang="en-US" dirty="0" smtClean="0"/>
              <a:t> kernel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Built to handle very large projects</a:t>
            </a:r>
          </a:p>
          <a:p>
            <a:pPr marL="0" indent="0">
              <a:buNone/>
            </a:pPr>
            <a:r>
              <a:rPr lang="en-US" dirty="0" smtClean="0"/>
              <a:t>Sucks at large binary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2EF2-69BE-4111-8CAC-AE3F44752C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Was written to manage the </a:t>
            </a:r>
            <a:r>
              <a:rPr lang="en-US" dirty="0" err="1" smtClean="0"/>
              <a:t>linux</a:t>
            </a:r>
            <a:r>
              <a:rPr lang="en-US" dirty="0" smtClean="0"/>
              <a:t> kernel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Built to handle very large projects</a:t>
            </a:r>
          </a:p>
          <a:p>
            <a:pPr marL="0" indent="0">
              <a:buNone/>
            </a:pPr>
            <a:r>
              <a:rPr lang="en-US" smtClean="0"/>
              <a:t>Sucks at large binary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2EF2-69BE-4111-8CAC-AE3F44752C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Reintegration merges – once</a:t>
            </a:r>
            <a:r>
              <a:rPr lang="en-US" baseline="0" dirty="0" smtClean="0"/>
              <a:t> a branch is merged to master (trunk), you can continue doing work in that branch. Let that sink in for a moment.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2EF2-69BE-4111-8CAC-AE3F44752C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74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commit creates a </a:t>
            </a:r>
            <a:r>
              <a:rPr lang="en-US" b="1" dirty="0" smtClean="0"/>
              <a:t>recursive manifest</a:t>
            </a:r>
            <a:r>
              <a:rPr lang="en-US" dirty="0" smtClean="0"/>
              <a:t> of </a:t>
            </a:r>
            <a:r>
              <a:rPr lang="en-US" b="1" dirty="0" smtClean="0"/>
              <a:t>pointers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2EF2-69BE-4111-8CAC-AE3F44752C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4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- intro here about how after knowing how to work with </a:t>
            </a:r>
            <a:r>
              <a:rPr lang="en-US" dirty="0" err="1" smtClean="0"/>
              <a:t>git</a:t>
            </a:r>
            <a:r>
              <a:rPr lang="en-US" dirty="0" smtClean="0"/>
              <a:t> local, working with a remote only involves a few more commands</a:t>
            </a:r>
          </a:p>
          <a:p>
            <a:pPr marL="114300" indent="0">
              <a:buNone/>
            </a:pPr>
            <a:r>
              <a:rPr lang="en-US" dirty="0" smtClean="0"/>
              <a:t>- note that you can have many remotes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2EF2-69BE-4111-8CAC-AE3F44752C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2DC-468F-4276-8974-D0DEC80F63A9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726C-586C-4F0B-9F0E-F116AFABD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2DC-468F-4276-8974-D0DEC80F63A9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726C-586C-4F0B-9F0E-F116AFABD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2DC-468F-4276-8974-D0DEC80F63A9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726C-586C-4F0B-9F0E-F116AFABD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2DC-468F-4276-8974-D0DEC80F63A9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726C-586C-4F0B-9F0E-F116AFABD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852863"/>
            <a:ext cx="6135687" cy="16335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2DC-468F-4276-8974-D0DEC80F63A9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726C-586C-4F0B-9F0E-F116AFABD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2DC-468F-4276-8974-D0DEC80F63A9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726C-586C-4F0B-9F0E-F116AFABD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2DC-468F-4276-8974-D0DEC80F63A9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726C-586C-4F0B-9F0E-F116AFABD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2DC-468F-4276-8974-D0DEC80F63A9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726C-586C-4F0B-9F0E-F116AFABD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2DC-468F-4276-8974-D0DEC80F63A9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726C-586C-4F0B-9F0E-F116AFABD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2DC-468F-4276-8974-D0DEC80F63A9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726C-586C-4F0B-9F0E-F116AFABD1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7"/>
            <a:ext cx="7772400" cy="594627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2DC-468F-4276-8974-D0DEC80F63A9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B726C-586C-4F0B-9F0E-F116AFABD1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D1B726C-586C-4F0B-9F0E-F116AFABD11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C2A92DC-468F-4276-8974-D0DEC80F63A9}" type="datetimeFigureOut">
              <a:rPr lang="en-US" smtClean="0"/>
              <a:t>4/27/2013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traum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ry.github.com/" TargetMode="External"/><Relationship Id="rId5" Type="http://schemas.openxmlformats.org/officeDocument/2006/relationships/hyperlink" Target="http://www.progit.org/" TargetMode="External"/><Relationship Id="rId4" Type="http://schemas.openxmlformats.org/officeDocument/2006/relationships/hyperlink" Target="http://www.gitref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-scm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2"/>
            <a:ext cx="7543800" cy="259397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Git and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6461760" cy="10668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Joshua Gall</a:t>
            </a:r>
          </a:p>
          <a:p>
            <a:pPr lvl="0"/>
            <a:r>
              <a:rPr lang="en-US" dirty="0" smtClean="0"/>
              <a:t>@</a:t>
            </a:r>
            <a:r>
              <a:rPr lang="en-US" dirty="0" err="1" smtClean="0"/>
              <a:t>SirkleZero</a:t>
            </a:r>
            <a:endParaRPr lang="en-US" dirty="0"/>
          </a:p>
          <a:p>
            <a:pPr lvl="0"/>
            <a:r>
              <a:rPr lang="en-US" dirty="0" smtClean="0">
                <a:hlinkClick r:id="rId3"/>
              </a:rPr>
              <a:t>imtraum.com</a:t>
            </a:r>
            <a:endParaRPr lang="en-US" dirty="0" smtClean="0"/>
          </a:p>
        </p:txBody>
      </p:sp>
      <p:pic>
        <p:nvPicPr>
          <p:cNvPr id="1026" name="Picture 2" descr="C:\Presentations\ccc13\git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5"/>
            <a:ext cx="2773362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esentations\ccc13\coderdojo-octocat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40326"/>
            <a:ext cx="1717674" cy="171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7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Git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 prefer a </a:t>
            </a:r>
            <a:r>
              <a:rPr lang="en-US" b="1" dirty="0" smtClean="0"/>
              <a:t>command line</a:t>
            </a:r>
            <a:r>
              <a:rPr lang="en-US" dirty="0" smtClean="0"/>
              <a:t> environment based on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msysgit</a:t>
            </a:r>
          </a:p>
          <a:p>
            <a:r>
              <a:rPr lang="en-US" dirty="0" err="1" smtClean="0"/>
              <a:t>Powershell</a:t>
            </a:r>
            <a:endParaRPr lang="en-US" dirty="0" smtClean="0"/>
          </a:p>
          <a:p>
            <a:r>
              <a:rPr lang="en-US" dirty="0" smtClean="0"/>
              <a:t>Console2</a:t>
            </a:r>
          </a:p>
          <a:p>
            <a:r>
              <a:rPr lang="en-US" dirty="0" smtClean="0"/>
              <a:t>Posh-Git</a:t>
            </a:r>
          </a:p>
          <a:p>
            <a:r>
              <a:rPr lang="en-US" dirty="0" smtClean="0"/>
              <a:t>Sublime Text</a:t>
            </a:r>
            <a:r>
              <a:rPr lang="en-US" baseline="0" dirty="0" smtClean="0"/>
              <a:t> 2</a:t>
            </a:r>
          </a:p>
          <a:p>
            <a:r>
              <a:rPr lang="en-US" dirty="0" err="1" smtClean="0"/>
              <a:t>DiffMerge</a:t>
            </a:r>
            <a:endParaRPr lang="en-US" dirty="0" smtClean="0"/>
          </a:p>
          <a:p>
            <a:pPr marL="114300" indent="0">
              <a:buNone/>
            </a:pPr>
            <a:endParaRPr lang="en-US" baseline="0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aseline="0" dirty="0" smtClean="0"/>
              <a:t>Using </a:t>
            </a:r>
            <a:r>
              <a:rPr lang="en-US" b="1" baseline="0" dirty="0" smtClean="0"/>
              <a:t>Git</a:t>
            </a:r>
            <a:r>
              <a:rPr lang="en-US" baseline="0" dirty="0" smtClean="0"/>
              <a:t> via </a:t>
            </a:r>
            <a:r>
              <a:rPr lang="en-US" b="1" dirty="0" smtClean="0"/>
              <a:t>command line</a:t>
            </a:r>
            <a:r>
              <a:rPr lang="en-US" dirty="0" smtClean="0"/>
              <a:t> </a:t>
            </a:r>
            <a:r>
              <a:rPr lang="en-US" baseline="0" dirty="0" smtClean="0"/>
              <a:t>will help you adjust to the differences between Git and other SCM’s.</a:t>
            </a:r>
            <a:endParaRPr lang="en-US" baseline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2" y="2133600"/>
            <a:ext cx="4314471" cy="2553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9181" y="64820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demo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Everyday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Repository</a:t>
            </a:r>
          </a:p>
          <a:p>
            <a:pPr lvl="1"/>
            <a:r>
              <a:rPr lang="en-US" dirty="0" err="1" smtClean="0"/>
              <a:t>init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lone</a:t>
            </a:r>
          </a:p>
          <a:p>
            <a:r>
              <a:rPr lang="en-US" dirty="0" smtClean="0"/>
              <a:t>Snap Shots</a:t>
            </a:r>
            <a:endParaRPr lang="en-US" dirty="0"/>
          </a:p>
          <a:p>
            <a:pPr lvl="1"/>
            <a:r>
              <a:rPr lang="en-US" dirty="0" smtClean="0"/>
              <a:t>add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tatus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iff</a:t>
            </a:r>
          </a:p>
          <a:p>
            <a:pPr lvl="1"/>
            <a:r>
              <a:rPr lang="en-US" dirty="0" smtClean="0"/>
              <a:t>commit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eset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m</a:t>
            </a:r>
            <a:r>
              <a:rPr lang="en-US" dirty="0" smtClean="0"/>
              <a:t>, mv</a:t>
            </a:r>
          </a:p>
          <a:p>
            <a:pPr lvl="1"/>
            <a:r>
              <a:rPr lang="en-US" dirty="0" smtClean="0"/>
              <a:t>stash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536192"/>
            <a:ext cx="3962400" cy="49408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Branching and Merging</a:t>
            </a:r>
          </a:p>
          <a:p>
            <a:pPr lvl="1"/>
            <a:r>
              <a:rPr lang="en-US" dirty="0" smtClean="0"/>
              <a:t>branch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erge</a:t>
            </a:r>
          </a:p>
          <a:p>
            <a:pPr lvl="1"/>
            <a:r>
              <a:rPr lang="en-US" dirty="0" smtClean="0"/>
              <a:t>checkout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og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ag</a:t>
            </a:r>
          </a:p>
          <a:p>
            <a:r>
              <a:rPr lang="en-US" dirty="0" smtClean="0"/>
              <a:t>Sharing</a:t>
            </a:r>
            <a:endParaRPr lang="en-US" dirty="0"/>
          </a:p>
          <a:p>
            <a:pPr lvl="1"/>
            <a:r>
              <a:rPr lang="en-US" dirty="0" smtClean="0"/>
              <a:t>fetch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ush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emote</a:t>
            </a:r>
            <a:endParaRPr lang="en-US" dirty="0"/>
          </a:p>
          <a:p>
            <a:r>
              <a:rPr lang="en-US" dirty="0" smtClean="0"/>
              <a:t>Inspection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og, 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6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Remotes are what make Git </a:t>
            </a:r>
            <a:r>
              <a:rPr lang="en-US" b="1" dirty="0" smtClean="0"/>
              <a:t>Distributed</a:t>
            </a:r>
            <a:r>
              <a:rPr lang="en-US" dirty="0" smtClean="0"/>
              <a:t> and </a:t>
            </a:r>
            <a:r>
              <a:rPr lang="en-US" b="1" dirty="0" smtClean="0"/>
              <a:t>Confusing</a:t>
            </a:r>
          </a:p>
          <a:p>
            <a:r>
              <a:rPr lang="en-US" dirty="0" smtClean="0"/>
              <a:t>Remotes are just a </a:t>
            </a:r>
            <a:r>
              <a:rPr lang="en-US" b="1" dirty="0" smtClean="0"/>
              <a:t>URL</a:t>
            </a:r>
            <a:r>
              <a:rPr lang="en-US" dirty="0" smtClean="0"/>
              <a:t> that’s been </a:t>
            </a:r>
            <a:r>
              <a:rPr lang="en-US" b="1" dirty="0" smtClean="0"/>
              <a:t>aliased</a:t>
            </a:r>
          </a:p>
          <a:p>
            <a:r>
              <a:rPr lang="en-US" dirty="0" smtClean="0"/>
              <a:t>Commands</a:t>
            </a:r>
            <a:endParaRPr lang="en-US" dirty="0"/>
          </a:p>
          <a:p>
            <a:pPr lvl="1"/>
            <a:r>
              <a:rPr lang="en-US" dirty="0"/>
              <a:t>remote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fetch (or pull)</a:t>
            </a:r>
          </a:p>
          <a:p>
            <a:pPr lvl="1"/>
            <a:r>
              <a:rPr lang="en-US" dirty="0" smtClean="0"/>
              <a:t>merge</a:t>
            </a:r>
            <a:endParaRPr lang="en-US" b="1" dirty="0" smtClean="0"/>
          </a:p>
          <a:p>
            <a:r>
              <a:rPr lang="en-US" dirty="0" smtClean="0"/>
              <a:t>Git protocols</a:t>
            </a:r>
          </a:p>
          <a:p>
            <a:pPr lvl="1"/>
            <a:r>
              <a:rPr lang="en-US" dirty="0" smtClean="0"/>
              <a:t>Local – read/write a file system (local, share, friends computer)</a:t>
            </a:r>
          </a:p>
          <a:p>
            <a:pPr lvl="1"/>
            <a:r>
              <a:rPr lang="en-US" dirty="0" smtClean="0"/>
              <a:t>Git – generally read-only</a:t>
            </a:r>
          </a:p>
          <a:p>
            <a:pPr lvl="1"/>
            <a:r>
              <a:rPr lang="en-US" dirty="0" smtClean="0"/>
              <a:t>SSH – Git protocol over SSH</a:t>
            </a:r>
          </a:p>
          <a:p>
            <a:pPr lvl="1"/>
            <a:r>
              <a:rPr lang="en-US" dirty="0" smtClean="0"/>
              <a:t>HTTP/S</a:t>
            </a:r>
          </a:p>
        </p:txBody>
      </p:sp>
    </p:spTree>
    <p:extLst>
      <p:ext uri="{BB962C8B-B14F-4D97-AF65-F5344CB8AC3E}">
        <p14:creationId xmlns:p14="http://schemas.microsoft.com/office/powerpoint/2010/main" val="17294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</a:t>
            </a:r>
            <a:r>
              <a:rPr lang="en-US" dirty="0" err="1" smtClean="0"/>
              <a:t>GitHub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hosts repositories – a remote for your local repo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hosts Wiki’s versioned by Git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has simple defect tracking</a:t>
            </a:r>
          </a:p>
          <a:p>
            <a:r>
              <a:rPr lang="en-US" dirty="0" smtClean="0"/>
              <a:t>Pull</a:t>
            </a:r>
            <a:r>
              <a:rPr lang="en-US" baseline="0" dirty="0" smtClean="0"/>
              <a:t> Requests – </a:t>
            </a:r>
            <a:r>
              <a:rPr lang="en-US" dirty="0" smtClean="0"/>
              <a:t>Code Review and Collaboration</a:t>
            </a:r>
          </a:p>
          <a:p>
            <a:r>
              <a:rPr lang="en-US" dirty="0" smtClean="0"/>
              <a:t>Numerous ways </a:t>
            </a:r>
            <a:r>
              <a:rPr lang="en-US" smtClean="0"/>
              <a:t>to navigate your code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99181" y="64820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demo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3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Git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on something new, create a descriptively named branch off of </a:t>
            </a:r>
            <a:r>
              <a:rPr lang="en-US" b="1" dirty="0" smtClean="0"/>
              <a:t>master</a:t>
            </a:r>
            <a:r>
              <a:rPr lang="en-US" dirty="0" smtClean="0"/>
              <a:t>. This is a </a:t>
            </a:r>
            <a:r>
              <a:rPr lang="en-US" b="1" dirty="0" smtClean="0"/>
              <a:t>topic</a:t>
            </a:r>
            <a:r>
              <a:rPr lang="en-US" dirty="0"/>
              <a:t> </a:t>
            </a:r>
            <a:r>
              <a:rPr lang="en-US" dirty="0" smtClean="0"/>
              <a:t>branch.</a:t>
            </a:r>
          </a:p>
          <a:p>
            <a:r>
              <a:rPr lang="en-US" dirty="0" smtClean="0"/>
              <a:t>Commit to that branch locally and regularly push your work to the same named branch on the server.</a:t>
            </a:r>
          </a:p>
          <a:p>
            <a:r>
              <a:rPr lang="en-US" dirty="0" smtClean="0"/>
              <a:t>Keep your </a:t>
            </a:r>
            <a:r>
              <a:rPr lang="en-US" b="1" dirty="0" smtClean="0"/>
              <a:t>topic</a:t>
            </a:r>
            <a:r>
              <a:rPr lang="en-US" dirty="0" smtClean="0"/>
              <a:t> branch up to date with </a:t>
            </a:r>
            <a:r>
              <a:rPr lang="en-US" b="1" dirty="0" smtClean="0"/>
              <a:t>master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need </a:t>
            </a:r>
            <a:r>
              <a:rPr lang="en-US" b="1" dirty="0" smtClean="0"/>
              <a:t>feedback</a:t>
            </a:r>
            <a:r>
              <a:rPr lang="en-US" dirty="0" smtClean="0"/>
              <a:t> or help, or you think the branch is ready for merging, open a </a:t>
            </a:r>
            <a:r>
              <a:rPr lang="en-US" b="1" dirty="0" smtClean="0"/>
              <a:t>pull request</a:t>
            </a:r>
          </a:p>
          <a:p>
            <a:r>
              <a:rPr lang="en-US" dirty="0" smtClean="0"/>
              <a:t>After someone else has reviewed and signed off on your new feature, merge it into </a:t>
            </a:r>
            <a:r>
              <a:rPr lang="en-US" b="1" dirty="0" smtClean="0"/>
              <a:t>master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deployed to </a:t>
            </a:r>
            <a:r>
              <a:rPr lang="en-US" b="1" dirty="0" smtClean="0"/>
              <a:t>master</a:t>
            </a:r>
            <a:r>
              <a:rPr lang="en-US" dirty="0" smtClean="0"/>
              <a:t>, you can and should deploy immediately.</a:t>
            </a:r>
          </a:p>
        </p:txBody>
      </p:sp>
    </p:spTree>
    <p:extLst>
      <p:ext uri="{BB962C8B-B14F-4D97-AF65-F5344CB8AC3E}">
        <p14:creationId xmlns:p14="http://schemas.microsoft.com/office/powerpoint/2010/main" val="40169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 and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Helpful Git Resources</a:t>
            </a:r>
          </a:p>
          <a:p>
            <a:pPr lvl="1"/>
            <a:r>
              <a:rPr lang="en-US" dirty="0" smtClean="0">
                <a:hlinkClick r:id="rId2"/>
              </a:rPr>
              <a:t>git-scm.com</a:t>
            </a:r>
            <a:r>
              <a:rPr lang="en-US" dirty="0" smtClean="0"/>
              <a:t> – Git Documentation</a:t>
            </a:r>
          </a:p>
          <a:p>
            <a:pPr lvl="1"/>
            <a:r>
              <a:rPr lang="en-US" dirty="0">
                <a:hlinkClick r:id="rId3"/>
              </a:rPr>
              <a:t>g</a:t>
            </a:r>
            <a:r>
              <a:rPr lang="en-US" dirty="0" smtClean="0">
                <a:hlinkClick r:id="rId3"/>
              </a:rPr>
              <a:t>ithub.com</a:t>
            </a:r>
            <a:r>
              <a:rPr lang="en-US" dirty="0" smtClean="0"/>
              <a:t> – Repository Hosting</a:t>
            </a:r>
          </a:p>
          <a:p>
            <a:pPr lvl="1"/>
            <a:r>
              <a:rPr lang="en-US" dirty="0">
                <a:hlinkClick r:id="rId4"/>
              </a:rPr>
              <a:t>g</a:t>
            </a:r>
            <a:r>
              <a:rPr lang="en-US" dirty="0" smtClean="0">
                <a:hlinkClick r:id="rId4"/>
              </a:rPr>
              <a:t>itref.org</a:t>
            </a:r>
            <a:r>
              <a:rPr lang="en-US" dirty="0" smtClean="0"/>
              <a:t> – Reference Materials</a:t>
            </a:r>
          </a:p>
          <a:p>
            <a:pPr lvl="1"/>
            <a:r>
              <a:rPr lang="en-US" dirty="0">
                <a:hlinkClick r:id="rId5"/>
              </a:rPr>
              <a:t>p</a:t>
            </a:r>
            <a:r>
              <a:rPr lang="en-US" dirty="0" smtClean="0">
                <a:hlinkClick r:id="rId5"/>
              </a:rPr>
              <a:t>rogit.org</a:t>
            </a:r>
            <a:r>
              <a:rPr lang="en-US" dirty="0" smtClean="0"/>
              <a:t> – Downloadable Book</a:t>
            </a:r>
          </a:p>
          <a:p>
            <a:pPr lvl="1"/>
            <a:r>
              <a:rPr lang="en-US" dirty="0" smtClean="0">
                <a:hlinkClick r:id="rId6"/>
              </a:rPr>
              <a:t>try.github.com</a:t>
            </a:r>
            <a:r>
              <a:rPr lang="en-US" dirty="0" smtClean="0"/>
              <a:t> – Git Tutorial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Follow me @</a:t>
            </a:r>
            <a:r>
              <a:rPr lang="en-US" dirty="0" err="1" smtClean="0"/>
              <a:t>SirkleZero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imtraum.com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 and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overview of Git</a:t>
            </a:r>
          </a:p>
          <a:p>
            <a:r>
              <a:rPr lang="en-US" dirty="0" smtClean="0"/>
              <a:t>Getting started </a:t>
            </a:r>
            <a:r>
              <a:rPr lang="en-US" dirty="0"/>
              <a:t>on </a:t>
            </a:r>
            <a:r>
              <a:rPr lang="en-US" dirty="0" smtClean="0"/>
              <a:t>Windows</a:t>
            </a:r>
          </a:p>
          <a:p>
            <a:r>
              <a:rPr lang="en-US" dirty="0" smtClean="0"/>
              <a:t>Using Git from the Command Line</a:t>
            </a:r>
          </a:p>
          <a:p>
            <a:pPr lvl="1"/>
            <a:r>
              <a:rPr lang="en-US" dirty="0" smtClean="0"/>
              <a:t>Creating Repositories</a:t>
            </a:r>
          </a:p>
          <a:p>
            <a:pPr lvl="1"/>
            <a:r>
              <a:rPr lang="en-US" dirty="0" smtClean="0"/>
              <a:t>Working with code</a:t>
            </a:r>
          </a:p>
          <a:p>
            <a:pPr lvl="1"/>
            <a:r>
              <a:rPr lang="en-US" dirty="0" smtClean="0"/>
              <a:t>Working with Remotes</a:t>
            </a:r>
          </a:p>
          <a:p>
            <a:r>
              <a:rPr lang="en-US" dirty="0"/>
              <a:t>A simple development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GitHub</a:t>
            </a:r>
            <a:r>
              <a:rPr lang="en-US" dirty="0" smtClean="0"/>
              <a:t> stuff</a:t>
            </a:r>
          </a:p>
        </p:txBody>
      </p:sp>
    </p:spTree>
    <p:extLst>
      <p:ext uri="{BB962C8B-B14F-4D97-AF65-F5344CB8AC3E}">
        <p14:creationId xmlns:p14="http://schemas.microsoft.com/office/powerpoint/2010/main" val="326758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pubescent kid who thinks it’s totally cool to act like a moron on the internet, only because no one can actually reach through the screen and  punch their lights out.” – </a:t>
            </a:r>
            <a:r>
              <a:rPr lang="en-US" i="1" dirty="0" smtClean="0"/>
              <a:t>Urban Dictionary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95600"/>
            <a:ext cx="4000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Git is an open</a:t>
            </a:r>
            <a:r>
              <a:rPr lang="en-US" baseline="0" dirty="0" smtClean="0"/>
              <a:t> source distributed version control system designed for speed and efficiency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3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Git is an open</a:t>
            </a:r>
            <a:r>
              <a:rPr lang="en-US" baseline="0" dirty="0" smtClean="0"/>
              <a:t> source </a:t>
            </a:r>
            <a:r>
              <a:rPr lang="en-US" b="1" baseline="0" dirty="0" smtClean="0"/>
              <a:t>distributed</a:t>
            </a:r>
            <a:r>
              <a:rPr lang="en-US" baseline="0" dirty="0" smtClean="0"/>
              <a:t> version control system designed for </a:t>
            </a:r>
            <a:r>
              <a:rPr lang="en-US" b="1" baseline="0" dirty="0" smtClean="0"/>
              <a:t>speed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efficiency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/>
              <a:t>Git is </a:t>
            </a:r>
            <a:r>
              <a:rPr lang="en-US" b="1" dirty="0" smtClean="0"/>
              <a:t>DISTRIBUTED</a:t>
            </a:r>
            <a:r>
              <a:rPr lang="en-US" dirty="0" smtClean="0"/>
              <a:t> (but mostly local)</a:t>
            </a:r>
            <a:endParaRPr lang="en-US" dirty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Git</a:t>
            </a:r>
            <a:r>
              <a:rPr lang="en-US" dirty="0" smtClean="0"/>
              <a:t> is </a:t>
            </a:r>
            <a:r>
              <a:rPr lang="en-US" b="1" dirty="0" smtClean="0"/>
              <a:t>FAST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dirty="0" smtClean="0"/>
              <a:t>Git </a:t>
            </a:r>
            <a:r>
              <a:rPr lang="en-US" smtClean="0"/>
              <a:t>is </a:t>
            </a:r>
            <a:r>
              <a:rPr lang="en-US" b="1" smtClean="0"/>
              <a:t>COOL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868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ike TFS, VSS or Subversion</a:t>
            </a:r>
            <a:endParaRPr lang="en-US" dirty="0"/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dirty="0" smtClean="0"/>
              <a:t>hard to learn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great </a:t>
            </a:r>
            <a:r>
              <a:rPr lang="en-US" dirty="0"/>
              <a:t>at versioning </a:t>
            </a:r>
            <a:r>
              <a:rPr lang="en-US" b="1" dirty="0"/>
              <a:t>large binary</a:t>
            </a:r>
            <a:r>
              <a:rPr lang="en-US" dirty="0"/>
              <a:t> files (media for 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5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/>
              <a:t>Working with Git </a:t>
            </a:r>
            <a:r>
              <a:rPr lang="en-US" b="1" dirty="0"/>
              <a:t>will change</a:t>
            </a:r>
            <a:r>
              <a:rPr lang="en-US" dirty="0"/>
              <a:t> how you develop </a:t>
            </a:r>
            <a:r>
              <a:rPr lang="en-US" b="1" dirty="0"/>
              <a:t>concurrent</a:t>
            </a:r>
            <a:r>
              <a:rPr lang="en-US" dirty="0"/>
              <a:t> software.</a:t>
            </a:r>
          </a:p>
          <a:p>
            <a:pPr indent="-342900"/>
            <a:r>
              <a:rPr lang="en-US" dirty="0" smtClean="0"/>
              <a:t>Work </a:t>
            </a:r>
            <a:r>
              <a:rPr lang="en-US" b="1" dirty="0"/>
              <a:t>local</a:t>
            </a:r>
            <a:r>
              <a:rPr lang="en-US" dirty="0"/>
              <a:t> by </a:t>
            </a:r>
            <a:r>
              <a:rPr lang="en-US" dirty="0" smtClean="0"/>
              <a:t>default, work with server </a:t>
            </a:r>
            <a:r>
              <a:rPr lang="en-US" b="1" dirty="0" smtClean="0"/>
              <a:t>when needed</a:t>
            </a:r>
            <a:endParaRPr lang="en-US" b="1" dirty="0"/>
          </a:p>
          <a:p>
            <a:pPr indent="-342900"/>
            <a:r>
              <a:rPr lang="en-US" dirty="0" smtClean="0"/>
              <a:t>It’s fast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b="1" dirty="0" err="1" smtClean="0"/>
              <a:t>Ferreals</a:t>
            </a:r>
            <a:r>
              <a:rPr lang="en-US" b="1" dirty="0" smtClean="0"/>
              <a:t> fast</a:t>
            </a:r>
          </a:p>
          <a:p>
            <a:pPr indent="-342900"/>
            <a:r>
              <a:rPr lang="en-US" b="1" dirty="0" smtClean="0"/>
              <a:t>Branches</a:t>
            </a:r>
            <a:r>
              <a:rPr lang="en-US" dirty="0" smtClean="0"/>
              <a:t> are </a:t>
            </a:r>
            <a:r>
              <a:rPr lang="en-US" b="1" dirty="0" smtClean="0"/>
              <a:t>Easy</a:t>
            </a:r>
            <a:r>
              <a:rPr lang="en-US" dirty="0" smtClean="0"/>
              <a:t>, not Scary</a:t>
            </a:r>
            <a:endParaRPr lang="en-US" b="1" dirty="0" smtClean="0"/>
          </a:p>
          <a:p>
            <a:pPr indent="-342900"/>
            <a:r>
              <a:rPr lang="en-US" b="1" dirty="0" smtClean="0"/>
              <a:t>Merges</a:t>
            </a:r>
            <a:r>
              <a:rPr lang="en-US" dirty="0" smtClean="0"/>
              <a:t> are </a:t>
            </a:r>
            <a:r>
              <a:rPr lang="en-US" b="1" dirty="0" smtClean="0"/>
              <a:t>Trivial (</a:t>
            </a:r>
            <a:r>
              <a:rPr lang="en-US" dirty="0" smtClean="0"/>
              <a:t>Reintegration </a:t>
            </a:r>
            <a:r>
              <a:rPr lang="en-US" dirty="0"/>
              <a:t>Merges </a:t>
            </a:r>
            <a:r>
              <a:rPr lang="en-US" dirty="0" smtClean="0"/>
              <a:t>== </a:t>
            </a:r>
            <a:r>
              <a:rPr lang="en-US" b="1" dirty="0" smtClean="0"/>
              <a:t>ERMAHGERD)</a:t>
            </a:r>
          </a:p>
          <a:p>
            <a:pPr indent="-342900"/>
            <a:r>
              <a:rPr lang="en-US" b="1" dirty="0" smtClean="0"/>
              <a:t>Cryptographically</a:t>
            </a:r>
            <a:r>
              <a:rPr lang="en-US" dirty="0" smtClean="0"/>
              <a:t> verifiable</a:t>
            </a:r>
          </a:p>
          <a:p>
            <a:pPr indent="-342900"/>
            <a:r>
              <a:rPr lang="en-US" dirty="0" smtClean="0"/>
              <a:t>Every </a:t>
            </a:r>
            <a:r>
              <a:rPr lang="en-US" dirty="0"/>
              <a:t>repository is a </a:t>
            </a:r>
            <a:r>
              <a:rPr lang="en-US" b="1" dirty="0" smtClean="0"/>
              <a:t>backup</a:t>
            </a:r>
            <a:r>
              <a:rPr lang="en-US" dirty="0" smtClean="0"/>
              <a:t> in some form</a:t>
            </a:r>
          </a:p>
          <a:p>
            <a:pPr indent="-342900"/>
            <a:r>
              <a:rPr lang="en-US" dirty="0" smtClean="0"/>
              <a:t>Scriptable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4801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Why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</a:t>
            </a:r>
            <a:r>
              <a:rPr lang="en-US" b="1" dirty="0" smtClean="0"/>
              <a:t>doesn’t store</a:t>
            </a:r>
            <a:r>
              <a:rPr lang="en-US" dirty="0" smtClean="0"/>
              <a:t> files as </a:t>
            </a:r>
            <a:r>
              <a:rPr lang="en-US" b="1" dirty="0" smtClean="0"/>
              <a:t>deltas</a:t>
            </a:r>
          </a:p>
          <a:p>
            <a:r>
              <a:rPr lang="en-US" dirty="0" smtClean="0"/>
              <a:t>Git </a:t>
            </a:r>
            <a:r>
              <a:rPr lang="en-US" b="1" dirty="0" smtClean="0"/>
              <a:t>does store</a:t>
            </a:r>
            <a:r>
              <a:rPr lang="en-US" dirty="0" smtClean="0"/>
              <a:t> the </a:t>
            </a:r>
            <a:r>
              <a:rPr lang="en-US" b="1" dirty="0" smtClean="0"/>
              <a:t>entire file</a:t>
            </a:r>
            <a:r>
              <a:rPr lang="en-US" dirty="0"/>
              <a:t> </a:t>
            </a:r>
            <a:r>
              <a:rPr lang="en-US" dirty="0" smtClean="0"/>
              <a:t>as a blob</a:t>
            </a:r>
          </a:p>
          <a:p>
            <a:pPr lvl="1"/>
            <a:r>
              <a:rPr lang="en-US" dirty="0" smtClean="0"/>
              <a:t>Referenced by the SHA1 file checksum</a:t>
            </a:r>
          </a:p>
          <a:p>
            <a:pPr lvl="1"/>
            <a:r>
              <a:rPr lang="en-US" dirty="0" smtClean="0"/>
              <a:t>A recursive manifest of SHA pointers for structure and renames</a:t>
            </a:r>
          </a:p>
          <a:p>
            <a:pPr lvl="1"/>
            <a:r>
              <a:rPr lang="en-US" dirty="0" smtClean="0"/>
              <a:t>Renames are heuristic (default 50%, configurable)</a:t>
            </a:r>
          </a:p>
          <a:p>
            <a:r>
              <a:rPr lang="en-US" dirty="0" smtClean="0"/>
              <a:t>Git database is </a:t>
            </a:r>
            <a:r>
              <a:rPr lang="en-US" b="1" dirty="0" smtClean="0"/>
              <a:t>immutable</a:t>
            </a:r>
            <a:r>
              <a:rPr lang="en-US" dirty="0" smtClean="0"/>
              <a:t>, t</a:t>
            </a:r>
            <a:r>
              <a:rPr lang="en-US" baseline="0" dirty="0" smtClean="0"/>
              <a:t>hough</a:t>
            </a:r>
            <a:r>
              <a:rPr lang="en-US" dirty="0" smtClean="0"/>
              <a:t> you can </a:t>
            </a:r>
            <a:r>
              <a:rPr lang="en-US" b="1" dirty="0" smtClean="0"/>
              <a:t>re-write</a:t>
            </a:r>
            <a:r>
              <a:rPr lang="en-US" dirty="0" smtClean="0"/>
              <a:t> history</a:t>
            </a:r>
          </a:p>
          <a:p>
            <a:r>
              <a:rPr lang="en-US" dirty="0"/>
              <a:t>Git branches </a:t>
            </a:r>
            <a:r>
              <a:rPr lang="en-US" b="1" dirty="0"/>
              <a:t>aren’t</a:t>
            </a:r>
            <a:r>
              <a:rPr lang="en-US" dirty="0"/>
              <a:t> just another folder</a:t>
            </a:r>
          </a:p>
          <a:p>
            <a:r>
              <a:rPr lang="en-US" dirty="0"/>
              <a:t>Git has a </a:t>
            </a:r>
            <a:r>
              <a:rPr lang="en-US" b="1" dirty="0"/>
              <a:t>single </a:t>
            </a:r>
            <a:r>
              <a:rPr lang="en-US" b="1" dirty="0" smtClean="0"/>
              <a:t>workspace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53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Gitting</a:t>
            </a:r>
            <a:r>
              <a:rPr lang="en-US" dirty="0"/>
              <a:t> Started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msysgit from </a:t>
            </a:r>
            <a:r>
              <a:rPr lang="en-US" dirty="0" smtClean="0">
                <a:hlinkClick r:id="rId2"/>
              </a:rPr>
              <a:t>www.git-scm.org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Choose (and install) a Git Interface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for Windows (Phil </a:t>
            </a:r>
            <a:r>
              <a:rPr lang="en-US" dirty="0" err="1" smtClean="0"/>
              <a:t>Haack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TortoiseGIT</a:t>
            </a:r>
            <a:endParaRPr lang="en-US" dirty="0" smtClean="0"/>
          </a:p>
          <a:p>
            <a:pPr lvl="1"/>
            <a:r>
              <a:rPr lang="en-US" dirty="0" smtClean="0"/>
              <a:t>Git Extensions</a:t>
            </a:r>
          </a:p>
          <a:p>
            <a:pPr lvl="1"/>
            <a:r>
              <a:rPr lang="en-US" b="1" dirty="0" smtClean="0"/>
              <a:t>Command Line (</a:t>
            </a:r>
            <a:r>
              <a:rPr lang="en-US" b="1" dirty="0" err="1" smtClean="0"/>
              <a:t>Powershell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Many others available</a:t>
            </a:r>
          </a:p>
          <a:p>
            <a:r>
              <a:rPr lang="en-US" dirty="0" smtClean="0"/>
              <a:t>Set your name and email address</a:t>
            </a:r>
          </a:p>
          <a:p>
            <a:pPr lvl="1"/>
            <a:r>
              <a:rPr lang="en-US" dirty="0" smtClean="0"/>
              <a:t>Via </a:t>
            </a:r>
            <a:r>
              <a:rPr lang="en-US" dirty="0" err="1" smtClean="0"/>
              <a:t>Gui</a:t>
            </a:r>
            <a:endParaRPr lang="en-US" dirty="0"/>
          </a:p>
          <a:p>
            <a:pPr lvl="1"/>
            <a:r>
              <a:rPr lang="en-US" dirty="0" smtClean="0"/>
              <a:t>Via Command Line</a:t>
            </a:r>
          </a:p>
          <a:p>
            <a:pPr lvl="2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–global user.name “Joshua Gall”</a:t>
            </a:r>
          </a:p>
          <a:p>
            <a:pPr lvl="2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–global </a:t>
            </a:r>
            <a:r>
              <a:rPr lang="en-US" dirty="0" err="1" smtClean="0"/>
              <a:t>user.email</a:t>
            </a:r>
            <a:r>
              <a:rPr lang="en-US" dirty="0" smtClean="0"/>
              <a:t> “josh@imtraum.com”</a:t>
            </a:r>
          </a:p>
        </p:txBody>
      </p:sp>
    </p:spTree>
    <p:extLst>
      <p:ext uri="{BB962C8B-B14F-4D97-AF65-F5344CB8AC3E}">
        <p14:creationId xmlns:p14="http://schemas.microsoft.com/office/powerpoint/2010/main" val="351469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1459</TotalTime>
  <Words>815</Words>
  <Application>Microsoft Office PowerPoint</Application>
  <PresentationFormat>On-screen Show (4:3)</PresentationFormat>
  <Paragraphs>167</Paragraphs>
  <Slides>15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Introduction to Git and Github</vt:lpstr>
      <vt:lpstr>Introduction to Git and Github</vt:lpstr>
      <vt:lpstr>Git is…</vt:lpstr>
      <vt:lpstr>Git is…</vt:lpstr>
      <vt:lpstr>Git is…</vt:lpstr>
      <vt:lpstr>Git Isn’t</vt:lpstr>
      <vt:lpstr>Why Git?</vt:lpstr>
      <vt:lpstr>Why Git?</vt:lpstr>
      <vt:lpstr>Gitting Started on Windows</vt:lpstr>
      <vt:lpstr>My Git Environment</vt:lpstr>
      <vt:lpstr>Everyday Git Commands</vt:lpstr>
      <vt:lpstr>Remotes</vt:lpstr>
      <vt:lpstr>Cool GitHub Stuff</vt:lpstr>
      <vt:lpstr>A Simple Git Workflow</vt:lpstr>
      <vt:lpstr>Introduction to Git and Github</vt:lpstr>
    </vt:vector>
  </TitlesOfParts>
  <Company>Zeitgeist Media,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Joshua Gall</dc:creator>
  <cp:lastModifiedBy>Joshua Gall</cp:lastModifiedBy>
  <cp:revision>306</cp:revision>
  <dcterms:created xsi:type="dcterms:W3CDTF">2013-01-30T23:10:43Z</dcterms:created>
  <dcterms:modified xsi:type="dcterms:W3CDTF">2013-04-27T13:53:17Z</dcterms:modified>
</cp:coreProperties>
</file>