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15"/>
  </p:notesMasterIdLst>
  <p:handoutMasterIdLst>
    <p:handoutMasterId r:id="rId16"/>
  </p:handoutMasterIdLst>
  <p:sldIdLst>
    <p:sldId id="256" r:id="rId5"/>
    <p:sldId id="292" r:id="rId6"/>
    <p:sldId id="266" r:id="rId7"/>
    <p:sldId id="293" r:id="rId8"/>
    <p:sldId id="283" r:id="rId9"/>
    <p:sldId id="264" r:id="rId10"/>
    <p:sldId id="289" r:id="rId11"/>
    <p:sldId id="296" r:id="rId12"/>
    <p:sldId id="285" r:id="rId13"/>
    <p:sldId id="29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howGuides="1">
      <p:cViewPr varScale="1">
        <p:scale>
          <a:sx n="79" d="100"/>
          <a:sy n="79" d="100"/>
        </p:scale>
        <p:origin x="850" y="77"/>
      </p:cViewPr>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oleObject" Target="file:///F:\DATA%20ANALYTICS%20FULL%20COURSE\PRACTICE%20PROJECTS\EXCEL\Hospital_Wait_Time_Analysis_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F:\DATA%20ANALYTICS%20FULL%20COURSE\PRACTICE%20PROJECTS\EXCEL\Hospital_Wait_Time_Analysis_Projec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F:\DATA%20ANALYTICS%20FULL%20COURSE\PRACTICE%20PROJECTS\EXCEL\Hospital_Wait_Time_Analysis_Projec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F:\DATA%20ANALYTICS%20FULL%20COURSE\PRACTICE%20PROJECTS\EXCEL\Hospital_Wait_Time_Analysis_Project.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rich>
      </c:tx>
      <c:layout>
        <c:manualLayout>
          <c:xMode val="edge"/>
          <c:yMode val="edge"/>
          <c:x val="0.11156869926142952"/>
          <c:y val="3.066141042487954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Visuals!$C$4</c:f>
              <c:strCache>
                <c:ptCount val="1"/>
                <c:pt idx="0">
                  <c:v>Count of Patient ID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E83-4B35-9DA8-3DACD1290BE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E83-4B35-9DA8-3DACD1290BE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E83-4B35-9DA8-3DACD1290BEF}"/>
              </c:ext>
            </c:extLst>
          </c:dPt>
          <c:dPt>
            <c:idx val="3"/>
            <c:bubble3D val="0"/>
            <c:explosion val="74"/>
            <c:spPr>
              <a:solidFill>
                <a:schemeClr val="accent4"/>
              </a:solidFill>
              <a:ln w="19050">
                <a:solidFill>
                  <a:schemeClr val="lt1"/>
                </a:solidFill>
              </a:ln>
              <a:effectLst/>
            </c:spPr>
            <c:extLst>
              <c:ext xmlns:c16="http://schemas.microsoft.com/office/drawing/2014/chart" uri="{C3380CC4-5D6E-409C-BE32-E72D297353CC}">
                <c16:uniqueId val="{00000007-AE83-4B35-9DA8-3DACD1290BE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E83-4B35-9DA8-3DACD1290BEF}"/>
              </c:ext>
            </c:extLst>
          </c:dPt>
          <c:dLbls>
            <c:dLbl>
              <c:idx val="0"/>
              <c:tx>
                <c:rich>
                  <a:bodyPr/>
                  <a:lstStyle/>
                  <a:p>
                    <a:fld id="{3B132815-268D-43BE-AAD6-D655D4A5B91C}" type="CELLRANGE">
                      <a:rPr lang="en-US"/>
                      <a:pPr/>
                      <a:t>[CELLRANGE]</a:t>
                    </a:fld>
                    <a:r>
                      <a:rPr lang="en-US" baseline="0"/>
                      <a:t>, </a:t>
                    </a:r>
                    <a:fld id="{DE58596A-DE03-47A9-97EB-9DB222468EEF}" type="CATEGORYNAME">
                      <a:rPr lang="en-US" baseline="0"/>
                      <a:pPr/>
                      <a:t>[CATEGORY NAME]</a:t>
                    </a:fld>
                    <a:r>
                      <a:rPr lang="en-US" baseline="0"/>
                      <a:t>, </a:t>
                    </a:r>
                    <a:fld id="{EE15192D-DA8E-4119-9DBD-1DA0142C96D6}" type="VALUE">
                      <a:rPr lang="en-US" baseline="0"/>
                      <a:pPr/>
                      <a:t>[VALUE]</a:t>
                    </a:fld>
                    <a:endParaRPr lang="en-US" baseline="0"/>
                  </a:p>
                </c:rich>
              </c:tx>
              <c:dLblPos val="outEnd"/>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AE83-4B35-9DA8-3DACD1290BEF}"/>
                </c:ext>
              </c:extLst>
            </c:dLbl>
            <c:dLbl>
              <c:idx val="1"/>
              <c:tx>
                <c:rich>
                  <a:bodyPr/>
                  <a:lstStyle/>
                  <a:p>
                    <a:fld id="{26F11A19-E502-4032-A627-C2180EC7EB7E}" type="CELLRANGE">
                      <a:rPr lang="en-US"/>
                      <a:pPr/>
                      <a:t>[CELLRANGE]</a:t>
                    </a:fld>
                    <a:r>
                      <a:rPr lang="en-US" baseline="0"/>
                      <a:t>, </a:t>
                    </a:r>
                    <a:fld id="{1A111E6C-ED15-406C-BBBA-8131D923B898}" type="CATEGORYNAME">
                      <a:rPr lang="en-US" baseline="0"/>
                      <a:pPr/>
                      <a:t>[CATEGORY NAME]</a:t>
                    </a:fld>
                    <a:r>
                      <a:rPr lang="en-US" baseline="0"/>
                      <a:t>, </a:t>
                    </a:r>
                    <a:fld id="{D6C0CCE7-53D1-4C5A-993C-2A90673AF65D}" type="VALUE">
                      <a:rPr lang="en-US" baseline="0"/>
                      <a:pPr/>
                      <a:t>[VALUE]</a:t>
                    </a:fld>
                    <a:endParaRPr lang="en-US" baseline="0"/>
                  </a:p>
                </c:rich>
              </c:tx>
              <c:dLblPos val="outEnd"/>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AE83-4B35-9DA8-3DACD1290BEF}"/>
                </c:ext>
              </c:extLst>
            </c:dLbl>
            <c:dLbl>
              <c:idx val="2"/>
              <c:tx>
                <c:rich>
                  <a:bodyPr/>
                  <a:lstStyle/>
                  <a:p>
                    <a:fld id="{769C5267-36A5-4E49-A519-CF3EE7874029}" type="CELLRANGE">
                      <a:rPr lang="en-US"/>
                      <a:pPr/>
                      <a:t>[CELLRANGE]</a:t>
                    </a:fld>
                    <a:r>
                      <a:rPr lang="en-US" baseline="0"/>
                      <a:t>, </a:t>
                    </a:r>
                    <a:fld id="{9D68577E-4DD2-46EA-BB26-4CD934EE8B75}" type="CATEGORYNAME">
                      <a:rPr lang="en-US" baseline="0"/>
                      <a:pPr/>
                      <a:t>[CATEGORY NAME]</a:t>
                    </a:fld>
                    <a:r>
                      <a:rPr lang="en-US" baseline="0"/>
                      <a:t>, </a:t>
                    </a:r>
                    <a:fld id="{0212BE49-9163-4AD8-A400-549184EA2F2C}" type="VALUE">
                      <a:rPr lang="en-US" baseline="0"/>
                      <a:pPr/>
                      <a:t>[VALUE]</a:t>
                    </a:fld>
                    <a:endParaRPr lang="en-US" baseline="0"/>
                  </a:p>
                </c:rich>
              </c:tx>
              <c:dLblPos val="outEnd"/>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AE83-4B35-9DA8-3DACD1290BEF}"/>
                </c:ext>
              </c:extLst>
            </c:dLbl>
            <c:dLbl>
              <c:idx val="3"/>
              <c:tx>
                <c:rich>
                  <a:bodyPr/>
                  <a:lstStyle/>
                  <a:p>
                    <a:fld id="{973ACB34-A73B-4083-A7FF-C03D259DEF18}" type="CELLRANGE">
                      <a:rPr lang="en-US"/>
                      <a:pPr/>
                      <a:t>[CELLRANGE]</a:t>
                    </a:fld>
                    <a:r>
                      <a:rPr lang="en-US" baseline="0"/>
                      <a:t>, </a:t>
                    </a:r>
                    <a:fld id="{87EA9CC6-2598-4064-91D6-6CB19C600734}" type="CATEGORYNAME">
                      <a:rPr lang="en-US" baseline="0"/>
                      <a:pPr/>
                      <a:t>[CATEGORY NAME]</a:t>
                    </a:fld>
                    <a:r>
                      <a:rPr lang="en-US" baseline="0"/>
                      <a:t>, </a:t>
                    </a:r>
                    <a:fld id="{03101DB9-BE4D-45FA-855C-166FBA2CCC80}" type="VALUE">
                      <a:rPr lang="en-US" baseline="0"/>
                      <a:pPr/>
                      <a:t>[VALUE]</a:t>
                    </a:fld>
                    <a:endParaRPr lang="en-US" baseline="0"/>
                  </a:p>
                </c:rich>
              </c:tx>
              <c:dLblPos val="outEnd"/>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AE83-4B35-9DA8-3DACD1290BEF}"/>
                </c:ext>
              </c:extLst>
            </c:dLbl>
            <c:dLbl>
              <c:idx val="4"/>
              <c:tx>
                <c:rich>
                  <a:bodyPr/>
                  <a:lstStyle/>
                  <a:p>
                    <a:fld id="{2DD49245-841B-4D7C-9079-6DA134AC2004}" type="CELLRANGE">
                      <a:rPr lang="en-US"/>
                      <a:pPr/>
                      <a:t>[CELLRANGE]</a:t>
                    </a:fld>
                    <a:r>
                      <a:rPr lang="en-US" baseline="0"/>
                      <a:t>, </a:t>
                    </a:r>
                    <a:fld id="{129F6264-0704-4532-9F08-90BBC4D46CAB}" type="CATEGORYNAME">
                      <a:rPr lang="en-US" baseline="0"/>
                      <a:pPr/>
                      <a:t>[CATEGORY NAME]</a:t>
                    </a:fld>
                    <a:r>
                      <a:rPr lang="en-US" baseline="0"/>
                      <a:t>, </a:t>
                    </a:r>
                    <a:fld id="{ED8D5D98-C802-44E6-B3FC-9AE0F04AA5EB}" type="VALUE">
                      <a:rPr lang="en-US" baseline="0"/>
                      <a:pPr/>
                      <a:t>[VALUE]</a:t>
                    </a:fld>
                    <a:endParaRPr lang="en-US" baseline="0"/>
                  </a:p>
                </c:rich>
              </c:tx>
              <c:dLblPos val="outEnd"/>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AE83-4B35-9DA8-3DACD1290BEF}"/>
                </c:ext>
              </c:extLst>
            </c:dLbl>
            <c:spPr>
              <a:solidFill>
                <a:schemeClr val="bg1">
                  <a:lumMod val="85000"/>
                </a:scheme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Visuals!$B$5:$B$9</c:f>
              <c:strCache>
                <c:ptCount val="5"/>
                <c:pt idx="0">
                  <c:v>CORPORATE</c:v>
                </c:pt>
                <c:pt idx="1">
                  <c:v>HMO</c:v>
                </c:pt>
                <c:pt idx="2">
                  <c:v>INSURANCE</c:v>
                </c:pt>
                <c:pt idx="3">
                  <c:v>MEDICARE</c:v>
                </c:pt>
                <c:pt idx="4">
                  <c:v>PRIVATE</c:v>
                </c:pt>
              </c:strCache>
            </c:strRef>
          </c:cat>
          <c:val>
            <c:numRef>
              <c:f>Visuals!$C$5:$C$9</c:f>
              <c:numCache>
                <c:formatCode>0.00%</c:formatCode>
                <c:ptCount val="5"/>
                <c:pt idx="0">
                  <c:v>0.23051536769117942</c:v>
                </c:pt>
                <c:pt idx="1">
                  <c:v>0.12460830722048137</c:v>
                </c:pt>
                <c:pt idx="2">
                  <c:v>0.33105540369357955</c:v>
                </c:pt>
                <c:pt idx="3">
                  <c:v>9.7673178211880787E-3</c:v>
                </c:pt>
                <c:pt idx="4">
                  <c:v>0.30405360357357158</c:v>
                </c:pt>
              </c:numCache>
            </c:numRef>
          </c:val>
          <c:extLst>
            <c:ext xmlns:c15="http://schemas.microsoft.com/office/drawing/2012/chart" uri="{02D57815-91ED-43cb-92C2-25804820EDAC}">
              <c15:datalabelsRange>
                <c15:f>Visuals!$D$5:$D$9</c15:f>
                <c15:dlblRangeCache>
                  <c:ptCount val="5"/>
                  <c:pt idx="0">
                    <c:v>46min</c:v>
                  </c:pt>
                  <c:pt idx="1">
                    <c:v>46min</c:v>
                  </c:pt>
                  <c:pt idx="2">
                    <c:v>44min</c:v>
                  </c:pt>
                  <c:pt idx="3">
                    <c:v>58min</c:v>
                  </c:pt>
                  <c:pt idx="4">
                    <c:v>40min</c:v>
                  </c:pt>
                </c15:dlblRangeCache>
              </c15:datalabelsRange>
            </c:ext>
            <c:ext xmlns:c16="http://schemas.microsoft.com/office/drawing/2014/chart" uri="{C3380CC4-5D6E-409C-BE32-E72D297353CC}">
              <c16:uniqueId val="{0000000A-AE83-4B35-9DA8-3DACD1290BEF}"/>
            </c:ext>
          </c:extLst>
        </c:ser>
        <c:dLbls>
          <c:dLblPos val="bestFit"/>
          <c:showLegendKey val="0"/>
          <c:showVal val="1"/>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Visuals!$D$13</c:f>
              <c:strCache>
                <c:ptCount val="1"/>
                <c:pt idx="0">
                  <c:v>Count of Patient ID</c:v>
                </c:pt>
              </c:strCache>
            </c:strRef>
          </c:tx>
          <c:spPr>
            <a:solidFill>
              <a:schemeClr val="accent1"/>
            </a:solidFill>
            <a:ln>
              <a:noFill/>
            </a:ln>
            <a:effectLst/>
          </c:spPr>
          <c:invertIfNegative val="0"/>
          <c:dPt>
            <c:idx val="0"/>
            <c:invertIfNegative val="0"/>
            <c:bubble3D val="0"/>
            <c:spPr>
              <a:solidFill>
                <a:schemeClr val="accent1"/>
              </a:solidFill>
              <a:ln>
                <a:solidFill>
                  <a:srgbClr val="002060"/>
                </a:solidFill>
              </a:ln>
              <a:effectLst/>
            </c:spPr>
            <c:extLst>
              <c:ext xmlns:c16="http://schemas.microsoft.com/office/drawing/2014/chart" uri="{C3380CC4-5D6E-409C-BE32-E72D297353CC}">
                <c16:uniqueId val="{00000001-F82C-4C61-B92C-394533B3EB82}"/>
              </c:ext>
            </c:extLst>
          </c:dPt>
          <c:dPt>
            <c:idx val="1"/>
            <c:invertIfNegative val="0"/>
            <c:bubble3D val="0"/>
            <c:spPr>
              <a:solidFill>
                <a:schemeClr val="tx1">
                  <a:lumMod val="50000"/>
                  <a:lumOff val="50000"/>
                </a:schemeClr>
              </a:solidFill>
              <a:ln>
                <a:noFill/>
              </a:ln>
              <a:effectLst/>
            </c:spPr>
            <c:extLst>
              <c:ext xmlns:c16="http://schemas.microsoft.com/office/drawing/2014/chart" uri="{C3380CC4-5D6E-409C-BE32-E72D297353CC}">
                <c16:uniqueId val="{00000003-F82C-4C61-B92C-394533B3EB82}"/>
              </c:ext>
            </c:extLst>
          </c:dPt>
          <c:dPt>
            <c:idx val="3"/>
            <c:invertIfNegative val="0"/>
            <c:bubble3D val="0"/>
            <c:spPr>
              <a:solidFill>
                <a:schemeClr val="tx1">
                  <a:lumMod val="50000"/>
                  <a:lumOff val="50000"/>
                </a:schemeClr>
              </a:solidFill>
              <a:ln>
                <a:noFill/>
              </a:ln>
              <a:effectLst/>
            </c:spPr>
            <c:extLst>
              <c:ext xmlns:c16="http://schemas.microsoft.com/office/drawing/2014/chart" uri="{C3380CC4-5D6E-409C-BE32-E72D297353CC}">
                <c16:uniqueId val="{00000005-F82C-4C61-B92C-394533B3EB82}"/>
              </c:ext>
            </c:extLst>
          </c:dPt>
          <c:dPt>
            <c:idx val="4"/>
            <c:invertIfNegative val="0"/>
            <c:bubble3D val="0"/>
            <c:spPr>
              <a:solidFill>
                <a:schemeClr val="tx1">
                  <a:lumMod val="50000"/>
                  <a:lumOff val="50000"/>
                </a:schemeClr>
              </a:solidFill>
              <a:ln>
                <a:noFill/>
              </a:ln>
              <a:effectLst/>
            </c:spPr>
            <c:extLst>
              <c:ext xmlns:c16="http://schemas.microsoft.com/office/drawing/2014/chart" uri="{C3380CC4-5D6E-409C-BE32-E72D297353CC}">
                <c16:uniqueId val="{00000007-F82C-4C61-B92C-394533B3EB82}"/>
              </c:ext>
            </c:extLst>
          </c:dPt>
          <c:dPt>
            <c:idx val="5"/>
            <c:invertIfNegative val="0"/>
            <c:bubble3D val="0"/>
            <c:spPr>
              <a:solidFill>
                <a:schemeClr val="tx1">
                  <a:lumMod val="50000"/>
                  <a:lumOff val="50000"/>
                </a:schemeClr>
              </a:solidFill>
              <a:ln>
                <a:noFill/>
              </a:ln>
              <a:effectLst/>
            </c:spPr>
            <c:extLst>
              <c:ext xmlns:c16="http://schemas.microsoft.com/office/drawing/2014/chart" uri="{C3380CC4-5D6E-409C-BE32-E72D297353CC}">
                <c16:uniqueId val="{00000009-F82C-4C61-B92C-394533B3EB82}"/>
              </c:ext>
            </c:extLst>
          </c:dPt>
          <c:dPt>
            <c:idx val="6"/>
            <c:invertIfNegative val="0"/>
            <c:bubble3D val="0"/>
            <c:spPr>
              <a:solidFill>
                <a:schemeClr val="tx1">
                  <a:lumMod val="50000"/>
                  <a:lumOff val="50000"/>
                </a:schemeClr>
              </a:solidFill>
              <a:ln>
                <a:noFill/>
              </a:ln>
              <a:effectLst/>
            </c:spPr>
            <c:extLst>
              <c:ext xmlns:c16="http://schemas.microsoft.com/office/drawing/2014/chart" uri="{C3380CC4-5D6E-409C-BE32-E72D297353CC}">
                <c16:uniqueId val="{0000000B-F82C-4C61-B92C-394533B3EB82}"/>
              </c:ext>
            </c:extLst>
          </c:dPt>
          <c:dLbls>
            <c:dLbl>
              <c:idx val="0"/>
              <c:tx>
                <c:rich>
                  <a:bodyPr/>
                  <a:lstStyle/>
                  <a:p>
                    <a:fld id="{E970BCC2-30C1-4219-BE23-BDB8EDD1CD6F}" type="CELLRANGE">
                      <a:rPr lang="en-US"/>
                      <a:pPr/>
                      <a:t>[CELLRANGE]</a:t>
                    </a:fld>
                    <a:r>
                      <a:rPr lang="en-US" baseline="0"/>
                      <a:t>, </a:t>
                    </a:r>
                    <a:fld id="{D7661E81-B35D-4793-82D5-26C757874540}"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82C-4C61-B92C-394533B3EB82}"/>
                </c:ext>
              </c:extLst>
            </c:dLbl>
            <c:dLbl>
              <c:idx val="1"/>
              <c:tx>
                <c:rich>
                  <a:bodyPr/>
                  <a:lstStyle/>
                  <a:p>
                    <a:fld id="{40996EA5-C2F9-4122-BB4D-3FB615BB2151}" type="CELLRANGE">
                      <a:rPr lang="en-US"/>
                      <a:pPr/>
                      <a:t>[CELLRANGE]</a:t>
                    </a:fld>
                    <a:r>
                      <a:rPr lang="en-US" baseline="0"/>
                      <a:t>, </a:t>
                    </a:r>
                    <a:fld id="{3EF8BE9A-F0BC-499C-A107-6180C68FF92E}"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82C-4C61-B92C-394533B3EB82}"/>
                </c:ext>
              </c:extLst>
            </c:dLbl>
            <c:dLbl>
              <c:idx val="2"/>
              <c:tx>
                <c:rich>
                  <a:bodyPr/>
                  <a:lstStyle/>
                  <a:p>
                    <a:fld id="{78D90562-5D1B-42E2-9DBF-2BEB1732E8CE}" type="CELLRANGE">
                      <a:rPr lang="en-US"/>
                      <a:pPr/>
                      <a:t>[CELLRANGE]</a:t>
                    </a:fld>
                    <a:r>
                      <a:rPr lang="en-US" baseline="0"/>
                      <a:t>, </a:t>
                    </a:r>
                    <a:fld id="{6914FD38-0DEE-4402-98CA-3FF7FFC06923}"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F82C-4C61-B92C-394533B3EB82}"/>
                </c:ext>
              </c:extLst>
            </c:dLbl>
            <c:dLbl>
              <c:idx val="3"/>
              <c:tx>
                <c:rich>
                  <a:bodyPr/>
                  <a:lstStyle/>
                  <a:p>
                    <a:fld id="{76C30E2A-397A-46F4-AED4-650E2904B06B}" type="CELLRANGE">
                      <a:rPr lang="en-US"/>
                      <a:pPr/>
                      <a:t>[CELLRANGE]</a:t>
                    </a:fld>
                    <a:r>
                      <a:rPr lang="en-US" baseline="0"/>
                      <a:t>, </a:t>
                    </a:r>
                    <a:fld id="{EEF98397-F252-48BD-A9E1-5A8EBE22A271}"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82C-4C61-B92C-394533B3EB82}"/>
                </c:ext>
              </c:extLst>
            </c:dLbl>
            <c:dLbl>
              <c:idx val="4"/>
              <c:tx>
                <c:rich>
                  <a:bodyPr/>
                  <a:lstStyle/>
                  <a:p>
                    <a:fld id="{43C438F2-D192-4A28-BEA0-20ACEA88B7A9}" type="CELLRANGE">
                      <a:rPr lang="en-US"/>
                      <a:pPr/>
                      <a:t>[CELLRANGE]</a:t>
                    </a:fld>
                    <a:r>
                      <a:rPr lang="en-US" baseline="0"/>
                      <a:t>, </a:t>
                    </a:r>
                    <a:fld id="{4A21EBA1-D9FB-42EF-95A5-AE43AB85C391}"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82C-4C61-B92C-394533B3EB82}"/>
                </c:ext>
              </c:extLst>
            </c:dLbl>
            <c:dLbl>
              <c:idx val="5"/>
              <c:tx>
                <c:rich>
                  <a:bodyPr/>
                  <a:lstStyle/>
                  <a:p>
                    <a:fld id="{E59E5B63-2334-43EB-A6F7-A08BB2CD60C6}" type="CELLRANGE">
                      <a:rPr lang="en-US"/>
                      <a:pPr/>
                      <a:t>[CELLRANGE]</a:t>
                    </a:fld>
                    <a:r>
                      <a:rPr lang="en-US" baseline="0"/>
                      <a:t>, </a:t>
                    </a:r>
                    <a:fld id="{CE38B540-DBBD-4846-9ABD-C8724901556B}"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F82C-4C61-B92C-394533B3EB82}"/>
                </c:ext>
              </c:extLst>
            </c:dLbl>
            <c:dLbl>
              <c:idx val="6"/>
              <c:tx>
                <c:rich>
                  <a:bodyPr/>
                  <a:lstStyle/>
                  <a:p>
                    <a:fld id="{C9022BA3-885F-4DC5-9079-A8454C224F65}" type="CELLRANGE">
                      <a:rPr lang="en-US"/>
                      <a:pPr/>
                      <a:t>[CELLRANGE]</a:t>
                    </a:fld>
                    <a:r>
                      <a:rPr lang="en-US" baseline="0"/>
                      <a:t>, </a:t>
                    </a:r>
                    <a:fld id="{D1466958-C3AC-48FD-B9D7-DA225D8C4BF9}" type="VALUE">
                      <a:rPr lang="en-US" baseline="0"/>
                      <a:pPr/>
                      <a:t>[VALUE]</a:t>
                    </a:fld>
                    <a:endParaRPr lang="en-US" baseline="0"/>
                  </a:p>
                </c:rich>
              </c:tx>
              <c:dLblPos val="outEnd"/>
              <c:showLegendKey val="0"/>
              <c:showVal val="1"/>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F82C-4C61-B92C-394533B3EB82}"/>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cat>
            <c:strRef>
              <c:f>Visuals!$B$14:$B$20</c:f>
              <c:strCache>
                <c:ptCount val="7"/>
                <c:pt idx="0">
                  <c:v>Monday</c:v>
                </c:pt>
                <c:pt idx="1">
                  <c:v>Tuesday</c:v>
                </c:pt>
                <c:pt idx="2">
                  <c:v>Wednesday</c:v>
                </c:pt>
                <c:pt idx="3">
                  <c:v>Thursday</c:v>
                </c:pt>
                <c:pt idx="4">
                  <c:v>Friday</c:v>
                </c:pt>
                <c:pt idx="5">
                  <c:v>Saturday</c:v>
                </c:pt>
                <c:pt idx="6">
                  <c:v>Sunday</c:v>
                </c:pt>
              </c:strCache>
            </c:strRef>
          </c:cat>
          <c:val>
            <c:numRef>
              <c:f>Visuals!$D$14:$D$20</c:f>
              <c:numCache>
                <c:formatCode>General</c:formatCode>
                <c:ptCount val="7"/>
                <c:pt idx="0">
                  <c:v>6982</c:v>
                </c:pt>
                <c:pt idx="1">
                  <c:v>5690</c:v>
                </c:pt>
                <c:pt idx="2">
                  <c:v>4171</c:v>
                </c:pt>
                <c:pt idx="3">
                  <c:v>2673</c:v>
                </c:pt>
                <c:pt idx="4">
                  <c:v>4923</c:v>
                </c:pt>
                <c:pt idx="5">
                  <c:v>3010</c:v>
                </c:pt>
                <c:pt idx="6">
                  <c:v>2549</c:v>
                </c:pt>
              </c:numCache>
            </c:numRef>
          </c:val>
          <c:extLst>
            <c:ext xmlns:c15="http://schemas.microsoft.com/office/drawing/2012/chart" uri="{02D57815-91ED-43cb-92C2-25804820EDAC}">
              <c15:datalabelsRange>
                <c15:f>Visuals!$C$14:$C$20</c15:f>
                <c15:dlblRangeCache>
                  <c:ptCount val="7"/>
                  <c:pt idx="0">
                    <c:v>49min</c:v>
                  </c:pt>
                  <c:pt idx="1">
                    <c:v>42min</c:v>
                  </c:pt>
                  <c:pt idx="2">
                    <c:v>47min</c:v>
                  </c:pt>
                  <c:pt idx="3">
                    <c:v>42min</c:v>
                  </c:pt>
                  <c:pt idx="4">
                    <c:v>42min</c:v>
                  </c:pt>
                  <c:pt idx="5">
                    <c:v>42min</c:v>
                  </c:pt>
                  <c:pt idx="6">
                    <c:v>33min</c:v>
                  </c:pt>
                </c15:dlblRangeCache>
              </c15:datalabelsRange>
            </c:ext>
            <c:ext xmlns:c16="http://schemas.microsoft.com/office/drawing/2014/chart" uri="{C3380CC4-5D6E-409C-BE32-E72D297353CC}">
              <c16:uniqueId val="{0000000D-F82C-4C61-B92C-394533B3EB82}"/>
            </c:ext>
          </c:extLst>
        </c:ser>
        <c:dLbls>
          <c:dLblPos val="outEnd"/>
          <c:showLegendKey val="0"/>
          <c:showVal val="1"/>
          <c:showCatName val="0"/>
          <c:showSerName val="0"/>
          <c:showPercent val="0"/>
          <c:showBubbleSize val="0"/>
        </c:dLbls>
        <c:gapWidth val="100"/>
        <c:overlap val="-27"/>
        <c:axId val="1842346672"/>
        <c:axId val="1842348112"/>
      </c:barChart>
      <c:catAx>
        <c:axId val="1842346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2348112"/>
        <c:crosses val="autoZero"/>
        <c:auto val="1"/>
        <c:lblAlgn val="ctr"/>
        <c:lblOffset val="100"/>
        <c:noMultiLvlLbl val="0"/>
      </c:catAx>
      <c:valAx>
        <c:axId val="1842348112"/>
        <c:scaling>
          <c:orientation val="minMax"/>
        </c:scaling>
        <c:delete val="1"/>
        <c:axPos val="l"/>
        <c:majorGridlines>
          <c:spPr>
            <a:ln w="9525" cap="flat" cmpd="sng" algn="ctr">
              <a:noFill/>
              <a:round/>
            </a:ln>
            <a:effectLst/>
          </c:spPr>
        </c:majorGridlines>
        <c:numFmt formatCode="General" sourceLinked="1"/>
        <c:majorTickMark val="none"/>
        <c:minorTickMark val="none"/>
        <c:tickLblPos val="nextTo"/>
        <c:crossAx val="184234667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[Hospital_Wait_Time_Analysis_Project.xlsx]Pivot!PivotTable4</c:name>
    <c:fmtId val="3"/>
  </c:pivotSource>
  <c:chart>
    <c:autoTitleDeleted val="0"/>
    <c:pivotFmts>
      <c:pivotFmt>
        <c:idx val="0"/>
        <c:spPr>
          <a:solidFill>
            <a:schemeClr val="bg1">
              <a:lumMod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0070C0"/>
          </a:solidFill>
          <a:ln>
            <a:noFill/>
          </a:ln>
          <a:effectLst/>
        </c:spPr>
      </c:pivotFmt>
      <c:pivotFmt>
        <c:idx val="3"/>
        <c:spPr>
          <a:solidFill>
            <a:srgbClr val="0070C0"/>
          </a:solidFill>
          <a:ln>
            <a:noFill/>
          </a:ln>
          <a:effectLst/>
        </c:spPr>
        <c:dLbl>
          <c:idx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4"/>
        <c:spPr>
          <a:solidFill>
            <a:srgbClr val="0070C0"/>
          </a:solidFill>
          <a:ln>
            <a:noFill/>
          </a:ln>
          <a:effectLst/>
        </c:spPr>
      </c:pivotFmt>
      <c:pivotFmt>
        <c:idx val="5"/>
        <c:spPr>
          <a:solidFill>
            <a:schemeClr val="bg1">
              <a:lumMod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0070C0"/>
          </a:solidFill>
          <a:ln>
            <a:noFill/>
          </a:ln>
          <a:effectLst/>
        </c:spPr>
      </c:pivotFmt>
      <c:pivotFmt>
        <c:idx val="7"/>
        <c:spPr>
          <a:solidFill>
            <a:srgbClr val="0070C0"/>
          </a:solidFill>
          <a:ln>
            <a:noFill/>
          </a:ln>
          <a:effectLst/>
        </c:spPr>
      </c:pivotFmt>
      <c:pivotFmt>
        <c:idx val="8"/>
        <c:spPr>
          <a:solidFill>
            <a:srgbClr val="0070C0"/>
          </a:solidFill>
          <a:ln>
            <a:noFill/>
          </a:ln>
          <a:effectLst/>
        </c:spPr>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bg1">
              <a:lumMod val="6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0070C0"/>
          </a:solidFill>
          <a:ln>
            <a:noFill/>
          </a:ln>
          <a:effectLst/>
        </c:spPr>
      </c:pivotFmt>
      <c:pivotFmt>
        <c:idx val="12"/>
        <c:spPr>
          <a:solidFill>
            <a:srgbClr val="0070C0"/>
          </a:solidFill>
          <a:ln>
            <a:noFill/>
          </a:ln>
          <a:effectLst/>
        </c:spPr>
      </c:pivotFmt>
      <c:pivotFmt>
        <c:idx val="13"/>
        <c:spPr>
          <a:solidFill>
            <a:srgbClr val="0070C0"/>
          </a:solidFill>
          <a:ln>
            <a:noFill/>
          </a:ln>
          <a:effectLst/>
        </c:spPr>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6810553812038412E-2"/>
          <c:y val="0.12829875934182927"/>
          <c:w val="0.88859050733216816"/>
          <c:h val="0.81307750687790536"/>
        </c:manualLayout>
      </c:layout>
      <c:barChart>
        <c:barDir val="col"/>
        <c:grouping val="clustered"/>
        <c:varyColors val="0"/>
        <c:ser>
          <c:idx val="0"/>
          <c:order val="0"/>
          <c:tx>
            <c:strRef>
              <c:f>Pivot!$H$3</c:f>
              <c:strCache>
                <c:ptCount val="1"/>
                <c:pt idx="0">
                  <c:v>Average of Wait Minutes</c:v>
                </c:pt>
              </c:strCache>
            </c:strRef>
          </c:tx>
          <c:spPr>
            <a:solidFill>
              <a:schemeClr val="bg1">
                <a:lumMod val="65000"/>
              </a:schemeClr>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C307-4E96-A324-25C96EC396AB}"/>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C307-4E96-A324-25C96EC396AB}"/>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C307-4E96-A324-25C96EC396AB}"/>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Pivot!$G$4:$G$20</c:f>
              <c:strCache>
                <c:ptCount val="16"/>
                <c:pt idx="0">
                  <c:v>8</c:v>
                </c:pt>
                <c:pt idx="1">
                  <c:v>9</c:v>
                </c:pt>
                <c:pt idx="2">
                  <c:v>10</c:v>
                </c:pt>
                <c:pt idx="3">
                  <c:v>11</c:v>
                </c:pt>
                <c:pt idx="4">
                  <c:v>12</c:v>
                </c:pt>
                <c:pt idx="5">
                  <c:v>13</c:v>
                </c:pt>
                <c:pt idx="6">
                  <c:v>14</c:v>
                </c:pt>
                <c:pt idx="7">
                  <c:v>15</c:v>
                </c:pt>
                <c:pt idx="8">
                  <c:v>16</c:v>
                </c:pt>
                <c:pt idx="9">
                  <c:v>17</c:v>
                </c:pt>
                <c:pt idx="10">
                  <c:v>18</c:v>
                </c:pt>
                <c:pt idx="11">
                  <c:v>19</c:v>
                </c:pt>
                <c:pt idx="12">
                  <c:v>20</c:v>
                </c:pt>
                <c:pt idx="13">
                  <c:v>21</c:v>
                </c:pt>
                <c:pt idx="14">
                  <c:v>22</c:v>
                </c:pt>
                <c:pt idx="15">
                  <c:v>23</c:v>
                </c:pt>
              </c:strCache>
            </c:strRef>
          </c:cat>
          <c:val>
            <c:numRef>
              <c:f>Pivot!$H$4:$H$20</c:f>
              <c:numCache>
                <c:formatCode>0</c:formatCode>
                <c:ptCount val="16"/>
                <c:pt idx="0">
                  <c:v>52.561670010509168</c:v>
                </c:pt>
                <c:pt idx="1">
                  <c:v>59.415592273679387</c:v>
                </c:pt>
                <c:pt idx="2">
                  <c:v>52.012835144927607</c:v>
                </c:pt>
                <c:pt idx="3">
                  <c:v>41.769363783020793</c:v>
                </c:pt>
                <c:pt idx="4">
                  <c:v>35.032480405716967</c:v>
                </c:pt>
                <c:pt idx="5">
                  <c:v>43.449882629107996</c:v>
                </c:pt>
                <c:pt idx="6">
                  <c:v>42.170907590759107</c:v>
                </c:pt>
                <c:pt idx="7">
                  <c:v>37.840173253925244</c:v>
                </c:pt>
                <c:pt idx="8">
                  <c:v>27.752788897784885</c:v>
                </c:pt>
                <c:pt idx="9">
                  <c:v>24.972374429223731</c:v>
                </c:pt>
                <c:pt idx="10">
                  <c:v>37.887538461538377</c:v>
                </c:pt>
                <c:pt idx="11">
                  <c:v>38.191369178786502</c:v>
                </c:pt>
                <c:pt idx="12">
                  <c:v>28.333848797250877</c:v>
                </c:pt>
                <c:pt idx="13">
                  <c:v>22.179300000000008</c:v>
                </c:pt>
                <c:pt idx="14">
                  <c:v>16.043207282913169</c:v>
                </c:pt>
                <c:pt idx="15">
                  <c:v>12.792708333333339</c:v>
                </c:pt>
              </c:numCache>
            </c:numRef>
          </c:val>
          <c:extLst>
            <c:ext xmlns:c16="http://schemas.microsoft.com/office/drawing/2014/chart" uri="{C3380CC4-5D6E-409C-BE32-E72D297353CC}">
              <c16:uniqueId val="{00000006-C307-4E96-A324-25C96EC396AB}"/>
            </c:ext>
          </c:extLst>
        </c:ser>
        <c:dLbls>
          <c:dLblPos val="outEnd"/>
          <c:showLegendKey val="0"/>
          <c:showVal val="1"/>
          <c:showCatName val="0"/>
          <c:showSerName val="0"/>
          <c:showPercent val="0"/>
          <c:showBubbleSize val="0"/>
        </c:dLbls>
        <c:gapWidth val="64"/>
        <c:overlap val="-27"/>
        <c:axId val="1287715120"/>
        <c:axId val="1848118464"/>
      </c:barChart>
      <c:lineChart>
        <c:grouping val="standard"/>
        <c:varyColors val="0"/>
        <c:ser>
          <c:idx val="1"/>
          <c:order val="1"/>
          <c:tx>
            <c:strRef>
              <c:f>Pivot!$I$3</c:f>
              <c:strCache>
                <c:ptCount val="1"/>
                <c:pt idx="0">
                  <c:v>Count of Patient ID</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Pivot!$G$4:$G$20</c:f>
              <c:strCache>
                <c:ptCount val="16"/>
                <c:pt idx="0">
                  <c:v>8</c:v>
                </c:pt>
                <c:pt idx="1">
                  <c:v>9</c:v>
                </c:pt>
                <c:pt idx="2">
                  <c:v>10</c:v>
                </c:pt>
                <c:pt idx="3">
                  <c:v>11</c:v>
                </c:pt>
                <c:pt idx="4">
                  <c:v>12</c:v>
                </c:pt>
                <c:pt idx="5">
                  <c:v>13</c:v>
                </c:pt>
                <c:pt idx="6">
                  <c:v>14</c:v>
                </c:pt>
                <c:pt idx="7">
                  <c:v>15</c:v>
                </c:pt>
                <c:pt idx="8">
                  <c:v>16</c:v>
                </c:pt>
                <c:pt idx="9">
                  <c:v>17</c:v>
                </c:pt>
                <c:pt idx="10">
                  <c:v>18</c:v>
                </c:pt>
                <c:pt idx="11">
                  <c:v>19</c:v>
                </c:pt>
                <c:pt idx="12">
                  <c:v>20</c:v>
                </c:pt>
                <c:pt idx="13">
                  <c:v>21</c:v>
                </c:pt>
                <c:pt idx="14">
                  <c:v>22</c:v>
                </c:pt>
                <c:pt idx="15">
                  <c:v>23</c:v>
                </c:pt>
              </c:strCache>
            </c:strRef>
          </c:cat>
          <c:val>
            <c:numRef>
              <c:f>Pivot!$I$4:$I$20</c:f>
              <c:numCache>
                <c:formatCode>General</c:formatCode>
                <c:ptCount val="16"/>
                <c:pt idx="0">
                  <c:v>3489</c:v>
                </c:pt>
                <c:pt idx="1">
                  <c:v>4297</c:v>
                </c:pt>
                <c:pt idx="2">
                  <c:v>3680</c:v>
                </c:pt>
                <c:pt idx="3">
                  <c:v>3306</c:v>
                </c:pt>
                <c:pt idx="4">
                  <c:v>1446</c:v>
                </c:pt>
                <c:pt idx="5">
                  <c:v>426</c:v>
                </c:pt>
                <c:pt idx="6">
                  <c:v>3030</c:v>
                </c:pt>
                <c:pt idx="7">
                  <c:v>1847</c:v>
                </c:pt>
                <c:pt idx="8">
                  <c:v>1249</c:v>
                </c:pt>
                <c:pt idx="9">
                  <c:v>219</c:v>
                </c:pt>
                <c:pt idx="10">
                  <c:v>2600</c:v>
                </c:pt>
                <c:pt idx="11">
                  <c:v>2269</c:v>
                </c:pt>
                <c:pt idx="12">
                  <c:v>1358</c:v>
                </c:pt>
                <c:pt idx="13">
                  <c:v>500</c:v>
                </c:pt>
                <c:pt idx="14">
                  <c:v>238</c:v>
                </c:pt>
                <c:pt idx="15">
                  <c:v>32</c:v>
                </c:pt>
              </c:numCache>
            </c:numRef>
          </c:val>
          <c:smooth val="0"/>
          <c:extLst>
            <c:ext xmlns:c16="http://schemas.microsoft.com/office/drawing/2014/chart" uri="{C3380CC4-5D6E-409C-BE32-E72D297353CC}">
              <c16:uniqueId val="{00000007-C307-4E96-A324-25C96EC396AB}"/>
            </c:ext>
          </c:extLst>
        </c:ser>
        <c:dLbls>
          <c:showLegendKey val="0"/>
          <c:showVal val="1"/>
          <c:showCatName val="0"/>
          <c:showSerName val="0"/>
          <c:showPercent val="0"/>
          <c:showBubbleSize val="0"/>
        </c:dLbls>
        <c:marker val="1"/>
        <c:smooth val="0"/>
        <c:axId val="1848117024"/>
        <c:axId val="1848116544"/>
      </c:lineChart>
      <c:catAx>
        <c:axId val="1287715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8118464"/>
        <c:crosses val="autoZero"/>
        <c:auto val="1"/>
        <c:lblAlgn val="ctr"/>
        <c:lblOffset val="100"/>
        <c:noMultiLvlLbl val="0"/>
      </c:catAx>
      <c:valAx>
        <c:axId val="184811846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87715120"/>
        <c:crosses val="autoZero"/>
        <c:crossBetween val="between"/>
      </c:valAx>
      <c:valAx>
        <c:axId val="1848116544"/>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8117024"/>
        <c:crosses val="max"/>
        <c:crossBetween val="between"/>
      </c:valAx>
      <c:catAx>
        <c:axId val="1848117024"/>
        <c:scaling>
          <c:orientation val="minMax"/>
        </c:scaling>
        <c:delete val="1"/>
        <c:axPos val="b"/>
        <c:numFmt formatCode="General" sourceLinked="1"/>
        <c:majorTickMark val="out"/>
        <c:minorTickMark val="none"/>
        <c:tickLblPos val="nextTo"/>
        <c:crossAx val="1848116544"/>
        <c:crosses val="autoZero"/>
        <c:auto val="1"/>
        <c:lblAlgn val="ctr"/>
        <c:lblOffset val="100"/>
        <c:noMultiLvlLbl val="0"/>
      </c:catAx>
      <c:spPr>
        <a:noFill/>
        <a:ln>
          <a:noFill/>
        </a:ln>
        <a:effectLst/>
      </c:spPr>
    </c:plotArea>
    <c:legend>
      <c:legendPos val="t"/>
      <c:layout>
        <c:manualLayout>
          <c:xMode val="edge"/>
          <c:yMode val="edge"/>
          <c:x val="0.21237009753255784"/>
          <c:y val="3.240731956698184E-2"/>
          <c:w val="0.49840311577997859"/>
          <c:h val="5.647629889637290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Visuals!$C$45</c:f>
              <c:strCache>
                <c:ptCount val="1"/>
                <c:pt idx="0">
                  <c:v>Values</c:v>
                </c:pt>
              </c:strCache>
            </c:strRef>
          </c:tx>
          <c:explosion val="26"/>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64F-4CF9-BBD5-37B2E3EE182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64F-4CF9-BBD5-37B2E3EE182C}"/>
              </c:ext>
            </c:extLst>
          </c:dPt>
          <c:dLbls>
            <c:dLbl>
              <c:idx val="0"/>
              <c:layout>
                <c:manualLayout>
                  <c:x val="0.13102834731327814"/>
                  <c:y val="-9.1811520300474889E-2"/>
                </c:manualLayout>
              </c:layout>
              <c:tx>
                <c:rich>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fld id="{45CB0FCE-5136-4E31-9B4A-F7EE98A3ED01}" type="CELLRANGE">
                      <a:rPr lang="en-US" baseline="0"/>
                      <a:pPr>
                        <a:defRPr sz="1000"/>
                      </a:pPr>
                      <a:t>[CELLRANGE]</a:t>
                    </a:fld>
                    <a:r>
                      <a:rPr lang="en-US" baseline="0"/>
                      <a:t>, </a:t>
                    </a:r>
                    <a:fld id="{3585A533-FF5A-401A-B979-2562CC0D6B3E}" type="CATEGORYNAME">
                      <a:rPr lang="en-US" baseline="0"/>
                      <a:pPr>
                        <a:defRPr sz="1000"/>
                      </a:pPr>
                      <a:t>[CATEGORY NAME]</a:t>
                    </a:fld>
                    <a:r>
                      <a:rPr lang="en-US" baseline="0"/>
                      <a:t>, </a:t>
                    </a:r>
                    <a:fld id="{A29BC5B6-5691-4308-AF44-271C91B27F6D}" type="VALUE">
                      <a:rPr lang="en-US" baseline="0"/>
                      <a:pPr>
                        <a:defRPr sz="1000"/>
                      </a:pPr>
                      <a:t>[VALUE]</a:t>
                    </a:fld>
                    <a:endParaRPr lang="en-US" baseline="0"/>
                  </a:p>
                </c:rich>
              </c:tx>
              <c:spPr>
                <a:solidFill>
                  <a:schemeClr val="bg1">
                    <a:lumMod val="75000"/>
                  </a:schemeClr>
                </a:solid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164F-4CF9-BBD5-37B2E3EE182C}"/>
                </c:ext>
              </c:extLst>
            </c:dLbl>
            <c:dLbl>
              <c:idx val="1"/>
              <c:layout>
                <c:manualLayout>
                  <c:x val="-7.0988400809995064E-2"/>
                  <c:y val="3.4379843742278093E-2"/>
                </c:manualLayout>
              </c:layout>
              <c:tx>
                <c:rich>
                  <a:bodyPr rot="0" spcFirstLastPara="1" vertOverflow="ellipsis" vert="horz" wrap="square" lIns="38100" tIns="19050" rIns="38100" bIns="19050" anchor="ctr" anchorCtr="1">
                    <a:noAutofit/>
                  </a:bodyPr>
                  <a:lstStyle/>
                  <a:p>
                    <a:pPr>
                      <a:defRPr sz="1100" b="0" i="0" u="none" strike="noStrike" kern="1200" baseline="0">
                        <a:solidFill>
                          <a:schemeClr val="tx1">
                            <a:lumMod val="75000"/>
                            <a:lumOff val="25000"/>
                          </a:schemeClr>
                        </a:solidFill>
                        <a:latin typeface="+mn-lt"/>
                        <a:ea typeface="+mn-ea"/>
                        <a:cs typeface="+mn-cs"/>
                      </a:defRPr>
                    </a:pPr>
                    <a:fld id="{6FEA56ED-AB20-4795-9402-57C07B5CA3EA}" type="CELLRANGE">
                      <a:rPr lang="en-US" sz="1100" baseline="0"/>
                      <a:pPr>
                        <a:defRPr sz="1100"/>
                      </a:pPr>
                      <a:t>[CELLRANGE]</a:t>
                    </a:fld>
                    <a:r>
                      <a:rPr lang="en-US" sz="1100" baseline="0"/>
                      <a:t>, </a:t>
                    </a:r>
                    <a:fld id="{976A54F0-B724-4FEB-923F-3632846DEB8D}" type="CATEGORYNAME">
                      <a:rPr lang="en-US" sz="1100" baseline="0"/>
                      <a:pPr>
                        <a:defRPr sz="1100"/>
                      </a:pPr>
                      <a:t>[CATEGORY NAME]</a:t>
                    </a:fld>
                    <a:r>
                      <a:rPr lang="en-US" sz="1100" baseline="0"/>
                      <a:t>, </a:t>
                    </a:r>
                    <a:fld id="{6874BF69-465F-43C9-9D64-082FE1F3B53A}" type="VALUE">
                      <a:rPr lang="en-US" sz="1100" baseline="0"/>
                      <a:pPr>
                        <a:defRPr sz="1100"/>
                      </a:pPr>
                      <a:t>[VALUE]</a:t>
                    </a:fld>
                    <a:endParaRPr lang="en-US" sz="1100" baseline="0"/>
                  </a:p>
                </c:rich>
              </c:tx>
              <c:spPr>
                <a:solidFill>
                  <a:schemeClr val="bg1">
                    <a:lumMod val="75000"/>
                  </a:schemeClr>
                </a:solidFill>
                <a:ln>
                  <a:noFill/>
                </a:ln>
                <a:effectLst/>
              </c:spPr>
              <c:txPr>
                <a:bodyPr rot="0" spcFirstLastPara="1" vertOverflow="ellipsis" vert="horz" wrap="square" lIns="38100" tIns="19050" rIns="38100" bIns="19050" anchor="ctr" anchorCtr="1">
                  <a:no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layout>
                    <c:manualLayout>
                      <c:w val="0.25892550059977448"/>
                      <c:h val="8.694048458763326E-2"/>
                    </c:manualLayout>
                  </c15:layout>
                  <c15:dlblFieldTable/>
                  <c15:showDataLabelsRange val="1"/>
                </c:ext>
                <c:ext xmlns:c16="http://schemas.microsoft.com/office/drawing/2014/chart" uri="{C3380CC4-5D6E-409C-BE32-E72D297353CC}">
                  <c16:uniqueId val="{00000003-164F-4CF9-BBD5-37B2E3EE182C}"/>
                </c:ext>
              </c:extLst>
            </c:dLbl>
            <c:spPr>
              <a:solidFill>
                <a:schemeClr val="bg1">
                  <a:lumMod val="75000"/>
                </a:schemeClr>
              </a:solid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showDataLabelsRange val="1"/>
              </c:ext>
            </c:extLst>
          </c:dLbls>
          <c:cat>
            <c:strRef>
              <c:f>Visuals!$B$46:$B$47</c:f>
              <c:strCache>
                <c:ptCount val="2"/>
                <c:pt idx="0">
                  <c:v>Consultation Time</c:v>
                </c:pt>
                <c:pt idx="1">
                  <c:v>Process Time</c:v>
                </c:pt>
              </c:strCache>
            </c:strRef>
          </c:cat>
          <c:val>
            <c:numRef>
              <c:f>Visuals!$C$46:$C$47</c:f>
              <c:numCache>
                <c:formatCode>0%</c:formatCode>
                <c:ptCount val="2"/>
                <c:pt idx="0">
                  <c:v>0.88208049610677897</c:v>
                </c:pt>
                <c:pt idx="1">
                  <c:v>0.11791950389322102</c:v>
                </c:pt>
              </c:numCache>
            </c:numRef>
          </c:val>
          <c:extLst>
            <c:ext xmlns:c15="http://schemas.microsoft.com/office/drawing/2012/chart" uri="{02D57815-91ED-43cb-92C2-25804820EDAC}">
              <c15:datalabelsRange>
                <c15:f>Visuals!$C$48:$C$49</c15:f>
                <c15:dlblRangeCache>
                  <c:ptCount val="2"/>
                  <c:pt idx="0">
                    <c:v>39min</c:v>
                  </c:pt>
                  <c:pt idx="1">
                    <c:v>5min</c:v>
                  </c:pt>
                </c15:dlblRangeCache>
              </c15:datalabelsRange>
            </c:ext>
            <c:ext xmlns:c16="http://schemas.microsoft.com/office/drawing/2014/chart" uri="{C3380CC4-5D6E-409C-BE32-E72D297353CC}">
              <c16:uniqueId val="{00000004-164F-4CF9-BBD5-37B2E3EE182C}"/>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9/13/2025</a:t>
            </a:fld>
            <a:endParaRPr lang="en-US" dirty="0"/>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12T16:12:31.277"/>
    </inkml:context>
    <inkml:brush xml:id="br0">
      <inkml:brushProperty name="width" value="0.035" units="cm"/>
      <inkml:brushProperty name="height" value="0.035" units="cm"/>
      <inkml:brushProperty name="color" value="#E71224"/>
    </inkml:brush>
  </inkml:definitions>
  <inkml:trace contextRef="#ctx0" brushRef="#br0">5654 938 24539,'-2'37'0,"-5"0"0,-3-1 0,-6 1 0,-3-1 0,-5 0 0,-4 0 0,-4-1 0,-5 0 0,-3-1 0,-4 0 0,-5-1 0,-3-1 0,-4 0 0,-4-1 0,-4-1 0,-3 0 0,-3-2 0,-4 0 0,-3-2 0,-3 0 0,-3-2 0,-3 0 0,-2-2 0,-3-1 0,-3-1 0,-1-2 0,-3 0 0,-2-2 0,-2-1 0,-1-2 0,-2-1 0,-1-1 0,-2-2 0,0-1 0,-1-2 0,-1-1 0,-1-1 0,0-2 0,0-1 0,0-2 0,0-1 0,1-2 0,0-1 0,1-1 0,0-2 0,2-1 0,1-2 0,1-1 0,1-1 0,3-2 0,1-1 0,2-2 0,2 0 0,3-2 0,2-1 0,2-1 0,3-2 0,3 0 0,3-2 0,3 0 0,4-2 0,2 0 0,4-2 0,4 0 0,3-1 0,4-1 0,4 0 0,3-1 0,5-1 0,3 0 0,5-1 0,4 0 0,3-1 0,6 0 0,3 0 0,5-1 0,4 1 0,5-1 0,3 0 0,6 0 0,3 0 0,5 1 0,4-1 0,5 1 0,3 0 0,6 0 0,3 1 0,4 0 0,5 1 0,3 0 0,5 1 0,3 1 0,4 0 0,4 1 0,3 1 0,4 0 0,4 2 0,2 0 0,4 2 0,3 0 0,3 2 0,3 0 0,3 2 0,2 1 0,2 1 0,3 2 0,2 0 0,2 2 0,1 1 0,3 2 0,1 1 0,1 1 0,1 2 0,2 1 0,0 2 0,1 1 0,0 1 0,1 2 0,0 1 0,0 2 0,0 1 0,0 2 0,-1 1 0,-1 1 0,-1 2 0,0 1 0,-2 2 0,-1 1 0,-2 1 0,-1 2 0,-2 1 0,-2 2 0,-3 0 0,-1 2 0,-3 1 0,-3 1 0,-2 2 0,-3 0 0,-3 2 0,-3 0 0,-3 2 0,-4 0 0,-3 2 0,-3 0 0,-4 1 0,-4 1 0,-4 0 0,-3 1 0,-5 1 0,-4 0 0,-3 1 0,-5 0 0,-4 1 0,-4 0 0,-5 0 0,-3 1 0,-6-1 0,-3 1 0,-5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9/13/2025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10</a:t>
            </a:fld>
            <a:endParaRPr lang="en-US" dirty="0"/>
          </a:p>
        </p:txBody>
      </p:sp>
    </p:spTree>
    <p:extLst>
      <p:ext uri="{BB962C8B-B14F-4D97-AF65-F5344CB8AC3E}">
        <p14:creationId xmlns:p14="http://schemas.microsoft.com/office/powerpoint/2010/main" val="1193464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97285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3</a:t>
            </a:fld>
            <a:endParaRPr lang="en-US" dirty="0"/>
          </a:p>
        </p:txBody>
      </p:sp>
    </p:spTree>
    <p:extLst>
      <p:ext uri="{BB962C8B-B14F-4D97-AF65-F5344CB8AC3E}">
        <p14:creationId xmlns:p14="http://schemas.microsoft.com/office/powerpoint/2010/main" val="3946574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990704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6</a:t>
            </a:fld>
            <a:endParaRPr lang="en-US" dirty="0"/>
          </a:p>
        </p:txBody>
      </p:sp>
    </p:spTree>
    <p:extLst>
      <p:ext uri="{BB962C8B-B14F-4D97-AF65-F5344CB8AC3E}">
        <p14:creationId xmlns:p14="http://schemas.microsoft.com/office/powerpoint/2010/main" val="3690289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7</a:t>
            </a:fld>
            <a:endParaRPr lang="en-US" dirty="0"/>
          </a:p>
        </p:txBody>
      </p:sp>
    </p:spTree>
    <p:extLst>
      <p:ext uri="{BB962C8B-B14F-4D97-AF65-F5344CB8AC3E}">
        <p14:creationId xmlns:p14="http://schemas.microsoft.com/office/powerpoint/2010/main" val="2047023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8</a:t>
            </a:fld>
            <a:endParaRPr lang="en-US" dirty="0"/>
          </a:p>
        </p:txBody>
      </p:sp>
    </p:spTree>
    <p:extLst>
      <p:ext uri="{BB962C8B-B14F-4D97-AF65-F5344CB8AC3E}">
        <p14:creationId xmlns:p14="http://schemas.microsoft.com/office/powerpoint/2010/main" val="1806707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9</a:t>
            </a:fld>
            <a:endParaRPr lang="en-US" dirty="0"/>
          </a:p>
        </p:txBody>
      </p:sp>
    </p:spTree>
    <p:extLst>
      <p:ext uri="{BB962C8B-B14F-4D97-AF65-F5344CB8AC3E}">
        <p14:creationId xmlns:p14="http://schemas.microsoft.com/office/powerpoint/2010/main" val="3734319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66615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873301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398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228195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457200" y="640079"/>
            <a:ext cx="3657600" cy="2100851"/>
          </a:xfrm>
        </p:spPr>
        <p:txBody>
          <a:bodyPr>
            <a:noAutofit/>
          </a:bodyPr>
          <a:lstStyle>
            <a:lvl1pPr>
              <a:defRPr/>
            </a:lvl1pPr>
          </a:lstStyle>
          <a:p>
            <a:r>
              <a:rPr lang="en-US"/>
              <a:t>Click to edit Master title style</a:t>
            </a:r>
            <a:endParaRPr lang="en-US" dirty="0"/>
          </a:p>
        </p:txBody>
      </p:sp>
      <p:sp>
        <p:nvSpPr>
          <p:cNvPr id="2" name="Content Placeholder 5">
            <a:extLst>
              <a:ext uri="{FF2B5EF4-FFF2-40B4-BE49-F238E27FC236}">
                <a16:creationId xmlns:a16="http://schemas.microsoft.com/office/drawing/2014/main" id="{FC87D77D-2EA4-028B-1ACF-E1120CE8F0E0}"/>
              </a:ext>
            </a:extLst>
          </p:cNvPr>
          <p:cNvSpPr>
            <a:spLocks noGrp="1"/>
          </p:cNvSpPr>
          <p:nvPr>
            <p:ph sz="quarter" idx="4" hasCustomPrompt="1"/>
          </p:nvPr>
        </p:nvSpPr>
        <p:spPr>
          <a:xfrm>
            <a:off x="457201" y="2862470"/>
            <a:ext cx="3657600" cy="3510898"/>
          </a:xfrm>
        </p:spPr>
        <p:txBody>
          <a:bodyPr anchor="t" anchorCtr="0">
            <a:normAutofit/>
          </a:bodyPr>
          <a:lstStyle>
            <a:lvl1pPr marL="0" indent="0">
              <a:buNone/>
              <a:defRPr/>
            </a:lvl1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icture Placeholder 3">
            <a:extLst>
              <a:ext uri="{FF2B5EF4-FFF2-40B4-BE49-F238E27FC236}">
                <a16:creationId xmlns:a16="http://schemas.microsoft.com/office/drawing/2014/main" id="{CCFA45C0-9EBE-13AF-9B5D-9D5F4BF223E0}"/>
              </a:ext>
            </a:extLst>
          </p:cNvPr>
          <p:cNvSpPr>
            <a:spLocks noGrp="1"/>
          </p:cNvSpPr>
          <p:nvPr>
            <p:ph type="pic" sz="quarter" idx="13" hasCustomPrompt="1"/>
          </p:nvPr>
        </p:nvSpPr>
        <p:spPr>
          <a:xfrm>
            <a:off x="4242815" y="640080"/>
            <a:ext cx="7491984" cy="5751576"/>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9" name="Date Placeholder 8">
            <a:extLst>
              <a:ext uri="{FF2B5EF4-FFF2-40B4-BE49-F238E27FC236}">
                <a16:creationId xmlns:a16="http://schemas.microsoft.com/office/drawing/2014/main" id="{D5DDC5FA-EEDB-898F-533E-4094ADA899B9}"/>
              </a:ext>
            </a:extLst>
          </p:cNvPr>
          <p:cNvSpPr>
            <a:spLocks noGrp="1"/>
          </p:cNvSpPr>
          <p:nvPr>
            <p:ph type="dt" sz="half" idx="15"/>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E79B0359-4B55-D899-E584-A8E6B2ED9123}"/>
              </a:ext>
            </a:extLst>
          </p:cNvPr>
          <p:cNvSpPr>
            <a:spLocks noGrp="1"/>
          </p:cNvSpPr>
          <p:nvPr>
            <p:ph type="ftr" sz="quarter" idx="16"/>
          </p:nvPr>
        </p:nvSpPr>
        <p:spPr/>
        <p:txBody>
          <a:bodyPr/>
          <a:lstStyle/>
          <a:p>
            <a:endParaRPr lang="en-US" dirty="0"/>
          </a:p>
        </p:txBody>
      </p:sp>
      <p:sp>
        <p:nvSpPr>
          <p:cNvPr id="13" name="Slide Number Placeholder 12">
            <a:extLst>
              <a:ext uri="{FF2B5EF4-FFF2-40B4-BE49-F238E27FC236}">
                <a16:creationId xmlns:a16="http://schemas.microsoft.com/office/drawing/2014/main" id="{6B916D02-76FE-EAED-CC51-A50448811F7D}"/>
              </a:ext>
            </a:extLst>
          </p:cNvPr>
          <p:cNvSpPr>
            <a:spLocks noGrp="1"/>
          </p:cNvSpPr>
          <p:nvPr>
            <p:ph type="sldNum" sz="quarter" idx="17"/>
          </p:nvPr>
        </p:nvSpPr>
        <p:spPr>
          <a:xfrm>
            <a:off x="10682289"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341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hasCustomPrompt="1"/>
          </p:nvPr>
        </p:nvSpPr>
        <p:spPr>
          <a:xfrm>
            <a:off x="449580" y="4423702"/>
            <a:ext cx="11292839" cy="1550378"/>
          </a:xfrm>
        </p:spPr>
        <p:txBody>
          <a:bodyPr>
            <a:noAutofit/>
          </a:bodyPr>
          <a:lstStyle>
            <a:lvl1pPr algn="ctr">
              <a:defRPr/>
            </a:lvl1pPr>
          </a:lstStyle>
          <a:p>
            <a:r>
              <a:rPr lang="en-US" dirty="0"/>
              <a:t>Click to add title</a:t>
            </a:r>
          </a:p>
        </p:txBody>
      </p:sp>
      <p:sp>
        <p:nvSpPr>
          <p:cNvPr id="3" name="Picture Placeholder 2">
            <a:extLst>
              <a:ext uri="{FF2B5EF4-FFF2-40B4-BE49-F238E27FC236}">
                <a16:creationId xmlns:a16="http://schemas.microsoft.com/office/drawing/2014/main" id="{D528BC27-38F1-47F3-EC35-7DD8B88A7533}"/>
              </a:ext>
            </a:extLst>
          </p:cNvPr>
          <p:cNvSpPr>
            <a:spLocks noGrp="1"/>
          </p:cNvSpPr>
          <p:nvPr>
            <p:ph type="pic" sz="quarter" idx="13" hasCustomPrompt="1"/>
          </p:nvPr>
        </p:nvSpPr>
        <p:spPr>
          <a:xfrm>
            <a:off x="449580" y="705104"/>
            <a:ext cx="11292840" cy="3643376"/>
          </a:xfrm>
          <a:custGeom>
            <a:avLst/>
            <a:gdLst>
              <a:gd name="connsiteX0" fmla="*/ 7593576 w 11292840"/>
              <a:gd name="connsiteY0" fmla="*/ 0 h 3643376"/>
              <a:gd name="connsiteX1" fmla="*/ 11292840 w 11292840"/>
              <a:gd name="connsiteY1" fmla="*/ 0 h 3643376"/>
              <a:gd name="connsiteX2" fmla="*/ 11292840 w 11292840"/>
              <a:gd name="connsiteY2" fmla="*/ 3643376 h 3643376"/>
              <a:gd name="connsiteX3" fmla="*/ 7593576 w 11292840"/>
              <a:gd name="connsiteY3" fmla="*/ 3643376 h 3643376"/>
              <a:gd name="connsiteX4" fmla="*/ 0 w 11292840"/>
              <a:gd name="connsiteY4" fmla="*/ 0 h 3643376"/>
              <a:gd name="connsiteX5" fmla="*/ 7489667 w 11292840"/>
              <a:gd name="connsiteY5" fmla="*/ 0 h 3643376"/>
              <a:gd name="connsiteX6" fmla="*/ 7489667 w 11292840"/>
              <a:gd name="connsiteY6" fmla="*/ 3643376 h 3643376"/>
              <a:gd name="connsiteX7" fmla="*/ 0 w 11292840"/>
              <a:gd name="connsiteY7" fmla="*/ 3643376 h 364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92840" h="3643376">
                <a:moveTo>
                  <a:pt x="7593576" y="0"/>
                </a:moveTo>
                <a:lnTo>
                  <a:pt x="11292840" y="0"/>
                </a:lnTo>
                <a:lnTo>
                  <a:pt x="11292840" y="3643376"/>
                </a:lnTo>
                <a:lnTo>
                  <a:pt x="7593576" y="3643376"/>
                </a:lnTo>
                <a:close/>
                <a:moveTo>
                  <a:pt x="0" y="0"/>
                </a:moveTo>
                <a:lnTo>
                  <a:pt x="7489667" y="0"/>
                </a:lnTo>
                <a:lnTo>
                  <a:pt x="7489667" y="3643376"/>
                </a:lnTo>
                <a:lnTo>
                  <a:pt x="0" y="3643376"/>
                </a:lnTo>
                <a:close/>
              </a:path>
            </a:pathLst>
          </a:custGeom>
          <a:solidFill>
            <a:schemeClr val="accent2"/>
          </a:solidFill>
        </p:spPr>
        <p:txBody>
          <a:bodyPr wrap="square" anchor="t">
            <a:noAutofit/>
          </a:bodyPr>
          <a:lstStyle>
            <a:lvl1pPr marL="0" indent="0" algn="ctr">
              <a:buNone/>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dirty="0"/>
              <a:t>Click to add picture</a:t>
            </a:r>
          </a:p>
          <a:p>
            <a:endParaRPr lang="en-US" dirty="0"/>
          </a:p>
        </p:txBody>
      </p:sp>
    </p:spTree>
    <p:extLst>
      <p:ext uri="{BB962C8B-B14F-4D97-AF65-F5344CB8AC3E}">
        <p14:creationId xmlns:p14="http://schemas.microsoft.com/office/powerpoint/2010/main" val="625334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ntroduction bottom">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hasCustomPrompt="1"/>
          </p:nvPr>
        </p:nvSpPr>
        <p:spPr>
          <a:xfrm>
            <a:off x="457200" y="2878091"/>
            <a:ext cx="3729789" cy="3440485"/>
          </a:xfrm>
        </p:spPr>
        <p:txBody>
          <a:bodyPr tIns="182880" bIns="182880" anchor="ctr" anchorCtr="0">
            <a:noAutofit/>
          </a:bodyPr>
          <a:lstStyle/>
          <a:p>
            <a:r>
              <a:rPr lang="en-US" dirty="0"/>
              <a:t>Click to add title</a:t>
            </a:r>
            <a:endParaRPr lang="en-US" dirty="0">
              <a:solidFill>
                <a:schemeClr val="tx2"/>
              </a:solidFill>
            </a:endParaRPr>
          </a:p>
        </p:txBody>
      </p:sp>
      <p:sp>
        <p:nvSpPr>
          <p:cNvPr id="3" name="Picture Placeholder 2">
            <a:extLst>
              <a:ext uri="{FF2B5EF4-FFF2-40B4-BE49-F238E27FC236}">
                <a16:creationId xmlns:a16="http://schemas.microsoft.com/office/drawing/2014/main" id="{130F1D2B-CBE7-6279-2158-7A9F3B5D5C61}"/>
              </a:ext>
            </a:extLst>
          </p:cNvPr>
          <p:cNvSpPr>
            <a:spLocks noGrp="1"/>
          </p:cNvSpPr>
          <p:nvPr>
            <p:ph type="pic" sz="quarter" idx="19" hasCustomPrompt="1"/>
          </p:nvPr>
        </p:nvSpPr>
        <p:spPr>
          <a:xfrm>
            <a:off x="457200" y="670560"/>
            <a:ext cx="11267440" cy="2139696"/>
          </a:xfrm>
          <a:custGeom>
            <a:avLst/>
            <a:gdLst>
              <a:gd name="connsiteX0" fmla="*/ 3783068 w 11267440"/>
              <a:gd name="connsiteY0" fmla="*/ 0 h 2139696"/>
              <a:gd name="connsiteX1" fmla="*/ 11267440 w 11267440"/>
              <a:gd name="connsiteY1" fmla="*/ 0 h 2139696"/>
              <a:gd name="connsiteX2" fmla="*/ 11267440 w 11267440"/>
              <a:gd name="connsiteY2" fmla="*/ 2139696 h 2139696"/>
              <a:gd name="connsiteX3" fmla="*/ 3783068 w 11267440"/>
              <a:gd name="connsiteY3" fmla="*/ 2139696 h 2139696"/>
              <a:gd name="connsiteX4" fmla="*/ 0 w 11267440"/>
              <a:gd name="connsiteY4" fmla="*/ 0 h 2139696"/>
              <a:gd name="connsiteX5" fmla="*/ 3677799 w 11267440"/>
              <a:gd name="connsiteY5" fmla="*/ 0 h 2139696"/>
              <a:gd name="connsiteX6" fmla="*/ 3677799 w 11267440"/>
              <a:gd name="connsiteY6" fmla="*/ 2139696 h 2139696"/>
              <a:gd name="connsiteX7" fmla="*/ 0 w 11267440"/>
              <a:gd name="connsiteY7" fmla="*/ 2139696 h 2139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67440" h="2139696">
                <a:moveTo>
                  <a:pt x="3783068" y="0"/>
                </a:moveTo>
                <a:lnTo>
                  <a:pt x="11267440" y="0"/>
                </a:lnTo>
                <a:lnTo>
                  <a:pt x="11267440" y="2139696"/>
                </a:lnTo>
                <a:lnTo>
                  <a:pt x="3783068" y="2139696"/>
                </a:lnTo>
                <a:close/>
                <a:moveTo>
                  <a:pt x="0" y="0"/>
                </a:moveTo>
                <a:lnTo>
                  <a:pt x="3677799" y="0"/>
                </a:lnTo>
                <a:lnTo>
                  <a:pt x="3677799" y="2139696"/>
                </a:lnTo>
                <a:lnTo>
                  <a:pt x="0" y="2139696"/>
                </a:lnTo>
                <a:close/>
              </a:path>
            </a:pathLst>
          </a:custGeom>
          <a:solidFill>
            <a:schemeClr val="accent2"/>
          </a:solidFill>
        </p:spPr>
        <p:txBody>
          <a:bodyPr wrap="square" anchor="t" anchorCtr="0">
            <a:noAutofit/>
          </a:bodyPr>
          <a:lstStyle>
            <a:lvl1pPr marL="0" indent="0" algn="ctr">
              <a:buNone/>
              <a:defRPr/>
            </a:lvl1pPr>
          </a:lstStyle>
          <a:p>
            <a:r>
              <a:rPr lang="en-US" dirty="0"/>
              <a:t>Click to add picture</a:t>
            </a:r>
          </a:p>
        </p:txBody>
      </p:sp>
      <p:sp>
        <p:nvSpPr>
          <p:cNvPr id="7" name="Content Placeholder 5">
            <a:extLst>
              <a:ext uri="{FF2B5EF4-FFF2-40B4-BE49-F238E27FC236}">
                <a16:creationId xmlns:a16="http://schemas.microsoft.com/office/drawing/2014/main" id="{135EE74D-5A60-B83C-5C2D-7B6FEA778FCB}"/>
              </a:ext>
            </a:extLst>
          </p:cNvPr>
          <p:cNvSpPr>
            <a:spLocks noGrp="1"/>
          </p:cNvSpPr>
          <p:nvPr>
            <p:ph sz="quarter" idx="4" hasCustomPrompt="1"/>
          </p:nvPr>
        </p:nvSpPr>
        <p:spPr>
          <a:xfrm>
            <a:off x="4305827" y="2878091"/>
            <a:ext cx="7418813" cy="3440485"/>
          </a:xfrm>
        </p:spPr>
        <p:txBody>
          <a:bodyPr anchor="ctr" anchorCtr="0">
            <a:normAutofit/>
          </a:bodyPr>
          <a:lstStyle>
            <a:lvl1pPr marL="283464" indent="-283464">
              <a:buFont typeface="Arial" panose="020B0604020202020204" pitchFamily="34" charset="0"/>
              <a:buChar char="•"/>
              <a:defRPr/>
            </a:lvl1pPr>
            <a:lvl2pPr marL="283464" indent="-283464">
              <a:buFont typeface="Arial" panose="020B0604020202020204" pitchFamily="34" charset="0"/>
              <a:buChar char="•"/>
              <a:defRPr/>
            </a:lvl2pPr>
            <a:lvl3pPr marL="283464" indent="-283464">
              <a:buFont typeface="Arial" panose="020B0604020202020204" pitchFamily="34" charset="0"/>
              <a:buChar char="•"/>
              <a:defRPr/>
            </a:lvl3pPr>
            <a:lvl4pPr marL="283464" indent="-283464">
              <a:buFont typeface="Arial" panose="020B0604020202020204" pitchFamily="34" charset="0"/>
              <a:buChar char="•"/>
              <a:defRPr/>
            </a:lvl4pPr>
            <a:lvl5pPr marL="283464" indent="-283464">
              <a:buFont typeface="Arial" panose="020B0604020202020204" pitchFamily="34" charset="0"/>
              <a:buChar char="•"/>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2BCF1FAD-0BAD-2574-3352-B152DF76C150}"/>
              </a:ext>
            </a:extLst>
          </p:cNvPr>
          <p:cNvSpPr>
            <a:spLocks noGrp="1"/>
          </p:cNvSpPr>
          <p:nvPr>
            <p:ph type="ftr" sz="quarter" idx="17"/>
          </p:nvPr>
        </p:nvSpPr>
        <p:spPr/>
        <p:txBody>
          <a:bodyPr/>
          <a:lstStyle/>
          <a:p>
            <a:endParaRPr lang="en-US" dirty="0"/>
          </a:p>
        </p:txBody>
      </p:sp>
      <p:sp>
        <p:nvSpPr>
          <p:cNvPr id="9" name="Date Placeholder 8">
            <a:extLst>
              <a:ext uri="{FF2B5EF4-FFF2-40B4-BE49-F238E27FC236}">
                <a16:creationId xmlns:a16="http://schemas.microsoft.com/office/drawing/2014/main" id="{EC328E41-645E-D257-FFF3-93344A8E4FA5}"/>
              </a:ext>
            </a:extLst>
          </p:cNvPr>
          <p:cNvSpPr>
            <a:spLocks noGrp="1"/>
          </p:cNvSpPr>
          <p:nvPr>
            <p:ph type="dt" sz="half" idx="16"/>
          </p:nvPr>
        </p:nvSpPr>
        <p:spPr/>
        <p:txBody>
          <a:bodyPr/>
          <a:lstStyle/>
          <a:p>
            <a:r>
              <a:rPr lang="en-US"/>
              <a:t>20XX</a:t>
            </a:r>
            <a:endParaRPr lang="en-US" dirty="0"/>
          </a:p>
        </p:txBody>
      </p:sp>
      <p:sp>
        <p:nvSpPr>
          <p:cNvPr id="14" name="Slide Number Placeholder 13">
            <a:extLst>
              <a:ext uri="{FF2B5EF4-FFF2-40B4-BE49-F238E27FC236}">
                <a16:creationId xmlns:a16="http://schemas.microsoft.com/office/drawing/2014/main" id="{DEF9E45A-6561-C074-14CE-B3B63476D221}"/>
              </a:ext>
            </a:extLst>
          </p:cNvPr>
          <p:cNvSpPr>
            <a:spLocks noGrp="1"/>
          </p:cNvSpPr>
          <p:nvPr>
            <p:ph type="sldNum" sz="quarter" idx="18"/>
          </p:nvPr>
        </p:nvSpPr>
        <p:spPr>
          <a:xfrm>
            <a:off x="10672130" y="6423914"/>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48583640"/>
      </p:ext>
    </p:extLst>
  </p:cSld>
  <p:clrMapOvr>
    <a:masterClrMapping/>
  </p:clrMapOvr>
  <p:extLst>
    <p:ext uri="{DCECCB84-F9BA-43D5-87BE-67443E8EF086}">
      <p15:sldGuideLst xmlns:p15="http://schemas.microsoft.com/office/powerpoint/2012/main">
        <p15:guide id="1" orient="horz">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524000" y="1143000"/>
            <a:ext cx="9144000" cy="2585720"/>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1524000" y="3799840"/>
            <a:ext cx="9144000" cy="2052320"/>
          </a:xfrm>
        </p:spPr>
        <p:txBody>
          <a:bodyPr anchor="t">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4129685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9" name="Content Placeholder 3">
            <a:extLst>
              <a:ext uri="{FF2B5EF4-FFF2-40B4-BE49-F238E27FC236}">
                <a16:creationId xmlns:a16="http://schemas.microsoft.com/office/drawing/2014/main" id="{ECA520B1-DC84-A47D-1F5E-CCD567EB2D86}"/>
              </a:ext>
            </a:extLst>
          </p:cNvPr>
          <p:cNvSpPr>
            <a:spLocks noGrp="1"/>
          </p:cNvSpPr>
          <p:nvPr>
            <p:ph sz="half" idx="13" hasCustomPrompt="1"/>
          </p:nvPr>
        </p:nvSpPr>
        <p:spPr>
          <a:xfrm>
            <a:off x="457200" y="2187362"/>
            <a:ext cx="3657600" cy="3633047"/>
          </a:xfrm>
        </p:spPr>
        <p:txBody>
          <a:bodyPr anchor="t">
            <a:normAutofit/>
          </a:bodyPr>
          <a:lstStyle>
            <a:lvl1pPr marL="34290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282437" y="2187361"/>
            <a:ext cx="744220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98338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4" name="Content Placeholder 3"/>
          <p:cNvSpPr>
            <a:spLocks noGrp="1"/>
          </p:cNvSpPr>
          <p:nvPr>
            <p:ph sz="half" idx="2" hasCustomPrompt="1"/>
          </p:nvPr>
        </p:nvSpPr>
        <p:spPr>
          <a:xfrm>
            <a:off x="457200" y="2318490"/>
            <a:ext cx="737108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8E6EDC6B-B9AA-A4D9-A782-C38A0F84F63F}"/>
              </a:ext>
            </a:extLst>
          </p:cNvPr>
          <p:cNvSpPr>
            <a:spLocks noGrp="1"/>
          </p:cNvSpPr>
          <p:nvPr>
            <p:ph sz="half" idx="13" hasCustomPrompt="1"/>
          </p:nvPr>
        </p:nvSpPr>
        <p:spPr>
          <a:xfrm>
            <a:off x="7993378" y="2318490"/>
            <a:ext cx="3731262" cy="3633047"/>
          </a:xfrm>
        </p:spPr>
        <p:txBody>
          <a:bodyPr anchor="t">
            <a:normAutofit/>
          </a:bodyPr>
          <a:lstStyle>
            <a:lvl1pPr marL="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68264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457199" y="705124"/>
            <a:ext cx="11272649" cy="1062716"/>
          </a:xfrm>
        </p:spPr>
        <p:txBody>
          <a:bodyPr anchor="b" anchorCtr="0">
            <a:noAutofit/>
          </a:body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457201" y="2234979"/>
            <a:ext cx="11272648" cy="3969606"/>
          </a:xfrm>
        </p:spPr>
        <p:txBody>
          <a:body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a:xfrm>
            <a:off x="10558300" y="6423914"/>
            <a:ext cx="1171548" cy="365125"/>
          </a:xfrm>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386264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957535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462151" y="666984"/>
            <a:ext cx="3672970" cy="2125911"/>
          </a:xfrm>
        </p:spPr>
        <p:txBody>
          <a:bodyPr>
            <a:noAutofit/>
          </a:bodyPr>
          <a:lstStyle>
            <a:lvl1pPr algn="l">
              <a:defRPr/>
            </a:lvl1pPr>
          </a:lstStyle>
          <a:p>
            <a:r>
              <a:rPr lang="en-US" noProof="0"/>
              <a:t>Click to edit Master title style</a:t>
            </a:r>
            <a:endParaRPr lang="en-US" noProof="0" dirty="0"/>
          </a:p>
        </p:txBody>
      </p:sp>
      <p:sp>
        <p:nvSpPr>
          <p:cNvPr id="2" name="Content Placeholder 5">
            <a:extLst>
              <a:ext uri="{FF2B5EF4-FFF2-40B4-BE49-F238E27FC236}">
                <a16:creationId xmlns:a16="http://schemas.microsoft.com/office/drawing/2014/main" id="{5A0AD703-0A43-5323-CCB2-832D424EF2DB}"/>
              </a:ext>
            </a:extLst>
          </p:cNvPr>
          <p:cNvSpPr>
            <a:spLocks noGrp="1"/>
          </p:cNvSpPr>
          <p:nvPr>
            <p:ph sz="quarter" idx="4" hasCustomPrompt="1"/>
          </p:nvPr>
        </p:nvSpPr>
        <p:spPr>
          <a:xfrm>
            <a:off x="462151" y="2862479"/>
            <a:ext cx="3672970" cy="3491849"/>
          </a:xfrm>
        </p:spPr>
        <p:txBody>
          <a:bodyPr anchor="t" anchorCtr="0">
            <a:normAutofit/>
          </a:bodyPr>
          <a:lstStyle>
            <a:lvl1pPr marL="0" indent="0">
              <a:buNone/>
              <a:defRPr/>
            </a:lvl1pPr>
          </a:lstStyle>
          <a:p>
            <a:pPr lvl="0"/>
            <a:r>
              <a:rPr lang="en-US" noProof="0" dirty="0"/>
              <a:t>Click to add text </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Picture Placeholder 3">
            <a:extLst>
              <a:ext uri="{FF2B5EF4-FFF2-40B4-BE49-F238E27FC236}">
                <a16:creationId xmlns:a16="http://schemas.microsoft.com/office/drawing/2014/main" id="{4627B629-9CBE-3ECF-2D88-F07AACD0374E}"/>
              </a:ext>
            </a:extLst>
          </p:cNvPr>
          <p:cNvSpPr>
            <a:spLocks noGrp="1"/>
          </p:cNvSpPr>
          <p:nvPr>
            <p:ph type="pic" sz="quarter" idx="13" hasCustomPrompt="1"/>
          </p:nvPr>
        </p:nvSpPr>
        <p:spPr>
          <a:xfrm>
            <a:off x="4231970" y="666985"/>
            <a:ext cx="7497880" cy="5687344"/>
          </a:xfrm>
          <a:custGeom>
            <a:avLst/>
            <a:gdLst>
              <a:gd name="connsiteX0" fmla="*/ 3803282 w 7497880"/>
              <a:gd name="connsiteY0" fmla="*/ 0 h 5687344"/>
              <a:gd name="connsiteX1" fmla="*/ 7497880 w 7497880"/>
              <a:gd name="connsiteY1" fmla="*/ 0 h 5687344"/>
              <a:gd name="connsiteX2" fmla="*/ 7497880 w 7497880"/>
              <a:gd name="connsiteY2" fmla="*/ 4581885 h 5687344"/>
              <a:gd name="connsiteX3" fmla="*/ 3803282 w 7497880"/>
              <a:gd name="connsiteY3" fmla="*/ 4581885 h 5687344"/>
              <a:gd name="connsiteX4" fmla="*/ 0 w 7497880"/>
              <a:gd name="connsiteY4" fmla="*/ 0 h 5687344"/>
              <a:gd name="connsiteX5" fmla="*/ 3699373 w 7497880"/>
              <a:gd name="connsiteY5" fmla="*/ 0 h 5687344"/>
              <a:gd name="connsiteX6" fmla="*/ 3699373 w 7497880"/>
              <a:gd name="connsiteY6" fmla="*/ 4581885 h 5687344"/>
              <a:gd name="connsiteX7" fmla="*/ 2 w 7497880"/>
              <a:gd name="connsiteY7" fmla="*/ 4581885 h 5687344"/>
              <a:gd name="connsiteX8" fmla="*/ 2 w 7497880"/>
              <a:gd name="connsiteY8" fmla="*/ 4679200 h 5687344"/>
              <a:gd name="connsiteX9" fmla="*/ 3699373 w 7497880"/>
              <a:gd name="connsiteY9" fmla="*/ 4679200 h 5687344"/>
              <a:gd name="connsiteX10" fmla="*/ 3699373 w 7497880"/>
              <a:gd name="connsiteY10" fmla="*/ 5679350 h 5687344"/>
              <a:gd name="connsiteX11" fmla="*/ 3803282 w 7497880"/>
              <a:gd name="connsiteY11" fmla="*/ 5679350 h 5687344"/>
              <a:gd name="connsiteX12" fmla="*/ 3803282 w 7497880"/>
              <a:gd name="connsiteY12" fmla="*/ 4679200 h 5687344"/>
              <a:gd name="connsiteX13" fmla="*/ 7497880 w 7497880"/>
              <a:gd name="connsiteY13" fmla="*/ 4679200 h 5687344"/>
              <a:gd name="connsiteX14" fmla="*/ 7497880 w 7497880"/>
              <a:gd name="connsiteY14" fmla="*/ 5687344 h 5687344"/>
              <a:gd name="connsiteX15" fmla="*/ 0 w 7497880"/>
              <a:gd name="connsiteY15" fmla="*/ 5687344 h 5687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497880" h="5687344">
                <a:moveTo>
                  <a:pt x="3803282" y="0"/>
                </a:moveTo>
                <a:lnTo>
                  <a:pt x="7497880" y="0"/>
                </a:lnTo>
                <a:lnTo>
                  <a:pt x="7497880" y="4581885"/>
                </a:lnTo>
                <a:lnTo>
                  <a:pt x="3803282" y="4581885"/>
                </a:lnTo>
                <a:close/>
                <a:moveTo>
                  <a:pt x="0" y="0"/>
                </a:moveTo>
                <a:lnTo>
                  <a:pt x="3699373" y="0"/>
                </a:lnTo>
                <a:lnTo>
                  <a:pt x="3699373" y="4581885"/>
                </a:lnTo>
                <a:lnTo>
                  <a:pt x="2" y="4581885"/>
                </a:lnTo>
                <a:lnTo>
                  <a:pt x="2" y="4679200"/>
                </a:lnTo>
                <a:lnTo>
                  <a:pt x="3699373" y="4679200"/>
                </a:lnTo>
                <a:lnTo>
                  <a:pt x="3699373" y="5679350"/>
                </a:lnTo>
                <a:lnTo>
                  <a:pt x="3803282" y="5679350"/>
                </a:lnTo>
                <a:lnTo>
                  <a:pt x="3803282" y="4679200"/>
                </a:lnTo>
                <a:lnTo>
                  <a:pt x="7497880" y="4679200"/>
                </a:lnTo>
                <a:lnTo>
                  <a:pt x="7497880" y="5687344"/>
                </a:lnTo>
                <a:lnTo>
                  <a:pt x="0" y="5687344"/>
                </a:lnTo>
                <a:close/>
              </a:path>
            </a:pathLst>
          </a:custGeom>
          <a:solidFill>
            <a:schemeClr val="accent2"/>
          </a:solidFill>
        </p:spPr>
        <p:txBody>
          <a:bodyPr wrap="square" anchor="t">
            <a:noAutofit/>
          </a:bodyPr>
          <a:lstStyle>
            <a:lvl1pPr marL="0" indent="0" algn="ctr">
              <a:buNone/>
              <a:defRPr/>
            </a:lvl1pPr>
          </a:lstStyle>
          <a:p>
            <a:r>
              <a:rPr lang="en-US" noProof="0" dirty="0"/>
              <a:t>Click to add picture</a:t>
            </a:r>
          </a:p>
        </p:txBody>
      </p:sp>
      <p:sp>
        <p:nvSpPr>
          <p:cNvPr id="6" name="Date Placeholder 5">
            <a:extLst>
              <a:ext uri="{FF2B5EF4-FFF2-40B4-BE49-F238E27FC236}">
                <a16:creationId xmlns:a16="http://schemas.microsoft.com/office/drawing/2014/main" id="{90DD7D93-4C4D-E385-9F8C-40536F0BDEA2}"/>
              </a:ext>
            </a:extLst>
          </p:cNvPr>
          <p:cNvSpPr>
            <a:spLocks noGrp="1"/>
          </p:cNvSpPr>
          <p:nvPr>
            <p:ph type="dt" sz="half" idx="14"/>
          </p:nvPr>
        </p:nvSpPr>
        <p:spPr/>
        <p:txBody>
          <a:bodyPr/>
          <a:lstStyle/>
          <a:p>
            <a:r>
              <a:rPr lang="en-US" noProof="0"/>
              <a:t>20XX</a:t>
            </a:r>
            <a:endParaRPr lang="en-US" noProof="0" dirty="0"/>
          </a:p>
        </p:txBody>
      </p:sp>
      <p:sp>
        <p:nvSpPr>
          <p:cNvPr id="7" name="Footer Placeholder 6">
            <a:extLst>
              <a:ext uri="{FF2B5EF4-FFF2-40B4-BE49-F238E27FC236}">
                <a16:creationId xmlns:a16="http://schemas.microsoft.com/office/drawing/2014/main" id="{BC99FA72-244D-9DC3-C9B7-E7DAD50A01F7}"/>
              </a:ext>
            </a:extLst>
          </p:cNvPr>
          <p:cNvSpPr>
            <a:spLocks noGrp="1"/>
          </p:cNvSpPr>
          <p:nvPr>
            <p:ph type="ftr" sz="quarter" idx="15"/>
          </p:nvPr>
        </p:nvSpPr>
        <p:spPr/>
        <p:txBody>
          <a:bodyPr/>
          <a:lstStyle/>
          <a:p>
            <a:endParaRPr lang="en-US" noProof="0" dirty="0"/>
          </a:p>
        </p:txBody>
      </p:sp>
      <p:sp>
        <p:nvSpPr>
          <p:cNvPr id="8" name="Slide Number Placeholder 7">
            <a:extLst>
              <a:ext uri="{FF2B5EF4-FFF2-40B4-BE49-F238E27FC236}">
                <a16:creationId xmlns:a16="http://schemas.microsoft.com/office/drawing/2014/main" id="{725A4F6F-66FD-CDA5-7F8F-F5FD6382CFCF}"/>
              </a:ext>
            </a:extLst>
          </p:cNvPr>
          <p:cNvSpPr>
            <a:spLocks noGrp="1"/>
          </p:cNvSpPr>
          <p:nvPr>
            <p:ph type="sldNum" sz="quarter" idx="16"/>
          </p:nvPr>
        </p:nvSpPr>
        <p:spPr>
          <a:xfrm>
            <a:off x="10677340" y="6423914"/>
            <a:ext cx="1052510" cy="365125"/>
          </a:xfrm>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3289231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014896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86149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49155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3297532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320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98907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58643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a16="http://schemas.microsoft.com/office/drawing/2014/main" id="{E457D222-120F-E222-DE7E-B44B0BC1863F}"/>
              </a:ext>
            </a:extLst>
          </p:cNvPr>
          <p:cNvGrpSpPr/>
          <p:nvPr userDrawn="1"/>
        </p:nvGrpSpPr>
        <p:grpSpPr>
          <a:xfrm>
            <a:off x="428696" y="482137"/>
            <a:ext cx="11301155" cy="81191"/>
            <a:chOff x="428696" y="482137"/>
            <a:chExt cx="11301155" cy="81191"/>
          </a:xfrm>
        </p:grpSpPr>
        <p:sp>
          <p:nvSpPr>
            <p:cNvPr id="8" name="Rectangle 7">
              <a:extLst>
                <a:ext uri="{FF2B5EF4-FFF2-40B4-BE49-F238E27FC236}">
                  <a16:creationId xmlns:a16="http://schemas.microsoft.com/office/drawing/2014/main" id="{09DF259B-1168-B954-21F8-A08A3C462F3C}"/>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B5A595C-AA3A-9D82-01BB-7810CE5F7A5E}"/>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178CB63-8F78-566B-8120-9DC73FB7B23B}"/>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091055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5" r:id="rId15"/>
    <p:sldLayoutId id="2147483816" r:id="rId16"/>
    <p:sldLayoutId id="2147483817" r:id="rId17"/>
    <p:sldLayoutId id="2147483820" r:id="rId18"/>
    <p:sldLayoutId id="2147483821" r:id="rId19"/>
    <p:sldLayoutId id="2147483822" r:id="rId20"/>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mailto:rahulkurpati1804@gmail.com"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customXml" Target="../ink/ink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6C8E6EB-4C59-429B-97E4-72A058CFC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B5B90362-AFCC-46A9-B41C-A257A8C5B3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F71EF7F1-38BA-471D-8CD4-2A9AE8E35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id="{C0524398-BFB4-4C4A-8317-83B8729F9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3" name="Rectangle 22">
            <a:extLst>
              <a:ext uri="{FF2B5EF4-FFF2-40B4-BE49-F238E27FC236}">
                <a16:creationId xmlns:a16="http://schemas.microsoft.com/office/drawing/2014/main" id="{42D4960A-896E-4F6B-BF65-B4662AC9DE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Gill Sans MT" panose="020B0502020104020203"/>
              <a:ea typeface="+mn-ea"/>
              <a:cs typeface="+mn-cs"/>
            </a:endParaRPr>
          </a:p>
        </p:txBody>
      </p:sp>
      <p:pic>
        <p:nvPicPr>
          <p:cNvPr id="10" name="Picture Placeholder 9" descr="A stethoscope on a clipboard">
            <a:extLst>
              <a:ext uri="{FF2B5EF4-FFF2-40B4-BE49-F238E27FC236}">
                <a16:creationId xmlns:a16="http://schemas.microsoft.com/office/drawing/2014/main" id="{CC4B82FA-2EA0-5319-6B9C-8D78349FCB09}"/>
              </a:ext>
            </a:extLst>
          </p:cNvPr>
          <p:cNvPicPr>
            <a:picLocks noGrp="1" noChangeAspect="1"/>
          </p:cNvPicPr>
          <p:nvPr>
            <p:ph type="pic" sz="quarter" idx="13"/>
          </p:nvPr>
        </p:nvPicPr>
        <p:blipFill rotWithShape="1">
          <a:blip r:embed="rId3"/>
          <a:srcRect l="7069" r="7069"/>
          <a:stretch>
            <a:fillRect/>
          </a:stretch>
        </p:blipFill>
        <p:spPr>
          <a:xfrm>
            <a:off x="453302" y="457200"/>
            <a:ext cx="7588885" cy="5899650"/>
          </a:xfrm>
          <a:prstGeom prst="rect">
            <a:avLst/>
          </a:prstGeom>
        </p:spPr>
      </p:pic>
      <p:sp>
        <p:nvSpPr>
          <p:cNvPr id="25" name="Rectangle 24">
            <a:extLst>
              <a:ext uri="{FF2B5EF4-FFF2-40B4-BE49-F238E27FC236}">
                <a16:creationId xmlns:a16="http://schemas.microsoft.com/office/drawing/2014/main" id="{5684944A-8803-462C-84C5-4576C56A7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457199"/>
            <a:ext cx="3618827" cy="482246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 name="Title 7">
            <a:extLst>
              <a:ext uri="{FF2B5EF4-FFF2-40B4-BE49-F238E27FC236}">
                <a16:creationId xmlns:a16="http://schemas.microsoft.com/office/drawing/2014/main" id="{479F0267-9D1C-BDA9-A152-B01CD379FC92}"/>
              </a:ext>
            </a:extLst>
          </p:cNvPr>
          <p:cNvSpPr>
            <a:spLocks noGrp="1"/>
          </p:cNvSpPr>
          <p:nvPr>
            <p:ph type="ctrTitle"/>
          </p:nvPr>
        </p:nvSpPr>
        <p:spPr>
          <a:xfrm>
            <a:off x="8372723" y="850791"/>
            <a:ext cx="3202016" cy="4198288"/>
          </a:xfrm>
        </p:spPr>
        <p:txBody>
          <a:bodyPr vert="horz" lIns="91440" tIns="45720" rIns="91440" bIns="45720" rtlCol="0" anchor="ctr">
            <a:normAutofit/>
          </a:bodyPr>
          <a:lstStyle/>
          <a:p>
            <a:r>
              <a:rPr lang="en-US" sz="4800" dirty="0">
                <a:solidFill>
                  <a:srgbClr val="FFFFFF"/>
                </a:solidFill>
              </a:rPr>
              <a:t>Hospital Wait  time analysis</a:t>
            </a:r>
          </a:p>
        </p:txBody>
      </p:sp>
      <p:sp>
        <p:nvSpPr>
          <p:cNvPr id="27" name="Rectangle 26">
            <a:extLst>
              <a:ext uri="{FF2B5EF4-FFF2-40B4-BE49-F238E27FC236}">
                <a16:creationId xmlns:a16="http://schemas.microsoft.com/office/drawing/2014/main" id="{E07F3B49-8C20-42F5-831D-59306D05F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9870" y="5367338"/>
            <a:ext cx="3618828" cy="989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3975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B045D6AF-532B-394C-0C6F-38B6628CE9DF}"/>
              </a:ext>
            </a:extLst>
          </p:cNvPr>
          <p:cNvSpPr>
            <a:spLocks noGrp="1"/>
          </p:cNvSpPr>
          <p:nvPr>
            <p:ph type="title"/>
          </p:nvPr>
        </p:nvSpPr>
        <p:spPr/>
        <p:txBody>
          <a:bodyPr/>
          <a:lstStyle/>
          <a:p>
            <a:r>
              <a:rPr lang="en-US" sz="4400" b="1" dirty="0">
                <a:latin typeface="Aptos Display" panose="020B0004020202020204" pitchFamily="34" charset="0"/>
              </a:rPr>
              <a:t>Thank</a:t>
            </a:r>
            <a:r>
              <a:rPr lang="en-US" dirty="0"/>
              <a:t> </a:t>
            </a:r>
            <a:r>
              <a:rPr lang="en-US" sz="4400" b="1" dirty="0">
                <a:latin typeface="Aptos Display" panose="020B0004020202020204" pitchFamily="34" charset="0"/>
              </a:rPr>
              <a:t>you</a:t>
            </a:r>
          </a:p>
        </p:txBody>
      </p:sp>
      <p:sp>
        <p:nvSpPr>
          <p:cNvPr id="3" name="Content Placeholder 2">
            <a:extLst>
              <a:ext uri="{FF2B5EF4-FFF2-40B4-BE49-F238E27FC236}">
                <a16:creationId xmlns:a16="http://schemas.microsoft.com/office/drawing/2014/main" id="{2F59B25D-9615-9332-C32E-4F458417E11E}"/>
              </a:ext>
            </a:extLst>
          </p:cNvPr>
          <p:cNvSpPr>
            <a:spLocks noGrp="1"/>
          </p:cNvSpPr>
          <p:nvPr>
            <p:ph sz="quarter" idx="4"/>
          </p:nvPr>
        </p:nvSpPr>
        <p:spPr/>
        <p:txBody>
          <a:bodyPr/>
          <a:lstStyle/>
          <a:p>
            <a:r>
              <a:rPr lang="en-US" dirty="0">
                <a:latin typeface="Aptos Display" panose="020B0004020202020204" pitchFamily="34" charset="0"/>
              </a:rPr>
              <a:t>Rahul Reddy</a:t>
            </a:r>
          </a:p>
          <a:p>
            <a:r>
              <a:rPr lang="en-US" dirty="0">
                <a:latin typeface="Aptos Display" panose="020B0004020202020204" pitchFamily="34" charset="0"/>
                <a:hlinkClick r:id="rId3"/>
              </a:rPr>
              <a:t>rahulkurpati1804@gmail.com</a:t>
            </a:r>
            <a:endParaRPr lang="en-US" dirty="0">
              <a:latin typeface="Aptos Display" panose="020B0004020202020204" pitchFamily="34" charset="0"/>
            </a:endParaRPr>
          </a:p>
          <a:p>
            <a:endParaRPr lang="en-US" dirty="0"/>
          </a:p>
          <a:p>
            <a:r>
              <a:rPr lang="en-US" dirty="0">
                <a:latin typeface="Aptos Display" panose="020B0004020202020204" pitchFamily="34" charset="0"/>
              </a:rPr>
              <a:t>GitHub:</a:t>
            </a:r>
          </a:p>
          <a:p>
            <a:r>
              <a:rPr lang="en-US" dirty="0">
                <a:latin typeface="Aptos Display" panose="020B0004020202020204" pitchFamily="34" charset="0"/>
              </a:rPr>
              <a:t>https://github.com/RahuReddy</a:t>
            </a:r>
          </a:p>
        </p:txBody>
      </p:sp>
      <p:pic>
        <p:nvPicPr>
          <p:cNvPr id="23" name="Picture Placeholder 22" descr="A group of people giving each other a high five">
            <a:extLst>
              <a:ext uri="{FF2B5EF4-FFF2-40B4-BE49-F238E27FC236}">
                <a16:creationId xmlns:a16="http://schemas.microsoft.com/office/drawing/2014/main" id="{D92A2E6E-E7AB-92FB-0E6F-133483021C22}"/>
              </a:ext>
            </a:extLst>
          </p:cNvPr>
          <p:cNvPicPr>
            <a:picLocks noGrp="1" noChangeAspect="1"/>
          </p:cNvPicPr>
          <p:nvPr>
            <p:ph type="pic" sz="quarter" idx="13"/>
          </p:nvPr>
        </p:nvPicPr>
        <p:blipFill rotWithShape="1">
          <a:blip r:embed="rId4"/>
          <a:srcRect l="6095" r="6095"/>
          <a:stretch/>
        </p:blipFill>
        <p:spPr/>
      </p:pic>
    </p:spTree>
    <p:extLst>
      <p:ext uri="{BB962C8B-B14F-4D97-AF65-F5344CB8AC3E}">
        <p14:creationId xmlns:p14="http://schemas.microsoft.com/office/powerpoint/2010/main" val="277095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23E1E4-7CB2-923B-9D41-672CB85E05DA}"/>
              </a:ext>
            </a:extLst>
          </p:cNvPr>
          <p:cNvSpPr>
            <a:spLocks noGrp="1"/>
          </p:cNvSpPr>
          <p:nvPr>
            <p:ph type="title"/>
          </p:nvPr>
        </p:nvSpPr>
        <p:spPr>
          <a:xfrm>
            <a:off x="340469" y="-95245"/>
            <a:ext cx="5048654" cy="1272292"/>
          </a:xfrm>
        </p:spPr>
        <p:txBody>
          <a:bodyPr/>
          <a:lstStyle/>
          <a:p>
            <a:r>
              <a:rPr lang="en-US" sz="3200" b="1" dirty="0"/>
              <a:t>Hospital</a:t>
            </a:r>
            <a:r>
              <a:rPr lang="en-US" sz="3200" dirty="0">
                <a:latin typeface="Aptos Display" panose="020B0004020202020204" pitchFamily="34" charset="0"/>
              </a:rPr>
              <a:t> </a:t>
            </a:r>
            <a:r>
              <a:rPr lang="en-US" sz="3200" b="1" dirty="0"/>
              <a:t>Analysis</a:t>
            </a:r>
            <a:r>
              <a:rPr lang="en-US" sz="3200" dirty="0">
                <a:latin typeface="Aptos Display" panose="020B0004020202020204" pitchFamily="34" charset="0"/>
              </a:rPr>
              <a:t>	</a:t>
            </a:r>
          </a:p>
        </p:txBody>
      </p:sp>
      <p:sp>
        <p:nvSpPr>
          <p:cNvPr id="8" name="Content Placeholder 7">
            <a:extLst>
              <a:ext uri="{FF2B5EF4-FFF2-40B4-BE49-F238E27FC236}">
                <a16:creationId xmlns:a16="http://schemas.microsoft.com/office/drawing/2014/main" id="{1A667A9A-3428-68BE-D555-0DE1859FDF8A}"/>
              </a:ext>
            </a:extLst>
          </p:cNvPr>
          <p:cNvSpPr>
            <a:spLocks noGrp="1"/>
          </p:cNvSpPr>
          <p:nvPr>
            <p:ph sz="quarter" idx="4"/>
          </p:nvPr>
        </p:nvSpPr>
        <p:spPr>
          <a:xfrm>
            <a:off x="340469" y="1347423"/>
            <a:ext cx="4526781" cy="4873857"/>
          </a:xfrm>
        </p:spPr>
        <p:txBody>
          <a:bodyPr>
            <a:normAutofit/>
          </a:bodyPr>
          <a:lstStyle/>
          <a:p>
            <a:r>
              <a:rPr lang="en-US" b="1" dirty="0">
                <a:latin typeface="Aptos Display" panose="020B0004020202020204" pitchFamily="34" charset="0"/>
              </a:rPr>
              <a:t>Problem Statement: </a:t>
            </a:r>
          </a:p>
          <a:p>
            <a:r>
              <a:rPr lang="en-US" dirty="0">
                <a:latin typeface="Aptos Display" panose="020B0004020202020204" pitchFamily="34" charset="0"/>
              </a:rPr>
              <a:t>The Clinic has gotten several complaints regarding wait times.</a:t>
            </a:r>
          </a:p>
          <a:p>
            <a:r>
              <a:rPr lang="en-US" sz="2000" b="1" dirty="0">
                <a:latin typeface="Aptos Display" panose="020B0004020202020204" pitchFamily="34" charset="0"/>
              </a:rPr>
              <a:t>Task: </a:t>
            </a:r>
            <a:r>
              <a:rPr lang="en-US" dirty="0">
                <a:latin typeface="Aptos Display" panose="020B0004020202020204" pitchFamily="34" charset="0"/>
              </a:rPr>
              <a:t>Analysis, Hypothesis, data story on our overall wait time.</a:t>
            </a:r>
          </a:p>
          <a:p>
            <a:r>
              <a:rPr lang="en-US" sz="2000" b="1" dirty="0">
                <a:latin typeface="Aptos Display" panose="020B0004020202020204" pitchFamily="34" charset="0"/>
              </a:rPr>
              <a:t>Question From Management:</a:t>
            </a:r>
          </a:p>
          <a:p>
            <a:pPr marL="342900" indent="-342900">
              <a:buFont typeface="Arial" panose="020B0604020202020204" pitchFamily="34" charset="0"/>
              <a:buChar char="•"/>
            </a:pPr>
            <a:r>
              <a:rPr lang="en-US" sz="2000" b="1" dirty="0">
                <a:latin typeface="Aptos Display" panose="020B0004020202020204" pitchFamily="34" charset="0"/>
              </a:rPr>
              <a:t>Why are we getting these complaints?</a:t>
            </a:r>
          </a:p>
          <a:p>
            <a:pPr marL="915750" lvl="1" indent="-285750">
              <a:buFont typeface="Arial" panose="020B0604020202020204" pitchFamily="34" charset="0"/>
              <a:buChar char="•"/>
            </a:pPr>
            <a:r>
              <a:rPr lang="en-US" sz="1800" dirty="0">
                <a:latin typeface="Aptos Display" panose="020B0004020202020204" pitchFamily="34" charset="0"/>
              </a:rPr>
              <a:t>Do we have staffing issues?</a:t>
            </a:r>
          </a:p>
          <a:p>
            <a:pPr marL="915750" lvl="1" indent="-285750">
              <a:buFont typeface="Arial" panose="020B0604020202020204" pitchFamily="34" charset="0"/>
              <a:buChar char="•"/>
            </a:pPr>
            <a:r>
              <a:rPr lang="en-US" sz="1800" dirty="0">
                <a:latin typeface="Aptos Display" panose="020B0004020202020204" pitchFamily="34" charset="0"/>
              </a:rPr>
              <a:t>Are these complaints legitimate?</a:t>
            </a:r>
          </a:p>
          <a:p>
            <a:pPr marL="915750" lvl="1" indent="-285750">
              <a:buFont typeface="Arial" panose="020B0604020202020204" pitchFamily="34" charset="0"/>
              <a:buChar char="•"/>
            </a:pPr>
            <a:r>
              <a:rPr lang="en-US" sz="1800" dirty="0">
                <a:latin typeface="Aptos Display" panose="020B0004020202020204" pitchFamily="34" charset="0"/>
              </a:rPr>
              <a:t>Are we too busy?</a:t>
            </a:r>
          </a:p>
          <a:p>
            <a:pPr marL="915750" lvl="1" indent="-285750">
              <a:buFont typeface="Arial" panose="020B0604020202020204" pitchFamily="34" charset="0"/>
              <a:buChar char="•"/>
            </a:pPr>
            <a:r>
              <a:rPr lang="en-US" sz="1800" dirty="0">
                <a:latin typeface="Aptos Display" panose="020B0004020202020204" pitchFamily="34" charset="0"/>
              </a:rPr>
              <a:t>Is it a certain type of patient</a:t>
            </a:r>
          </a:p>
        </p:txBody>
      </p:sp>
      <p:pic>
        <p:nvPicPr>
          <p:cNvPr id="34" name="Picture Placeholder 21" descr="A close-up of a stethoscope">
            <a:extLst>
              <a:ext uri="{FF2B5EF4-FFF2-40B4-BE49-F238E27FC236}">
                <a16:creationId xmlns:a16="http://schemas.microsoft.com/office/drawing/2014/main" id="{63F55FD3-B051-BD22-347E-065B72C87E1C}"/>
              </a:ext>
            </a:extLst>
          </p:cNvPr>
          <p:cNvPicPr>
            <a:picLocks noGrp="1" noChangeAspect="1"/>
          </p:cNvPicPr>
          <p:nvPr>
            <p:ph type="pic" sz="quarter" idx="13"/>
          </p:nvPr>
        </p:nvPicPr>
        <p:blipFill>
          <a:blip r:embed="rId4"/>
          <a:srcRect l="148" r="148"/>
          <a:stretch/>
        </p:blipFill>
        <p:spPr>
          <a:xfrm>
            <a:off x="4983981" y="640080"/>
            <a:ext cx="6750817" cy="5751576"/>
          </a:xfrm>
        </p:spPr>
      </p:pic>
    </p:spTree>
    <p:extLst>
      <p:ext uri="{BB962C8B-B14F-4D97-AF65-F5344CB8AC3E}">
        <p14:creationId xmlns:p14="http://schemas.microsoft.com/office/powerpoint/2010/main" val="220112592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68E91FE-1E96-9012-B0A7-9E9605A1D060}"/>
              </a:ext>
            </a:extLst>
          </p:cNvPr>
          <p:cNvSpPr>
            <a:spLocks noGrp="1"/>
          </p:cNvSpPr>
          <p:nvPr>
            <p:ph type="ctrTitle"/>
          </p:nvPr>
        </p:nvSpPr>
        <p:spPr>
          <a:xfrm>
            <a:off x="129210" y="613590"/>
            <a:ext cx="6777428" cy="592854"/>
          </a:xfrm>
        </p:spPr>
        <p:txBody>
          <a:bodyPr>
            <a:noAutofit/>
          </a:bodyPr>
          <a:lstStyle/>
          <a:p>
            <a:r>
              <a:rPr lang="en-US" sz="3600" b="1" dirty="0"/>
              <a:t>Insights development</a:t>
            </a:r>
          </a:p>
        </p:txBody>
      </p:sp>
      <p:sp>
        <p:nvSpPr>
          <p:cNvPr id="6" name="TextBox 5">
            <a:extLst>
              <a:ext uri="{FF2B5EF4-FFF2-40B4-BE49-F238E27FC236}">
                <a16:creationId xmlns:a16="http://schemas.microsoft.com/office/drawing/2014/main" id="{219F3DBD-F338-7081-6B94-285DADCDAFF3}"/>
              </a:ext>
            </a:extLst>
          </p:cNvPr>
          <p:cNvSpPr txBox="1"/>
          <p:nvPr/>
        </p:nvSpPr>
        <p:spPr>
          <a:xfrm>
            <a:off x="469678" y="1653702"/>
            <a:ext cx="6277963" cy="4832092"/>
          </a:xfrm>
          <a:prstGeom prst="rect">
            <a:avLst/>
          </a:prstGeom>
          <a:noFill/>
        </p:spPr>
        <p:txBody>
          <a:bodyPr wrap="square" rtlCol="0">
            <a:spAutoFit/>
          </a:bodyPr>
          <a:lstStyle/>
          <a:p>
            <a:r>
              <a:rPr lang="en-US" sz="2800" dirty="0">
                <a:latin typeface="Aptos Display" panose="020B0004020202020204" pitchFamily="34" charset="0"/>
              </a:rPr>
              <a:t>1. What are the business goals?</a:t>
            </a:r>
          </a:p>
          <a:p>
            <a:pPr marL="800100" lvl="1" indent="-342900">
              <a:buFont typeface="Arial" panose="020B0604020202020204" pitchFamily="34" charset="0"/>
              <a:buChar char="•"/>
            </a:pPr>
            <a:r>
              <a:rPr lang="en-US" sz="2000" dirty="0">
                <a:latin typeface="Aptos Display" panose="020B0004020202020204" pitchFamily="34" charset="0"/>
              </a:rPr>
              <a:t>Make money/Limit long wait times</a:t>
            </a:r>
          </a:p>
          <a:p>
            <a:endParaRPr lang="en-US" sz="2000" dirty="0">
              <a:latin typeface="Aptos Display" panose="020B0004020202020204" pitchFamily="34" charset="0"/>
            </a:endParaRPr>
          </a:p>
          <a:p>
            <a:r>
              <a:rPr lang="en-US" sz="2800" dirty="0">
                <a:latin typeface="Aptos Display" panose="020B0004020202020204" pitchFamily="34" charset="0"/>
              </a:rPr>
              <a:t>2. What is our metric of success or failure?</a:t>
            </a:r>
          </a:p>
          <a:p>
            <a:pPr marL="914400" lvl="1" indent="-457200">
              <a:buFont typeface="Arial" panose="020B0604020202020204" pitchFamily="34" charset="0"/>
              <a:buChar char="•"/>
            </a:pPr>
            <a:r>
              <a:rPr lang="en-US" sz="2000" dirty="0">
                <a:latin typeface="Aptos Display" panose="020B0004020202020204" pitchFamily="34" charset="0"/>
              </a:rPr>
              <a:t>Wait times</a:t>
            </a:r>
          </a:p>
          <a:p>
            <a:endParaRPr lang="en-US" sz="2000" dirty="0">
              <a:latin typeface="Aptos Display" panose="020B0004020202020204" pitchFamily="34" charset="0"/>
            </a:endParaRPr>
          </a:p>
          <a:p>
            <a:r>
              <a:rPr lang="en-US" sz="2800" dirty="0">
                <a:latin typeface="Aptos Display" panose="020B0004020202020204" pitchFamily="34" charset="0"/>
              </a:rPr>
              <a:t>3. What are the trends? </a:t>
            </a:r>
            <a:r>
              <a:rPr lang="en-US" sz="3200" dirty="0">
                <a:latin typeface="Aptos Display" panose="020B0004020202020204" pitchFamily="34" charset="0"/>
              </a:rPr>
              <a:t>(</a:t>
            </a:r>
            <a:r>
              <a:rPr lang="en-US" sz="2000" dirty="0">
                <a:latin typeface="Aptos Display" panose="020B0004020202020204" pitchFamily="34" charset="0"/>
              </a:rPr>
              <a:t>positive or negative</a:t>
            </a:r>
            <a:r>
              <a:rPr lang="en-US" sz="3200" dirty="0">
                <a:latin typeface="Aptos Display" panose="020B0004020202020204" pitchFamily="34" charset="0"/>
              </a:rPr>
              <a:t>)</a:t>
            </a:r>
          </a:p>
          <a:p>
            <a:pPr marL="914400" lvl="1" indent="-457200">
              <a:buFont typeface="Arial" panose="020B0604020202020204" pitchFamily="34" charset="0"/>
              <a:buChar char="•"/>
            </a:pPr>
            <a:r>
              <a:rPr lang="en-US" sz="2000" dirty="0">
                <a:latin typeface="Aptos Display" panose="020B0004020202020204" pitchFamily="34" charset="0"/>
              </a:rPr>
              <a:t>Times of the day when wait times increase</a:t>
            </a:r>
          </a:p>
          <a:p>
            <a:pPr marL="914400" lvl="1" indent="-457200">
              <a:buFont typeface="Arial" panose="020B0604020202020204" pitchFamily="34" charset="0"/>
              <a:buChar char="•"/>
            </a:pPr>
            <a:r>
              <a:rPr lang="en-US" sz="2000" dirty="0">
                <a:latin typeface="Aptos Display" panose="020B0004020202020204" pitchFamily="34" charset="0"/>
              </a:rPr>
              <a:t>Days of week when wait time increase</a:t>
            </a:r>
          </a:p>
          <a:p>
            <a:endParaRPr lang="en-US" sz="2000" dirty="0">
              <a:latin typeface="Aptos Display" panose="020B0004020202020204" pitchFamily="34" charset="0"/>
            </a:endParaRPr>
          </a:p>
          <a:p>
            <a:r>
              <a:rPr lang="en-US" sz="2800" dirty="0">
                <a:latin typeface="Aptos Display" panose="020B0004020202020204" pitchFamily="34" charset="0"/>
              </a:rPr>
              <a:t>4. How can we fix the trends?</a:t>
            </a:r>
          </a:p>
          <a:p>
            <a:pPr marL="914400" lvl="1" indent="-457200">
              <a:buFont typeface="Arial" panose="020B0604020202020204" pitchFamily="34" charset="0"/>
              <a:buChar char="•"/>
            </a:pPr>
            <a:r>
              <a:rPr lang="en-US" sz="2000" dirty="0">
                <a:latin typeface="Aptos Display" panose="020B0004020202020204" pitchFamily="34" charset="0"/>
              </a:rPr>
              <a:t>staffing</a:t>
            </a:r>
          </a:p>
          <a:p>
            <a:endParaRPr lang="en-US" sz="2000" dirty="0">
              <a:latin typeface="Aptos Display" panose="020B0004020202020204" pitchFamily="34" charset="0"/>
            </a:endParaRPr>
          </a:p>
        </p:txBody>
      </p:sp>
      <p:pic>
        <p:nvPicPr>
          <p:cNvPr id="9" name="Picture Placeholder 21" descr="A close-up of a stethoscope">
            <a:extLst>
              <a:ext uri="{FF2B5EF4-FFF2-40B4-BE49-F238E27FC236}">
                <a16:creationId xmlns:a16="http://schemas.microsoft.com/office/drawing/2014/main" id="{C32CA799-9E8A-84C5-06E1-1A45EF8764AE}"/>
              </a:ext>
            </a:extLst>
          </p:cNvPr>
          <p:cNvPicPr>
            <a:picLocks noGrp="1" noChangeAspect="1"/>
          </p:cNvPicPr>
          <p:nvPr>
            <p:ph type="pic" sz="quarter" idx="13"/>
          </p:nvPr>
        </p:nvPicPr>
        <p:blipFill>
          <a:blip r:embed="rId3"/>
          <a:srcRect l="148" r="148"/>
          <a:stretch/>
        </p:blipFill>
        <p:spPr>
          <a:xfrm>
            <a:off x="6906638" y="640080"/>
            <a:ext cx="4815684" cy="5984456"/>
          </a:xfrm>
        </p:spPr>
      </p:pic>
    </p:spTree>
    <p:extLst>
      <p:ext uri="{BB962C8B-B14F-4D97-AF65-F5344CB8AC3E}">
        <p14:creationId xmlns:p14="http://schemas.microsoft.com/office/powerpoint/2010/main" val="172184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618A4-5020-A570-BAAC-71C22849B320}"/>
              </a:ext>
            </a:extLst>
          </p:cNvPr>
          <p:cNvSpPr>
            <a:spLocks noGrp="1"/>
          </p:cNvSpPr>
          <p:nvPr>
            <p:ph type="title"/>
          </p:nvPr>
        </p:nvSpPr>
        <p:spPr>
          <a:xfrm>
            <a:off x="476655" y="544749"/>
            <a:ext cx="5719864" cy="797668"/>
          </a:xfrm>
        </p:spPr>
        <p:txBody>
          <a:bodyPr/>
          <a:lstStyle/>
          <a:p>
            <a:r>
              <a:rPr lang="en-US" dirty="0"/>
              <a:t>Tools for analysis</a:t>
            </a:r>
          </a:p>
        </p:txBody>
      </p:sp>
      <p:sp>
        <p:nvSpPr>
          <p:cNvPr id="5" name="TextBox 4">
            <a:extLst>
              <a:ext uri="{FF2B5EF4-FFF2-40B4-BE49-F238E27FC236}">
                <a16:creationId xmlns:a16="http://schemas.microsoft.com/office/drawing/2014/main" id="{9F893650-2CE6-AAFF-F3E6-B9E2944C2652}"/>
              </a:ext>
            </a:extLst>
          </p:cNvPr>
          <p:cNvSpPr txBox="1"/>
          <p:nvPr/>
        </p:nvSpPr>
        <p:spPr>
          <a:xfrm>
            <a:off x="671208" y="1770433"/>
            <a:ext cx="4893013" cy="4401205"/>
          </a:xfrm>
          <a:prstGeom prst="rect">
            <a:avLst/>
          </a:prstGeom>
          <a:noFill/>
        </p:spPr>
        <p:txBody>
          <a:bodyPr wrap="square" rtlCol="0">
            <a:spAutoFit/>
          </a:bodyPr>
          <a:lstStyle/>
          <a:p>
            <a:pPr marL="285750" indent="-285750">
              <a:buFont typeface="Arial" panose="020B0604020202020204" pitchFamily="34" charset="0"/>
              <a:buChar char="•"/>
            </a:pPr>
            <a:r>
              <a:rPr lang="en-US" sz="2800" b="1" dirty="0">
                <a:latin typeface="Aptos Display" panose="020B0004020202020204" pitchFamily="34" charset="0"/>
              </a:rPr>
              <a:t>EXCEL</a:t>
            </a:r>
          </a:p>
          <a:p>
            <a:pPr marL="914400" lvl="1" indent="-457200">
              <a:buFont typeface="Arial" panose="020B0604020202020204" pitchFamily="34" charset="0"/>
              <a:buChar char="•"/>
            </a:pPr>
            <a:r>
              <a:rPr lang="en-US" sz="2400" dirty="0">
                <a:latin typeface="Aptos Display" panose="020B0004020202020204" pitchFamily="34" charset="0"/>
              </a:rPr>
              <a:t>Pivot Tables</a:t>
            </a:r>
          </a:p>
          <a:p>
            <a:pPr marL="914400" lvl="1" indent="-457200">
              <a:buFont typeface="Arial" panose="020B0604020202020204" pitchFamily="34" charset="0"/>
              <a:buChar char="•"/>
            </a:pPr>
            <a:r>
              <a:rPr lang="en-US" sz="2400" dirty="0">
                <a:latin typeface="Aptos Display" panose="020B0004020202020204" pitchFamily="34" charset="0"/>
              </a:rPr>
              <a:t>IF Conditional</a:t>
            </a:r>
          </a:p>
          <a:p>
            <a:pPr marL="914400" lvl="1" indent="-457200">
              <a:buFont typeface="Arial" panose="020B0604020202020204" pitchFamily="34" charset="0"/>
              <a:buChar char="•"/>
            </a:pPr>
            <a:r>
              <a:rPr lang="en-US" sz="2400" dirty="0">
                <a:latin typeface="Aptos Display" panose="020B0004020202020204" pitchFamily="34" charset="0"/>
              </a:rPr>
              <a:t>Conditional Formatting</a:t>
            </a:r>
          </a:p>
          <a:p>
            <a:pPr marL="914400" lvl="1" indent="-457200">
              <a:buFont typeface="Arial" panose="020B0604020202020204" pitchFamily="34" charset="0"/>
              <a:buChar char="•"/>
            </a:pPr>
            <a:r>
              <a:rPr lang="en-US" sz="2400" dirty="0">
                <a:latin typeface="Aptos Display" panose="020B0004020202020204" pitchFamily="34" charset="0"/>
              </a:rPr>
              <a:t>Time Conversions</a:t>
            </a:r>
          </a:p>
          <a:p>
            <a:pPr marL="914400" lvl="1" indent="-457200">
              <a:buFont typeface="Arial" panose="020B0604020202020204" pitchFamily="34" charset="0"/>
              <a:buChar char="•"/>
            </a:pPr>
            <a:r>
              <a:rPr lang="en-US" sz="2400" dirty="0">
                <a:latin typeface="Aptos Display" panose="020B0004020202020204" pitchFamily="34" charset="0"/>
              </a:rPr>
              <a:t>New Dimensions</a:t>
            </a:r>
          </a:p>
          <a:p>
            <a:pPr marL="914400" lvl="1" indent="-457200">
              <a:buFont typeface="Arial" panose="020B0604020202020204" pitchFamily="34" charset="0"/>
              <a:buChar char="•"/>
            </a:pPr>
            <a:r>
              <a:rPr lang="en-US" sz="2400" dirty="0">
                <a:latin typeface="Aptos Display" panose="020B0004020202020204" pitchFamily="34" charset="0"/>
              </a:rPr>
              <a:t>Functions: TEXT, DAYOFWEEK</a:t>
            </a:r>
          </a:p>
          <a:p>
            <a:pPr marL="457200" indent="-457200">
              <a:buFont typeface="Arial" panose="020B0604020202020204" pitchFamily="34" charset="0"/>
              <a:buChar char="•"/>
            </a:pPr>
            <a:endParaRPr lang="en-US" sz="2400" dirty="0">
              <a:latin typeface="Aptos Display" panose="020B0004020202020204" pitchFamily="34" charset="0"/>
            </a:endParaRPr>
          </a:p>
          <a:p>
            <a:pPr marL="457200" indent="-457200">
              <a:buFont typeface="Arial" panose="020B0604020202020204" pitchFamily="34" charset="0"/>
              <a:buChar char="•"/>
            </a:pPr>
            <a:r>
              <a:rPr lang="en-US" sz="2800" b="1" dirty="0">
                <a:latin typeface="Aptos Display" panose="020B0004020202020204" pitchFamily="34" charset="0"/>
              </a:rPr>
              <a:t>Data Story</a:t>
            </a:r>
          </a:p>
          <a:p>
            <a:pPr marL="914400" lvl="1" indent="-457200">
              <a:buFont typeface="Arial" panose="020B0604020202020204" pitchFamily="34" charset="0"/>
              <a:buChar char="•"/>
            </a:pPr>
            <a:r>
              <a:rPr lang="en-US" sz="2400" dirty="0">
                <a:latin typeface="Aptos Display" panose="020B0004020202020204" pitchFamily="34" charset="0"/>
              </a:rPr>
              <a:t>Power Point</a:t>
            </a:r>
          </a:p>
          <a:p>
            <a:endParaRPr lang="en-IN" sz="2800" dirty="0">
              <a:latin typeface="Aptos Display" panose="020B0004020202020204" pitchFamily="34" charset="0"/>
            </a:endParaRPr>
          </a:p>
        </p:txBody>
      </p:sp>
      <p:pic>
        <p:nvPicPr>
          <p:cNvPr id="7" name="Picture Placeholder 21" descr="A close-up of a stethoscope">
            <a:extLst>
              <a:ext uri="{FF2B5EF4-FFF2-40B4-BE49-F238E27FC236}">
                <a16:creationId xmlns:a16="http://schemas.microsoft.com/office/drawing/2014/main" id="{1124DC90-76C7-25C4-C646-81F3FAEFDE3B}"/>
              </a:ext>
            </a:extLst>
          </p:cNvPr>
          <p:cNvPicPr>
            <a:picLocks noChangeAspect="1"/>
          </p:cNvPicPr>
          <p:nvPr/>
        </p:nvPicPr>
        <p:blipFill>
          <a:blip r:embed="rId3"/>
          <a:srcRect l="148" r="148"/>
          <a:stretch/>
        </p:blipFill>
        <p:spPr>
          <a:xfrm>
            <a:off x="5466303" y="640079"/>
            <a:ext cx="6268495" cy="6011929"/>
          </a:xfrm>
          <a:custGeom>
            <a:avLst/>
            <a:gdLst>
              <a:gd name="connsiteX0" fmla="*/ 3800341 w 7491984"/>
              <a:gd name="connsiteY0" fmla="*/ 0 h 5751576"/>
              <a:gd name="connsiteX1" fmla="*/ 7491984 w 7491984"/>
              <a:gd name="connsiteY1" fmla="*/ 0 h 5751576"/>
              <a:gd name="connsiteX2" fmla="*/ 7491984 w 7491984"/>
              <a:gd name="connsiteY2" fmla="*/ 5751576 h 5751576"/>
              <a:gd name="connsiteX3" fmla="*/ 3800341 w 7491984"/>
              <a:gd name="connsiteY3" fmla="*/ 5751576 h 5751576"/>
              <a:gd name="connsiteX4" fmla="*/ 0 w 7491984"/>
              <a:gd name="connsiteY4" fmla="*/ 0 h 5751576"/>
              <a:gd name="connsiteX5" fmla="*/ 3696432 w 7491984"/>
              <a:gd name="connsiteY5" fmla="*/ 0 h 5751576"/>
              <a:gd name="connsiteX6" fmla="*/ 3696432 w 7491984"/>
              <a:gd name="connsiteY6" fmla="*/ 5751576 h 5751576"/>
              <a:gd name="connsiteX7" fmla="*/ 0 w 7491984"/>
              <a:gd name="connsiteY7" fmla="*/ 5751576 h 575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91984" h="5751576">
                <a:moveTo>
                  <a:pt x="3800341" y="0"/>
                </a:moveTo>
                <a:lnTo>
                  <a:pt x="7491984" y="0"/>
                </a:lnTo>
                <a:lnTo>
                  <a:pt x="7491984" y="5751576"/>
                </a:lnTo>
                <a:lnTo>
                  <a:pt x="3800341" y="5751576"/>
                </a:lnTo>
                <a:close/>
                <a:moveTo>
                  <a:pt x="0" y="0"/>
                </a:moveTo>
                <a:lnTo>
                  <a:pt x="3696432" y="0"/>
                </a:lnTo>
                <a:lnTo>
                  <a:pt x="3696432" y="5751576"/>
                </a:lnTo>
                <a:lnTo>
                  <a:pt x="0" y="5751576"/>
                </a:lnTo>
                <a:close/>
              </a:path>
            </a:pathLst>
          </a:custGeom>
        </p:spPr>
      </p:pic>
    </p:spTree>
    <p:extLst>
      <p:ext uri="{BB962C8B-B14F-4D97-AF65-F5344CB8AC3E}">
        <p14:creationId xmlns:p14="http://schemas.microsoft.com/office/powerpoint/2010/main" val="369582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C903843E-1FAB-AFBB-BDC9-440FCC8CFB12}"/>
              </a:ext>
            </a:extLst>
          </p:cNvPr>
          <p:cNvSpPr>
            <a:spLocks noGrp="1"/>
          </p:cNvSpPr>
          <p:nvPr>
            <p:ph type="ctrTitle"/>
          </p:nvPr>
        </p:nvSpPr>
        <p:spPr>
          <a:xfrm>
            <a:off x="-538265" y="452336"/>
            <a:ext cx="9144000" cy="802532"/>
          </a:xfrm>
          <a:noFill/>
        </p:spPr>
        <p:txBody>
          <a:bodyPr/>
          <a:lstStyle/>
          <a:p>
            <a:r>
              <a:rPr lang="en-US" dirty="0">
                <a:latin typeface="Aptos Display" panose="020B0004020202020204" pitchFamily="34" charset="0"/>
              </a:rPr>
              <a:t>Who is waiting the longest ?</a:t>
            </a:r>
          </a:p>
        </p:txBody>
      </p:sp>
      <p:graphicFrame>
        <p:nvGraphicFramePr>
          <p:cNvPr id="3" name="Chart 2">
            <a:extLst>
              <a:ext uri="{FF2B5EF4-FFF2-40B4-BE49-F238E27FC236}">
                <a16:creationId xmlns:a16="http://schemas.microsoft.com/office/drawing/2014/main" id="{4FDC8350-6EA2-C680-AB2E-06463EF3AB6A}"/>
              </a:ext>
            </a:extLst>
          </p:cNvPr>
          <p:cNvGraphicFramePr>
            <a:graphicFrameLocks/>
          </p:cNvGraphicFramePr>
          <p:nvPr>
            <p:extLst>
              <p:ext uri="{D42A27DB-BD31-4B8C-83A1-F6EECF244321}">
                <p14:modId xmlns:p14="http://schemas.microsoft.com/office/powerpoint/2010/main" val="3019834043"/>
              </p:ext>
            </p:extLst>
          </p:nvPr>
        </p:nvGraphicFramePr>
        <p:xfrm>
          <a:off x="778213" y="1254868"/>
          <a:ext cx="8109624" cy="5340485"/>
        </p:xfrm>
        <a:graphic>
          <a:graphicData uri="http://schemas.openxmlformats.org/drawingml/2006/chart">
            <c:chart xmlns:c="http://schemas.openxmlformats.org/drawingml/2006/chart" xmlns:r="http://schemas.openxmlformats.org/officeDocument/2006/relationships" r:id="rId3"/>
          </a:graphicData>
        </a:graphic>
      </p:graphicFrame>
      <p:sp>
        <p:nvSpPr>
          <p:cNvPr id="4" name="Rectangle 3">
            <a:extLst>
              <a:ext uri="{FF2B5EF4-FFF2-40B4-BE49-F238E27FC236}">
                <a16:creationId xmlns:a16="http://schemas.microsoft.com/office/drawing/2014/main" id="{C0FCE3FD-19AF-8225-34F4-6927DD62F6BD}"/>
              </a:ext>
            </a:extLst>
          </p:cNvPr>
          <p:cNvSpPr/>
          <p:nvPr/>
        </p:nvSpPr>
        <p:spPr>
          <a:xfrm>
            <a:off x="9114816" y="1254868"/>
            <a:ext cx="2548647" cy="5340485"/>
          </a:xfrm>
          <a:prstGeom prst="rect">
            <a:avLst/>
          </a:prstGeom>
          <a:solidFill>
            <a:schemeClr val="bg1"/>
          </a:solid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b="1" dirty="0">
                <a:solidFill>
                  <a:srgbClr val="002060"/>
                </a:solidFill>
                <a:latin typeface="Aptos Display" panose="020B0004020202020204" pitchFamily="34" charset="0"/>
              </a:rPr>
              <a:t>Financial</a:t>
            </a:r>
          </a:p>
          <a:p>
            <a:r>
              <a:rPr lang="en-US" sz="4400" b="1" dirty="0">
                <a:solidFill>
                  <a:srgbClr val="002060"/>
                </a:solidFill>
                <a:latin typeface="Aptos Display" panose="020B0004020202020204" pitchFamily="34" charset="0"/>
              </a:rPr>
              <a:t>Class</a:t>
            </a:r>
          </a:p>
          <a:p>
            <a:r>
              <a:rPr lang="en-US" sz="2000" dirty="0">
                <a:solidFill>
                  <a:schemeClr val="tx1">
                    <a:lumMod val="95000"/>
                    <a:lumOff val="5000"/>
                  </a:schemeClr>
                </a:solidFill>
                <a:latin typeface="Aptos Display" panose="020B0004020202020204" pitchFamily="34" charset="0"/>
              </a:rPr>
              <a:t>From the analysis financial class does not significant change the weight times. Although it seems Medicare takes the longest process. We do not have enough patients to properly conclude that this is a major factor.</a:t>
            </a:r>
            <a:endParaRPr lang="en-IN" sz="2000" dirty="0">
              <a:solidFill>
                <a:schemeClr val="tx1">
                  <a:lumMod val="95000"/>
                  <a:lumOff val="5000"/>
                </a:schemeClr>
              </a:solidFill>
              <a:latin typeface="Aptos Display" panose="020B0004020202020204" pitchFamily="34" charset="0"/>
            </a:endParaRPr>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D45C583F-867C-48F3-EACE-0E84F1833619}"/>
                  </a:ext>
                </a:extLst>
              </p14:cNvPr>
              <p14:cNvContentPartPr/>
              <p14:nvPr/>
            </p14:nvContentPartPr>
            <p14:xfrm>
              <a:off x="494046" y="5017770"/>
              <a:ext cx="2035716" cy="675640"/>
            </p14:xfrm>
          </p:contentPart>
        </mc:Choice>
        <mc:Fallback xmlns="">
          <p:pic>
            <p:nvPicPr>
              <p:cNvPr id="7" name="Ink 6">
                <a:extLst>
                  <a:ext uri="{FF2B5EF4-FFF2-40B4-BE49-F238E27FC236}">
                    <a16:creationId xmlns:a16="http://schemas.microsoft.com/office/drawing/2014/main" id="{D45C583F-867C-48F3-EACE-0E84F1833619}"/>
                  </a:ext>
                </a:extLst>
              </p:cNvPr>
              <p:cNvPicPr/>
              <p:nvPr/>
            </p:nvPicPr>
            <p:blipFill>
              <a:blip r:embed="rId5"/>
              <a:stretch>
                <a:fillRect/>
              </a:stretch>
            </p:blipFill>
            <p:spPr>
              <a:xfrm>
                <a:off x="487926" y="5011291"/>
                <a:ext cx="2047955" cy="687879"/>
              </a:xfrm>
              <a:prstGeom prst="rect">
                <a:avLst/>
              </a:prstGeom>
            </p:spPr>
          </p:pic>
        </mc:Fallback>
      </mc:AlternateContent>
    </p:spTree>
    <p:extLst>
      <p:ext uri="{BB962C8B-B14F-4D97-AF65-F5344CB8AC3E}">
        <p14:creationId xmlns:p14="http://schemas.microsoft.com/office/powerpoint/2010/main" val="435195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FF0FD1A0-C075-EE18-B3AE-363C242D0BCE}"/>
              </a:ext>
            </a:extLst>
          </p:cNvPr>
          <p:cNvSpPr>
            <a:spLocks noGrp="1"/>
          </p:cNvSpPr>
          <p:nvPr>
            <p:ph type="title"/>
          </p:nvPr>
        </p:nvSpPr>
        <p:spPr>
          <a:xfrm>
            <a:off x="379379" y="807395"/>
            <a:ext cx="11267440" cy="520646"/>
          </a:xfrm>
        </p:spPr>
        <p:txBody>
          <a:bodyPr>
            <a:noAutofit/>
          </a:bodyPr>
          <a:lstStyle/>
          <a:p>
            <a:r>
              <a:rPr lang="en-US" sz="4000" dirty="0">
                <a:latin typeface="Aptos Display" panose="020B0004020202020204" pitchFamily="34" charset="0"/>
              </a:rPr>
              <a:t>What days of week are affected?</a:t>
            </a:r>
          </a:p>
        </p:txBody>
      </p:sp>
      <p:graphicFrame>
        <p:nvGraphicFramePr>
          <p:cNvPr id="3" name="Chart 2">
            <a:extLst>
              <a:ext uri="{FF2B5EF4-FFF2-40B4-BE49-F238E27FC236}">
                <a16:creationId xmlns:a16="http://schemas.microsoft.com/office/drawing/2014/main" id="{AD0DDC7C-181B-E58F-4235-5AFD4120D737}"/>
              </a:ext>
            </a:extLst>
          </p:cNvPr>
          <p:cNvGraphicFramePr>
            <a:graphicFrameLocks/>
          </p:cNvGraphicFramePr>
          <p:nvPr>
            <p:extLst>
              <p:ext uri="{D42A27DB-BD31-4B8C-83A1-F6EECF244321}">
                <p14:modId xmlns:p14="http://schemas.microsoft.com/office/powerpoint/2010/main" val="3966791606"/>
              </p:ext>
            </p:extLst>
          </p:nvPr>
        </p:nvGraphicFramePr>
        <p:xfrm>
          <a:off x="4010339" y="1750980"/>
          <a:ext cx="7896958" cy="4710110"/>
        </p:xfrm>
        <a:graphic>
          <a:graphicData uri="http://schemas.openxmlformats.org/drawingml/2006/chart">
            <c:chart xmlns:c="http://schemas.openxmlformats.org/drawingml/2006/chart" xmlns:r="http://schemas.openxmlformats.org/officeDocument/2006/relationships" r:id="rId3"/>
          </a:graphicData>
        </a:graphic>
      </p:graphicFrame>
      <p:sp>
        <p:nvSpPr>
          <p:cNvPr id="4" name="Oval 3">
            <a:extLst>
              <a:ext uri="{FF2B5EF4-FFF2-40B4-BE49-F238E27FC236}">
                <a16:creationId xmlns:a16="http://schemas.microsoft.com/office/drawing/2014/main" id="{4EE364F3-C118-A2E5-D59E-D69722D22993}"/>
              </a:ext>
            </a:extLst>
          </p:cNvPr>
          <p:cNvSpPr/>
          <p:nvPr/>
        </p:nvSpPr>
        <p:spPr>
          <a:xfrm>
            <a:off x="919263" y="3253901"/>
            <a:ext cx="2422187" cy="2320047"/>
          </a:xfrm>
          <a:prstGeom prst="ellipse">
            <a:avLst/>
          </a:prstGeom>
          <a:solidFill>
            <a:schemeClr val="bg1"/>
          </a:solid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u="sng" dirty="0">
                <a:solidFill>
                  <a:srgbClr val="002060"/>
                </a:solidFill>
                <a:latin typeface="Aptos Display" panose="020B0004020202020204" pitchFamily="34" charset="0"/>
              </a:rPr>
              <a:t>44</a:t>
            </a:r>
          </a:p>
          <a:p>
            <a:pPr algn="ctr"/>
            <a:r>
              <a:rPr lang="en-US" sz="2400" dirty="0">
                <a:solidFill>
                  <a:schemeClr val="accent1"/>
                </a:solidFill>
              </a:rPr>
              <a:t>minutes</a:t>
            </a:r>
            <a:endParaRPr lang="en-IN" sz="2400" dirty="0">
              <a:solidFill>
                <a:schemeClr val="accent1"/>
              </a:solidFill>
            </a:endParaRPr>
          </a:p>
        </p:txBody>
      </p:sp>
      <p:sp>
        <p:nvSpPr>
          <p:cNvPr id="6" name="TextBox 5">
            <a:extLst>
              <a:ext uri="{FF2B5EF4-FFF2-40B4-BE49-F238E27FC236}">
                <a16:creationId xmlns:a16="http://schemas.microsoft.com/office/drawing/2014/main" id="{9C310B9E-E5E5-CBE5-5DDB-72697196E484}"/>
              </a:ext>
            </a:extLst>
          </p:cNvPr>
          <p:cNvSpPr txBox="1"/>
          <p:nvPr/>
        </p:nvSpPr>
        <p:spPr>
          <a:xfrm>
            <a:off x="1021404" y="5850550"/>
            <a:ext cx="2509737" cy="400110"/>
          </a:xfrm>
          <a:prstGeom prst="rect">
            <a:avLst/>
          </a:prstGeom>
          <a:noFill/>
        </p:spPr>
        <p:txBody>
          <a:bodyPr wrap="square" rtlCol="0">
            <a:spAutoFit/>
          </a:bodyPr>
          <a:lstStyle/>
          <a:p>
            <a:r>
              <a:rPr lang="en-US" sz="2000" dirty="0">
                <a:latin typeface="Aptos Display" panose="020B0004020202020204" pitchFamily="34" charset="0"/>
              </a:rPr>
              <a:t>AVERAGE WAIT TIME</a:t>
            </a:r>
            <a:endParaRPr lang="en-IN" sz="2000" dirty="0">
              <a:latin typeface="Aptos Display" panose="020B0004020202020204" pitchFamily="34" charset="0"/>
            </a:endParaRPr>
          </a:p>
        </p:txBody>
      </p:sp>
    </p:spTree>
    <p:extLst>
      <p:ext uri="{BB962C8B-B14F-4D97-AF65-F5344CB8AC3E}">
        <p14:creationId xmlns:p14="http://schemas.microsoft.com/office/powerpoint/2010/main" val="83740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BA544F6-BF8C-2C87-3906-146BEDB4C299}"/>
              </a:ext>
            </a:extLst>
          </p:cNvPr>
          <p:cNvSpPr>
            <a:spLocks noGrp="1"/>
          </p:cNvSpPr>
          <p:nvPr>
            <p:ph type="title"/>
          </p:nvPr>
        </p:nvSpPr>
        <p:spPr>
          <a:xfrm>
            <a:off x="287182" y="612842"/>
            <a:ext cx="11267440" cy="544750"/>
          </a:xfrm>
        </p:spPr>
        <p:txBody>
          <a:bodyPr>
            <a:noAutofit/>
          </a:bodyPr>
          <a:lstStyle/>
          <a:p>
            <a:r>
              <a:rPr lang="en-US" sz="3600" dirty="0">
                <a:latin typeface="Aptos Display" panose="020B0004020202020204" pitchFamily="34" charset="0"/>
              </a:rPr>
              <a:t>Are wait time associated with busy periods?</a:t>
            </a:r>
          </a:p>
        </p:txBody>
      </p:sp>
      <p:graphicFrame>
        <p:nvGraphicFramePr>
          <p:cNvPr id="5" name="Chart 4">
            <a:extLst>
              <a:ext uri="{FF2B5EF4-FFF2-40B4-BE49-F238E27FC236}">
                <a16:creationId xmlns:a16="http://schemas.microsoft.com/office/drawing/2014/main" id="{ABE93B2A-1298-DBA0-9E7D-289BCC944273}"/>
              </a:ext>
            </a:extLst>
          </p:cNvPr>
          <p:cNvGraphicFramePr>
            <a:graphicFrameLocks/>
          </p:cNvGraphicFramePr>
          <p:nvPr>
            <p:extLst>
              <p:ext uri="{D42A27DB-BD31-4B8C-83A1-F6EECF244321}">
                <p14:modId xmlns:p14="http://schemas.microsoft.com/office/powerpoint/2010/main" val="3523956636"/>
              </p:ext>
            </p:extLst>
          </p:nvPr>
        </p:nvGraphicFramePr>
        <p:xfrm>
          <a:off x="612842" y="1863215"/>
          <a:ext cx="8054503" cy="4673771"/>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B00CE068-F4C4-289D-8933-8F3153AC78C1}"/>
              </a:ext>
            </a:extLst>
          </p:cNvPr>
          <p:cNvSpPr/>
          <p:nvPr/>
        </p:nvSpPr>
        <p:spPr>
          <a:xfrm>
            <a:off x="8967065" y="1863215"/>
            <a:ext cx="2762655" cy="4673771"/>
          </a:xfrm>
          <a:prstGeom prst="rect">
            <a:avLst/>
          </a:prstGeom>
          <a:solidFill>
            <a:schemeClr val="bg1"/>
          </a:solid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b="1" dirty="0">
                <a:solidFill>
                  <a:srgbClr val="002060"/>
                </a:solidFill>
                <a:latin typeface="Aptos Display" panose="020B0004020202020204" pitchFamily="34" charset="0"/>
              </a:rPr>
              <a:t>Lack of Staffing</a:t>
            </a:r>
          </a:p>
          <a:p>
            <a:endParaRPr lang="en-US" sz="4400" b="1" dirty="0">
              <a:solidFill>
                <a:srgbClr val="002060"/>
              </a:solidFill>
              <a:latin typeface="Aptos Display" panose="020B0004020202020204" pitchFamily="34" charset="0"/>
            </a:endParaRPr>
          </a:p>
          <a:p>
            <a:r>
              <a:rPr lang="en-US" sz="2000" dirty="0">
                <a:solidFill>
                  <a:schemeClr val="tx1">
                    <a:lumMod val="95000"/>
                    <a:lumOff val="5000"/>
                  </a:schemeClr>
                </a:solidFill>
                <a:latin typeface="Aptos Display" panose="020B0004020202020204" pitchFamily="34" charset="0"/>
              </a:rPr>
              <a:t>From the existing data it seems that staffing sufficient. However, we may want to look at ensuring we have adequate staffing at the appropriate hours.</a:t>
            </a:r>
            <a:endParaRPr lang="en-IN" sz="2000" dirty="0">
              <a:solidFill>
                <a:schemeClr val="tx1">
                  <a:lumMod val="95000"/>
                  <a:lumOff val="5000"/>
                </a:schemeClr>
              </a:solidFill>
              <a:latin typeface="Aptos Display" panose="020B0004020202020204" pitchFamily="34" charset="0"/>
            </a:endParaRPr>
          </a:p>
        </p:txBody>
      </p:sp>
    </p:spTree>
    <p:extLst>
      <p:ext uri="{BB962C8B-B14F-4D97-AF65-F5344CB8AC3E}">
        <p14:creationId xmlns:p14="http://schemas.microsoft.com/office/powerpoint/2010/main" val="2676905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332C6-AEE4-A451-A3C8-7C2C8E2A5725}"/>
              </a:ext>
            </a:extLst>
          </p:cNvPr>
          <p:cNvSpPr>
            <a:spLocks noGrp="1"/>
          </p:cNvSpPr>
          <p:nvPr>
            <p:ph type="title"/>
          </p:nvPr>
        </p:nvSpPr>
        <p:spPr>
          <a:xfrm>
            <a:off x="462280" y="690665"/>
            <a:ext cx="11267440" cy="579012"/>
          </a:xfrm>
        </p:spPr>
        <p:txBody>
          <a:bodyPr>
            <a:noAutofit/>
          </a:bodyPr>
          <a:lstStyle/>
          <a:p>
            <a:r>
              <a:rPr lang="en-US" sz="3600" dirty="0">
                <a:latin typeface="Aptos Display" panose="020B0004020202020204" pitchFamily="34" charset="0"/>
              </a:rPr>
              <a:t>Where do we need staff ?</a:t>
            </a:r>
          </a:p>
        </p:txBody>
      </p:sp>
      <p:sp>
        <p:nvSpPr>
          <p:cNvPr id="5" name="TextBox 4">
            <a:extLst>
              <a:ext uri="{FF2B5EF4-FFF2-40B4-BE49-F238E27FC236}">
                <a16:creationId xmlns:a16="http://schemas.microsoft.com/office/drawing/2014/main" id="{D8491605-4095-DD9A-20F6-97A8C933E85A}"/>
              </a:ext>
            </a:extLst>
          </p:cNvPr>
          <p:cNvSpPr txBox="1"/>
          <p:nvPr/>
        </p:nvSpPr>
        <p:spPr>
          <a:xfrm>
            <a:off x="768485" y="2373549"/>
            <a:ext cx="7052553" cy="3949430"/>
          </a:xfrm>
          <a:prstGeom prst="rect">
            <a:avLst/>
          </a:prstGeom>
          <a:noFill/>
        </p:spPr>
        <p:txBody>
          <a:bodyPr wrap="square" rtlCol="0">
            <a:spAutoFit/>
          </a:bodyPr>
          <a:lstStyle/>
          <a:p>
            <a:endParaRPr lang="en-IN" dirty="0"/>
          </a:p>
        </p:txBody>
      </p:sp>
      <p:graphicFrame>
        <p:nvGraphicFramePr>
          <p:cNvPr id="7" name="Chart 6">
            <a:extLst>
              <a:ext uri="{FF2B5EF4-FFF2-40B4-BE49-F238E27FC236}">
                <a16:creationId xmlns:a16="http://schemas.microsoft.com/office/drawing/2014/main" id="{E9B67C1D-E8E9-76A2-70D4-BD6D0DFE8367}"/>
              </a:ext>
            </a:extLst>
          </p:cNvPr>
          <p:cNvGraphicFramePr>
            <a:graphicFrameLocks/>
          </p:cNvGraphicFramePr>
          <p:nvPr>
            <p:extLst>
              <p:ext uri="{D42A27DB-BD31-4B8C-83A1-F6EECF244321}">
                <p14:modId xmlns:p14="http://schemas.microsoft.com/office/powerpoint/2010/main" val="2000246418"/>
              </p:ext>
            </p:extLst>
          </p:nvPr>
        </p:nvGraphicFramePr>
        <p:xfrm>
          <a:off x="681620" y="1978362"/>
          <a:ext cx="6429300" cy="445162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BC03D0F9-A751-F086-E9E8-17066648289F}"/>
              </a:ext>
            </a:extLst>
          </p:cNvPr>
          <p:cNvSpPr/>
          <p:nvPr/>
        </p:nvSpPr>
        <p:spPr>
          <a:xfrm>
            <a:off x="7490298" y="2733472"/>
            <a:ext cx="4020082" cy="2986392"/>
          </a:xfrm>
          <a:prstGeom prst="rect">
            <a:avLst/>
          </a:prstGeom>
          <a:solidFill>
            <a:schemeClr val="bg1"/>
          </a:solid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400" dirty="0">
                <a:solidFill>
                  <a:srgbClr val="002060"/>
                </a:solidFill>
                <a:latin typeface="Aptos Display" panose="020B0004020202020204" pitchFamily="34" charset="0"/>
              </a:rPr>
              <a:t>Staff Breakdown:</a:t>
            </a:r>
            <a:r>
              <a:rPr lang="en-US" dirty="0"/>
              <a:t> </a:t>
            </a:r>
          </a:p>
          <a:p>
            <a:r>
              <a:rPr lang="en-US" dirty="0">
                <a:solidFill>
                  <a:schemeClr val="tx1">
                    <a:lumMod val="95000"/>
                    <a:lumOff val="5000"/>
                  </a:schemeClr>
                </a:solidFill>
              </a:rPr>
              <a:t>We should focus our efforts on the medical staff because we are assuming the time to wait to see the doctor is limited by the number of doctors.</a:t>
            </a:r>
            <a:endParaRPr lang="en-IN" dirty="0">
              <a:solidFill>
                <a:schemeClr val="tx1">
                  <a:lumMod val="95000"/>
                  <a:lumOff val="5000"/>
                </a:schemeClr>
              </a:solidFill>
            </a:endParaRPr>
          </a:p>
        </p:txBody>
      </p:sp>
    </p:spTree>
    <p:extLst>
      <p:ext uri="{BB962C8B-B14F-4D97-AF65-F5344CB8AC3E}">
        <p14:creationId xmlns:p14="http://schemas.microsoft.com/office/powerpoint/2010/main" val="370479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2D7F0B11-5AF3-1D12-4201-C1E09DF7D70D}"/>
              </a:ext>
            </a:extLst>
          </p:cNvPr>
          <p:cNvSpPr>
            <a:spLocks noGrp="1"/>
          </p:cNvSpPr>
          <p:nvPr>
            <p:ph type="title"/>
          </p:nvPr>
        </p:nvSpPr>
        <p:spPr>
          <a:xfrm>
            <a:off x="459675" y="1215956"/>
            <a:ext cx="11272649" cy="600521"/>
          </a:xfrm>
        </p:spPr>
        <p:txBody>
          <a:bodyPr/>
          <a:lstStyle/>
          <a:p>
            <a:r>
              <a:rPr lang="en-US" sz="4400" b="1" dirty="0">
                <a:latin typeface="Aptos Display" panose="020B0004020202020204" pitchFamily="34" charset="0"/>
              </a:rPr>
              <a:t>Summary</a:t>
            </a:r>
          </a:p>
        </p:txBody>
      </p:sp>
      <p:sp>
        <p:nvSpPr>
          <p:cNvPr id="4" name="TextBox 3">
            <a:extLst>
              <a:ext uri="{FF2B5EF4-FFF2-40B4-BE49-F238E27FC236}">
                <a16:creationId xmlns:a16="http://schemas.microsoft.com/office/drawing/2014/main" id="{262A7931-EF41-C4B0-D05B-52506C8D0381}"/>
              </a:ext>
            </a:extLst>
          </p:cNvPr>
          <p:cNvSpPr txBox="1"/>
          <p:nvPr/>
        </p:nvSpPr>
        <p:spPr>
          <a:xfrm>
            <a:off x="459675" y="1935805"/>
            <a:ext cx="4345789" cy="2246769"/>
          </a:xfrm>
          <a:prstGeom prst="rect">
            <a:avLst/>
          </a:prstGeom>
          <a:noFill/>
        </p:spPr>
        <p:txBody>
          <a:bodyPr wrap="square" rtlCol="0">
            <a:spAutoFit/>
          </a:bodyPr>
          <a:lstStyle/>
          <a:p>
            <a:r>
              <a:rPr lang="en-US" sz="2000" dirty="0">
                <a:latin typeface="Aptos Display" panose="020B0004020202020204" pitchFamily="34" charset="0"/>
              </a:rPr>
              <a:t>Based on the analysis,  there may be   possibly to add more medical staff during the morning rush period.</a:t>
            </a:r>
          </a:p>
          <a:p>
            <a:endParaRPr lang="en-US" dirty="0">
              <a:latin typeface="Aptos Display" panose="020B0004020202020204" pitchFamily="34" charset="0"/>
            </a:endParaRPr>
          </a:p>
          <a:p>
            <a:endParaRPr lang="en-US" dirty="0">
              <a:latin typeface="Aptos Display" panose="020B0004020202020204" pitchFamily="34" charset="0"/>
            </a:endParaRPr>
          </a:p>
          <a:p>
            <a:r>
              <a:rPr lang="en-US" sz="4400" b="1" cap="all" dirty="0">
                <a:solidFill>
                  <a:schemeClr val="tx1">
                    <a:lumMod val="75000"/>
                    <a:lumOff val="25000"/>
                  </a:schemeClr>
                </a:solidFill>
                <a:latin typeface="Aptos Display" panose="020B0004020202020204" pitchFamily="34" charset="0"/>
                <a:ea typeface="+mj-ea"/>
                <a:cs typeface="+mj-cs"/>
              </a:rPr>
              <a:t>Other</a:t>
            </a:r>
            <a:r>
              <a:rPr lang="en-US" sz="4400" b="1" dirty="0">
                <a:latin typeface="Aptos Display" panose="020B0004020202020204" pitchFamily="34" charset="0"/>
              </a:rPr>
              <a:t> </a:t>
            </a:r>
            <a:r>
              <a:rPr lang="en-US" sz="4400" b="1" cap="all" dirty="0">
                <a:solidFill>
                  <a:schemeClr val="tx1">
                    <a:lumMod val="75000"/>
                    <a:lumOff val="25000"/>
                  </a:schemeClr>
                </a:solidFill>
                <a:latin typeface="Aptos Display" panose="020B0004020202020204" pitchFamily="34" charset="0"/>
                <a:ea typeface="+mj-ea"/>
                <a:cs typeface="+mj-cs"/>
              </a:rPr>
              <a:t>Actions</a:t>
            </a:r>
          </a:p>
        </p:txBody>
      </p:sp>
      <p:pic>
        <p:nvPicPr>
          <p:cNvPr id="6" name="Picture Placeholder 21" descr="A close-up of a stethoscope">
            <a:extLst>
              <a:ext uri="{FF2B5EF4-FFF2-40B4-BE49-F238E27FC236}">
                <a16:creationId xmlns:a16="http://schemas.microsoft.com/office/drawing/2014/main" id="{B2090BC1-EAA7-D375-3B98-C48AA46C69E1}"/>
              </a:ext>
            </a:extLst>
          </p:cNvPr>
          <p:cNvPicPr>
            <a:picLocks noChangeAspect="1"/>
          </p:cNvPicPr>
          <p:nvPr/>
        </p:nvPicPr>
        <p:blipFill>
          <a:blip r:embed="rId3"/>
          <a:srcRect l="148" r="148"/>
          <a:stretch/>
        </p:blipFill>
        <p:spPr>
          <a:xfrm>
            <a:off x="5081991" y="757491"/>
            <a:ext cx="6650333" cy="5751576"/>
          </a:xfrm>
          <a:prstGeom prst="rect">
            <a:avLst/>
          </a:prstGeom>
        </p:spPr>
      </p:pic>
      <p:sp>
        <p:nvSpPr>
          <p:cNvPr id="7" name="TextBox 6">
            <a:extLst>
              <a:ext uri="{FF2B5EF4-FFF2-40B4-BE49-F238E27FC236}">
                <a16:creationId xmlns:a16="http://schemas.microsoft.com/office/drawing/2014/main" id="{F9EBE0EE-D6C0-17AC-41B8-50FEB718F7C9}"/>
              </a:ext>
            </a:extLst>
          </p:cNvPr>
          <p:cNvSpPr txBox="1"/>
          <p:nvPr/>
        </p:nvSpPr>
        <p:spPr>
          <a:xfrm>
            <a:off x="554477" y="4182574"/>
            <a:ext cx="4017523"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ptos Display" panose="020B0004020202020204" pitchFamily="34" charset="0"/>
              </a:rPr>
              <a:t>Determine if it makes financial sense to have an additional medical staffing during morning hours.</a:t>
            </a:r>
          </a:p>
          <a:p>
            <a:pPr marL="285750" indent="-285750">
              <a:buFont typeface="Arial" panose="020B0604020202020204" pitchFamily="34" charset="0"/>
              <a:buChar char="•"/>
            </a:pPr>
            <a:r>
              <a:rPr lang="en-US" sz="2000" dirty="0">
                <a:latin typeface="Aptos Display" panose="020B0004020202020204" pitchFamily="34" charset="0"/>
              </a:rPr>
              <a:t>Determine if the pre and post consultation times are trending positively or negatively.</a:t>
            </a:r>
            <a:endParaRPr lang="en-IN" sz="2000" dirty="0">
              <a:latin typeface="Aptos Display" panose="020B0004020202020204" pitchFamily="34" charset="0"/>
            </a:endParaRPr>
          </a:p>
        </p:txBody>
      </p:sp>
    </p:spTree>
    <p:extLst>
      <p:ext uri="{BB962C8B-B14F-4D97-AF65-F5344CB8AC3E}">
        <p14:creationId xmlns:p14="http://schemas.microsoft.com/office/powerpoint/2010/main" val="3604630649"/>
      </p:ext>
    </p:extLst>
  </p:cSld>
  <p:clrMapOvr>
    <a:masterClrMapping/>
  </p:clrMapOvr>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A00B2AC-C335-4100-B8B3-2D9F49A729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1F84C-D1FD-4B1B-9CFD-8E0D96AC4DF2}">
  <ds:schemaRefs>
    <ds:schemaRef ds:uri="http://schemas.microsoft.com/sharepoint/v3/contenttype/forms"/>
  </ds:schemaRefs>
</ds:datastoreItem>
</file>

<file path=customXml/itemProps3.xml><?xml version="1.0" encoding="utf-8"?>
<ds:datastoreItem xmlns:ds="http://schemas.openxmlformats.org/officeDocument/2006/customXml" ds:itemID="{0037C456-A6DA-4DEE-A3FB-4EC3058FD0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109</TotalTime>
  <Words>386</Words>
  <Application>Microsoft Office PowerPoint</Application>
  <PresentationFormat>Widescreen</PresentationFormat>
  <Paragraphs>76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 Display</vt:lpstr>
      <vt:lpstr>Arial</vt:lpstr>
      <vt:lpstr>Calibri</vt:lpstr>
      <vt:lpstr>Gill Sans MT</vt:lpstr>
      <vt:lpstr>Wingdings 2</vt:lpstr>
      <vt:lpstr>DividendVTI</vt:lpstr>
      <vt:lpstr>Hospital Wait  time analysis</vt:lpstr>
      <vt:lpstr>Hospital Analysis </vt:lpstr>
      <vt:lpstr>Insights development</vt:lpstr>
      <vt:lpstr>Tools for analysis</vt:lpstr>
      <vt:lpstr>Who is waiting the longest ?</vt:lpstr>
      <vt:lpstr>What days of week are affected?</vt:lpstr>
      <vt:lpstr>Are wait time associated with busy periods?</vt:lpstr>
      <vt:lpstr>Where do we need staff ?</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Kurapati Eswar Sai Rahul Reddy</dc:creator>
  <cp:lastModifiedBy>Kurapati Eswar Sai Rahul Reddy</cp:lastModifiedBy>
  <cp:revision>3</cp:revision>
  <dcterms:created xsi:type="dcterms:W3CDTF">2025-09-12T15:25:55Z</dcterms:created>
  <dcterms:modified xsi:type="dcterms:W3CDTF">2025-09-13T08:17:31Z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