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60" r:id="rId4"/>
    <p:sldId id="261" r:id="rId5"/>
    <p:sldId id="262" r:id="rId6"/>
    <p:sldId id="265" r:id="rId7"/>
    <p:sldId id="263" r:id="rId8"/>
    <p:sldId id="264" r:id="rId9"/>
    <p:sldId id="266" r:id="rId10"/>
    <p:sldId id="267" r:id="rId11"/>
    <p:sldId id="268" r:id="rId12"/>
    <p:sldId id="269" r:id="rId13"/>
    <p:sldId id="273" r:id="rId14"/>
    <p:sldId id="270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687F32-6A2F-435E-AC16-A562E5697ACC}" type="datetimeFigureOut">
              <a:rPr lang="en-IN" smtClean="0"/>
              <a:t>15-11-2024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749A35-811C-48C5-B7C9-AABDF56B84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8345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749A35-811C-48C5-B7C9-AABDF56B8480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9774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13C21-C6DD-23AC-ACE2-EA218B937A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21475C-38B0-40B7-1C15-78D229A3B9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A4A3E9-9D31-72AF-A327-9161830E7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DF3BB-60B6-4E30-BE4C-146AA576AAC6}" type="datetimeFigureOut">
              <a:rPr lang="en-IN" smtClean="0"/>
              <a:t>15-11-2024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C623C0-92D8-52AB-7B69-229D94A04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7AB795-1E20-ABDA-F4E5-F1D00D859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7D8D3-3332-4BDD-89A5-F0648E67F1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2931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0C4D7-F81E-B0CD-8DBA-ECE76767B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BED801-3A26-CF24-E2CE-4F09B6DA9D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633B8-3AE4-47F6-C62B-F82BA0737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DF3BB-60B6-4E30-BE4C-146AA576AAC6}" type="datetimeFigureOut">
              <a:rPr lang="en-IN" smtClean="0"/>
              <a:t>15-11-2024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913455-57AD-9775-2C7E-7DF4CD3B7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7929D-E311-61C7-92CB-BB0D1D23A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7D8D3-3332-4BDD-89A5-F0648E67F1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4512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8E8D04-7807-9F6A-2BAE-E48B8F6FA4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AB8F49-4EE5-EAA8-CC11-AEDEB4A36E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CD76F3-FB79-C4FB-1F17-1D041DA81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DF3BB-60B6-4E30-BE4C-146AA576AAC6}" type="datetimeFigureOut">
              <a:rPr lang="en-IN" smtClean="0"/>
              <a:t>15-11-2024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A3A3B-13E7-D094-10B7-EBBB780DC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A53B7C-634C-FCCA-253B-D6D553D61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7D8D3-3332-4BDD-89A5-F0648E67F1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0931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89460-8C98-FAF2-A2B1-8FE2F912C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0D709-A6FE-6456-F5F2-F239106850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2BC59-3C28-4D6E-5BD7-D11F859BD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DF3BB-60B6-4E30-BE4C-146AA576AAC6}" type="datetimeFigureOut">
              <a:rPr lang="en-IN" smtClean="0"/>
              <a:t>15-11-2024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CAD416-74C6-5679-5152-CC986617F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E4DBBC-91E5-03EE-237D-44E6A7A89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7D8D3-3332-4BDD-89A5-F0648E67F1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8702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A442E-D0F8-A35D-0A2C-C56CA3045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150C86-6FDC-C62E-538F-2DF022F8A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8C321B-AC7F-5E9A-DF6A-1F8B64C24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DF3BB-60B6-4E30-BE4C-146AA576AAC6}" type="datetimeFigureOut">
              <a:rPr lang="en-IN" smtClean="0"/>
              <a:t>15-11-2024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DBA9D3-0911-F9BA-8421-391260FF3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916323-EDEA-0F97-848A-1967270C7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7D8D3-3332-4BDD-89A5-F0648E67F1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1393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80730-3FD5-3FA4-4BB5-D81BE815F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9BDFF-E04C-BCB2-D34C-BB0B7242AF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C97C47-449D-9B82-BA52-CFA384C670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3F298-6871-418F-3713-C7940A4FD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DF3BB-60B6-4E30-BE4C-146AA576AAC6}" type="datetimeFigureOut">
              <a:rPr lang="en-IN" smtClean="0"/>
              <a:t>15-11-2024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86306A-3FC7-7D28-A4BF-488282B6D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155991-3097-02BE-66B1-2B7C3A134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7D8D3-3332-4BDD-89A5-F0648E67F1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9899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2A733-333A-D55F-DF8D-B0E24D2A0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A2CC5A-3B31-EB78-8651-97128C4338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784CF7-ED84-6E32-5F19-AC5C3749E7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F8D8B4-4A97-F482-4943-85D100DA7D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CBC65D-1F7B-5E9C-343E-D680571417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25BD0F-7FA6-452A-049B-D041BA83B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DF3BB-60B6-4E30-BE4C-146AA576AAC6}" type="datetimeFigureOut">
              <a:rPr lang="en-IN" smtClean="0"/>
              <a:t>15-11-2024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79D18-B01C-5CD9-7CC0-59BD11B09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7443DC-C6C9-BC81-1C14-75ACC6186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7D8D3-3332-4BDD-89A5-F0648E67F1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6914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A2CC1-1BD2-1658-7069-A552F77E0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85E5DC-B32A-3EA0-9629-C34F04AD7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DF3BB-60B6-4E30-BE4C-146AA576AAC6}" type="datetimeFigureOut">
              <a:rPr lang="en-IN" smtClean="0"/>
              <a:t>15-11-2024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E5E095-52CF-818A-CB66-393E59364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85F8B2-8F7A-DB74-E9A9-92EC7DC81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7D8D3-3332-4BDD-89A5-F0648E67F1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0491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F23B04-E3C9-5638-E060-88F30FC48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DF3BB-60B6-4E30-BE4C-146AA576AAC6}" type="datetimeFigureOut">
              <a:rPr lang="en-IN" smtClean="0"/>
              <a:t>15-11-2024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7B51E6-B671-4E73-030F-A8E425362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ABB503-D5DC-6202-4FF2-C2A5688E7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7D8D3-3332-4BDD-89A5-F0648E67F1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5929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CAD75-CE07-76E6-9796-89750C3EE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21BF2-B4C8-D550-043B-E4EEDC66F0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CEFD06-47EE-278F-6B43-FBC665A742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402916-B651-FABA-2B8D-9C1AD61CB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DF3BB-60B6-4E30-BE4C-146AA576AAC6}" type="datetimeFigureOut">
              <a:rPr lang="en-IN" smtClean="0"/>
              <a:t>15-11-2024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F58F24-F876-0927-6C97-7E4262ACC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AF4823-B031-4884-8F0F-1C59AFB86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7D8D3-3332-4BDD-89A5-F0648E67F1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0321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3BC9C-2AA3-72D1-6E50-00920BEEB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25969F-D55F-0AA8-D199-80B759EE06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D36DAD-6ED2-CF90-4AE0-8D985ADAB1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0FF4EB-F667-1CD4-6F51-ACA04B37A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DF3BB-60B6-4E30-BE4C-146AA576AAC6}" type="datetimeFigureOut">
              <a:rPr lang="en-IN" smtClean="0"/>
              <a:t>15-11-2024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0EC1B9-1B20-07C2-E56C-F42605C77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2CAA03-4A85-7EC0-1076-5E6BD1386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7D8D3-3332-4BDD-89A5-F0648E67F1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470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F1C16B-20FB-724D-99BF-DF07EFC66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AB543E-50F0-2B30-4178-FAABB79A0B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E49071-DDEB-A4F0-82C2-DDEC941A00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1DF3BB-60B6-4E30-BE4C-146AA576AAC6}" type="datetimeFigureOut">
              <a:rPr lang="en-IN" smtClean="0"/>
              <a:t>15-11-2024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FB620-8288-3052-CAFA-39785B9E4D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DDB47-BD5D-FE07-89C6-4FB2549014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A7D8D3-3332-4BDD-89A5-F0648E67F1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6100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tm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D2962-1917-8AAC-82A8-C787EBE1B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effectLst>
            <a:glow rad="228600">
              <a:schemeClr val="accent1">
                <a:satMod val="175000"/>
                <a:alpha val="40000"/>
              </a:schemeClr>
            </a:glow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5400" b="1" i="1" dirty="0">
                <a:solidFill>
                  <a:srgbClr val="0070C0"/>
                </a:solidFill>
              </a:rPr>
              <a:t>Exploratory Data Analysis</a:t>
            </a:r>
            <a:endParaRPr lang="en-IN" sz="5400" b="1" i="1" dirty="0">
              <a:solidFill>
                <a:srgbClr val="0070C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50439A-CC21-BC4D-18C6-8BE4B8AB39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Present by : </a:t>
            </a:r>
            <a:r>
              <a:rPr lang="en-US" sz="3200" i="1" dirty="0">
                <a:solidFill>
                  <a:schemeClr val="accent6">
                    <a:lumMod val="75000"/>
                  </a:schemeClr>
                </a:solidFill>
              </a:rPr>
              <a:t>Rahul Makwana</a:t>
            </a:r>
            <a:endParaRPr lang="en-IN" sz="3200" i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81954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A0C1F-2122-DE89-ECD6-7C68B3A00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955" y="68833"/>
            <a:ext cx="10822858" cy="1199527"/>
          </a:xfrm>
        </p:spPr>
        <p:txBody>
          <a:bodyPr/>
          <a:lstStyle/>
          <a:p>
            <a:r>
              <a:rPr lang="en-US" b="1" i="1" dirty="0">
                <a:solidFill>
                  <a:schemeClr val="accent6"/>
                </a:solidFill>
              </a:rPr>
              <a:t>Amenities impact in house sale Price :-</a:t>
            </a:r>
            <a:endParaRPr lang="en-IN" b="1" i="1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B2CCE-A410-937D-4672-6EAFFBC697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9323" y="1415845"/>
            <a:ext cx="5560477" cy="5034110"/>
          </a:xfrm>
        </p:spPr>
        <p:txBody>
          <a:bodyPr>
            <a:normAutofit/>
          </a:bodyPr>
          <a:lstStyle/>
          <a:p>
            <a:r>
              <a:rPr lang="en-US" sz="2400" dirty="0"/>
              <a:t>Electrical system basis house sale price report </a:t>
            </a:r>
            <a:endParaRPr lang="en-IN" sz="24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3F5FC4-2F71-DC5A-610E-F0CCF6A4E6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67948" y="1415844"/>
            <a:ext cx="5317128" cy="5034111"/>
          </a:xfrm>
        </p:spPr>
        <p:txBody>
          <a:bodyPr>
            <a:normAutofit/>
          </a:bodyPr>
          <a:lstStyle/>
          <a:p>
            <a:r>
              <a:rPr lang="en-US" sz="2400" dirty="0"/>
              <a:t>Garage type basis house sale price report</a:t>
            </a:r>
            <a:endParaRPr lang="en-IN" sz="24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8928987-97EA-E6F4-19B2-7B7352BF405B}"/>
              </a:ext>
            </a:extLst>
          </p:cNvPr>
          <p:cNvCxnSpPr>
            <a:cxnSpLocks/>
          </p:cNvCxnSpPr>
          <p:nvPr/>
        </p:nvCxnSpPr>
        <p:spPr>
          <a:xfrm>
            <a:off x="459323" y="1140541"/>
            <a:ext cx="11425754" cy="0"/>
          </a:xfrm>
          <a:prstGeom prst="line">
            <a:avLst/>
          </a:prstGeom>
          <a:ln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9C039837-D63E-90DE-4404-34A2B72FA4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925" y="2212250"/>
            <a:ext cx="5865278" cy="43851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50B4B51-14E8-4CAC-E6AC-CAEB957691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298" y="2212249"/>
            <a:ext cx="5616427" cy="4306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00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F8B02-4D24-333F-EAB0-391AE6C86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323" y="157317"/>
            <a:ext cx="10894477" cy="1071715"/>
          </a:xfrm>
        </p:spPr>
        <p:txBody>
          <a:bodyPr/>
          <a:lstStyle/>
          <a:p>
            <a:r>
              <a:rPr lang="en-US" b="1" i="1" dirty="0">
                <a:solidFill>
                  <a:schemeClr val="accent6"/>
                </a:solidFill>
              </a:rPr>
              <a:t>Sale report of total rooms and garage area :-</a:t>
            </a:r>
            <a:endParaRPr lang="en-IN" b="1" i="1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F560F-54AC-143A-2485-E2E6E0403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606" y="1396180"/>
            <a:ext cx="11120284" cy="5014447"/>
          </a:xfrm>
        </p:spPr>
        <p:txBody>
          <a:bodyPr/>
          <a:lstStyle/>
          <a:p>
            <a:r>
              <a:rPr lang="en-US" dirty="0"/>
              <a:t>What is impact of Garage area and total rooms  in sale report show in scatter plot ?</a:t>
            </a:r>
            <a:endParaRPr lang="en-IN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1962984-DDA2-9B4E-FD46-85697D2F34D8}"/>
              </a:ext>
            </a:extLst>
          </p:cNvPr>
          <p:cNvCxnSpPr>
            <a:cxnSpLocks/>
          </p:cNvCxnSpPr>
          <p:nvPr/>
        </p:nvCxnSpPr>
        <p:spPr>
          <a:xfrm>
            <a:off x="459323" y="1140541"/>
            <a:ext cx="11425754" cy="0"/>
          </a:xfrm>
          <a:prstGeom prst="line">
            <a:avLst/>
          </a:prstGeom>
          <a:ln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43AAA10C-FDFB-02B2-B11B-17D721B7C2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697" y="2428568"/>
            <a:ext cx="9173497" cy="4149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325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2F505-CC27-9DF5-E3F4-FAC14F4FD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148" y="117988"/>
            <a:ext cx="10825652" cy="986398"/>
          </a:xfrm>
        </p:spPr>
        <p:txBody>
          <a:bodyPr/>
          <a:lstStyle/>
          <a:p>
            <a:r>
              <a:rPr lang="en-US" b="1" i="1" dirty="0">
                <a:solidFill>
                  <a:schemeClr val="accent6"/>
                </a:solidFill>
              </a:rPr>
              <a:t>Sale report of months and years wise :-</a:t>
            </a:r>
            <a:endParaRPr lang="en-IN" b="1" i="1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027F7-7A7F-D200-03FD-7979AA981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123" y="1406014"/>
            <a:ext cx="11425754" cy="4770949"/>
          </a:xfrm>
        </p:spPr>
        <p:txBody>
          <a:bodyPr/>
          <a:lstStyle/>
          <a:p>
            <a:r>
              <a:rPr lang="en-US" dirty="0"/>
              <a:t>which can find No. sale houses  sale  in months and years  show in graph</a:t>
            </a:r>
            <a:endParaRPr lang="en-IN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F6C2D8A-679F-00AE-138A-03224515A7D4}"/>
              </a:ext>
            </a:extLst>
          </p:cNvPr>
          <p:cNvCxnSpPr>
            <a:cxnSpLocks/>
          </p:cNvCxnSpPr>
          <p:nvPr/>
        </p:nvCxnSpPr>
        <p:spPr>
          <a:xfrm>
            <a:off x="383123" y="1179869"/>
            <a:ext cx="11425754" cy="0"/>
          </a:xfrm>
          <a:prstGeom prst="line">
            <a:avLst/>
          </a:prstGeom>
          <a:ln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42D2FCD6-A324-6958-5E74-688F135539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490" y="1969062"/>
            <a:ext cx="8367252" cy="477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083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CF0FF-6021-02E1-C6C5-89E497563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606" y="-147481"/>
            <a:ext cx="10803194" cy="1838170"/>
          </a:xfrm>
        </p:spPr>
        <p:txBody>
          <a:bodyPr/>
          <a:lstStyle/>
          <a:p>
            <a:r>
              <a:rPr lang="en-US" b="1" i="1" dirty="0">
                <a:solidFill>
                  <a:schemeClr val="accent6"/>
                </a:solidFill>
              </a:rPr>
              <a:t>House selling details of year wise :-</a:t>
            </a:r>
            <a:endParaRPr lang="en-IN" b="1" i="1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F41F0-04D0-0152-5C0E-870ECBC47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6181"/>
            <a:ext cx="10515600" cy="4780782"/>
          </a:xfrm>
        </p:spPr>
        <p:txBody>
          <a:bodyPr/>
          <a:lstStyle/>
          <a:p>
            <a:r>
              <a:rPr lang="en-US" dirty="0"/>
              <a:t>House selling in year and house style house sell percentage report :-</a:t>
            </a:r>
            <a:endParaRPr lang="en-IN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FBAB05F-632F-E914-7AD4-8392412ADEF9}"/>
              </a:ext>
            </a:extLst>
          </p:cNvPr>
          <p:cNvCxnSpPr>
            <a:cxnSpLocks/>
          </p:cNvCxnSpPr>
          <p:nvPr/>
        </p:nvCxnSpPr>
        <p:spPr>
          <a:xfrm>
            <a:off x="383123" y="1179869"/>
            <a:ext cx="11425754" cy="0"/>
          </a:xfrm>
          <a:prstGeom prst="line">
            <a:avLst/>
          </a:prstGeom>
          <a:ln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32D6E350-4418-3984-B89E-369B098BB4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827" y="2340077"/>
            <a:ext cx="8832345" cy="4053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1076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0CC3B-907D-7E18-0064-7E518CD71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103" y="365125"/>
            <a:ext cx="10773697" cy="1325563"/>
          </a:xfrm>
        </p:spPr>
        <p:txBody>
          <a:bodyPr/>
          <a:lstStyle/>
          <a:p>
            <a:r>
              <a:rPr lang="en-US" b="1" i="1" dirty="0">
                <a:solidFill>
                  <a:schemeClr val="accent6"/>
                </a:solidFill>
              </a:rPr>
              <a:t>Conclusion :- </a:t>
            </a:r>
            <a:endParaRPr lang="en-IN" b="1" i="1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897F2-A6C3-FEBC-6CBB-323AA7F24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115" y="1825624"/>
            <a:ext cx="11238271" cy="4771821"/>
          </a:xfrm>
        </p:spPr>
        <p:txBody>
          <a:bodyPr/>
          <a:lstStyle/>
          <a:p>
            <a:r>
              <a:rPr lang="en-US" dirty="0"/>
              <a:t>we have apply EDA data analysis technique so find below insights in dataset</a:t>
            </a:r>
          </a:p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We have apply in different data visualization technique in sale price of house in dataset so many insights found in different amenities.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customer house purchase in amenities basis so data visualization technique very helpful for customer requirements.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We have learn in how to apply EDA data analysis in dataset and how to find insights of problem statement.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We have also summaries of sale report in different amenities   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0D9B0B7-66AB-25F6-CE0E-07420FFCB1A3}"/>
              </a:ext>
            </a:extLst>
          </p:cNvPr>
          <p:cNvCxnSpPr>
            <a:cxnSpLocks/>
          </p:cNvCxnSpPr>
          <p:nvPr/>
        </p:nvCxnSpPr>
        <p:spPr>
          <a:xfrm>
            <a:off x="383123" y="1465004"/>
            <a:ext cx="11425754" cy="0"/>
          </a:xfrm>
          <a:prstGeom prst="line">
            <a:avLst/>
          </a:prstGeom>
          <a:ln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71830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388DC56-B84D-9B97-7755-AF89F42CA847}"/>
              </a:ext>
            </a:extLst>
          </p:cNvPr>
          <p:cNvSpPr/>
          <p:nvPr/>
        </p:nvSpPr>
        <p:spPr>
          <a:xfrm>
            <a:off x="3100044" y="2452255"/>
            <a:ext cx="5399720" cy="1323439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Thank you</a:t>
            </a:r>
            <a:endParaRPr lang="en-US" sz="80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64282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EBC49-9F9C-8D5F-D24B-39CE7BC23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787" y="250723"/>
            <a:ext cx="10936013" cy="997974"/>
          </a:xfrm>
        </p:spPr>
        <p:txBody>
          <a:bodyPr/>
          <a:lstStyle/>
          <a:p>
            <a:r>
              <a:rPr lang="en-US" sz="4400" b="1" i="1" dirty="0">
                <a:solidFill>
                  <a:schemeClr val="accent6"/>
                </a:solidFill>
              </a:rPr>
              <a:t>Introduction of  EDA :-</a:t>
            </a:r>
            <a:endParaRPr lang="en-IN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51CD2F0-1897-48E3-7304-25479FA1A271}"/>
              </a:ext>
            </a:extLst>
          </p:cNvPr>
          <p:cNvCxnSpPr>
            <a:cxnSpLocks/>
          </p:cNvCxnSpPr>
          <p:nvPr/>
        </p:nvCxnSpPr>
        <p:spPr>
          <a:xfrm flipV="1">
            <a:off x="417787" y="1248697"/>
            <a:ext cx="11380923" cy="31955"/>
          </a:xfrm>
          <a:prstGeom prst="line">
            <a:avLst/>
          </a:prstGeom>
          <a:ln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1A8B9FE-5851-AA87-6914-769BC3096C62}"/>
              </a:ext>
            </a:extLst>
          </p:cNvPr>
          <p:cNvSpPr txBox="1"/>
          <p:nvPr/>
        </p:nvSpPr>
        <p:spPr>
          <a:xfrm>
            <a:off x="560439" y="1524000"/>
            <a:ext cx="11071122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/>
              <a:t>Exploratory Data Analysis(EDA) is the main step in the process of various data analysis.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/>
              <a:t>It helps data to visualize the patterns, characteristics, and relationships between variables.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/>
              <a:t>Python provides various libraries used for EDA such as NumPy, Pandas, Matplotlib, Seaborn.</a:t>
            </a:r>
          </a:p>
          <a:p>
            <a:endParaRPr lang="en-US" sz="24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/>
              <a:t>EDA is a phenomenon under data analysis used for gaining a better understanding of data aspects like: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400" dirty="0"/>
          </a:p>
          <a:p>
            <a:r>
              <a:rPr lang="en-US" sz="2400" dirty="0"/>
              <a:t>                                 1. main features of data </a:t>
            </a:r>
          </a:p>
          <a:p>
            <a:pPr algn="ctr"/>
            <a:r>
              <a:rPr lang="en-US" sz="2400" dirty="0"/>
              <a:t>    2. variables and relationships that hold between them </a:t>
            </a:r>
          </a:p>
          <a:p>
            <a:pPr algn="ctr"/>
            <a:r>
              <a:rPr lang="en-US" sz="2400" dirty="0"/>
              <a:t>               3. Identifying which variables are important for our problem</a:t>
            </a:r>
          </a:p>
        </p:txBody>
      </p:sp>
    </p:spTree>
    <p:extLst>
      <p:ext uri="{BB962C8B-B14F-4D97-AF65-F5344CB8AC3E}">
        <p14:creationId xmlns:p14="http://schemas.microsoft.com/office/powerpoint/2010/main" val="400047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46B3C-432D-305F-6D9C-9EA0FFA78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968" y="88491"/>
            <a:ext cx="11058832" cy="1170038"/>
          </a:xfrm>
        </p:spPr>
        <p:txBody>
          <a:bodyPr/>
          <a:lstStyle/>
          <a:p>
            <a:r>
              <a:rPr lang="en-US" b="1" i="1" dirty="0">
                <a:solidFill>
                  <a:schemeClr val="accent6"/>
                </a:solidFill>
              </a:rPr>
              <a:t>Basic steps of  EDA :-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4B322-0307-A76F-D77F-FA918E2FE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6348"/>
            <a:ext cx="10515600" cy="5073446"/>
          </a:xfrm>
        </p:spPr>
        <p:txBody>
          <a:bodyPr>
            <a:normAutofit lnSpcReduction="10000"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IN" dirty="0">
                <a:cs typeface="Arial" panose="020B0604020202020204" pitchFamily="34" charset="0"/>
              </a:rPr>
              <a:t>Reading dataset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IN" dirty="0">
                <a:cs typeface="Arial" panose="020B0604020202020204" pitchFamily="34" charset="0"/>
              </a:rPr>
              <a:t>Analysing the data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IN" dirty="0">
                <a:cs typeface="Arial" panose="020B0604020202020204" pitchFamily="34" charset="0"/>
              </a:rPr>
              <a:t>Checking for the duplicates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IN" dirty="0">
                <a:cs typeface="Arial" panose="020B0604020202020204" pitchFamily="34" charset="0"/>
              </a:rPr>
              <a:t>Missing Values Calculation</a:t>
            </a:r>
          </a:p>
          <a:p>
            <a:pPr marL="0" indent="0">
              <a:lnSpc>
                <a:spcPct val="100000"/>
              </a:lnSpc>
              <a:buNone/>
            </a:pPr>
            <a:endParaRPr lang="en-IN" dirty="0"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IN" dirty="0">
                <a:cs typeface="Arial" panose="020B0604020202020204" pitchFamily="34" charset="0"/>
              </a:rPr>
              <a:t>   </a:t>
            </a:r>
            <a:r>
              <a:rPr lang="en-IN" b="1" i="1" dirty="0">
                <a:cs typeface="Arial" panose="020B0604020202020204" pitchFamily="34" charset="0"/>
              </a:rPr>
              <a:t>Exploratory Data Analysis :-</a:t>
            </a:r>
          </a:p>
          <a:p>
            <a:pPr marL="0" indent="0">
              <a:buNone/>
            </a:pPr>
            <a:endParaRPr lang="en-IN" dirty="0"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dirty="0">
                <a:cs typeface="Arial" panose="020B0604020202020204" pitchFamily="34" charset="0"/>
              </a:rPr>
              <a:t>              1)  Univariate Analysis</a:t>
            </a:r>
          </a:p>
          <a:p>
            <a:pPr marL="0" indent="0">
              <a:buNone/>
            </a:pPr>
            <a:r>
              <a:rPr lang="en-IN" dirty="0">
                <a:cs typeface="Arial" panose="020B0604020202020204" pitchFamily="34" charset="0"/>
              </a:rPr>
              <a:t>              2)  Bivariate Analysis</a:t>
            </a:r>
          </a:p>
          <a:p>
            <a:pPr marL="0" indent="0">
              <a:buNone/>
            </a:pPr>
            <a:r>
              <a:rPr lang="en-IN" dirty="0">
                <a:cs typeface="Arial" panose="020B0604020202020204" pitchFamily="34" charset="0"/>
              </a:rPr>
              <a:t>              3)  Multivariate Analysis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3763FBE-CCBE-B43C-63C8-66149FF3A34F}"/>
              </a:ext>
            </a:extLst>
          </p:cNvPr>
          <p:cNvCxnSpPr>
            <a:cxnSpLocks/>
          </p:cNvCxnSpPr>
          <p:nvPr/>
        </p:nvCxnSpPr>
        <p:spPr>
          <a:xfrm>
            <a:off x="215640" y="1171380"/>
            <a:ext cx="11425754" cy="0"/>
          </a:xfrm>
          <a:prstGeom prst="line">
            <a:avLst/>
          </a:prstGeom>
          <a:ln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465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9CC50-3BBE-DC74-390A-DA742256B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012" y="-137649"/>
            <a:ext cx="11090788" cy="1543663"/>
          </a:xfrm>
        </p:spPr>
        <p:txBody>
          <a:bodyPr/>
          <a:lstStyle/>
          <a:p>
            <a:r>
              <a:rPr lang="en-US" b="1" i="1" dirty="0">
                <a:solidFill>
                  <a:schemeClr val="accent6"/>
                </a:solidFill>
              </a:rPr>
              <a:t>Example of  Real Estate Pricing using EDA :-</a:t>
            </a:r>
            <a:endParaRPr lang="en-IN" b="1" i="1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665E4-BF62-CB03-C784-2F82DD7ADB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8868"/>
            <a:ext cx="10515600" cy="5220925"/>
          </a:xfrm>
        </p:spPr>
        <p:txBody>
          <a:bodyPr/>
          <a:lstStyle/>
          <a:p>
            <a:r>
              <a:rPr lang="en-US" dirty="0"/>
              <a:t>Loading a dataset of the real estate pricing dataset</a:t>
            </a:r>
            <a:endParaRPr lang="en-IN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8B354CC-3805-ADE9-053B-2CE1F3B01405}"/>
              </a:ext>
            </a:extLst>
          </p:cNvPr>
          <p:cNvCxnSpPr>
            <a:cxnSpLocks/>
          </p:cNvCxnSpPr>
          <p:nvPr/>
        </p:nvCxnSpPr>
        <p:spPr>
          <a:xfrm>
            <a:off x="215640" y="1092722"/>
            <a:ext cx="11425754" cy="0"/>
          </a:xfrm>
          <a:prstGeom prst="line">
            <a:avLst/>
          </a:prstGeom>
          <a:ln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7013024A-D5D2-3D4D-EE5A-3BB1B601F3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606" y="1749796"/>
            <a:ext cx="11090788" cy="4827984"/>
          </a:xfrm>
          <a:prstGeom prst="rect">
            <a:avLst/>
          </a:prstGeom>
          <a:solidFill>
            <a:srgbClr val="00B050"/>
          </a:solidFill>
          <a:ln w="88900" cap="sq">
            <a:solidFill>
              <a:schemeClr val="accent5">
                <a:lumMod val="60000"/>
                <a:lumOff val="40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547077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08974-1593-CA64-A970-529CF87DE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917" y="68826"/>
            <a:ext cx="11007883" cy="1199535"/>
          </a:xfrm>
        </p:spPr>
        <p:txBody>
          <a:bodyPr/>
          <a:lstStyle/>
          <a:p>
            <a:r>
              <a:rPr lang="en-US" b="1" i="1" dirty="0">
                <a:solidFill>
                  <a:schemeClr val="accent6"/>
                </a:solidFill>
              </a:rPr>
              <a:t>Data cleaning process :-</a:t>
            </a:r>
            <a:endParaRPr lang="en-IN" b="1" i="1" dirty="0">
              <a:solidFill>
                <a:schemeClr val="accent6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1F77391-92DE-4829-BB49-0669047C7C67}"/>
              </a:ext>
            </a:extLst>
          </p:cNvPr>
          <p:cNvCxnSpPr>
            <a:cxnSpLocks/>
          </p:cNvCxnSpPr>
          <p:nvPr/>
        </p:nvCxnSpPr>
        <p:spPr>
          <a:xfrm>
            <a:off x="306923" y="1053393"/>
            <a:ext cx="11425754" cy="0"/>
          </a:xfrm>
          <a:prstGeom prst="line">
            <a:avLst/>
          </a:prstGeom>
          <a:ln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901AAE7-D500-C311-5995-E633179C1D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45917" y="1268355"/>
            <a:ext cx="5712877" cy="5309416"/>
          </a:xfrm>
        </p:spPr>
        <p:txBody>
          <a:bodyPr/>
          <a:lstStyle/>
          <a:p>
            <a:r>
              <a:rPr lang="en-US" dirty="0"/>
              <a:t>Total null value in percentage </a:t>
            </a:r>
            <a:endParaRPr lang="en-IN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80FB7602-EC3B-0054-1813-C271263E91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68360"/>
            <a:ext cx="5712876" cy="5309411"/>
          </a:xfrm>
        </p:spPr>
        <p:txBody>
          <a:bodyPr/>
          <a:lstStyle/>
          <a:p>
            <a:r>
              <a:rPr lang="en-US" dirty="0"/>
              <a:t>After processing no null present</a:t>
            </a:r>
            <a:endParaRPr lang="en-IN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CA2B648-5A8D-0921-C471-E068A92DE8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924" y="1809134"/>
            <a:ext cx="5474444" cy="476863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accent5">
                <a:lumMod val="60000"/>
                <a:lumOff val="40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FE2D95C-F987-FC29-3370-93A14EDC83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809134"/>
            <a:ext cx="5673883" cy="476863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accent5">
                <a:lumMod val="60000"/>
                <a:lumOff val="40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185735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4D4F5-F0B8-2C6B-3B74-E9A1C7772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323" y="1"/>
            <a:ext cx="10894477" cy="1150373"/>
          </a:xfrm>
        </p:spPr>
        <p:txBody>
          <a:bodyPr/>
          <a:lstStyle/>
          <a:p>
            <a:r>
              <a:rPr lang="en-US" b="1" i="1" dirty="0">
                <a:solidFill>
                  <a:schemeClr val="accent6"/>
                </a:solidFill>
              </a:rPr>
              <a:t>Feature engineering :-</a:t>
            </a:r>
            <a:endParaRPr lang="en-IN" b="1" i="1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9D7CC-BEEA-77CE-5227-C5422D5872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9323" y="1337187"/>
            <a:ext cx="5734999" cy="5102942"/>
          </a:xfrm>
        </p:spPr>
        <p:txBody>
          <a:bodyPr/>
          <a:lstStyle/>
          <a:p>
            <a:r>
              <a:rPr lang="en-US" sz="2400" dirty="0"/>
              <a:t>Before apply of Standardization method and show nature of data in sale price  </a:t>
            </a:r>
          </a:p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F9C088-CC86-B3EA-9417-67A96FB90F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90968" y="1337187"/>
            <a:ext cx="5341709" cy="5102942"/>
          </a:xfrm>
        </p:spPr>
        <p:txBody>
          <a:bodyPr/>
          <a:lstStyle/>
          <a:p>
            <a:r>
              <a:rPr lang="en-US" sz="2400" dirty="0"/>
              <a:t>apply of Standardization method and show nature data of sale price</a:t>
            </a:r>
          </a:p>
          <a:p>
            <a:r>
              <a:rPr lang="en-US" sz="2400" dirty="0"/>
              <a:t>No change in nature</a:t>
            </a:r>
          </a:p>
          <a:p>
            <a:endParaRPr lang="en-IN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2FBCCF2-941E-6110-579B-22B6067EEDCA}"/>
              </a:ext>
            </a:extLst>
          </p:cNvPr>
          <p:cNvCxnSpPr>
            <a:cxnSpLocks/>
          </p:cNvCxnSpPr>
          <p:nvPr/>
        </p:nvCxnSpPr>
        <p:spPr>
          <a:xfrm>
            <a:off x="306923" y="1053393"/>
            <a:ext cx="11425754" cy="0"/>
          </a:xfrm>
          <a:prstGeom prst="line">
            <a:avLst/>
          </a:prstGeom>
          <a:ln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7E778118-D6ED-C4D5-B53E-E5E3CA1647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" y="2106786"/>
            <a:ext cx="5479360" cy="46479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83C98AA-480C-120E-DB1D-39DD89BEFA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4322" y="2536724"/>
            <a:ext cx="5479360" cy="4187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88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6622C-9B9F-3930-1BF5-2BC726ACF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323" y="-75817"/>
            <a:ext cx="10894477" cy="1513707"/>
          </a:xfrm>
        </p:spPr>
        <p:txBody>
          <a:bodyPr/>
          <a:lstStyle/>
          <a:p>
            <a:r>
              <a:rPr lang="en-US" b="1" i="1" dirty="0">
                <a:solidFill>
                  <a:schemeClr val="accent6"/>
                </a:solidFill>
              </a:rPr>
              <a:t>Multivariate Analysis :-</a:t>
            </a:r>
            <a:endParaRPr lang="en-IN" b="1" i="1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B56EE-5093-1806-EBFC-6702585A10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9323" y="1278194"/>
            <a:ext cx="6803923" cy="5142269"/>
          </a:xfrm>
        </p:spPr>
        <p:txBody>
          <a:bodyPr/>
          <a:lstStyle/>
          <a:p>
            <a:r>
              <a:rPr lang="en-US" dirty="0"/>
              <a:t>Sale price report of house rating </a:t>
            </a:r>
            <a:endParaRPr lang="en-IN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401BA4D-5404-6977-86F3-7EA6B172CDD0}"/>
              </a:ext>
            </a:extLst>
          </p:cNvPr>
          <p:cNvCxnSpPr>
            <a:cxnSpLocks/>
          </p:cNvCxnSpPr>
          <p:nvPr/>
        </p:nvCxnSpPr>
        <p:spPr>
          <a:xfrm>
            <a:off x="306923" y="1053393"/>
            <a:ext cx="11425754" cy="0"/>
          </a:xfrm>
          <a:prstGeom prst="line">
            <a:avLst/>
          </a:prstGeom>
          <a:ln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1273779-EDF7-5E6F-9458-F576735F72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33304" y="1356853"/>
            <a:ext cx="4599372" cy="528840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in show graph find below insights :-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400" dirty="0"/>
              <a:t>Most no. house sales  of 5 rating houses and its price were going in above 7,00,000 /- 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400" dirty="0"/>
              <a:t>Less houses sell of 1 rating house and its price were going in below 1,00,000 /-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400" dirty="0"/>
          </a:p>
          <a:p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4117517-4B15-56EE-AB9D-87BD368468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324" y="2057625"/>
            <a:ext cx="6521580" cy="4587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816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B1BCF-FA49-4463-5E9E-D09E9D149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729" y="147491"/>
            <a:ext cx="10801071" cy="998902"/>
          </a:xfrm>
        </p:spPr>
        <p:txBody>
          <a:bodyPr/>
          <a:lstStyle/>
          <a:p>
            <a:r>
              <a:rPr lang="en-US" b="1" i="1" dirty="0">
                <a:solidFill>
                  <a:schemeClr val="accent6"/>
                </a:solidFill>
              </a:rPr>
              <a:t>House foundation basis sale report :-</a:t>
            </a:r>
            <a:endParaRPr lang="en-IN" b="1" i="1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12F01-4251-B8E5-7BD8-660C69427C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3626" y="1327355"/>
            <a:ext cx="6853084" cy="4849608"/>
          </a:xfrm>
        </p:spPr>
        <p:txBody>
          <a:bodyPr>
            <a:normAutofit/>
          </a:bodyPr>
          <a:lstStyle/>
          <a:p>
            <a:r>
              <a:rPr lang="en-US" dirty="0"/>
              <a:t>Impact of foundation in sale report of house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EFF84B-2BCA-19CB-1BAD-117C750091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590502" y="1327354"/>
            <a:ext cx="4294575" cy="5230753"/>
          </a:xfrm>
        </p:spPr>
        <p:txBody>
          <a:bodyPr/>
          <a:lstStyle/>
          <a:p>
            <a:r>
              <a:rPr lang="en-US" dirty="0"/>
              <a:t>in show in graph find    below insights :-</a:t>
            </a:r>
          </a:p>
          <a:p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PConc means Poured Concrete foundation using in houses so sale price was increase.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In slab foundation using in houses so sale price was decrease.</a:t>
            </a:r>
            <a:endParaRPr lang="en-IN" sz="24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EECBD7B-6794-60D7-0017-F1E8AB36F8C6}"/>
              </a:ext>
            </a:extLst>
          </p:cNvPr>
          <p:cNvCxnSpPr>
            <a:cxnSpLocks/>
          </p:cNvCxnSpPr>
          <p:nvPr/>
        </p:nvCxnSpPr>
        <p:spPr>
          <a:xfrm>
            <a:off x="459323" y="1128070"/>
            <a:ext cx="11425754" cy="0"/>
          </a:xfrm>
          <a:prstGeom prst="line">
            <a:avLst/>
          </a:prstGeom>
          <a:ln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DAD2744F-1E7C-8BC5-A257-77992CF553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323" y="1838632"/>
            <a:ext cx="6853084" cy="47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953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5DAA2-CE02-A109-F239-2D8A049BD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935" y="108155"/>
            <a:ext cx="10763865" cy="1052051"/>
          </a:xfrm>
        </p:spPr>
        <p:txBody>
          <a:bodyPr/>
          <a:lstStyle/>
          <a:p>
            <a:r>
              <a:rPr lang="en-US" b="1" i="1" dirty="0">
                <a:solidFill>
                  <a:schemeClr val="accent6"/>
                </a:solidFill>
              </a:rPr>
              <a:t>Sale price report of housestyle and lotarea </a:t>
            </a:r>
            <a:r>
              <a:rPr lang="en-US" b="1" dirty="0">
                <a:solidFill>
                  <a:schemeClr val="accent6"/>
                </a:solidFill>
              </a:rPr>
              <a:t>:-</a:t>
            </a:r>
            <a:endParaRPr lang="en-IN" b="1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79B8C-AFE9-7CAD-8561-1EF8244B46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935" y="1435514"/>
            <a:ext cx="10763865" cy="4741449"/>
          </a:xfrm>
        </p:spPr>
        <p:txBody>
          <a:bodyPr/>
          <a:lstStyle/>
          <a:p>
            <a:r>
              <a:rPr lang="en-US" dirty="0"/>
              <a:t>House lotarea and housestyle sale report :-</a:t>
            </a:r>
            <a:endParaRPr lang="en-IN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98721B8-9B6E-03CC-07DE-31AA4EAB580F}"/>
              </a:ext>
            </a:extLst>
          </p:cNvPr>
          <p:cNvCxnSpPr>
            <a:cxnSpLocks/>
          </p:cNvCxnSpPr>
          <p:nvPr/>
        </p:nvCxnSpPr>
        <p:spPr>
          <a:xfrm>
            <a:off x="478987" y="1160206"/>
            <a:ext cx="11425754" cy="0"/>
          </a:xfrm>
          <a:prstGeom prst="line">
            <a:avLst/>
          </a:prstGeom>
          <a:ln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B14F9553-A779-52EC-5262-24C81A870A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123768"/>
            <a:ext cx="9957619" cy="4444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404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498</Words>
  <Application>Microsoft Office PowerPoint</Application>
  <PresentationFormat>Widescreen</PresentationFormat>
  <Paragraphs>65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Office Theme</vt:lpstr>
      <vt:lpstr>Exploratory Data Analysis</vt:lpstr>
      <vt:lpstr>Introduction of  EDA :-</vt:lpstr>
      <vt:lpstr>Basic steps of  EDA :-</vt:lpstr>
      <vt:lpstr>Example of  Real Estate Pricing using EDA :-</vt:lpstr>
      <vt:lpstr>Data cleaning process :-</vt:lpstr>
      <vt:lpstr>Feature engineering :-</vt:lpstr>
      <vt:lpstr>Multivariate Analysis :-</vt:lpstr>
      <vt:lpstr>House foundation basis sale report :-</vt:lpstr>
      <vt:lpstr>Sale price report of housestyle and lotarea :-</vt:lpstr>
      <vt:lpstr>Amenities impact in house sale Price :-</vt:lpstr>
      <vt:lpstr>Sale report of total rooms and garage area :-</vt:lpstr>
      <vt:lpstr>Sale report of months and years wise :-</vt:lpstr>
      <vt:lpstr>House selling details of year wise :-</vt:lpstr>
      <vt:lpstr>Conclusion :-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Rahul Makwana</dc:creator>
  <cp:lastModifiedBy>Rahul Makwana</cp:lastModifiedBy>
  <cp:revision>19</cp:revision>
  <dcterms:created xsi:type="dcterms:W3CDTF">2024-11-14T03:07:57Z</dcterms:created>
  <dcterms:modified xsi:type="dcterms:W3CDTF">2024-11-15T03:52:37Z</dcterms:modified>
</cp:coreProperties>
</file>