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210C09-7BB4-4B36-91BB-37DE177E2A22}">
          <p14:sldIdLst>
            <p14:sldId id="256"/>
            <p14:sldId id="258"/>
            <p14:sldId id="261"/>
            <p14:sldId id="259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6247D604-F29E-4A30-970C-86AF8361D4CA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FA64-7BC7-461A-8A72-217E5EA96925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DAE91-587F-4D8D-8DCF-340FF4FA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1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DAE91-587F-4D8D-8DCF-340FF4FACA0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0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1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5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0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0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9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29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99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05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88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516E-0DE0-41BB-C795-30FCD053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59AF-DA55-7DDD-DD11-DA1F7C7C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BDBB-C65F-9564-B8FD-EAA36EDC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851F-1D45-37D7-44D9-60F0262A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B84C-5A89-7DD6-A723-77C5A28D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1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420E-D5FE-DC31-BD3A-AFEF1924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FBF4-4E28-2472-EF20-BC03CA05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E259B-B0B1-92E2-B383-CDB3C6C2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335D4-2AB3-73FD-155A-C2E169575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FB89D-5F9B-C62D-0423-E85B47A05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69EE-EE4F-B164-0F20-B9E57641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3AD61-1C70-12ED-B68F-98E522C6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CE647-187C-971A-5E54-0A5C6BC0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9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975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C8C2-C7D6-1CEB-3F4D-AF2F5A86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9B72-F775-473D-B9EC-1B71C7E8D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38345-9235-BF6E-1ABA-9AE85BF5A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F6FC-E755-B215-D41E-FA9A7BE2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ED125-CD18-6688-3A4E-D89D3D22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AF1D-529F-F0B1-F385-0648AD6F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28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0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4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1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0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5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79DEAA7-FA2E-4657-BF14-1D1637E5FE2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248FAC-AA6E-4584-99A2-F757A80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6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133-4994-F808-EE06-83DF7BDE4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i="1" dirty="0">
                <a:solidFill>
                  <a:srgbClr val="0070C0"/>
                </a:solidFill>
              </a:rPr>
              <a:t>Mobile price prediction machine learning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A3ECE-3029-2E04-A752-5BAD662C2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 by : </a:t>
            </a:r>
            <a:r>
              <a:rPr lang="en-IN" i="1" dirty="0">
                <a:solidFill>
                  <a:srgbClr val="00B050"/>
                </a:solidFill>
              </a:rPr>
              <a:t>Rahul Makwana</a:t>
            </a:r>
          </a:p>
        </p:txBody>
      </p:sp>
    </p:spTree>
    <p:extLst>
      <p:ext uri="{BB962C8B-B14F-4D97-AF65-F5344CB8AC3E}">
        <p14:creationId xmlns:p14="http://schemas.microsoft.com/office/powerpoint/2010/main" val="165989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A757-9B4A-109F-2608-ED2D3CB5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69" y="127819"/>
            <a:ext cx="10846231" cy="1317523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Sale report of camera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A1FE-C4CA-588E-B517-6B9D46305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569" y="1445342"/>
            <a:ext cx="5512231" cy="492596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Bar plot is rear camera 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220CF-0ED7-BAF6-F6DC-26A531363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1974" y="1445342"/>
            <a:ext cx="5352456" cy="492595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Bar plot is front camera 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CD8210-98E2-1288-9EC1-69662CC5B7E7}"/>
              </a:ext>
            </a:extLst>
          </p:cNvPr>
          <p:cNvCxnSpPr>
            <a:cxnSpLocks/>
          </p:cNvCxnSpPr>
          <p:nvPr/>
        </p:nvCxnSpPr>
        <p:spPr>
          <a:xfrm>
            <a:off x="507569" y="1233566"/>
            <a:ext cx="11176861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4649DB-EBC0-C45A-EA74-CC57E6ECE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43" y="2179937"/>
            <a:ext cx="5512232" cy="4191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DFC7A-33AE-FBB4-93AB-F0EF2D1AA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4" y="2339314"/>
            <a:ext cx="5352456" cy="40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0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A18-5BA6-9A9F-3790-7B4F6FF4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93" y="-9525"/>
            <a:ext cx="10771619" cy="1690688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Scatter plot camera vs price :-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206E0-0625-A550-6C00-E152C4F0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5" y="1465009"/>
            <a:ext cx="5496131" cy="511276"/>
          </a:xfrm>
        </p:spPr>
        <p:txBody>
          <a:bodyPr>
            <a:normAutofit fontScale="55000" lnSpcReduction="20000"/>
          </a:bodyPr>
          <a:lstStyle/>
          <a:p>
            <a:r>
              <a:rPr lang="en-US" sz="3200" b="0" dirty="0">
                <a:solidFill>
                  <a:schemeClr val="accent2">
                    <a:lumMod val="75000"/>
                  </a:schemeClr>
                </a:solidFill>
              </a:rPr>
              <a:t>             Prize distribution of using scatter plot :</a:t>
            </a:r>
            <a:endParaRPr lang="en-IN" sz="32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BBDE52-7E6F-FEC2-C8AB-4543DD5B83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3" y="2136750"/>
            <a:ext cx="6764104" cy="40529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1A73F-FE38-A849-D0CB-80D73DEF9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90503" y="1553497"/>
            <a:ext cx="4020904" cy="422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chemeClr val="accent2">
                    <a:lumMod val="75000"/>
                  </a:schemeClr>
                </a:solidFill>
              </a:rPr>
              <a:t>Insight found in scatter plot :</a:t>
            </a:r>
            <a:endParaRPr lang="en-IN" sz="2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C48F7-C236-0F0B-A2AF-34365D771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96981" y="2136750"/>
            <a:ext cx="3555231" cy="390025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in No. of mobile due to mobile company like Vivo, poco, Redmi are giving average features and less price so more No. of mobile sale.</a:t>
            </a:r>
          </a:p>
          <a:p>
            <a:r>
              <a:rPr lang="en-IN" sz="2400" dirty="0"/>
              <a:t>Which mobile front camera less than 20MP and rear camera more less than 80MP so No. Mobile is more sell.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EA5D4B-459F-625A-FCFE-84E6E8BC053A}"/>
              </a:ext>
            </a:extLst>
          </p:cNvPr>
          <p:cNvCxnSpPr>
            <a:cxnSpLocks/>
          </p:cNvCxnSpPr>
          <p:nvPr/>
        </p:nvCxnSpPr>
        <p:spPr>
          <a:xfrm>
            <a:off x="580593" y="1263064"/>
            <a:ext cx="11176861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5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05E4-77EA-ED2F-F11F-88D3A0BE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69" y="-334295"/>
            <a:ext cx="10770031" cy="1818964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Total sale report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B215-AB04-609B-8398-AA05DABCD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569" y="1268362"/>
            <a:ext cx="5512231" cy="490860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Bar plot of total sale report 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4573B-4114-B0C1-9693-55AF99055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4129" y="1376515"/>
            <a:ext cx="3720300" cy="469229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Frame  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48AC32-EEE3-F35F-E67D-092B3186D561}"/>
              </a:ext>
            </a:extLst>
          </p:cNvPr>
          <p:cNvCxnSpPr>
            <a:cxnSpLocks/>
          </p:cNvCxnSpPr>
          <p:nvPr/>
        </p:nvCxnSpPr>
        <p:spPr>
          <a:xfrm>
            <a:off x="507569" y="1076251"/>
            <a:ext cx="11176861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51370B9-D3E3-37A8-8D7C-FC3DACC4C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1" y="1933848"/>
            <a:ext cx="7330785" cy="4525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D6C09-1A2E-97F6-B51A-003426794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38" y="3406138"/>
            <a:ext cx="45724" cy="45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562F41-6687-C21B-6F19-AF7F012CD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957" y="1933849"/>
            <a:ext cx="3720300" cy="45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D8AB-9976-0D8C-7525-FAD9446C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69" y="1"/>
            <a:ext cx="10770031" cy="1504334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Accuracy Comperation of different models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CD39-1FF7-E624-992C-5029D5CE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69" y="1504335"/>
            <a:ext cx="10770031" cy="467262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Accuracy comperation of different machine learning models 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6C0BE7-CE4F-B9A4-721A-25D0DCCBECAE}"/>
              </a:ext>
            </a:extLst>
          </p:cNvPr>
          <p:cNvCxnSpPr>
            <a:cxnSpLocks/>
          </p:cNvCxnSpPr>
          <p:nvPr/>
        </p:nvCxnSpPr>
        <p:spPr>
          <a:xfrm>
            <a:off x="583769" y="1322057"/>
            <a:ext cx="11176861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84F4E1-FA1B-0F10-2FD6-5F63428B0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84514"/>
              </p:ext>
            </p:extLst>
          </p:nvPr>
        </p:nvGraphicFramePr>
        <p:xfrm>
          <a:off x="1582994" y="2222089"/>
          <a:ext cx="8669377" cy="43570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9677">
                  <a:extLst>
                    <a:ext uri="{9D8B030D-6E8A-4147-A177-3AD203B41FA5}">
                      <a16:colId xmlns:a16="http://schemas.microsoft.com/office/drawing/2014/main" val="3552012221"/>
                    </a:ext>
                  </a:extLst>
                </a:gridCol>
                <a:gridCol w="2863975">
                  <a:extLst>
                    <a:ext uri="{9D8B030D-6E8A-4147-A177-3AD203B41FA5}">
                      <a16:colId xmlns:a16="http://schemas.microsoft.com/office/drawing/2014/main" val="1192829532"/>
                    </a:ext>
                  </a:extLst>
                </a:gridCol>
                <a:gridCol w="2855725">
                  <a:extLst>
                    <a:ext uri="{9D8B030D-6E8A-4147-A177-3AD203B41FA5}">
                      <a16:colId xmlns:a16="http://schemas.microsoft.com/office/drawing/2014/main" val="3597495357"/>
                    </a:ext>
                  </a:extLst>
                </a:gridCol>
              </a:tblGrid>
              <a:tr h="691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algorithms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62822"/>
                  </a:ext>
                </a:extLst>
              </a:tr>
              <a:tr h="5667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85.6675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83.8415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97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 regression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85.6668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83.7873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01370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85.6675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83.8381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71933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94.6864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93.0206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26098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98.7213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94.4901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6332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-3.8889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-9.9173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72713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KNeighborsRegressor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99.9211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97.2125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2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6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065C-E758-08F8-22D4-E200CBB6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66" y="365125"/>
            <a:ext cx="10740534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Conclusion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5434-D208-1E50-F587-9A54533C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66" y="1825625"/>
            <a:ext cx="10740534" cy="4351338"/>
          </a:xfrm>
        </p:spPr>
        <p:txBody>
          <a:bodyPr>
            <a:normAutofit/>
          </a:bodyPr>
          <a:lstStyle/>
          <a:p>
            <a:r>
              <a:rPr lang="en-US" dirty="0"/>
              <a:t>Best fit model our dataset is KNN due to Accuracy high observed in different machine learning models.</a:t>
            </a:r>
          </a:p>
          <a:p>
            <a:r>
              <a:rPr lang="en-US" dirty="0"/>
              <a:t>Check confusion metrics of regression mean squared error , mean absolute error , r2 score also find less error observed in different machine learning models confusion metrics.</a:t>
            </a:r>
          </a:p>
          <a:p>
            <a:r>
              <a:rPr lang="en-US" dirty="0"/>
              <a:t>Also, price predict efficiently with new data.</a:t>
            </a:r>
          </a:p>
          <a:p>
            <a:r>
              <a:rPr lang="en-US" dirty="0"/>
              <a:t>The model can help businesses or individuals make informed decisions in pricing strategies or investments.</a:t>
            </a:r>
          </a:p>
          <a:p>
            <a:r>
              <a:rPr lang="en-US" dirty="0"/>
              <a:t>I am learning about this project is how to apply machine learning algorithms and built model so solve business problem.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0A6EF5-47F9-D107-8E68-15E51C697F76}"/>
              </a:ext>
            </a:extLst>
          </p:cNvPr>
          <p:cNvCxnSpPr>
            <a:cxnSpLocks/>
          </p:cNvCxnSpPr>
          <p:nvPr/>
        </p:nvCxnSpPr>
        <p:spPr>
          <a:xfrm>
            <a:off x="613266" y="1499037"/>
            <a:ext cx="11176861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4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83B567-45C7-D84C-BD26-404AE99FD6FB}"/>
              </a:ext>
            </a:extLst>
          </p:cNvPr>
          <p:cNvSpPr txBox="1"/>
          <p:nvPr/>
        </p:nvSpPr>
        <p:spPr>
          <a:xfrm>
            <a:off x="2256503" y="2183804"/>
            <a:ext cx="7678994" cy="156966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sz="96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Thank you</a:t>
            </a:r>
            <a:endParaRPr lang="en-US" sz="9600" b="1" i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63630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1FA2-A0F6-22DD-6697-33A7CF48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39" y="365125"/>
            <a:ext cx="10948262" cy="1325563"/>
          </a:xfrm>
        </p:spPr>
        <p:txBody>
          <a:bodyPr/>
          <a:lstStyle/>
          <a:p>
            <a:r>
              <a:rPr lang="en-US" sz="4400" b="1" i="1" dirty="0">
                <a:solidFill>
                  <a:schemeClr val="accent6"/>
                </a:solidFill>
              </a:rPr>
              <a:t>Introduction :-</a:t>
            </a:r>
            <a:br>
              <a:rPr lang="en-US" sz="4400" b="1" i="1" dirty="0">
                <a:solidFill>
                  <a:schemeClr val="accent6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D0B1-BF04-567A-5C1B-B9ABE3BCB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36" y="1474380"/>
            <a:ext cx="11540657" cy="4287324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Objective : </a:t>
            </a:r>
            <a:r>
              <a:rPr lang="en-IN" sz="2400" dirty="0"/>
              <a:t>this is machine learning project objective is discover new data insights and</a:t>
            </a:r>
          </a:p>
          <a:p>
            <a:pPr marL="0" indent="0">
              <a:buNone/>
            </a:pPr>
            <a:r>
              <a:rPr lang="en-IN" sz="2400" dirty="0"/>
              <a:t>                           patterns , or to predict output value from  given set of input variables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Example :   </a:t>
            </a:r>
            <a:r>
              <a:rPr lang="en-IN" sz="2400" dirty="0"/>
              <a:t>to predict  mobile phone prices using machine learning technique based on </a:t>
            </a:r>
          </a:p>
          <a:p>
            <a:pPr marL="0" indent="0">
              <a:buNone/>
            </a:pPr>
            <a:r>
              <a:rPr lang="en-IN" sz="2400" dirty="0"/>
              <a:t>                           features like RAM , battery , camera and other.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Problem statement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IN" sz="2400" dirty="0"/>
              <a:t>price comparison is crucial for customers when choosing the best </a:t>
            </a:r>
          </a:p>
          <a:p>
            <a:pPr marL="0" indent="0">
              <a:buNone/>
            </a:pPr>
            <a:r>
              <a:rPr lang="en-IN" sz="2400" dirty="0"/>
              <a:t>                                                smartphone                        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A58F93-3566-F39B-7713-7EC7C631EFE4}"/>
              </a:ext>
            </a:extLst>
          </p:cNvPr>
          <p:cNvCxnSpPr>
            <a:cxnSpLocks/>
          </p:cNvCxnSpPr>
          <p:nvPr/>
        </p:nvCxnSpPr>
        <p:spPr>
          <a:xfrm flipV="1">
            <a:off x="405539" y="1179874"/>
            <a:ext cx="11380923" cy="31955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70EF-2969-4671-54EF-E75330AA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38" y="176982"/>
            <a:ext cx="10948262" cy="1140542"/>
          </a:xfrm>
        </p:spPr>
        <p:txBody>
          <a:bodyPr/>
          <a:lstStyle/>
          <a:p>
            <a:r>
              <a:rPr lang="en-IN" b="1" i="1" dirty="0">
                <a:solidFill>
                  <a:schemeClr val="accent6"/>
                </a:solidFill>
              </a:rPr>
              <a:t>Step of build machine learning model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DB6D-E1AE-E8E6-D641-ACC5C861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38" y="1582994"/>
            <a:ext cx="10948262" cy="4593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chemeClr val="accent2">
                    <a:lumMod val="75000"/>
                  </a:schemeClr>
                </a:solidFill>
              </a:rPr>
              <a:t>The basic steps of machine learning are :</a:t>
            </a:r>
          </a:p>
          <a:p>
            <a:pPr marL="0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IN" sz="2400" dirty="0"/>
              <a:t>Understand the business problem</a:t>
            </a:r>
          </a:p>
          <a:p>
            <a:pPr marL="514350" indent="-514350">
              <a:buAutoNum type="arabicPeriod"/>
            </a:pPr>
            <a:r>
              <a:rPr lang="en-IN" sz="2400" dirty="0"/>
              <a:t>Understand what data is needed</a:t>
            </a:r>
          </a:p>
          <a:p>
            <a:pPr marL="514350" indent="-514350">
              <a:buAutoNum type="arabicPeriod"/>
            </a:pPr>
            <a:r>
              <a:rPr lang="en-IN" sz="2400" dirty="0"/>
              <a:t>Collect and preprocessing data</a:t>
            </a:r>
          </a:p>
          <a:p>
            <a:pPr marL="514350" indent="-514350">
              <a:buAutoNum type="arabicPeriod"/>
            </a:pPr>
            <a:r>
              <a:rPr lang="en-IN" sz="2400" dirty="0"/>
              <a:t>Choose a model</a:t>
            </a:r>
          </a:p>
          <a:p>
            <a:pPr marL="514350" indent="-514350">
              <a:buAutoNum type="arabicPeriod"/>
            </a:pPr>
            <a:r>
              <a:rPr lang="en-IN" sz="2400" dirty="0"/>
              <a:t> train the model</a:t>
            </a:r>
          </a:p>
          <a:p>
            <a:pPr marL="514350" indent="-514350">
              <a:buAutoNum type="arabicPeriod"/>
            </a:pPr>
            <a:r>
              <a:rPr lang="en-IN" sz="2400" dirty="0"/>
              <a:t>Evaluate the model</a:t>
            </a:r>
          </a:p>
          <a:p>
            <a:pPr marL="514350" indent="-514350">
              <a:buAutoNum type="arabicPeriod"/>
            </a:pPr>
            <a:r>
              <a:rPr lang="en-IN" sz="2400" dirty="0"/>
              <a:t>Deploy the model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12189B-604D-61F3-1463-068D74A03806}"/>
              </a:ext>
            </a:extLst>
          </p:cNvPr>
          <p:cNvCxnSpPr>
            <a:cxnSpLocks/>
          </p:cNvCxnSpPr>
          <p:nvPr/>
        </p:nvCxnSpPr>
        <p:spPr>
          <a:xfrm flipV="1">
            <a:off x="405538" y="1278198"/>
            <a:ext cx="11380923" cy="31955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9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EA3A-903F-D9B7-D489-77036BE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38" y="1"/>
            <a:ext cx="10949850" cy="1221817"/>
          </a:xfrm>
        </p:spPr>
        <p:txBody>
          <a:bodyPr/>
          <a:lstStyle/>
          <a:p>
            <a:r>
              <a:rPr lang="en-IN" b="1" i="1" dirty="0">
                <a:solidFill>
                  <a:schemeClr val="accent6"/>
                </a:solidFill>
              </a:rPr>
              <a:t>Data collection : 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4612-06AD-A224-A5AD-B6D0AB4F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485" y="1371146"/>
            <a:ext cx="5157787" cy="506815"/>
          </a:xfrm>
        </p:spPr>
        <p:txBody>
          <a:bodyPr>
            <a:normAutofit fontScale="92500" lnSpcReduction="10000"/>
          </a:bodyPr>
          <a:lstStyle/>
          <a:p>
            <a:r>
              <a:rPr lang="en-IN" sz="2800" b="0" dirty="0">
                <a:solidFill>
                  <a:schemeClr val="accent2">
                    <a:lumMod val="75000"/>
                  </a:schemeClr>
                </a:solidFill>
              </a:rPr>
              <a:t>Data set example 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E5F5C1-6C3B-5B06-EA39-B6F75C5259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8" y="2027289"/>
            <a:ext cx="7578256" cy="41623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F03AA-8D21-87DC-8833-269056AD8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80438" y="1177417"/>
            <a:ext cx="3606024" cy="700544"/>
          </a:xfrm>
        </p:spPr>
        <p:txBody>
          <a:bodyPr>
            <a:normAutofit fontScale="92500" lnSpcReduction="10000"/>
          </a:bodyPr>
          <a:lstStyle/>
          <a:p>
            <a:r>
              <a:rPr lang="en-IN" sz="2800" b="0" dirty="0">
                <a:solidFill>
                  <a:schemeClr val="accent2">
                    <a:lumMod val="75000"/>
                  </a:schemeClr>
                </a:solidFill>
              </a:rPr>
              <a:t>Data set information: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4C310-C572-2B2E-3018-1E1EA6110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0438" y="2027289"/>
            <a:ext cx="3606024" cy="4162374"/>
          </a:xfrm>
        </p:spPr>
        <p:txBody>
          <a:bodyPr>
            <a:normAutofit/>
          </a:bodyPr>
          <a:lstStyle/>
          <a:p>
            <a:r>
              <a:rPr lang="en-IN" sz="2400" dirty="0"/>
              <a:t>No. rows = 541 </a:t>
            </a:r>
          </a:p>
          <a:p>
            <a:r>
              <a:rPr lang="en-IN" sz="2400" dirty="0"/>
              <a:t>No. columns = 11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Examples of features =        model ,colour , memory , RAM , rear camera , front camera etc..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B6E490-1A7E-F56D-B4BF-1E57407DDCE8}"/>
              </a:ext>
            </a:extLst>
          </p:cNvPr>
          <p:cNvCxnSpPr>
            <a:cxnSpLocks/>
          </p:cNvCxnSpPr>
          <p:nvPr/>
        </p:nvCxnSpPr>
        <p:spPr>
          <a:xfrm flipV="1">
            <a:off x="405539" y="1081552"/>
            <a:ext cx="11380923" cy="31955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3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548-C192-DAE1-DA8B-B8386105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38" y="140111"/>
            <a:ext cx="10949850" cy="1069257"/>
          </a:xfrm>
        </p:spPr>
        <p:txBody>
          <a:bodyPr/>
          <a:lstStyle/>
          <a:p>
            <a:r>
              <a:rPr lang="en-IN" b="1" i="1" dirty="0">
                <a:solidFill>
                  <a:schemeClr val="accent6"/>
                </a:solidFill>
              </a:rPr>
              <a:t>Handling missing values in dataset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B3346-8AF2-B683-AF0F-D6575E6A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538" y="1366684"/>
            <a:ext cx="5592037" cy="550606"/>
          </a:xfrm>
        </p:spPr>
        <p:txBody>
          <a:bodyPr>
            <a:normAutofit lnSpcReduction="10000"/>
          </a:bodyPr>
          <a:lstStyle/>
          <a:p>
            <a:r>
              <a:rPr lang="en-IN" sz="2800" b="0" dirty="0">
                <a:solidFill>
                  <a:schemeClr val="accent2">
                    <a:lumMod val="75000"/>
                  </a:schemeClr>
                </a:solidFill>
              </a:rPr>
              <a:t>Outlier present In dataset 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3195F6-0981-BE57-E5BC-E7428CCFD7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74605"/>
            <a:ext cx="5791199" cy="417625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6F182-0CA9-0C8A-BF4F-7C513B7B9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2813" y="1366684"/>
            <a:ext cx="5094802" cy="783238"/>
          </a:xfrm>
        </p:spPr>
        <p:txBody>
          <a:bodyPr>
            <a:noAutofit/>
          </a:bodyPr>
          <a:lstStyle/>
          <a:p>
            <a:r>
              <a:rPr lang="en-IN" b="0" dirty="0">
                <a:solidFill>
                  <a:schemeClr val="accent2">
                    <a:lumMod val="75000"/>
                  </a:schemeClr>
                </a:solidFill>
              </a:rPr>
              <a:t>Apply IQR method and remove outlier in dataset 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696BF72-314A-98C9-A503-40E56CD24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211874"/>
            <a:ext cx="5505450" cy="40389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D76C28-717D-7CE0-173F-E84B67C2CA48}"/>
              </a:ext>
            </a:extLst>
          </p:cNvPr>
          <p:cNvCxnSpPr>
            <a:cxnSpLocks/>
          </p:cNvCxnSpPr>
          <p:nvPr/>
        </p:nvCxnSpPr>
        <p:spPr>
          <a:xfrm flipV="1">
            <a:off x="405539" y="1142617"/>
            <a:ext cx="11380923" cy="31955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4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DBC7-65A3-98F8-7298-13360627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38" y="68827"/>
            <a:ext cx="10948262" cy="1621862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Encoding categorical data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094-9F83-E77B-96FE-119472F0B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38" y="1690689"/>
            <a:ext cx="11176860" cy="4739608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 dataset apply label encoding and convert into int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010F56-4274-F8AB-C7E4-B8B19DA40A2A}"/>
              </a:ext>
            </a:extLst>
          </p:cNvPr>
          <p:cNvCxnSpPr>
            <a:cxnSpLocks/>
          </p:cNvCxnSpPr>
          <p:nvPr/>
        </p:nvCxnSpPr>
        <p:spPr>
          <a:xfrm>
            <a:off x="405539" y="1341721"/>
            <a:ext cx="11176861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62A549D-31A0-3B17-5AA3-47131CFB5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8" y="2231924"/>
            <a:ext cx="11380923" cy="4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AFC6-2024-3E3A-5C03-3AA2E056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71" y="117988"/>
            <a:ext cx="10938429" cy="1199536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Feature scaling in dataset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D9C316-1A3C-9D7F-404B-A873964ED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" y="1317524"/>
            <a:ext cx="11176861" cy="522553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4FCBBE-91CB-36F3-71FA-1458EFF26202}"/>
              </a:ext>
            </a:extLst>
          </p:cNvPr>
          <p:cNvCxnSpPr>
            <a:cxnSpLocks/>
          </p:cNvCxnSpPr>
          <p:nvPr/>
        </p:nvCxnSpPr>
        <p:spPr>
          <a:xfrm>
            <a:off x="415371" y="1154908"/>
            <a:ext cx="11176861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1A37-9B31-2B08-53D6-C633FD65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78659"/>
            <a:ext cx="10863775" cy="1455173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Exploratory data analysis visualizations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1479-5F7A-F561-565A-2A537456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614" y="1356853"/>
            <a:ext cx="5505962" cy="609599"/>
          </a:xfrm>
        </p:spPr>
        <p:txBody>
          <a:bodyPr>
            <a:normAutofit fontScale="85000" lnSpcReduction="10000"/>
          </a:bodyPr>
          <a:lstStyle/>
          <a:p>
            <a:r>
              <a:rPr lang="en-US" sz="2800" b="0" dirty="0">
                <a:solidFill>
                  <a:schemeClr val="accent2">
                    <a:lumMod val="75000"/>
                  </a:schemeClr>
                </a:solidFill>
              </a:rPr>
              <a:t>In top ten high price selling mobile :</a:t>
            </a:r>
            <a:endParaRPr lang="en-IN" sz="28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CE3942-F327-37E6-6465-2A5B394B6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4" y="2119235"/>
            <a:ext cx="7417333" cy="42619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DD1E0-15F1-F80B-0895-1997DF5CA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80440" y="1356854"/>
            <a:ext cx="3602416" cy="60959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Key insight from the data :</a:t>
            </a:r>
            <a:endParaRPr lang="en-IN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D77FA-D957-22AD-584D-1497BA7AD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0440" y="2119235"/>
            <a:ext cx="3602416" cy="42619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in dataset top ten high price selling mobiles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In show dataset  same company like apple giving in less features in mobile but price will be high observed in other mobile company.</a:t>
            </a:r>
            <a:endParaRPr lang="en-I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CCA5FA-ED13-6132-4A49-5182AFB8187C}"/>
              </a:ext>
            </a:extLst>
          </p:cNvPr>
          <p:cNvCxnSpPr>
            <a:cxnSpLocks/>
          </p:cNvCxnSpPr>
          <p:nvPr/>
        </p:nvCxnSpPr>
        <p:spPr>
          <a:xfrm>
            <a:off x="409144" y="1204069"/>
            <a:ext cx="11373712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81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7B73-93AE-C1E6-FD78-B9FB5847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69" y="186813"/>
            <a:ext cx="10846231" cy="1503875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Percentage sale report of memory and RAM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7CA3-2FA9-D8E6-D134-870C8996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569" y="1582994"/>
            <a:ext cx="5814573" cy="490629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in percentage sale report of memory 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23037-2367-BA42-6D85-F08F2D7E1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0204" y="1582994"/>
            <a:ext cx="5181600" cy="490629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in percentage sale report of RAM 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DA6005-67C5-1610-C1AB-0EA3295570A7}"/>
              </a:ext>
            </a:extLst>
          </p:cNvPr>
          <p:cNvCxnSpPr>
            <a:cxnSpLocks/>
          </p:cNvCxnSpPr>
          <p:nvPr/>
        </p:nvCxnSpPr>
        <p:spPr>
          <a:xfrm>
            <a:off x="507569" y="1371218"/>
            <a:ext cx="11176861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5CBE7AC-0C1F-E400-5613-5A559FEE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28" y="2555624"/>
            <a:ext cx="3589331" cy="3810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C746E4-B2E4-DBEF-AD82-943EF388C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39" y="2555624"/>
            <a:ext cx="3635055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209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231</TotalTime>
  <Words>529</Words>
  <Application>Microsoft Office PowerPoint</Application>
  <PresentationFormat>Widescreen</PresentationFormat>
  <Paragraphs>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Droplet</vt:lpstr>
      <vt:lpstr>Mobile price prediction machine learning project </vt:lpstr>
      <vt:lpstr>Introduction :- </vt:lpstr>
      <vt:lpstr>Step of build machine learning model :-</vt:lpstr>
      <vt:lpstr>Data collection : -</vt:lpstr>
      <vt:lpstr>Handling missing values in dataset :-</vt:lpstr>
      <vt:lpstr>Encoding categorical data :-</vt:lpstr>
      <vt:lpstr>Feature scaling in dataset :-</vt:lpstr>
      <vt:lpstr>Exploratory data analysis visualizations :-</vt:lpstr>
      <vt:lpstr>Percentage sale report of memory and RAM :-</vt:lpstr>
      <vt:lpstr>Sale report of camera :-</vt:lpstr>
      <vt:lpstr>Scatter plot camera vs price :-</vt:lpstr>
      <vt:lpstr>Total sale report :-</vt:lpstr>
      <vt:lpstr>Accuracy Comperation of different models :-</vt:lpstr>
      <vt:lpstr>Conclusion 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Makwana</dc:creator>
  <cp:lastModifiedBy>Rahul Makwana</cp:lastModifiedBy>
  <cp:revision>11</cp:revision>
  <dcterms:created xsi:type="dcterms:W3CDTF">2024-12-20T11:54:14Z</dcterms:created>
  <dcterms:modified xsi:type="dcterms:W3CDTF">2024-12-21T05:29:53Z</dcterms:modified>
</cp:coreProperties>
</file>