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1_5923775A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01" r:id="rId3"/>
    <p:sldId id="266" r:id="rId4"/>
    <p:sldId id="272" r:id="rId5"/>
    <p:sldId id="273" r:id="rId6"/>
    <p:sldId id="282" r:id="rId7"/>
    <p:sldId id="286" r:id="rId8"/>
    <p:sldId id="300" r:id="rId9"/>
    <p:sldId id="303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86A3BA-9C39-474D-9AEC-438407DB5785}">
          <p14:sldIdLst>
            <p14:sldId id="257"/>
            <p14:sldId id="301"/>
            <p14:sldId id="266"/>
          </p14:sldIdLst>
        </p14:section>
        <p14:section name="Untitled Section" id="{C3DC1F72-3554-447F-8058-565B1D8E2FE9}">
          <p14:sldIdLst>
            <p14:sldId id="272"/>
            <p14:sldId id="273"/>
            <p14:sldId id="282"/>
            <p14:sldId id="286"/>
            <p14:sldId id="300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500F23-8763-C8FB-91EA-38F78CAB83A5}" name="Rahul kumar" initials="Rk" userId="cc07c9bfa93880e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13311"/>
    <a:srgbClr val="2E2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3810" autoAdjust="0"/>
  </p:normalViewPr>
  <p:slideViewPr>
    <p:cSldViewPr snapToGrid="0" showGuides="1">
      <p:cViewPr varScale="1">
        <p:scale>
          <a:sx n="71" d="100"/>
          <a:sy n="71" d="100"/>
        </p:scale>
        <p:origin x="43" y="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Performance Comparison of Sensor Fusion Techniques</a:t>
            </a:r>
          </a:p>
        </c:rich>
      </c:tx>
      <c:layout>
        <c:manualLayout>
          <c:xMode val="edge"/>
          <c:yMode val="edge"/>
          <c:x val="0.17589994728342276"/>
          <c:y val="5.22419443828074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25-4C62-BA18-FB49328C82F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1000</c:v>
                </c:pt>
                <c:pt idx="3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5-4C62-BA18-FB49328C82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25-4C62-BA18-FB49328C82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25-4C62-BA18-FB49328C8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Sensor</a:t>
                </a:r>
                <a:r>
                  <a:rPr lang="en-IN" baseline="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Type</a:t>
                </a:r>
                <a:endParaRPr lang="en-IN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modernComment_101_592377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D8B085-70D5-4CB0-A192-B9365F80BB52}" authorId="{D1500F23-8763-C8FB-91EA-38F78CAB83A5}" created="2024-08-02T19:53:20.999">
    <pc:sldMkLst xmlns:pc="http://schemas.microsoft.com/office/powerpoint/2013/main/command">
      <pc:docMk/>
      <pc:sldMk cId="1495496538" sldId="257"/>
    </pc:sldMkLst>
    <p188:txBody>
      <a:bodyPr/>
      <a:lstStyle/>
      <a:p>
        <a:r>
          <a:rPr lang="en-IN"/>
          <a:t>good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8/3/2024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1_5923775A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intechopen.com/chapters/69870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5760" y="1"/>
            <a:ext cx="7789195" cy="68579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6" y="3429000"/>
            <a:ext cx="7305869" cy="160020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i="1" u="sng" dirty="0">
                <a:solidFill>
                  <a:schemeClr val="tx1">
                    <a:lumMod val="50000"/>
                  </a:schemeClr>
                </a:solidFill>
                <a:latin typeface="Centaur" panose="02030504050205020304" pitchFamily="18" charset="0"/>
              </a:rPr>
              <a:t>Revolutionizing</a:t>
            </a:r>
            <a:r>
              <a:rPr lang="en-US" sz="3600" i="1" u="sng" dirty="0">
                <a:latin typeface="Centaur" panose="02030504050205020304" pitchFamily="18" charset="0"/>
              </a:rPr>
              <a:t> </a:t>
            </a:r>
            <a:r>
              <a:rPr lang="en-US" sz="3600" i="1" u="sng" dirty="0">
                <a:latin typeface="Centaur" panose="02030504050205020304" pitchFamily="18" charset="0"/>
                <a:ea typeface="HP Simplified Jpan Light" panose="020B0300000000000000" pitchFamily="34" charset="-128"/>
              </a:rPr>
              <a:t>Transportation</a:t>
            </a:r>
            <a:r>
              <a:rPr lang="en-US" sz="3600" i="1" u="sng" dirty="0">
                <a:latin typeface="Centaur" panose="02030504050205020304" pitchFamily="18" charset="0"/>
              </a:rPr>
              <a:t> with Autonomous Driving </a:t>
            </a:r>
            <a:r>
              <a:rPr lang="en-US" sz="3600" i="1" u="sng" dirty="0">
                <a:solidFill>
                  <a:schemeClr val="tx1">
                    <a:lumMod val="50000"/>
                  </a:schemeClr>
                </a:solidFill>
                <a:latin typeface="Centaur" panose="02030504050205020304" pitchFamily="18" charset="0"/>
              </a:rPr>
              <a:t>Systems </a:t>
            </a:r>
            <a:r>
              <a:rPr lang="en-US" sz="3600" i="1" u="sng" dirty="0">
                <a:latin typeface="Centaur" panose="02030504050205020304" pitchFamily="18" charset="0"/>
              </a:rPr>
              <a:t>                                  </a:t>
            </a:r>
            <a:endParaRPr lang="en-US" sz="3600" u="sng" dirty="0">
              <a:latin typeface="Centaur" panose="020305040502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220" y="2976464"/>
            <a:ext cx="3638939" cy="2927447"/>
          </a:xfrm>
        </p:spPr>
        <p:txBody>
          <a:bodyPr/>
          <a:lstStyle/>
          <a:p>
            <a:r>
              <a:rPr lang="en-US" sz="2800" b="1" dirty="0">
                <a:latin typeface="+mj-lt"/>
              </a:rPr>
              <a:t>Rahul Kumar Verma</a:t>
            </a:r>
          </a:p>
          <a:p>
            <a:pPr algn="ctr"/>
            <a:r>
              <a:rPr lang="en-US" sz="1800" b="1" dirty="0">
                <a:latin typeface="+mj-lt"/>
              </a:rPr>
              <a:t>College - Aditya Silver Oak Institute        of  Technology</a:t>
            </a:r>
          </a:p>
          <a:p>
            <a:r>
              <a:rPr lang="en-US" sz="1600" b="1" dirty="0">
                <a:latin typeface="+mj-lt"/>
              </a:rPr>
              <a:t>Ahmedabad, Gujarat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77AE1-6A2D-0EC6-1A73-76A3E52B751B}"/>
              </a:ext>
            </a:extLst>
          </p:cNvPr>
          <p:cNvSpPr txBox="1"/>
          <p:nvPr/>
        </p:nvSpPr>
        <p:spPr>
          <a:xfrm>
            <a:off x="1054743" y="538371"/>
            <a:ext cx="60775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</a:rPr>
              <a:t>Autonomous </a:t>
            </a:r>
            <a:r>
              <a:rPr lang="en-IN" sz="6600" b="1" dirty="0">
                <a:solidFill>
                  <a:schemeClr val="bg1"/>
                </a:solidFill>
              </a:rPr>
              <a:t>D</a:t>
            </a:r>
            <a:r>
              <a:rPr lang="en-IN" sz="6600" b="1" dirty="0">
                <a:solidFill>
                  <a:schemeClr val="bg1">
                    <a:lumMod val="85000"/>
                  </a:schemeClr>
                </a:solidFill>
              </a:rPr>
              <a:t>riving</a:t>
            </a:r>
            <a:r>
              <a:rPr lang="en-IN" sz="6600" b="1" dirty="0">
                <a:solidFill>
                  <a:schemeClr val="bg1"/>
                </a:solidFill>
              </a:rPr>
              <a:t> S</a:t>
            </a:r>
            <a:r>
              <a:rPr lang="en-IN" sz="6600" b="1" dirty="0">
                <a:solidFill>
                  <a:schemeClr val="bg1">
                    <a:lumMod val="85000"/>
                  </a:schemeClr>
                </a:solidFill>
              </a:rPr>
              <a:t>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0A234-5CF7-79FC-B7D7-7090F28733EE}"/>
              </a:ext>
            </a:extLst>
          </p:cNvPr>
          <p:cNvSpPr txBox="1"/>
          <p:nvPr/>
        </p:nvSpPr>
        <p:spPr>
          <a:xfrm>
            <a:off x="8493759" y="416560"/>
            <a:ext cx="363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>
                <a:solidFill>
                  <a:schemeClr val="tx1">
                    <a:lumMod val="50000"/>
                  </a:schemeClr>
                </a:solidFill>
                <a:latin typeface="Centaur" panose="02030504050205020304" pitchFamily="18" charset="0"/>
              </a:rPr>
              <a:t>Revolutionizing</a:t>
            </a:r>
            <a:r>
              <a:rPr lang="en-US" i="1" u="sng" dirty="0">
                <a:solidFill>
                  <a:schemeClr val="bg2"/>
                </a:solidFill>
                <a:latin typeface="Centaur" panose="02030504050205020304" pitchFamily="18" charset="0"/>
              </a:rPr>
              <a:t> </a:t>
            </a:r>
            <a:r>
              <a:rPr lang="en-US" sz="1800" i="1" u="sng" dirty="0">
                <a:solidFill>
                  <a:schemeClr val="bg2"/>
                </a:solidFill>
                <a:latin typeface="Centaur" panose="02030504050205020304" pitchFamily="18" charset="0"/>
                <a:ea typeface="HP Simplified Jpan Light" panose="020B0300000000000000" pitchFamily="34" charset="-128"/>
              </a:rPr>
              <a:t>Transportation</a:t>
            </a:r>
            <a:r>
              <a:rPr lang="en-US" sz="1800" i="1" u="sng" dirty="0">
                <a:solidFill>
                  <a:schemeClr val="bg2"/>
                </a:solidFill>
                <a:latin typeface="Centaur" panose="02030504050205020304" pitchFamily="18" charset="0"/>
              </a:rPr>
              <a:t> with Autonomous Driving </a:t>
            </a:r>
            <a:r>
              <a:rPr lang="en-US" sz="1800" i="1" u="sng" dirty="0">
                <a:solidFill>
                  <a:schemeClr val="tx1">
                    <a:lumMod val="50000"/>
                  </a:schemeClr>
                </a:solidFill>
                <a:latin typeface="Centaur" panose="02030504050205020304" pitchFamily="18" charset="0"/>
              </a:rPr>
              <a:t>Systems 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4DF12-13B5-9115-A1FB-6ED2A065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6146" name="Picture 2" descr="Businessperson Giving Car Key To Robot Close-up Of A Businessperson's Hand Giving Car Key To Robot On Grey Background Driverless Transport Stock Photo">
            <a:extLst>
              <a:ext uri="{FF2B5EF4-FFF2-40B4-BE49-F238E27FC236}">
                <a16:creationId xmlns:a16="http://schemas.microsoft.com/office/drawing/2014/main" id="{42F10B2A-4710-8959-ADC0-1065DA2DD32F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7" b="17867"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D6EA921-355F-326C-56F4-D181ADBE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0" y="843280"/>
            <a:ext cx="5831840" cy="4846320"/>
          </a:xfrm>
        </p:spPr>
        <p:txBody>
          <a:bodyPr/>
          <a:lstStyle/>
          <a:p>
            <a:r>
              <a:rPr lang="en-IN" sz="5900" dirty="0">
                <a:highlight>
                  <a:srgbClr val="C0C0C0"/>
                </a:highlight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256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A220F0-019F-4F99-5A83-D9C61B9B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16" y="289250"/>
            <a:ext cx="9069355" cy="494521"/>
          </a:xfrm>
        </p:spPr>
        <p:txBody>
          <a:bodyPr>
            <a:noAutofit/>
          </a:bodyPr>
          <a:lstStyle/>
          <a:p>
            <a:r>
              <a:rPr lang="en-IN" sz="5400" b="1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F9629-9687-2213-6124-E85A1E9313C8}"/>
              </a:ext>
            </a:extLst>
          </p:cNvPr>
          <p:cNvSpPr txBox="1"/>
          <p:nvPr/>
        </p:nvSpPr>
        <p:spPr>
          <a:xfrm>
            <a:off x="569167" y="177282"/>
            <a:ext cx="1075819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Problem Statement 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Proposed System/Solution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+mn-lt"/>
                <a:cs typeface="Calibri"/>
              </a:rPr>
              <a:t>System </a:t>
            </a:r>
            <a:r>
              <a:rPr lang="en-US" sz="28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Development Approach </a:t>
            </a:r>
            <a:r>
              <a:rPr lang="en-US" sz="2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(Technology Used)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Algorithm &amp; Deployment  </a:t>
            </a:r>
            <a:endParaRPr lang="en-US" sz="2800" dirty="0">
              <a:solidFill>
                <a:schemeClr val="bg1"/>
              </a:solidFill>
              <a:latin typeface="Arial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Conclusion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References</a:t>
            </a: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9" y="1"/>
            <a:ext cx="6725921" cy="1371600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E6E6E6"/>
                </a:highlight>
              </a:rPr>
              <a:t>Introduction to Autonomous Driving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973" y="1585732"/>
            <a:ext cx="5386989" cy="2226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Traffic Management</a:t>
            </a:r>
          </a:p>
          <a:p>
            <a:pPr marL="0" indent="0">
              <a:buNone/>
            </a:pPr>
            <a:r>
              <a:rPr lang="en-US" sz="2200" dirty="0"/>
              <a:t>Autonomous driving enhances traffic flow by reducing congestion, improving travel times ,and minimizing accidents through advanced routing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5926B9-8194-6950-D5FF-B339CAA865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4" descr="Technologic virtual intelligence car Technologic virtual intelligence car concept. ai driving stock pictures, royalty-free photos &amp; images">
            <a:extLst>
              <a:ext uri="{FF2B5EF4-FFF2-40B4-BE49-F238E27FC236}">
                <a16:creationId xmlns:a16="http://schemas.microsoft.com/office/drawing/2014/main" id="{462ACC5E-8C93-F5F1-982D-84202A91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1" y="1016000"/>
            <a:ext cx="5138058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59D63A-BD6B-E078-C195-5E2BC6B9ED00}"/>
              </a:ext>
            </a:extLst>
          </p:cNvPr>
          <p:cNvSpPr txBox="1"/>
          <p:nvPr/>
        </p:nvSpPr>
        <p:spPr>
          <a:xfrm>
            <a:off x="6562085" y="3812096"/>
            <a:ext cx="53869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Delivery Services</a:t>
            </a:r>
          </a:p>
          <a:p>
            <a:r>
              <a:rPr lang="en-IN" sz="2200" dirty="0"/>
              <a:t>Self-driving vehicles streamline last-mile deliveries, reducing operational costs and improving efficiency for logistics companies and on-demand delivery services.</a:t>
            </a:r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132080"/>
            <a:ext cx="7620000" cy="1686560"/>
          </a:xfrm>
        </p:spPr>
        <p:txBody>
          <a:bodyPr/>
          <a:lstStyle/>
          <a:p>
            <a:r>
              <a:rPr lang="en-IN" sz="4000" dirty="0">
                <a:highlight>
                  <a:srgbClr val="E6E6E6"/>
                </a:highlight>
              </a:rPr>
              <a:t>Problem Statement and Current Challenges</a:t>
            </a:r>
            <a:br>
              <a:rPr lang="en-IN" sz="4000" dirty="0"/>
            </a:br>
            <a:endParaRPr lang="en-US" sz="4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218A23-B160-2722-5A27-1C4F5E22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1635762"/>
            <a:ext cx="3387725" cy="10058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+mj-lt"/>
              </a:rPr>
              <a:t>Senor Costs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High costs of sensors and hardware make autonomous driving system economically challenging.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D45DA42F-EE6B-62EF-3D8F-5730137390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237" r="12237"/>
          <a:stretch>
            <a:fillRect/>
          </a:stretch>
        </p:blipFill>
        <p:spPr>
          <a:xfrm>
            <a:off x="4368800" y="670560"/>
            <a:ext cx="7803197" cy="376703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551A28A-8D4F-7261-22ED-2E63BBC82794}"/>
              </a:ext>
            </a:extLst>
          </p:cNvPr>
          <p:cNvSpPr/>
          <p:nvPr/>
        </p:nvSpPr>
        <p:spPr>
          <a:xfrm>
            <a:off x="340360" y="1747520"/>
            <a:ext cx="518160" cy="5587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929817-75C1-F785-E5E4-AB1FC0CDCEC8}"/>
              </a:ext>
            </a:extLst>
          </p:cNvPr>
          <p:cNvSpPr/>
          <p:nvPr/>
        </p:nvSpPr>
        <p:spPr>
          <a:xfrm>
            <a:off x="8270398" y="4677968"/>
            <a:ext cx="632461" cy="5962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99284B-2614-2A55-E2A3-B4607657A6F7}"/>
              </a:ext>
            </a:extLst>
          </p:cNvPr>
          <p:cNvSpPr/>
          <p:nvPr/>
        </p:nvSpPr>
        <p:spPr>
          <a:xfrm>
            <a:off x="294640" y="5649743"/>
            <a:ext cx="563880" cy="553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DA43CC-1343-3F2B-AA01-9CAFC515625C}"/>
              </a:ext>
            </a:extLst>
          </p:cNvPr>
          <p:cNvSpPr/>
          <p:nvPr/>
        </p:nvSpPr>
        <p:spPr>
          <a:xfrm>
            <a:off x="294640" y="3157220"/>
            <a:ext cx="563880" cy="553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F66242-9F6F-30C1-F5D6-A7569FDDADF5}"/>
              </a:ext>
            </a:extLst>
          </p:cNvPr>
          <p:cNvSpPr/>
          <p:nvPr/>
        </p:nvSpPr>
        <p:spPr>
          <a:xfrm>
            <a:off x="320674" y="4485642"/>
            <a:ext cx="518160" cy="5537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F1AC80-4633-A4C9-62E5-D23459A25520}"/>
              </a:ext>
            </a:extLst>
          </p:cNvPr>
          <p:cNvSpPr/>
          <p:nvPr/>
        </p:nvSpPr>
        <p:spPr>
          <a:xfrm>
            <a:off x="4532629" y="4701749"/>
            <a:ext cx="516891" cy="5962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737D40-8B68-9705-E799-90A53D06FFA5}"/>
              </a:ext>
            </a:extLst>
          </p:cNvPr>
          <p:cNvSpPr txBox="1"/>
          <p:nvPr/>
        </p:nvSpPr>
        <p:spPr>
          <a:xfrm>
            <a:off x="955674" y="2924530"/>
            <a:ext cx="292290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Data Security</a:t>
            </a:r>
          </a:p>
          <a:p>
            <a:r>
              <a:rPr lang="en-IN" sz="1300" dirty="0"/>
              <a:t>Ensuring data security and user privacy in highly connected is crucial autonomous vehicle is crucial.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43EA91-9C98-7250-51C9-88E31E9688C7}"/>
              </a:ext>
            </a:extLst>
          </p:cNvPr>
          <p:cNvSpPr txBox="1"/>
          <p:nvPr/>
        </p:nvSpPr>
        <p:spPr>
          <a:xfrm>
            <a:off x="955674" y="4297680"/>
            <a:ext cx="33877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Regulation Unclear</a:t>
            </a:r>
          </a:p>
          <a:p>
            <a:r>
              <a:rPr lang="en-IN" sz="1300" dirty="0">
                <a:latin typeface="+mj-lt"/>
              </a:rPr>
              <a:t>Unclear and evolving regulations create barriers for the deployment of autonomous vehicles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BC4316-1A9A-5042-5ADD-6D22B2F4D3D6}"/>
              </a:ext>
            </a:extLst>
          </p:cNvPr>
          <p:cNvSpPr txBox="1"/>
          <p:nvPr/>
        </p:nvSpPr>
        <p:spPr>
          <a:xfrm>
            <a:off x="904240" y="5550106"/>
            <a:ext cx="346456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Weather Adaptation</a:t>
            </a:r>
          </a:p>
          <a:p>
            <a:r>
              <a:rPr lang="en-IN" sz="1300" dirty="0"/>
              <a:t>System struggle with adapting to diverse and severe weather condition. Needs innovation solutions.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DF0770-6D4D-9FC9-DA0D-B9583D991F4E}"/>
              </a:ext>
            </a:extLst>
          </p:cNvPr>
          <p:cNvSpPr txBox="1"/>
          <p:nvPr/>
        </p:nvSpPr>
        <p:spPr>
          <a:xfrm>
            <a:off x="5049520" y="4612641"/>
            <a:ext cx="350266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Human Interaction</a:t>
            </a:r>
          </a:p>
          <a:p>
            <a:r>
              <a:rPr lang="en-IN" sz="1300" dirty="0">
                <a:latin typeface="+mj-lt"/>
              </a:rPr>
              <a:t>Integrating seamless interaction between autonomous systems and human drivers </a:t>
            </a:r>
          </a:p>
          <a:p>
            <a:r>
              <a:rPr lang="en-IN" sz="1300" dirty="0">
                <a:latin typeface="+mj-lt"/>
              </a:rPr>
              <a:t>is vital.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85176E-CFA3-8A4A-56C2-8EB5F778FA48}"/>
              </a:ext>
            </a:extLst>
          </p:cNvPr>
          <p:cNvSpPr txBox="1"/>
          <p:nvPr/>
        </p:nvSpPr>
        <p:spPr>
          <a:xfrm flipH="1">
            <a:off x="8902858" y="4612641"/>
            <a:ext cx="326913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Infrastructure Upgrades</a:t>
            </a:r>
          </a:p>
          <a:p>
            <a:r>
              <a:rPr lang="en-IN" sz="1300" dirty="0"/>
              <a:t>Current infrastructure requires significant upgrades fully support autonomous driving technology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9123680" cy="782320"/>
          </a:xfrm>
        </p:spPr>
        <p:txBody>
          <a:bodyPr/>
          <a:lstStyle/>
          <a:p>
            <a:r>
              <a:rPr lang="en-US" sz="4000" dirty="0">
                <a:highlight>
                  <a:srgbClr val="E6E6E6"/>
                </a:highlight>
              </a:rPr>
              <a:t>Proposed Autonomous Driving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Automatic car networking in china">
            <a:extLst>
              <a:ext uri="{FF2B5EF4-FFF2-40B4-BE49-F238E27FC236}">
                <a16:creationId xmlns:a16="http://schemas.microsoft.com/office/drawing/2014/main" id="{731C9EAB-C6F0-814F-7022-C1DFEA23744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" r="3676"/>
          <a:stretch>
            <a:fillRect/>
          </a:stretch>
        </p:blipFill>
        <p:spPr bwMode="auto">
          <a:xfrm>
            <a:off x="366713" y="782320"/>
            <a:ext cx="11520487" cy="30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D3B5AE5-B1E5-2CEC-A783-4E081D203A5F}"/>
              </a:ext>
            </a:extLst>
          </p:cNvPr>
          <p:cNvSpPr/>
          <p:nvPr/>
        </p:nvSpPr>
        <p:spPr>
          <a:xfrm>
            <a:off x="1454626" y="3345815"/>
            <a:ext cx="914400" cy="88217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45D5BF-48BE-A261-5634-D50057EE3EB6}"/>
              </a:ext>
            </a:extLst>
          </p:cNvPr>
          <p:cNvSpPr/>
          <p:nvPr/>
        </p:nvSpPr>
        <p:spPr>
          <a:xfrm>
            <a:off x="5669756" y="3345815"/>
            <a:ext cx="914400" cy="88217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515AC3-ECBC-5AAF-E1A8-AE162A6760B5}"/>
              </a:ext>
            </a:extLst>
          </p:cNvPr>
          <p:cNvSpPr/>
          <p:nvPr/>
        </p:nvSpPr>
        <p:spPr>
          <a:xfrm>
            <a:off x="9570720" y="3345815"/>
            <a:ext cx="914400" cy="88217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76" name="Picture 4" descr="Addison font">
            <a:extLst>
              <a:ext uri="{FF2B5EF4-FFF2-40B4-BE49-F238E27FC236}">
                <a16:creationId xmlns:a16="http://schemas.microsoft.com/office/drawing/2014/main" id="{83186A99-2FE4-D970-D157-3AA6E1BE3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0" y="3515360"/>
            <a:ext cx="67230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lored Benefits Icon For Finance Management And Web Design Vector, Hand,  People, Investor PNG and Vector with Transparent Background for Free  Download">
            <a:extLst>
              <a:ext uri="{FF2B5EF4-FFF2-40B4-BE49-F238E27FC236}">
                <a16:creationId xmlns:a16="http://schemas.microsoft.com/office/drawing/2014/main" id="{DA7F1350-7AC6-38CC-41D6-8A02D4A97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280" y="3515360"/>
            <a:ext cx="570071" cy="57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echnology Solution Icon Graphic by back1design1 · Creative Fabrica">
            <a:extLst>
              <a:ext uri="{FF2B5EF4-FFF2-40B4-BE49-F238E27FC236}">
                <a16:creationId xmlns:a16="http://schemas.microsoft.com/office/drawing/2014/main" id="{60AC34B4-C313-F61D-EDF3-6071BA087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23" y="3515360"/>
            <a:ext cx="520505" cy="5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Question Mark icon PNG and SVG Vector Free Download">
            <a:extLst>
              <a:ext uri="{FF2B5EF4-FFF2-40B4-BE49-F238E27FC236}">
                <a16:creationId xmlns:a16="http://schemas.microsoft.com/office/drawing/2014/main" id="{78C36350-7FCC-3DA5-3028-A71276372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85" y="3491207"/>
            <a:ext cx="497681" cy="43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7B437-A9DA-41D1-1EFD-B898BCBC3779}"/>
              </a:ext>
            </a:extLst>
          </p:cNvPr>
          <p:cNvSpPr txBox="1"/>
          <p:nvPr/>
        </p:nvSpPr>
        <p:spPr>
          <a:xfrm>
            <a:off x="366713" y="4422852"/>
            <a:ext cx="29648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</a:t>
            </a:r>
            <a:r>
              <a:rPr lang="en-IN" sz="2400" b="1" dirty="0">
                <a:latin typeface="+mj-lt"/>
              </a:rPr>
              <a:t>Problem Faced</a:t>
            </a:r>
          </a:p>
          <a:p>
            <a:pPr algn="ctr"/>
            <a:endParaRPr lang="en-IN" dirty="0"/>
          </a:p>
          <a:p>
            <a:pPr algn="ctr"/>
            <a:r>
              <a:rPr lang="en-IN" sz="2000" dirty="0"/>
              <a:t>Driver fatigue and errors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D26E-8ED1-5B37-3A29-3C3A851EC250}"/>
              </a:ext>
            </a:extLst>
          </p:cNvPr>
          <p:cNvSpPr txBox="1"/>
          <p:nvPr/>
        </p:nvSpPr>
        <p:spPr>
          <a:xfrm flipH="1">
            <a:off x="8188960" y="4422853"/>
            <a:ext cx="3698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+mj-lt"/>
              </a:rPr>
              <a:t>Benefits</a:t>
            </a:r>
          </a:p>
          <a:p>
            <a:pPr algn="ctr"/>
            <a:endParaRPr lang="en-IN" sz="2400" b="1" dirty="0">
              <a:latin typeface="+mj-lt"/>
            </a:endParaRPr>
          </a:p>
          <a:p>
            <a:pPr algn="ctr"/>
            <a:r>
              <a:rPr lang="en-IN" sz="2000" dirty="0"/>
              <a:t>Increases road safety dramatically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D2724-F5A6-D1CE-AD50-06F56DBB613E}"/>
              </a:ext>
            </a:extLst>
          </p:cNvPr>
          <p:cNvSpPr txBox="1"/>
          <p:nvPr/>
        </p:nvSpPr>
        <p:spPr>
          <a:xfrm>
            <a:off x="4003042" y="4422853"/>
            <a:ext cx="40030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+mj-lt"/>
              </a:rPr>
              <a:t>Solution Offered</a:t>
            </a:r>
          </a:p>
          <a:p>
            <a:pPr algn="ctr"/>
            <a:endParaRPr lang="en-IN" sz="2400" b="1" dirty="0">
              <a:latin typeface="+mj-lt"/>
            </a:endParaRPr>
          </a:p>
          <a:p>
            <a:pPr algn="ctr"/>
            <a:r>
              <a:rPr lang="en-IN" sz="2000" dirty="0"/>
              <a:t>Implement autonomous systems </a:t>
            </a:r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Premium Photo | Creative people thinking and meeting for schedule ai  generative">
            <a:extLst>
              <a:ext uri="{FF2B5EF4-FFF2-40B4-BE49-F238E27FC236}">
                <a16:creationId xmlns:a16="http://schemas.microsoft.com/office/drawing/2014/main" id="{A2DDE3DA-ADA6-3BDE-F191-DBF6BB36FFE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2" b="7652"/>
          <a:stretch>
            <a:fillRect/>
          </a:stretch>
        </p:blipFill>
        <p:spPr bwMode="auto">
          <a:xfrm>
            <a:off x="0" y="0"/>
            <a:ext cx="12192000" cy="69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90E3C1-869D-D622-8142-D8B40D711FF8}"/>
              </a:ext>
            </a:extLst>
          </p:cNvPr>
          <p:cNvCxnSpPr>
            <a:cxnSpLocks/>
          </p:cNvCxnSpPr>
          <p:nvPr/>
        </p:nvCxnSpPr>
        <p:spPr>
          <a:xfrm flipV="1">
            <a:off x="843280" y="4429760"/>
            <a:ext cx="1074928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0A3826-30D9-844B-FA2A-97E3286B193D}"/>
              </a:ext>
            </a:extLst>
          </p:cNvPr>
          <p:cNvCxnSpPr/>
          <p:nvPr/>
        </p:nvCxnSpPr>
        <p:spPr>
          <a:xfrm>
            <a:off x="843280" y="4500880"/>
            <a:ext cx="1073912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1CF96F-8A8B-51D2-150D-61D1CBC9B3CE}"/>
              </a:ext>
            </a:extLst>
          </p:cNvPr>
          <p:cNvSpPr txBox="1"/>
          <p:nvPr/>
        </p:nvSpPr>
        <p:spPr>
          <a:xfrm rot="1063308">
            <a:off x="985520" y="1376700"/>
            <a:ext cx="33223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Step 1</a:t>
            </a:r>
          </a:p>
          <a:p>
            <a:pPr algn="ctr"/>
            <a:endParaRPr lang="en-IN" sz="20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IN" sz="1400" dirty="0">
                <a:solidFill>
                  <a:schemeClr val="bg2"/>
                </a:solidFill>
              </a:rPr>
              <a:t>Identify critical hardware components like sensors, cameras, and processors essential for the autonomous driving system.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5D0F53-7E3E-F608-EA72-0CB0AB1ADB49}"/>
              </a:ext>
            </a:extLst>
          </p:cNvPr>
          <p:cNvSpPr txBox="1"/>
          <p:nvPr/>
        </p:nvSpPr>
        <p:spPr>
          <a:xfrm>
            <a:off x="4287520" y="5299783"/>
            <a:ext cx="401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Step 3</a:t>
            </a:r>
          </a:p>
          <a:p>
            <a:pPr algn="ctr"/>
            <a:endParaRPr lang="en-IN" dirty="0">
              <a:solidFill>
                <a:schemeClr val="bg2"/>
              </a:solidFill>
            </a:endParaRPr>
          </a:p>
          <a:p>
            <a:pPr algn="ctr"/>
            <a:r>
              <a:rPr lang="en-IN" sz="1400" dirty="0">
                <a:solidFill>
                  <a:schemeClr val="bg2"/>
                </a:solidFill>
              </a:rPr>
              <a:t>Test all integrated  systems in various scenarios to validate performance and safety before deployment.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A939D5-433C-1CBD-941F-A468917A6291}"/>
              </a:ext>
            </a:extLst>
          </p:cNvPr>
          <p:cNvSpPr txBox="1"/>
          <p:nvPr/>
        </p:nvSpPr>
        <p:spPr>
          <a:xfrm rot="20225672">
            <a:off x="7477760" y="1650114"/>
            <a:ext cx="3931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Step 3</a:t>
            </a:r>
          </a:p>
          <a:p>
            <a:pPr algn="ctr"/>
            <a:r>
              <a:rPr lang="en-IN" sz="1400" dirty="0">
                <a:solidFill>
                  <a:schemeClr val="bg2"/>
                </a:solidFill>
              </a:rPr>
              <a:t>Develop and implement software algorithms to process data from hardware components in real-time conditions.</a:t>
            </a:r>
          </a:p>
          <a:p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B54D45-AE6C-52BF-39B2-C771452BE31D}"/>
              </a:ext>
            </a:extLst>
          </p:cNvPr>
          <p:cNvSpPr/>
          <p:nvPr/>
        </p:nvSpPr>
        <p:spPr>
          <a:xfrm>
            <a:off x="1686560" y="4084321"/>
            <a:ext cx="751840" cy="6463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B3CB4D-280D-B426-054B-59E710CC2563}"/>
              </a:ext>
            </a:extLst>
          </p:cNvPr>
          <p:cNvSpPr/>
          <p:nvPr/>
        </p:nvSpPr>
        <p:spPr>
          <a:xfrm>
            <a:off x="5872480" y="4084317"/>
            <a:ext cx="751840" cy="6463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DE3AE98-C699-6662-0C5E-6E287F4A58C6}"/>
              </a:ext>
            </a:extLst>
          </p:cNvPr>
          <p:cNvSpPr/>
          <p:nvPr/>
        </p:nvSpPr>
        <p:spPr>
          <a:xfrm flipH="1">
            <a:off x="9662160" y="4084317"/>
            <a:ext cx="751840" cy="6463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606DE8-0105-8AB6-3F49-EFC9B978DECF}"/>
              </a:ext>
            </a:extLst>
          </p:cNvPr>
          <p:cNvSpPr txBox="1"/>
          <p:nvPr/>
        </p:nvSpPr>
        <p:spPr>
          <a:xfrm>
            <a:off x="340360" y="220097"/>
            <a:ext cx="1074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  <a:latin typeface="+mj-lt"/>
              </a:rPr>
              <a:t>Integrating hardware and Software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314960"/>
            <a:ext cx="10987404" cy="447040"/>
          </a:xfrm>
        </p:spPr>
        <p:txBody>
          <a:bodyPr/>
          <a:lstStyle/>
          <a:p>
            <a:r>
              <a:rPr lang="en-US" sz="4000" dirty="0">
                <a:highlight>
                  <a:srgbClr val="E6E6E6"/>
                </a:highlight>
              </a:rPr>
              <a:t>Technology Used in Development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3891280"/>
            <a:ext cx="3434080" cy="228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LiDAR Sensors</a:t>
            </a:r>
          </a:p>
          <a:p>
            <a:pPr marL="0" indent="0">
              <a:buNone/>
            </a:pPr>
            <a:r>
              <a:rPr lang="en-US" sz="1400" dirty="0"/>
              <a:t>Provides high-resolution 3D mapping to detect obstacles and navigate complex driving environments accurately.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61138" y="3633788"/>
            <a:ext cx="5630862" cy="519112"/>
          </a:xfrm>
        </p:spPr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34720" y="1500665"/>
            <a:ext cx="3068320" cy="1252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Machine Learning</a:t>
            </a:r>
          </a:p>
          <a:p>
            <a:pPr marL="0" indent="0">
              <a:buNone/>
            </a:pPr>
            <a:r>
              <a:rPr lang="en-US" sz="1400" dirty="0"/>
              <a:t>Implements real-time data processing for object recognition, path prediction, and decision-making in autonomous vehicles.</a:t>
            </a:r>
          </a:p>
        </p:txBody>
      </p:sp>
      <p:pic>
        <p:nvPicPr>
          <p:cNvPr id="5124" name="Picture 4" descr="Cockpit of futuristic autonomous car.">
            <a:extLst>
              <a:ext uri="{FF2B5EF4-FFF2-40B4-BE49-F238E27FC236}">
                <a16:creationId xmlns:a16="http://schemas.microsoft.com/office/drawing/2014/main" id="{10979CB9-4125-B6A8-7695-A027AE06DC41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" r="930"/>
          <a:stretch>
            <a:fillRect/>
          </a:stretch>
        </p:blipFill>
        <p:spPr bwMode="auto">
          <a:xfrm>
            <a:off x="4135120" y="1330960"/>
            <a:ext cx="7924800" cy="486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DD92C300-8A0B-3E34-36E0-36CA57F2B908}"/>
              </a:ext>
            </a:extLst>
          </p:cNvPr>
          <p:cNvSpPr/>
          <p:nvPr/>
        </p:nvSpPr>
        <p:spPr>
          <a:xfrm>
            <a:off x="340360" y="1747520"/>
            <a:ext cx="518160" cy="5587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A6A155-FD49-08C6-A7AE-DCF14CD0D7FB}"/>
              </a:ext>
            </a:extLst>
          </p:cNvPr>
          <p:cNvSpPr/>
          <p:nvPr/>
        </p:nvSpPr>
        <p:spPr>
          <a:xfrm>
            <a:off x="340361" y="4003040"/>
            <a:ext cx="518160" cy="5587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+mj-lt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32081"/>
            <a:ext cx="7807960" cy="629919"/>
          </a:xfrm>
        </p:spPr>
        <p:txBody>
          <a:bodyPr/>
          <a:lstStyle/>
          <a:p>
            <a:r>
              <a:rPr lang="en-US" sz="4000" dirty="0">
                <a:highlight>
                  <a:srgbClr val="E6E6E6"/>
                </a:highlight>
              </a:rPr>
              <a:t>Sensor Fusion Techniques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534836" y="1537805"/>
            <a:ext cx="3251199" cy="3223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Performance Metric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Chart Placeholder 20">
            <a:extLst>
              <a:ext uri="{FF2B5EF4-FFF2-40B4-BE49-F238E27FC236}">
                <a16:creationId xmlns:a16="http://schemas.microsoft.com/office/drawing/2014/main" id="{07AB453B-7800-7C41-6903-0CE9D1A8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329665"/>
              </p:ext>
            </p:extLst>
          </p:nvPr>
        </p:nvGraphicFramePr>
        <p:xfrm>
          <a:off x="1315720" y="883921"/>
          <a:ext cx="9560560" cy="533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0BCA-7503-B64D-2202-AC63034F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1"/>
            <a:ext cx="3997324" cy="132080"/>
          </a:xfrm>
        </p:spPr>
        <p:txBody>
          <a:bodyPr/>
          <a:lstStyle/>
          <a:p>
            <a:r>
              <a:rPr lang="en-IN" sz="40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E356-70BC-E107-6A58-C543A30F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259840"/>
            <a:ext cx="6293485" cy="4947603"/>
          </a:xfrm>
        </p:spPr>
        <p:txBody>
          <a:bodyPr/>
          <a:lstStyle/>
          <a:p>
            <a:r>
              <a:rPr lang="en-IN" u="sng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https://builtin.com/artificial-intelligence/artificial-intelligence-automotive-industry</a:t>
            </a:r>
          </a:p>
          <a:p>
            <a:r>
              <a:rPr lang="en-IN" u="sng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https://www.intechopen.com/chapters/69870</a:t>
            </a:r>
            <a:endParaRPr lang="en-IN" u="sng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IN" u="sng" dirty="0">
                <a:solidFill>
                  <a:schemeClr val="tx1">
                    <a:lumMod val="50000"/>
                  </a:schemeClr>
                </a:solidFill>
              </a:rPr>
              <a:t>https://syndelltech.com/ai-in-transportation/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E7C3-F2D8-9DBC-6899-4748A80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pic>
        <p:nvPicPr>
          <p:cNvPr id="7170" name="Picture 2" descr="Artificial Intelligence in Cars: Examples of AI in the Auto Industry">
            <a:extLst>
              <a:ext uri="{FF2B5EF4-FFF2-40B4-BE49-F238E27FC236}">
                <a16:creationId xmlns:a16="http://schemas.microsoft.com/office/drawing/2014/main" id="{DCCF7318-9FD9-178F-0D79-9E8A65EBF306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2" r="11842"/>
          <a:stretch>
            <a:fillRect/>
          </a:stretch>
        </p:blipFill>
        <p:spPr bwMode="auto">
          <a:xfrm>
            <a:off x="5999162" y="772160"/>
            <a:ext cx="58928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81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334</TotalTime>
  <Words>382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Rounded MT Bold</vt:lpstr>
      <vt:lpstr>Calibri</vt:lpstr>
      <vt:lpstr>Calibri Light</vt:lpstr>
      <vt:lpstr>Centaur</vt:lpstr>
      <vt:lpstr>Office Theme</vt:lpstr>
      <vt:lpstr>Revolutionizing Transportation with Autonomous Driving Systems                                   </vt:lpstr>
      <vt:lpstr>PowerPoint Presentation</vt:lpstr>
      <vt:lpstr>Introduction to Autonomous Driving System</vt:lpstr>
      <vt:lpstr>Problem Statement and Current Challenges </vt:lpstr>
      <vt:lpstr>Proposed Autonomous Driving System</vt:lpstr>
      <vt:lpstr>PowerPoint Presentation</vt:lpstr>
      <vt:lpstr>Technology Used in Development</vt:lpstr>
      <vt:lpstr>Sensor Fusion Techniques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kumar</dc:creator>
  <cp:lastModifiedBy>Rahul kumar</cp:lastModifiedBy>
  <cp:revision>3</cp:revision>
  <dcterms:created xsi:type="dcterms:W3CDTF">2024-08-02T14:40:13Z</dcterms:created>
  <dcterms:modified xsi:type="dcterms:W3CDTF">2024-08-02T21:04:50Z</dcterms:modified>
</cp:coreProperties>
</file>