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7"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snapToGrid="0">
      <p:cViewPr varScale="1">
        <p:scale>
          <a:sx n="89" d="100"/>
          <a:sy n="89" d="100"/>
        </p:scale>
        <p:origin x="58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AF0CF8-4590-4F8F-9F19-1C76937E9139}" type="datetimeFigureOut">
              <a:rPr lang="en-IN" smtClean="0"/>
              <a:t>29-04-2019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113683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AF0CF8-4590-4F8F-9F19-1C76937E9139}" type="datetimeFigureOut">
              <a:rPr lang="en-IN" smtClean="0"/>
              <a:t>29-04-2019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329724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AF0CF8-4590-4F8F-9F19-1C76937E9139}" type="datetimeFigureOut">
              <a:rPr lang="en-IN" smtClean="0"/>
              <a:t>29-04-2019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104938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AF0CF8-4590-4F8F-9F19-1C76937E9139}" type="datetimeFigureOut">
              <a:rPr lang="en-IN" smtClean="0"/>
              <a:t>29-04-2019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330757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AF0CF8-4590-4F8F-9F19-1C76937E9139}" type="datetimeFigureOut">
              <a:rPr lang="en-IN" smtClean="0"/>
              <a:t>29-04-2019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147103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AF0CF8-4590-4F8F-9F19-1C76937E9139}" type="datetimeFigureOut">
              <a:rPr lang="en-IN" smtClean="0"/>
              <a:t>29-04-2019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274566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AF0CF8-4590-4F8F-9F19-1C76937E9139}" type="datetimeFigureOut">
              <a:rPr lang="en-IN" smtClean="0"/>
              <a:t>29-04-2019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206901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AF0CF8-4590-4F8F-9F19-1C76937E9139}" type="datetimeFigureOut">
              <a:rPr lang="en-IN" smtClean="0"/>
              <a:t>29-04-2019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290386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F0CF8-4590-4F8F-9F19-1C76937E9139}" type="datetimeFigureOut">
              <a:rPr lang="en-IN" smtClean="0"/>
              <a:t>29-04-2019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301731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F0CF8-4590-4F8F-9F19-1C76937E9139}" type="datetimeFigureOut">
              <a:rPr lang="en-IN" smtClean="0"/>
              <a:t>29-04-2019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271781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F0CF8-4590-4F8F-9F19-1C76937E9139}" type="datetimeFigureOut">
              <a:rPr lang="en-IN" smtClean="0"/>
              <a:t>29-04-2019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D585F-F838-488C-9EBC-7C963F68AC13}" type="slidenum">
              <a:rPr lang="en-IN" smtClean="0"/>
              <a:t>‹#›</a:t>
            </a:fld>
            <a:endParaRPr lang="en-IN"/>
          </a:p>
        </p:txBody>
      </p:sp>
    </p:spTree>
    <p:extLst>
      <p:ext uri="{BB962C8B-B14F-4D97-AF65-F5344CB8AC3E}">
        <p14:creationId xmlns:p14="http://schemas.microsoft.com/office/powerpoint/2010/main" val="24872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F0CF8-4590-4F8F-9F19-1C76937E9139}" type="datetimeFigureOut">
              <a:rPr lang="en-IN" smtClean="0"/>
              <a:t>29-04-2019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D585F-F838-488C-9EBC-7C963F68AC13}" type="slidenum">
              <a:rPr lang="en-IN" smtClean="0"/>
              <a:t>‹#›</a:t>
            </a:fld>
            <a:endParaRPr lang="en-IN"/>
          </a:p>
        </p:txBody>
      </p:sp>
    </p:spTree>
    <p:extLst>
      <p:ext uri="{BB962C8B-B14F-4D97-AF65-F5344CB8AC3E}">
        <p14:creationId xmlns:p14="http://schemas.microsoft.com/office/powerpoint/2010/main" val="339601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458"/>
            <a:ext cx="12191999" cy="6874458"/>
          </a:xfrm>
          <a:prstGeom prst="rect">
            <a:avLst/>
          </a:prstGeom>
        </p:spPr>
      </p:pic>
      <p:sp>
        <p:nvSpPr>
          <p:cNvPr id="5" name="Rectangle 4"/>
          <p:cNvSpPr/>
          <p:nvPr/>
        </p:nvSpPr>
        <p:spPr>
          <a:xfrm>
            <a:off x="1112817" y="235505"/>
            <a:ext cx="3689829" cy="1569660"/>
          </a:xfrm>
          <a:prstGeom prst="rect">
            <a:avLst/>
          </a:prstGeom>
          <a:noFill/>
        </p:spPr>
        <p:txBody>
          <a:bodyPr wrap="square" lIns="91440" tIns="45720" rIns="91440" bIns="45720">
            <a:spAutoFit/>
          </a:bodyPr>
          <a:lstStyle/>
          <a:p>
            <a:pPr algn="ctr"/>
            <a:r>
              <a:rPr lang="en-US" sz="9600" b="0" cap="none" spc="0" dirty="0" smtClean="0">
                <a:ln w="0"/>
                <a:solidFill>
                  <a:schemeClr val="tx2">
                    <a:lumMod val="50000"/>
                  </a:schemeClr>
                </a:solidFill>
                <a:effectLst>
                  <a:reflection blurRad="6350" stA="53000" endA="300" endPos="35500" dir="5400000" sy="-90000" algn="bl" rotWithShape="0"/>
                </a:effectLst>
              </a:rPr>
              <a:t>I-Scroll</a:t>
            </a:r>
            <a:endParaRPr lang="en-US" sz="9600" b="0" cap="none" spc="0" dirty="0">
              <a:ln w="0"/>
              <a:solidFill>
                <a:schemeClr val="tx2">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1515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2725770" y="2644170"/>
            <a:ext cx="6740460" cy="1107996"/>
          </a:xfrm>
          <a:prstGeom prst="rect">
            <a:avLst/>
          </a:prstGeom>
          <a:noFill/>
        </p:spPr>
        <p:txBody>
          <a:bodyPr wrap="square" lIns="91440" tIns="45720" rIns="91440" bIns="45720">
            <a:spAutoFit/>
          </a:bodyPr>
          <a:lstStyle/>
          <a:p>
            <a:pPr algn="ctr"/>
            <a:r>
              <a:rPr lang="en-US" sz="6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06673873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3179701" y="457200"/>
            <a:ext cx="5832598" cy="923330"/>
          </a:xfrm>
          <a:prstGeom prst="rect">
            <a:avLst/>
          </a:prstGeom>
          <a:no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p:cNvSpPr txBox="1"/>
          <p:nvPr/>
        </p:nvSpPr>
        <p:spPr>
          <a:xfrm>
            <a:off x="2204720" y="2213282"/>
            <a:ext cx="7630160" cy="2431435"/>
          </a:xfrm>
          <a:prstGeom prst="rect">
            <a:avLst/>
          </a:prstGeom>
          <a:noFill/>
        </p:spPr>
        <p:txBody>
          <a:bodyPr wrap="square" rtlCol="0">
            <a:spAutoFit/>
          </a:bodyPr>
          <a:lstStyle/>
          <a:p>
            <a:pPr algn="ctr"/>
            <a:r>
              <a:rPr lang="en-IN" sz="2400" dirty="0">
                <a:solidFill>
                  <a:schemeClr val="bg1"/>
                </a:solidFill>
              </a:rPr>
              <a:t>Computer technology has tremendously grown over the past decade and has become a necessary part of everyday live.  </a:t>
            </a:r>
            <a:r>
              <a:rPr lang="en-IN" sz="2400" dirty="0" smtClean="0">
                <a:solidFill>
                  <a:schemeClr val="bg1"/>
                </a:solidFill>
              </a:rPr>
              <a:t>Now days computers are used in almost every field . To use this powerful machine efficiently , we have to interact with  it and here comes the new buzzword – </a:t>
            </a:r>
          </a:p>
          <a:p>
            <a:pPr algn="ctr"/>
            <a:r>
              <a:rPr lang="en-IN" sz="3200" u="sng" dirty="0" smtClean="0">
                <a:solidFill>
                  <a:schemeClr val="bg1"/>
                </a:solidFill>
              </a:rPr>
              <a:t>Human Computer Interface (HCI) </a:t>
            </a:r>
            <a:endParaRPr lang="en-IN" sz="3200" u="sng" dirty="0">
              <a:solidFill>
                <a:schemeClr val="bg1"/>
              </a:solidFill>
            </a:endParaRPr>
          </a:p>
        </p:txBody>
      </p:sp>
    </p:spTree>
    <p:extLst>
      <p:ext uri="{BB962C8B-B14F-4D97-AF65-F5344CB8AC3E}">
        <p14:creationId xmlns:p14="http://schemas.microsoft.com/office/powerpoint/2010/main" val="4147920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1193800"/>
            <a:ext cx="5664200" cy="5664200"/>
          </a:xfrm>
          <a:prstGeom prst="rect">
            <a:avLst/>
          </a:prstGeom>
        </p:spPr>
      </p:pic>
      <p:sp>
        <p:nvSpPr>
          <p:cNvPr id="5" name="TextBox 4"/>
          <p:cNvSpPr txBox="1"/>
          <p:nvPr/>
        </p:nvSpPr>
        <p:spPr>
          <a:xfrm>
            <a:off x="6918960" y="825023"/>
            <a:ext cx="4572000" cy="6401753"/>
          </a:xfrm>
          <a:prstGeom prst="rect">
            <a:avLst/>
          </a:prstGeom>
          <a:noFill/>
        </p:spPr>
        <p:txBody>
          <a:bodyPr wrap="square" rtlCol="0">
            <a:spAutoFit/>
          </a:bodyPr>
          <a:lstStyle/>
          <a:p>
            <a:pPr algn="ctr"/>
            <a:r>
              <a:rPr lang="en-IN" sz="2000" dirty="0" smtClean="0">
                <a:latin typeface="Century" panose="02040604050505020304" pitchFamily="18" charset="0"/>
              </a:rPr>
              <a:t>Human Computer </a:t>
            </a:r>
            <a:r>
              <a:rPr lang="en-IN" sz="2000" dirty="0">
                <a:latin typeface="Century" panose="02040604050505020304" pitchFamily="18" charset="0"/>
              </a:rPr>
              <a:t>Interface or </a:t>
            </a:r>
            <a:r>
              <a:rPr lang="en-IN" sz="2000" dirty="0" smtClean="0">
                <a:latin typeface="Century" panose="02040604050505020304" pitchFamily="18" charset="0"/>
              </a:rPr>
              <a:t>HCI </a:t>
            </a:r>
            <a:r>
              <a:rPr lang="en-IN" sz="2000" dirty="0">
                <a:latin typeface="Century" panose="02040604050505020304" pitchFamily="18" charset="0"/>
              </a:rPr>
              <a:t>is a system comprising of hardware and software that helps in communication and exchange of information between the user (human operator) and </a:t>
            </a:r>
            <a:r>
              <a:rPr lang="en-IN" sz="2000" dirty="0" smtClean="0">
                <a:latin typeface="Century" panose="02040604050505020304" pitchFamily="18" charset="0"/>
              </a:rPr>
              <a:t>the computer.</a:t>
            </a:r>
          </a:p>
          <a:p>
            <a:pPr algn="ctr"/>
            <a:endParaRPr lang="en-IN" dirty="0" smtClean="0"/>
          </a:p>
          <a:p>
            <a:pPr algn="ctr"/>
            <a:endParaRPr lang="en-IN" dirty="0"/>
          </a:p>
          <a:p>
            <a:pPr algn="ctr"/>
            <a:r>
              <a:rPr lang="en-IN" sz="2000" dirty="0">
                <a:latin typeface="Century" panose="02040604050505020304" pitchFamily="18" charset="0"/>
              </a:rPr>
              <a:t>The primary computer accessory for Human Computer Interaction (HCI) is the mouse. The mouse is not suitable for HCI in some real life situations, such as with Human Robot  Interaction  (</a:t>
            </a:r>
            <a:r>
              <a:rPr lang="en-IN" sz="2000" dirty="0" smtClean="0">
                <a:latin typeface="Century" panose="02040604050505020304" pitchFamily="18" charset="0"/>
              </a:rPr>
              <a:t>HRI). The </a:t>
            </a:r>
            <a:r>
              <a:rPr lang="en-IN" sz="2000" dirty="0">
                <a:latin typeface="Century" panose="02040604050505020304" pitchFamily="18" charset="0"/>
              </a:rPr>
              <a:t>most natural  and intuitive  technique for  HCI, that  is a  viable replacement for the computer mouse is with the use of hand gestures. </a:t>
            </a:r>
          </a:p>
          <a:p>
            <a:endParaRPr lang="en-IN" dirty="0" smtClean="0"/>
          </a:p>
          <a:p>
            <a:endParaRPr lang="en-IN" dirty="0"/>
          </a:p>
          <a:p>
            <a:endParaRPr lang="en-IN" dirty="0"/>
          </a:p>
        </p:txBody>
      </p:sp>
      <p:sp>
        <p:nvSpPr>
          <p:cNvPr id="6" name="Rectangle 5"/>
          <p:cNvSpPr/>
          <p:nvPr/>
        </p:nvSpPr>
        <p:spPr>
          <a:xfrm>
            <a:off x="637074" y="492820"/>
            <a:ext cx="5578771" cy="1569660"/>
          </a:xfrm>
          <a:prstGeom prst="rect">
            <a:avLst/>
          </a:prstGeom>
          <a:noFill/>
        </p:spPr>
        <p:txBody>
          <a:bodyPr wrap="none" lIns="91440" tIns="45720" rIns="91440" bIns="45720">
            <a:spAutoFit/>
          </a:bodyPr>
          <a:lstStyle/>
          <a:p>
            <a:pPr algn="ctr"/>
            <a:r>
              <a:rPr lang="en-IN"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entury" panose="02040604050505020304" pitchFamily="18" charset="0"/>
              </a:rPr>
              <a:t>Problem Statement : </a:t>
            </a:r>
          </a:p>
          <a:p>
            <a:pPr algn="ctr"/>
            <a:r>
              <a:rPr lang="en-IN"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entury" panose="02040604050505020304" pitchFamily="18" charset="0"/>
              </a:rPr>
              <a:t>Human </a:t>
            </a:r>
            <a:r>
              <a:rPr lang="en-I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entury" panose="02040604050505020304" pitchFamily="18" charset="0"/>
              </a:rPr>
              <a:t>Computer </a:t>
            </a:r>
            <a:r>
              <a:rPr lang="en-IN"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entury" panose="02040604050505020304" pitchFamily="18" charset="0"/>
              </a:rPr>
              <a:t>Interface </a:t>
            </a:r>
          </a:p>
          <a:p>
            <a:pPr algn="ctr"/>
            <a:r>
              <a:rPr lang="en-IN"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entury" panose="02040604050505020304" pitchFamily="18" charset="0"/>
              </a:rPr>
              <a:t>(HCI)</a:t>
            </a:r>
            <a:endParaRPr lang="en-I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77107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485898" y="3764832"/>
            <a:ext cx="7492298" cy="584775"/>
          </a:xfrm>
          <a:prstGeom prst="rect">
            <a:avLst/>
          </a:prstGeom>
          <a:noFill/>
        </p:spPr>
        <p:txBody>
          <a:bodyPr wrap="square" lIns="91440" tIns="45720" rIns="91440" bIns="45720">
            <a:spAutoFit/>
          </a:bodyPr>
          <a:lstStyle/>
          <a:p>
            <a:r>
              <a:rPr lang="en-US"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PURPOSE OF OUR PROJECT ?</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p:cNvSpPr txBox="1"/>
          <p:nvPr/>
        </p:nvSpPr>
        <p:spPr>
          <a:xfrm>
            <a:off x="1485898" y="1217077"/>
            <a:ext cx="9220202" cy="2308324"/>
          </a:xfrm>
          <a:prstGeom prst="rect">
            <a:avLst/>
          </a:prstGeom>
          <a:noFill/>
        </p:spPr>
        <p:txBody>
          <a:bodyPr wrap="square" rtlCol="0">
            <a:spAutoFit/>
          </a:bodyPr>
          <a:lstStyle/>
          <a:p>
            <a:r>
              <a:rPr lang="en-IN" sz="2400" dirty="0">
                <a:solidFill>
                  <a:schemeClr val="bg1"/>
                </a:solidFill>
              </a:rPr>
              <a:t>In this project, we have implemented a simple </a:t>
            </a:r>
            <a:r>
              <a:rPr lang="en-IN" sz="2400" dirty="0" err="1">
                <a:solidFill>
                  <a:schemeClr val="bg1"/>
                </a:solidFill>
              </a:rPr>
              <a:t>Arduino</a:t>
            </a:r>
            <a:r>
              <a:rPr lang="en-IN" sz="2400" dirty="0">
                <a:solidFill>
                  <a:schemeClr val="bg1"/>
                </a:solidFill>
              </a:rPr>
              <a:t> based hand gesture control where you can control few functions of your web browser like switching between tabs, scrolling up and down in web pages, shift between tasks (applications), play or pause a video and increase or decrease the volume (in VLC </a:t>
            </a:r>
            <a:r>
              <a:rPr lang="en-IN" sz="2000" dirty="0">
                <a:solidFill>
                  <a:schemeClr val="bg1"/>
                </a:solidFill>
              </a:rPr>
              <a:t>Player</a:t>
            </a:r>
            <a:r>
              <a:rPr lang="en-IN" sz="2400" dirty="0" smtClean="0">
                <a:solidFill>
                  <a:schemeClr val="bg1"/>
                </a:solidFill>
              </a:rPr>
              <a:t>) and many more functionalities </a:t>
            </a:r>
            <a:r>
              <a:rPr lang="en-IN" sz="2400" dirty="0">
                <a:solidFill>
                  <a:schemeClr val="bg1"/>
                </a:solidFill>
              </a:rPr>
              <a:t>with the help of hand gestures.</a:t>
            </a:r>
          </a:p>
        </p:txBody>
      </p:sp>
      <p:sp>
        <p:nvSpPr>
          <p:cNvPr id="10" name="TextBox 9"/>
          <p:cNvSpPr txBox="1"/>
          <p:nvPr/>
        </p:nvSpPr>
        <p:spPr>
          <a:xfrm>
            <a:off x="1485898" y="4589038"/>
            <a:ext cx="9220202" cy="1938992"/>
          </a:xfrm>
          <a:prstGeom prst="rect">
            <a:avLst/>
          </a:prstGeom>
          <a:noFill/>
        </p:spPr>
        <p:txBody>
          <a:bodyPr wrap="square" rtlCol="0">
            <a:spAutoFit/>
          </a:bodyPr>
          <a:lstStyle/>
          <a:p>
            <a:r>
              <a:rPr lang="en-US" sz="2400" dirty="0" smtClean="0">
                <a:solidFill>
                  <a:schemeClr val="bg1"/>
                </a:solidFill>
              </a:rPr>
              <a:t>The purpose of our project is to provide any easy interface between computers and humans. We wish to make a windows based application for live motion gesture recognition using ultrasonic sensor and </a:t>
            </a:r>
            <a:r>
              <a:rPr lang="en-US" sz="2400" dirty="0" err="1" smtClean="0">
                <a:solidFill>
                  <a:schemeClr val="bg1"/>
                </a:solidFill>
              </a:rPr>
              <a:t>pyautogui</a:t>
            </a:r>
            <a:r>
              <a:rPr lang="en-US" sz="2400" dirty="0" smtClean="0">
                <a:solidFill>
                  <a:schemeClr val="bg1"/>
                </a:solidFill>
              </a:rPr>
              <a:t> library of python. </a:t>
            </a:r>
            <a:endParaRPr lang="en-IN" sz="2400" dirty="0" smtClean="0">
              <a:solidFill>
                <a:schemeClr val="bg1"/>
              </a:solidFill>
            </a:endParaRPr>
          </a:p>
          <a:p>
            <a:endParaRPr lang="en-IN" sz="2400" dirty="0"/>
          </a:p>
        </p:txBody>
      </p:sp>
      <p:sp>
        <p:nvSpPr>
          <p:cNvPr id="11" name="Rectangle 10"/>
          <p:cNvSpPr/>
          <p:nvPr/>
        </p:nvSpPr>
        <p:spPr>
          <a:xfrm>
            <a:off x="2727770" y="193040"/>
            <a:ext cx="7041259" cy="830997"/>
          </a:xfrm>
          <a:prstGeom prst="rect">
            <a:avLst/>
          </a:prstGeom>
          <a:noFill/>
        </p:spPr>
        <p:txBody>
          <a:bodyPr wrap="square" lIns="91440" tIns="45720" rIns="91440" bIns="45720">
            <a:spAutoFit/>
          </a:bodyPr>
          <a:lstStyle/>
          <a:p>
            <a:pPr algn="ct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PROPOSED  SOLUTION</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33002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435">
                                          <p:stCondLst>
                                            <p:cond delay="0"/>
                                          </p:stCondLst>
                                        </p:cTn>
                                        <p:tgtEl>
                                          <p:spTgt spid="11"/>
                                        </p:tgtEl>
                                      </p:cBhvr>
                                    </p:animEffect>
                                    <p:anim calcmode="lin" valueType="num">
                                      <p:cBhvr>
                                        <p:cTn id="8" dur="1367"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1"/>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1"/>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1"/>
                                        </p:tgtEl>
                                        <p:attrNameLst>
                                          <p:attrName>ppt_y</p:attrName>
                                        </p:attrNameLst>
                                      </p:cBhvr>
                                      <p:tavLst>
                                        <p:tav tm="0" fmla="#ppt_y-sin(pi*$)/81">
                                          <p:val>
                                            <p:fltVal val="0"/>
                                          </p:val>
                                        </p:tav>
                                        <p:tav tm="100000">
                                          <p:val>
                                            <p:fltVal val="1"/>
                                          </p:val>
                                        </p:tav>
                                      </p:tavLst>
                                    </p:anim>
                                    <p:animScale>
                                      <p:cBhvr>
                                        <p:cTn id="13" dur="20">
                                          <p:stCondLst>
                                            <p:cond delay="487"/>
                                          </p:stCondLst>
                                        </p:cTn>
                                        <p:tgtEl>
                                          <p:spTgt spid="11"/>
                                        </p:tgtEl>
                                      </p:cBhvr>
                                      <p:to x="100000" y="60000"/>
                                    </p:animScale>
                                    <p:animScale>
                                      <p:cBhvr>
                                        <p:cTn id="14" dur="124" decel="50000">
                                          <p:stCondLst>
                                            <p:cond delay="507"/>
                                          </p:stCondLst>
                                        </p:cTn>
                                        <p:tgtEl>
                                          <p:spTgt spid="11"/>
                                        </p:tgtEl>
                                      </p:cBhvr>
                                      <p:to x="100000" y="100000"/>
                                    </p:animScale>
                                    <p:animScale>
                                      <p:cBhvr>
                                        <p:cTn id="15" dur="20">
                                          <p:stCondLst>
                                            <p:cond delay="984"/>
                                          </p:stCondLst>
                                        </p:cTn>
                                        <p:tgtEl>
                                          <p:spTgt spid="11"/>
                                        </p:tgtEl>
                                      </p:cBhvr>
                                      <p:to x="100000" y="80000"/>
                                    </p:animScale>
                                    <p:animScale>
                                      <p:cBhvr>
                                        <p:cTn id="16" dur="124" decel="50000">
                                          <p:stCondLst>
                                            <p:cond delay="1004"/>
                                          </p:stCondLst>
                                        </p:cTn>
                                        <p:tgtEl>
                                          <p:spTgt spid="11"/>
                                        </p:tgtEl>
                                      </p:cBhvr>
                                      <p:to x="100000" y="100000"/>
                                    </p:animScale>
                                    <p:animScale>
                                      <p:cBhvr>
                                        <p:cTn id="17" dur="20">
                                          <p:stCondLst>
                                            <p:cond delay="1231"/>
                                          </p:stCondLst>
                                        </p:cTn>
                                        <p:tgtEl>
                                          <p:spTgt spid="11"/>
                                        </p:tgtEl>
                                      </p:cBhvr>
                                      <p:to x="100000" y="90000"/>
                                    </p:animScale>
                                    <p:animScale>
                                      <p:cBhvr>
                                        <p:cTn id="18" dur="124" decel="50000">
                                          <p:stCondLst>
                                            <p:cond delay="1251"/>
                                          </p:stCondLst>
                                        </p:cTn>
                                        <p:tgtEl>
                                          <p:spTgt spid="11"/>
                                        </p:tgtEl>
                                      </p:cBhvr>
                                      <p:to x="100000" y="100000"/>
                                    </p:animScale>
                                    <p:animScale>
                                      <p:cBhvr>
                                        <p:cTn id="19" dur="20">
                                          <p:stCondLst>
                                            <p:cond delay="1356"/>
                                          </p:stCondLst>
                                        </p:cTn>
                                        <p:tgtEl>
                                          <p:spTgt spid="11"/>
                                        </p:tgtEl>
                                      </p:cBhvr>
                                      <p:to x="100000" y="95000"/>
                                    </p:animScale>
                                    <p:animScale>
                                      <p:cBhvr>
                                        <p:cTn id="20" dur="124" decel="50000">
                                          <p:stCondLst>
                                            <p:cond delay="1376"/>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Effect transition="in" filter="fade">
                                      <p:cBhvr>
                                        <p:cTn id="33" dur="1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239520" y="246220"/>
            <a:ext cx="9712960" cy="923330"/>
          </a:xfrm>
          <a:prstGeom prst="rect">
            <a:avLst/>
          </a:prstGeom>
          <a:no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PRINCIPLE BEHIND THE PROJECT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p:cNvSpPr txBox="1"/>
          <p:nvPr/>
        </p:nvSpPr>
        <p:spPr>
          <a:xfrm>
            <a:off x="2280920" y="1497617"/>
            <a:ext cx="7630160" cy="4893647"/>
          </a:xfrm>
          <a:prstGeom prst="rect">
            <a:avLst/>
          </a:prstGeom>
          <a:noFill/>
        </p:spPr>
        <p:txBody>
          <a:bodyPr wrap="square" rtlCol="0">
            <a:spAutoFit/>
          </a:bodyPr>
          <a:lstStyle/>
          <a:p>
            <a:r>
              <a:rPr lang="en-US" sz="2400" dirty="0">
                <a:solidFill>
                  <a:schemeClr val="bg1"/>
                </a:solidFill>
              </a:rPr>
              <a:t>The principle behind the </a:t>
            </a:r>
            <a:r>
              <a:rPr lang="en-US" sz="2400" dirty="0" err="1">
                <a:solidFill>
                  <a:schemeClr val="bg1"/>
                </a:solidFill>
              </a:rPr>
              <a:t>Arduino</a:t>
            </a:r>
            <a:r>
              <a:rPr lang="en-US" sz="2400" dirty="0">
                <a:solidFill>
                  <a:schemeClr val="bg1"/>
                </a:solidFill>
              </a:rPr>
              <a:t> based Hand Gesture Control of Computer is actually very simple. All you have to do is use two Ultrasonic Sensors with </a:t>
            </a:r>
            <a:r>
              <a:rPr lang="en-US" sz="2400" dirty="0" err="1">
                <a:solidFill>
                  <a:schemeClr val="bg1"/>
                </a:solidFill>
              </a:rPr>
              <a:t>Arduino</a:t>
            </a:r>
            <a:r>
              <a:rPr lang="en-US" sz="2400" dirty="0">
                <a:solidFill>
                  <a:schemeClr val="bg1"/>
                </a:solidFill>
              </a:rPr>
              <a:t>, place your hand in front of the Ultrasonic Sensor and calculate the distance between the hand and the sensor. Using this information, relevant </a:t>
            </a:r>
            <a:r>
              <a:rPr lang="en-US" sz="2400" dirty="0" smtClean="0">
                <a:solidFill>
                  <a:schemeClr val="bg1"/>
                </a:solidFill>
              </a:rPr>
              <a:t>actions </a:t>
            </a:r>
            <a:r>
              <a:rPr lang="en-US" sz="2400" dirty="0">
                <a:solidFill>
                  <a:schemeClr val="bg1"/>
                </a:solidFill>
              </a:rPr>
              <a:t>can be performed</a:t>
            </a:r>
            <a:r>
              <a:rPr lang="en-US" sz="2400" dirty="0" smtClean="0">
                <a:solidFill>
                  <a:schemeClr val="bg1"/>
                </a:solidFill>
              </a:rPr>
              <a:t>.</a:t>
            </a:r>
          </a:p>
          <a:p>
            <a:pPr algn="ctr"/>
            <a:endParaRPr lang="en-IN" sz="2400" dirty="0">
              <a:solidFill>
                <a:schemeClr val="bg1"/>
              </a:solidFill>
            </a:endParaRPr>
          </a:p>
          <a:p>
            <a:r>
              <a:rPr lang="en-US" sz="2400" dirty="0">
                <a:solidFill>
                  <a:schemeClr val="bg1"/>
                </a:solidFill>
              </a:rPr>
              <a:t>The position of the Ultrasonic Sensors is very important. Place the two Ultrasonic Sensors on the top of a laptop screen at either end. The distance information from </a:t>
            </a:r>
            <a:r>
              <a:rPr lang="en-US" sz="2400" dirty="0" err="1">
                <a:solidFill>
                  <a:schemeClr val="bg1"/>
                </a:solidFill>
              </a:rPr>
              <a:t>Arduino</a:t>
            </a:r>
            <a:r>
              <a:rPr lang="en-US" sz="2400" dirty="0">
                <a:solidFill>
                  <a:schemeClr val="bg1"/>
                </a:solidFill>
              </a:rPr>
              <a:t> is collected by a Python Program and a special library called </a:t>
            </a:r>
            <a:r>
              <a:rPr lang="en-US" sz="2400" dirty="0" err="1">
                <a:solidFill>
                  <a:schemeClr val="bg1"/>
                </a:solidFill>
              </a:rPr>
              <a:t>PyAutoGUI</a:t>
            </a:r>
            <a:r>
              <a:rPr lang="en-US" sz="2400" dirty="0">
                <a:solidFill>
                  <a:schemeClr val="bg1"/>
                </a:solidFill>
              </a:rPr>
              <a:t> will convert </a:t>
            </a:r>
            <a:r>
              <a:rPr lang="en-US" sz="2400" dirty="0" smtClean="0">
                <a:solidFill>
                  <a:schemeClr val="bg1"/>
                </a:solidFill>
              </a:rPr>
              <a:t>that </a:t>
            </a:r>
            <a:r>
              <a:rPr lang="en-US" sz="2400" dirty="0">
                <a:solidFill>
                  <a:schemeClr val="bg1"/>
                </a:solidFill>
              </a:rPr>
              <a:t>data into keyboard click actions.</a:t>
            </a:r>
            <a:endParaRPr lang="en-IN" sz="2400" dirty="0">
              <a:solidFill>
                <a:schemeClr val="bg1"/>
              </a:solidFill>
            </a:endParaRPr>
          </a:p>
        </p:txBody>
      </p:sp>
    </p:spTree>
    <p:extLst>
      <p:ext uri="{BB962C8B-B14F-4D97-AF65-F5344CB8AC3E}">
        <p14:creationId xmlns:p14="http://schemas.microsoft.com/office/powerpoint/2010/main" val="3414558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435">
                                          <p:stCondLst>
                                            <p:cond delay="0"/>
                                          </p:stCondLst>
                                        </p:cTn>
                                        <p:tgtEl>
                                          <p:spTgt spid="7"/>
                                        </p:tgtEl>
                                      </p:cBhvr>
                                    </p:animEffect>
                                    <p:anim calcmode="lin" valueType="num">
                                      <p:cBhvr>
                                        <p:cTn id="8" dur="1367"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7"/>
                                        </p:tgtEl>
                                        <p:attrNameLst>
                                          <p:attrName>ppt_y</p:attrName>
                                        </p:attrNameLst>
                                      </p:cBhvr>
                                      <p:tavLst>
                                        <p:tav tm="0" fmla="#ppt_y-sin(pi*$)/81">
                                          <p:val>
                                            <p:fltVal val="0"/>
                                          </p:val>
                                        </p:tav>
                                        <p:tav tm="100000">
                                          <p:val>
                                            <p:fltVal val="1"/>
                                          </p:val>
                                        </p:tav>
                                      </p:tavLst>
                                    </p:anim>
                                    <p:animScale>
                                      <p:cBhvr>
                                        <p:cTn id="13" dur="20">
                                          <p:stCondLst>
                                            <p:cond delay="487"/>
                                          </p:stCondLst>
                                        </p:cTn>
                                        <p:tgtEl>
                                          <p:spTgt spid="7"/>
                                        </p:tgtEl>
                                      </p:cBhvr>
                                      <p:to x="100000" y="60000"/>
                                    </p:animScale>
                                    <p:animScale>
                                      <p:cBhvr>
                                        <p:cTn id="14" dur="124" decel="50000">
                                          <p:stCondLst>
                                            <p:cond delay="507"/>
                                          </p:stCondLst>
                                        </p:cTn>
                                        <p:tgtEl>
                                          <p:spTgt spid="7"/>
                                        </p:tgtEl>
                                      </p:cBhvr>
                                      <p:to x="100000" y="100000"/>
                                    </p:animScale>
                                    <p:animScale>
                                      <p:cBhvr>
                                        <p:cTn id="15" dur="20">
                                          <p:stCondLst>
                                            <p:cond delay="984"/>
                                          </p:stCondLst>
                                        </p:cTn>
                                        <p:tgtEl>
                                          <p:spTgt spid="7"/>
                                        </p:tgtEl>
                                      </p:cBhvr>
                                      <p:to x="100000" y="80000"/>
                                    </p:animScale>
                                    <p:animScale>
                                      <p:cBhvr>
                                        <p:cTn id="16" dur="124" decel="50000">
                                          <p:stCondLst>
                                            <p:cond delay="1004"/>
                                          </p:stCondLst>
                                        </p:cTn>
                                        <p:tgtEl>
                                          <p:spTgt spid="7"/>
                                        </p:tgtEl>
                                      </p:cBhvr>
                                      <p:to x="100000" y="100000"/>
                                    </p:animScale>
                                    <p:animScale>
                                      <p:cBhvr>
                                        <p:cTn id="17" dur="20">
                                          <p:stCondLst>
                                            <p:cond delay="1231"/>
                                          </p:stCondLst>
                                        </p:cTn>
                                        <p:tgtEl>
                                          <p:spTgt spid="7"/>
                                        </p:tgtEl>
                                      </p:cBhvr>
                                      <p:to x="100000" y="90000"/>
                                    </p:animScale>
                                    <p:animScale>
                                      <p:cBhvr>
                                        <p:cTn id="18" dur="124" decel="50000">
                                          <p:stCondLst>
                                            <p:cond delay="1251"/>
                                          </p:stCondLst>
                                        </p:cTn>
                                        <p:tgtEl>
                                          <p:spTgt spid="7"/>
                                        </p:tgtEl>
                                      </p:cBhvr>
                                      <p:to x="100000" y="100000"/>
                                    </p:animScale>
                                    <p:animScale>
                                      <p:cBhvr>
                                        <p:cTn id="19" dur="20">
                                          <p:stCondLst>
                                            <p:cond delay="1356"/>
                                          </p:stCondLst>
                                        </p:cTn>
                                        <p:tgtEl>
                                          <p:spTgt spid="7"/>
                                        </p:tgtEl>
                                      </p:cBhvr>
                                      <p:to x="100000" y="95000"/>
                                    </p:animScale>
                                    <p:animScale>
                                      <p:cBhvr>
                                        <p:cTn id="20" dur="124" decel="50000">
                                          <p:stCondLst>
                                            <p:cond delay="1376"/>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up)">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wipe(up)">
                                      <p:cBhvr>
                                        <p:cTn id="3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duino based Hand Gesture Control Image 1"/>
          <p:cNvPicPr/>
          <p:nvPr/>
        </p:nvPicPr>
        <p:blipFill>
          <a:blip r:embed="rId2">
            <a:extLst>
              <a:ext uri="{28A0092B-C50C-407E-A947-70E740481C1C}">
                <a14:useLocalDpi xmlns:a14="http://schemas.microsoft.com/office/drawing/2010/main" val="0"/>
              </a:ext>
            </a:extLst>
          </a:blip>
          <a:srcRect/>
          <a:stretch>
            <a:fillRect/>
          </a:stretch>
        </p:blipFill>
        <p:spPr bwMode="auto">
          <a:xfrm>
            <a:off x="1151255" y="2824480"/>
            <a:ext cx="9940290" cy="3942080"/>
          </a:xfrm>
          <a:prstGeom prst="rect">
            <a:avLst/>
          </a:prstGeom>
          <a:noFill/>
          <a:ln>
            <a:noFill/>
          </a:ln>
        </p:spPr>
      </p:pic>
      <p:sp>
        <p:nvSpPr>
          <p:cNvPr id="5" name="Rectangle 4"/>
          <p:cNvSpPr/>
          <p:nvPr/>
        </p:nvSpPr>
        <p:spPr>
          <a:xfrm>
            <a:off x="1227455" y="225900"/>
            <a:ext cx="9712960" cy="830997"/>
          </a:xfrm>
          <a:prstGeom prst="rect">
            <a:avLst/>
          </a:prstGeom>
          <a:noFill/>
        </p:spPr>
        <p:txBody>
          <a:bodyPr wrap="square" lIns="91440" tIns="45720" rIns="91440" bIns="45720">
            <a:spAutoFit/>
          </a:bodyPr>
          <a:lstStyle/>
          <a:p>
            <a:pPr algn="ct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CIRCUIT DIAGRAM</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p:cNvSpPr txBox="1"/>
          <p:nvPr/>
        </p:nvSpPr>
        <p:spPr>
          <a:xfrm>
            <a:off x="1737360" y="1433154"/>
            <a:ext cx="8768080" cy="1015663"/>
          </a:xfrm>
          <a:prstGeom prst="rect">
            <a:avLst/>
          </a:prstGeom>
          <a:noFill/>
        </p:spPr>
        <p:txBody>
          <a:bodyPr wrap="square" rtlCol="0">
            <a:spAutoFit/>
          </a:bodyPr>
          <a:lstStyle/>
          <a:p>
            <a:pPr algn="just"/>
            <a:r>
              <a:rPr lang="en-IN" sz="2000" dirty="0">
                <a:solidFill>
                  <a:schemeClr val="tx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circuit diagram of </a:t>
            </a:r>
            <a:r>
              <a:rPr lang="en-IN" sz="2000" dirty="0" err="1">
                <a:solidFill>
                  <a:schemeClr val="tx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Arduino</a:t>
            </a:r>
            <a:r>
              <a:rPr lang="en-IN" sz="2000" dirty="0">
                <a:solidFill>
                  <a:schemeClr val="tx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part of the project is shown in the following image. It consists of an </a:t>
            </a:r>
            <a:r>
              <a:rPr lang="en-IN" sz="2000" dirty="0" err="1">
                <a:solidFill>
                  <a:schemeClr val="tx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Arduino</a:t>
            </a:r>
            <a:r>
              <a:rPr lang="en-IN" sz="2000" dirty="0">
                <a:solidFill>
                  <a:schemeClr val="tx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UNO board and two Ultrasonic Sensors and you can power up all these components from the laptop’s USB Port.</a:t>
            </a:r>
          </a:p>
        </p:txBody>
      </p:sp>
    </p:spTree>
    <p:extLst>
      <p:ext uri="{BB962C8B-B14F-4D97-AF65-F5344CB8AC3E}">
        <p14:creationId xmlns:p14="http://schemas.microsoft.com/office/powerpoint/2010/main" val="3043402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164" y="2596715"/>
            <a:ext cx="1752600" cy="17526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0236" y="2655651"/>
            <a:ext cx="1770434" cy="1770434"/>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2930" y="2519945"/>
            <a:ext cx="1906140" cy="1906140"/>
          </a:xfrm>
          <a:prstGeom prst="rect">
            <a:avLst/>
          </a:prstGeom>
        </p:spPr>
      </p:pic>
      <p:sp>
        <p:nvSpPr>
          <p:cNvPr id="9" name="TextBox 8"/>
          <p:cNvSpPr txBox="1"/>
          <p:nvPr/>
        </p:nvSpPr>
        <p:spPr>
          <a:xfrm>
            <a:off x="1614791" y="4931923"/>
            <a:ext cx="2126973" cy="646331"/>
          </a:xfrm>
          <a:prstGeom prst="rect">
            <a:avLst/>
          </a:prstGeom>
          <a:noFill/>
        </p:spPr>
        <p:txBody>
          <a:bodyPr wrap="square" rtlCol="0">
            <a:spAutoFit/>
          </a:bodyPr>
          <a:lstStyle/>
          <a:p>
            <a:pPr algn="ctr"/>
            <a:r>
              <a:rPr lang="en-IN" dirty="0" smtClean="0">
                <a:solidFill>
                  <a:schemeClr val="bg1"/>
                </a:solidFill>
              </a:rPr>
              <a:t>Switching between different tasks</a:t>
            </a:r>
            <a:endParaRPr lang="en-IN" dirty="0">
              <a:solidFill>
                <a:schemeClr val="bg1"/>
              </a:solidFill>
            </a:endParaRPr>
          </a:p>
        </p:txBody>
      </p:sp>
      <p:sp>
        <p:nvSpPr>
          <p:cNvPr id="13" name="TextBox 12"/>
          <p:cNvSpPr txBox="1"/>
          <p:nvPr/>
        </p:nvSpPr>
        <p:spPr>
          <a:xfrm>
            <a:off x="5142930" y="4899496"/>
            <a:ext cx="2126973" cy="646331"/>
          </a:xfrm>
          <a:prstGeom prst="rect">
            <a:avLst/>
          </a:prstGeom>
          <a:noFill/>
        </p:spPr>
        <p:txBody>
          <a:bodyPr wrap="square" rtlCol="0">
            <a:spAutoFit/>
          </a:bodyPr>
          <a:lstStyle/>
          <a:p>
            <a:pPr algn="ctr"/>
            <a:r>
              <a:rPr lang="en-IN" dirty="0" smtClean="0">
                <a:solidFill>
                  <a:schemeClr val="bg1"/>
                </a:solidFill>
              </a:rPr>
              <a:t>Controlling Multimedia</a:t>
            </a:r>
            <a:endParaRPr lang="en-IN" dirty="0">
              <a:solidFill>
                <a:schemeClr val="bg1"/>
              </a:solidFill>
            </a:endParaRPr>
          </a:p>
        </p:txBody>
      </p:sp>
      <p:sp>
        <p:nvSpPr>
          <p:cNvPr id="10" name="TextBox 9"/>
          <p:cNvSpPr txBox="1"/>
          <p:nvPr/>
        </p:nvSpPr>
        <p:spPr>
          <a:xfrm>
            <a:off x="8271966" y="4931922"/>
            <a:ext cx="2126973" cy="646331"/>
          </a:xfrm>
          <a:prstGeom prst="rect">
            <a:avLst/>
          </a:prstGeom>
          <a:noFill/>
        </p:spPr>
        <p:txBody>
          <a:bodyPr wrap="square" rtlCol="0">
            <a:spAutoFit/>
          </a:bodyPr>
          <a:lstStyle/>
          <a:p>
            <a:pPr algn="ctr"/>
            <a:r>
              <a:rPr lang="en-IN" dirty="0" smtClean="0">
                <a:solidFill>
                  <a:schemeClr val="bg1"/>
                </a:solidFill>
              </a:rPr>
              <a:t>Scrolling </a:t>
            </a:r>
          </a:p>
          <a:p>
            <a:pPr algn="ctr"/>
            <a:r>
              <a:rPr lang="en-IN" dirty="0" smtClean="0">
                <a:solidFill>
                  <a:schemeClr val="bg1"/>
                </a:solidFill>
              </a:rPr>
              <a:t>Webpages</a:t>
            </a:r>
            <a:endParaRPr lang="en-IN" dirty="0">
              <a:solidFill>
                <a:schemeClr val="bg1"/>
              </a:solidFill>
            </a:endParaRPr>
          </a:p>
        </p:txBody>
      </p:sp>
      <p:sp>
        <p:nvSpPr>
          <p:cNvPr id="11" name="Rectangle 10"/>
          <p:cNvSpPr/>
          <p:nvPr/>
        </p:nvSpPr>
        <p:spPr>
          <a:xfrm>
            <a:off x="1239520" y="246220"/>
            <a:ext cx="9712960" cy="923330"/>
          </a:xfrm>
          <a:prstGeom prst="rect">
            <a:avLst/>
          </a:prstGeom>
          <a:no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OUR PRODUCT FUNCTIONS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04703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airplane"/>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239520" y="246220"/>
            <a:ext cx="9712960" cy="923330"/>
          </a:xfrm>
          <a:prstGeom prst="rect">
            <a:avLst/>
          </a:prstGeom>
          <a:no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SCOPE AND BENEFITS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p:cNvSpPr txBox="1"/>
          <p:nvPr/>
        </p:nvSpPr>
        <p:spPr>
          <a:xfrm>
            <a:off x="1851660" y="1415770"/>
            <a:ext cx="8488680" cy="5016758"/>
          </a:xfrm>
          <a:prstGeom prst="rect">
            <a:avLst/>
          </a:prstGeom>
          <a:noFill/>
        </p:spPr>
        <p:txBody>
          <a:bodyPr wrap="square" rtlCol="0">
            <a:spAutoFit/>
          </a:bodyPr>
          <a:lstStyle/>
          <a:p>
            <a:pPr marL="342900" lvl="0" indent="-342900">
              <a:buFont typeface="Arial" panose="020B0604020202020204" pitchFamily="34" charset="0"/>
              <a:buChar char="•"/>
            </a:pPr>
            <a:r>
              <a:rPr lang="en-US" sz="2000" dirty="0" smtClean="0">
                <a:solidFill>
                  <a:schemeClr val="bg1"/>
                </a:solidFill>
              </a:rPr>
              <a:t>The most important advantage of the usage of hand gestures based input modes is that user can interact with the application from a distance without any physical interaction with the keyboard and mouse.</a:t>
            </a: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It will reduce the use of some prominent peripheral devices such as mouse.</a:t>
            </a:r>
          </a:p>
          <a:p>
            <a:pPr lvl="0"/>
            <a:endParaRPr lang="en-IN" sz="2000" dirty="0">
              <a:solidFill>
                <a:schemeClr val="bg1"/>
              </a:solidFill>
            </a:endParaRPr>
          </a:p>
          <a:p>
            <a:pPr marL="342900" lvl="0" indent="-342900">
              <a:buFont typeface="Arial" panose="020B0604020202020204" pitchFamily="34" charset="0"/>
              <a:buChar char="•"/>
            </a:pPr>
            <a:r>
              <a:rPr lang="en-US" sz="2000" dirty="0">
                <a:solidFill>
                  <a:schemeClr val="bg1"/>
                </a:solidFill>
              </a:rPr>
              <a:t>Provide easy interface to interact with the computer</a:t>
            </a:r>
            <a:r>
              <a:rPr lang="en-US" sz="2000" dirty="0" smtClean="0">
                <a:solidFill>
                  <a:schemeClr val="bg1"/>
                </a:solidFill>
              </a:rPr>
              <a:t>.</a:t>
            </a:r>
          </a:p>
          <a:p>
            <a:pPr lvl="0"/>
            <a:endParaRPr lang="en-IN" sz="2000" dirty="0">
              <a:solidFill>
                <a:schemeClr val="bg1"/>
              </a:solidFill>
            </a:endParaRPr>
          </a:p>
          <a:p>
            <a:pPr marL="342900" lvl="0" indent="-342900">
              <a:buFont typeface="Arial" panose="020B0604020202020204" pitchFamily="34" charset="0"/>
              <a:buChar char="•"/>
            </a:pPr>
            <a:r>
              <a:rPr lang="en-US" sz="2000" dirty="0">
                <a:solidFill>
                  <a:schemeClr val="bg1"/>
                </a:solidFill>
              </a:rPr>
              <a:t>Provide easiness to the user </a:t>
            </a:r>
            <a:r>
              <a:rPr lang="en-US" sz="2000" dirty="0" smtClean="0">
                <a:solidFill>
                  <a:schemeClr val="bg1"/>
                </a:solidFill>
              </a:rPr>
              <a:t>for changing slides at </a:t>
            </a:r>
            <a:r>
              <a:rPr lang="en-US" sz="2000" dirty="0">
                <a:solidFill>
                  <a:schemeClr val="bg1"/>
                </a:solidFill>
              </a:rPr>
              <a:t>the time of power-point presentations</a:t>
            </a:r>
            <a:r>
              <a:rPr lang="en-US" sz="2000" dirty="0" smtClean="0">
                <a:solidFill>
                  <a:schemeClr val="bg1"/>
                </a:solidFill>
              </a:rPr>
              <a:t>.</a:t>
            </a:r>
          </a:p>
          <a:p>
            <a:pPr lvl="0"/>
            <a:endParaRPr lang="en-IN" sz="2000" dirty="0">
              <a:solidFill>
                <a:schemeClr val="bg1"/>
              </a:solidFill>
            </a:endParaRPr>
          </a:p>
          <a:p>
            <a:pPr marL="342900" lvl="0" indent="-342900">
              <a:buFont typeface="Arial" panose="020B0604020202020204" pitchFamily="34" charset="0"/>
              <a:buChar char="•"/>
            </a:pPr>
            <a:r>
              <a:rPr lang="en-US" sz="2000" dirty="0">
                <a:solidFill>
                  <a:schemeClr val="bg1"/>
                </a:solidFill>
              </a:rPr>
              <a:t>Gesture recognition can be used to provide more attractive gaming environment to truly immerse players in the game world like never before</a:t>
            </a:r>
            <a:r>
              <a:rPr lang="en-US" sz="2000" dirty="0" smtClean="0">
                <a:solidFill>
                  <a:schemeClr val="bg1"/>
                </a:solidFill>
              </a:rPr>
              <a:t>.</a:t>
            </a:r>
          </a:p>
          <a:p>
            <a:pPr lvl="0"/>
            <a:endParaRPr lang="en-IN" sz="2000" dirty="0">
              <a:solidFill>
                <a:schemeClr val="bg1"/>
              </a:solidFill>
            </a:endParaRPr>
          </a:p>
          <a:p>
            <a:pPr marL="342900" indent="-342900">
              <a:buFont typeface="Arial" panose="020B0604020202020204" pitchFamily="34" charset="0"/>
              <a:buChar char="•"/>
            </a:pPr>
            <a:r>
              <a:rPr lang="en-US" sz="2000" dirty="0">
                <a:solidFill>
                  <a:schemeClr val="bg1"/>
                </a:solidFill>
              </a:rPr>
              <a:t>Regardless of the brightness level in user’s operating environment, the program </a:t>
            </a:r>
            <a:r>
              <a:rPr lang="en-US" sz="2000" dirty="0" smtClean="0">
                <a:solidFill>
                  <a:schemeClr val="bg1"/>
                </a:solidFill>
              </a:rPr>
              <a:t>can </a:t>
            </a:r>
            <a:r>
              <a:rPr lang="en-US" sz="2000" dirty="0">
                <a:solidFill>
                  <a:schemeClr val="bg1"/>
                </a:solidFill>
              </a:rPr>
              <a:t>always detect user’s </a:t>
            </a:r>
            <a:r>
              <a:rPr lang="en-US" sz="2000" dirty="0" smtClean="0">
                <a:solidFill>
                  <a:schemeClr val="bg1"/>
                </a:solidFill>
              </a:rPr>
              <a:t>hands.</a:t>
            </a:r>
            <a:endParaRPr lang="en-IN" sz="2000" dirty="0">
              <a:solidFill>
                <a:schemeClr val="bg1"/>
              </a:solidFill>
            </a:endParaRPr>
          </a:p>
        </p:txBody>
      </p:sp>
    </p:spTree>
    <p:extLst>
      <p:ext uri="{BB962C8B-B14F-4D97-AF65-F5344CB8AC3E}">
        <p14:creationId xmlns:p14="http://schemas.microsoft.com/office/powerpoint/2010/main" val="2534844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435">
                                          <p:stCondLst>
                                            <p:cond delay="0"/>
                                          </p:stCondLst>
                                        </p:cTn>
                                        <p:tgtEl>
                                          <p:spTgt spid="7"/>
                                        </p:tgtEl>
                                      </p:cBhvr>
                                    </p:animEffect>
                                    <p:anim calcmode="lin" valueType="num">
                                      <p:cBhvr>
                                        <p:cTn id="8" dur="1367"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7"/>
                                        </p:tgtEl>
                                        <p:attrNameLst>
                                          <p:attrName>ppt_y</p:attrName>
                                        </p:attrNameLst>
                                      </p:cBhvr>
                                      <p:tavLst>
                                        <p:tav tm="0" fmla="#ppt_y-sin(pi*$)/81">
                                          <p:val>
                                            <p:fltVal val="0"/>
                                          </p:val>
                                        </p:tav>
                                        <p:tav tm="100000">
                                          <p:val>
                                            <p:fltVal val="1"/>
                                          </p:val>
                                        </p:tav>
                                      </p:tavLst>
                                    </p:anim>
                                    <p:animScale>
                                      <p:cBhvr>
                                        <p:cTn id="13" dur="20">
                                          <p:stCondLst>
                                            <p:cond delay="487"/>
                                          </p:stCondLst>
                                        </p:cTn>
                                        <p:tgtEl>
                                          <p:spTgt spid="7"/>
                                        </p:tgtEl>
                                      </p:cBhvr>
                                      <p:to x="100000" y="60000"/>
                                    </p:animScale>
                                    <p:animScale>
                                      <p:cBhvr>
                                        <p:cTn id="14" dur="124" decel="50000">
                                          <p:stCondLst>
                                            <p:cond delay="507"/>
                                          </p:stCondLst>
                                        </p:cTn>
                                        <p:tgtEl>
                                          <p:spTgt spid="7"/>
                                        </p:tgtEl>
                                      </p:cBhvr>
                                      <p:to x="100000" y="100000"/>
                                    </p:animScale>
                                    <p:animScale>
                                      <p:cBhvr>
                                        <p:cTn id="15" dur="20">
                                          <p:stCondLst>
                                            <p:cond delay="984"/>
                                          </p:stCondLst>
                                        </p:cTn>
                                        <p:tgtEl>
                                          <p:spTgt spid="7"/>
                                        </p:tgtEl>
                                      </p:cBhvr>
                                      <p:to x="100000" y="80000"/>
                                    </p:animScale>
                                    <p:animScale>
                                      <p:cBhvr>
                                        <p:cTn id="16" dur="124" decel="50000">
                                          <p:stCondLst>
                                            <p:cond delay="1004"/>
                                          </p:stCondLst>
                                        </p:cTn>
                                        <p:tgtEl>
                                          <p:spTgt spid="7"/>
                                        </p:tgtEl>
                                      </p:cBhvr>
                                      <p:to x="100000" y="100000"/>
                                    </p:animScale>
                                    <p:animScale>
                                      <p:cBhvr>
                                        <p:cTn id="17" dur="20">
                                          <p:stCondLst>
                                            <p:cond delay="1231"/>
                                          </p:stCondLst>
                                        </p:cTn>
                                        <p:tgtEl>
                                          <p:spTgt spid="7"/>
                                        </p:tgtEl>
                                      </p:cBhvr>
                                      <p:to x="100000" y="90000"/>
                                    </p:animScale>
                                    <p:animScale>
                                      <p:cBhvr>
                                        <p:cTn id="18" dur="124" decel="50000">
                                          <p:stCondLst>
                                            <p:cond delay="1251"/>
                                          </p:stCondLst>
                                        </p:cTn>
                                        <p:tgtEl>
                                          <p:spTgt spid="7"/>
                                        </p:tgtEl>
                                      </p:cBhvr>
                                      <p:to x="100000" y="100000"/>
                                    </p:animScale>
                                    <p:animScale>
                                      <p:cBhvr>
                                        <p:cTn id="19" dur="20">
                                          <p:stCondLst>
                                            <p:cond delay="1356"/>
                                          </p:stCondLst>
                                        </p:cTn>
                                        <p:tgtEl>
                                          <p:spTgt spid="7"/>
                                        </p:tgtEl>
                                      </p:cBhvr>
                                      <p:to x="100000" y="95000"/>
                                    </p:animScale>
                                    <p:animScale>
                                      <p:cBhvr>
                                        <p:cTn id="20" dur="124" decel="50000">
                                          <p:stCondLst>
                                            <p:cond delay="1376"/>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1000"/>
                                        <p:tgtEl>
                                          <p:spTgt spid="8">
                                            <p:txEl>
                                              <p:pRg st="0" end="0"/>
                                            </p:txEl>
                                          </p:spTgt>
                                        </p:tgtEl>
                                      </p:cBhvr>
                                    </p:animEffect>
                                    <p:anim calcmode="lin" valueType="num">
                                      <p:cBhvr>
                                        <p:cTn id="2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1000"/>
                                        <p:tgtEl>
                                          <p:spTgt spid="8">
                                            <p:txEl>
                                              <p:pRg st="2" end="2"/>
                                            </p:txEl>
                                          </p:spTgt>
                                        </p:tgtEl>
                                      </p:cBhvr>
                                    </p:animEffect>
                                    <p:anim calcmode="lin" valueType="num">
                                      <p:cBhvr>
                                        <p:cTn id="3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Effect transition="in" filter="fade">
                                      <p:cBhvr>
                                        <p:cTn id="39" dur="1000"/>
                                        <p:tgtEl>
                                          <p:spTgt spid="8">
                                            <p:txEl>
                                              <p:pRg st="4" end="4"/>
                                            </p:txEl>
                                          </p:spTgt>
                                        </p:tgtEl>
                                      </p:cBhvr>
                                    </p:animEffect>
                                    <p:anim calcmode="lin" valueType="num">
                                      <p:cBhvr>
                                        <p:cTn id="40"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fade">
                                      <p:cBhvr>
                                        <p:cTn id="46" dur="1000"/>
                                        <p:tgtEl>
                                          <p:spTgt spid="8">
                                            <p:txEl>
                                              <p:pRg st="6" end="6"/>
                                            </p:txEl>
                                          </p:spTgt>
                                        </p:tgtEl>
                                      </p:cBhvr>
                                    </p:animEffect>
                                    <p:anim calcmode="lin" valueType="num">
                                      <p:cBhvr>
                                        <p:cTn id="47"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txEl>
                                              <p:pRg st="8" end="8"/>
                                            </p:txEl>
                                          </p:spTgt>
                                        </p:tgtEl>
                                        <p:attrNameLst>
                                          <p:attrName>style.visibility</p:attrName>
                                        </p:attrNameLst>
                                      </p:cBhvr>
                                      <p:to>
                                        <p:strVal val="visible"/>
                                      </p:to>
                                    </p:set>
                                    <p:animEffect transition="in" filter="fade">
                                      <p:cBhvr>
                                        <p:cTn id="53" dur="1000"/>
                                        <p:tgtEl>
                                          <p:spTgt spid="8">
                                            <p:txEl>
                                              <p:pRg st="8" end="8"/>
                                            </p:txEl>
                                          </p:spTgt>
                                        </p:tgtEl>
                                      </p:cBhvr>
                                    </p:animEffect>
                                    <p:anim calcmode="lin" valueType="num">
                                      <p:cBhvr>
                                        <p:cTn id="5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txEl>
                                              <p:pRg st="10" end="10"/>
                                            </p:txEl>
                                          </p:spTgt>
                                        </p:tgtEl>
                                        <p:attrNameLst>
                                          <p:attrName>style.visibility</p:attrName>
                                        </p:attrNameLst>
                                      </p:cBhvr>
                                      <p:to>
                                        <p:strVal val="visible"/>
                                      </p:to>
                                    </p:set>
                                    <p:animEffect transition="in" filter="fade">
                                      <p:cBhvr>
                                        <p:cTn id="60" dur="1000"/>
                                        <p:tgtEl>
                                          <p:spTgt spid="8">
                                            <p:txEl>
                                              <p:pRg st="10" end="10"/>
                                            </p:txEl>
                                          </p:spTgt>
                                        </p:tgtEl>
                                      </p:cBhvr>
                                    </p:animEffect>
                                    <p:anim calcmode="lin" valueType="num">
                                      <p:cBhvr>
                                        <p:cTn id="61"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239520" y="246220"/>
            <a:ext cx="9712960" cy="923330"/>
          </a:xfrm>
          <a:prstGeom prst="rect">
            <a:avLst/>
          </a:prstGeom>
          <a:no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SPECIFIC REQUIREMENTS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p:cNvSpPr txBox="1"/>
          <p:nvPr/>
        </p:nvSpPr>
        <p:spPr>
          <a:xfrm>
            <a:off x="1851660" y="2291413"/>
            <a:ext cx="8488680" cy="1631216"/>
          </a:xfrm>
          <a:prstGeom prst="rect">
            <a:avLst/>
          </a:prstGeom>
          <a:noFill/>
        </p:spPr>
        <p:txBody>
          <a:bodyPr wrap="square" rtlCol="0">
            <a:spAutoFit/>
          </a:bodyPr>
          <a:lstStyle/>
          <a:p>
            <a:pPr marL="342900" lvl="0" indent="-342900">
              <a:buFont typeface="Arial" panose="020B0604020202020204" pitchFamily="34" charset="0"/>
              <a:buChar char="•"/>
            </a:pPr>
            <a:r>
              <a:rPr lang="en-IN" sz="2000" dirty="0" err="1">
                <a:solidFill>
                  <a:schemeClr val="bg1"/>
                </a:solidFill>
              </a:rPr>
              <a:t>Arduino</a:t>
            </a:r>
            <a:r>
              <a:rPr lang="en-IN" sz="2000" dirty="0">
                <a:solidFill>
                  <a:schemeClr val="bg1"/>
                </a:solidFill>
              </a:rPr>
              <a:t> UNO </a:t>
            </a:r>
          </a:p>
          <a:p>
            <a:pPr marL="342900" lvl="0" indent="-342900">
              <a:buFont typeface="Arial" panose="020B0604020202020204" pitchFamily="34" charset="0"/>
              <a:buChar char="•"/>
            </a:pPr>
            <a:r>
              <a:rPr lang="en-IN" sz="2000" dirty="0">
                <a:solidFill>
                  <a:schemeClr val="bg1"/>
                </a:solidFill>
              </a:rPr>
              <a:t>Ultrasonic Sensors </a:t>
            </a:r>
          </a:p>
          <a:p>
            <a:pPr marL="342900" lvl="0" indent="-342900">
              <a:buFont typeface="Arial" panose="020B0604020202020204" pitchFamily="34" charset="0"/>
              <a:buChar char="•"/>
            </a:pPr>
            <a:r>
              <a:rPr lang="en-IN" sz="2000" dirty="0">
                <a:solidFill>
                  <a:schemeClr val="bg1"/>
                </a:solidFill>
              </a:rPr>
              <a:t>USB Cable (for </a:t>
            </a:r>
            <a:r>
              <a:rPr lang="en-IN" sz="2000" dirty="0" err="1">
                <a:solidFill>
                  <a:schemeClr val="bg1"/>
                </a:solidFill>
              </a:rPr>
              <a:t>Arduino</a:t>
            </a:r>
            <a:r>
              <a:rPr lang="en-IN" sz="2000" dirty="0">
                <a:solidFill>
                  <a:schemeClr val="bg1"/>
                </a:solidFill>
              </a:rPr>
              <a:t>) </a:t>
            </a:r>
          </a:p>
          <a:p>
            <a:pPr marL="342900" lvl="0" indent="-342900">
              <a:buFont typeface="Arial" panose="020B0604020202020204" pitchFamily="34" charset="0"/>
              <a:buChar char="•"/>
            </a:pPr>
            <a:r>
              <a:rPr lang="en-IN" sz="2000" dirty="0">
                <a:solidFill>
                  <a:schemeClr val="bg1"/>
                </a:solidFill>
              </a:rPr>
              <a:t>Few Connecting Wires  </a:t>
            </a:r>
          </a:p>
          <a:p>
            <a:pPr marL="342900" lvl="0" indent="-342900">
              <a:buFont typeface="Arial" panose="020B0604020202020204" pitchFamily="34" charset="0"/>
              <a:buChar char="•"/>
            </a:pPr>
            <a:r>
              <a:rPr lang="en-IN" sz="2000" dirty="0">
                <a:solidFill>
                  <a:schemeClr val="bg1"/>
                </a:solidFill>
              </a:rPr>
              <a:t>A Laptop with internet connection </a:t>
            </a:r>
          </a:p>
        </p:txBody>
      </p:sp>
      <p:sp>
        <p:nvSpPr>
          <p:cNvPr id="5" name="TextBox 4"/>
          <p:cNvSpPr txBox="1"/>
          <p:nvPr/>
        </p:nvSpPr>
        <p:spPr>
          <a:xfrm>
            <a:off x="1851660" y="5085369"/>
            <a:ext cx="8488680" cy="707886"/>
          </a:xfrm>
          <a:prstGeom prst="rect">
            <a:avLst/>
          </a:prstGeom>
          <a:noFill/>
        </p:spPr>
        <p:txBody>
          <a:bodyPr wrap="square" rtlCol="0">
            <a:spAutoFit/>
          </a:bodyPr>
          <a:lstStyle/>
          <a:p>
            <a:pPr marL="342900" lvl="0" indent="-342900">
              <a:buFont typeface="Arial" panose="020B0604020202020204" pitchFamily="34" charset="0"/>
              <a:buChar char="•"/>
            </a:pPr>
            <a:r>
              <a:rPr lang="en-IN" sz="2000" dirty="0" smtClean="0">
                <a:solidFill>
                  <a:schemeClr val="bg1"/>
                </a:solidFill>
              </a:rPr>
              <a:t>Operating system (windows , </a:t>
            </a:r>
            <a:r>
              <a:rPr lang="en-IN" sz="2000" dirty="0" err="1" smtClean="0">
                <a:solidFill>
                  <a:schemeClr val="bg1"/>
                </a:solidFill>
              </a:rPr>
              <a:t>linux</a:t>
            </a:r>
            <a:r>
              <a:rPr lang="en-IN" sz="2000" dirty="0" smtClean="0">
                <a:solidFill>
                  <a:schemeClr val="bg1"/>
                </a:solidFill>
              </a:rPr>
              <a:t>)</a:t>
            </a:r>
          </a:p>
          <a:p>
            <a:pPr marL="342900" indent="-342900">
              <a:buFont typeface="Arial" panose="020B0604020202020204" pitchFamily="34" charset="0"/>
              <a:buChar char="•"/>
            </a:pPr>
            <a:r>
              <a:rPr lang="en-IN" sz="2000" dirty="0" smtClean="0">
                <a:solidFill>
                  <a:schemeClr val="bg1"/>
                </a:solidFill>
              </a:rPr>
              <a:t>Python IDE with </a:t>
            </a:r>
            <a:r>
              <a:rPr lang="en-IN" sz="2000" dirty="0" err="1" smtClean="0">
                <a:solidFill>
                  <a:schemeClr val="bg1"/>
                </a:solidFill>
              </a:rPr>
              <a:t>pyautogui</a:t>
            </a:r>
            <a:r>
              <a:rPr lang="en-IN" sz="2000" dirty="0" smtClean="0">
                <a:solidFill>
                  <a:schemeClr val="bg1"/>
                </a:solidFill>
              </a:rPr>
              <a:t> module</a:t>
            </a:r>
            <a:r>
              <a:rPr lang="en-IN" sz="2000" dirty="0">
                <a:solidFill>
                  <a:schemeClr val="bg1"/>
                </a:solidFill>
              </a:rPr>
              <a:t> </a:t>
            </a:r>
          </a:p>
        </p:txBody>
      </p:sp>
      <p:sp>
        <p:nvSpPr>
          <p:cNvPr id="10" name="Rectangle 9"/>
          <p:cNvSpPr/>
          <p:nvPr/>
        </p:nvSpPr>
        <p:spPr>
          <a:xfrm>
            <a:off x="1851660" y="1621490"/>
            <a:ext cx="8338820" cy="584775"/>
          </a:xfrm>
          <a:prstGeom prst="rect">
            <a:avLst/>
          </a:prstGeom>
          <a:noFill/>
        </p:spPr>
        <p:txBody>
          <a:bodyPr wrap="square" lIns="91440" tIns="45720" rIns="91440" bIns="45720">
            <a:spAutoFit/>
          </a:bodyPr>
          <a:lstStyle/>
          <a:p>
            <a:r>
              <a:rPr lang="en-US"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Hardware - </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1851660" y="4346936"/>
            <a:ext cx="9712960" cy="584775"/>
          </a:xfrm>
          <a:prstGeom prst="rect">
            <a:avLst/>
          </a:prstGeom>
          <a:noFill/>
        </p:spPr>
        <p:txBody>
          <a:bodyPr wrap="square" lIns="91440" tIns="45720" rIns="91440" bIns="45720">
            <a:spAutoFit/>
          </a:bodyPr>
          <a:lstStyle/>
          <a:p>
            <a:r>
              <a:rPr lang="en-US"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Software - </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88506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435">
                                          <p:stCondLst>
                                            <p:cond delay="0"/>
                                          </p:stCondLst>
                                        </p:cTn>
                                        <p:tgtEl>
                                          <p:spTgt spid="7"/>
                                        </p:tgtEl>
                                      </p:cBhvr>
                                    </p:animEffect>
                                    <p:anim calcmode="lin" valueType="num">
                                      <p:cBhvr>
                                        <p:cTn id="8" dur="1367"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7"/>
                                        </p:tgtEl>
                                        <p:attrNameLst>
                                          <p:attrName>ppt_y</p:attrName>
                                        </p:attrNameLst>
                                      </p:cBhvr>
                                      <p:tavLst>
                                        <p:tav tm="0" fmla="#ppt_y-sin(pi*$)/81">
                                          <p:val>
                                            <p:fltVal val="0"/>
                                          </p:val>
                                        </p:tav>
                                        <p:tav tm="100000">
                                          <p:val>
                                            <p:fltVal val="1"/>
                                          </p:val>
                                        </p:tav>
                                      </p:tavLst>
                                    </p:anim>
                                    <p:animScale>
                                      <p:cBhvr>
                                        <p:cTn id="13" dur="20">
                                          <p:stCondLst>
                                            <p:cond delay="487"/>
                                          </p:stCondLst>
                                        </p:cTn>
                                        <p:tgtEl>
                                          <p:spTgt spid="7"/>
                                        </p:tgtEl>
                                      </p:cBhvr>
                                      <p:to x="100000" y="60000"/>
                                    </p:animScale>
                                    <p:animScale>
                                      <p:cBhvr>
                                        <p:cTn id="14" dur="124" decel="50000">
                                          <p:stCondLst>
                                            <p:cond delay="507"/>
                                          </p:stCondLst>
                                        </p:cTn>
                                        <p:tgtEl>
                                          <p:spTgt spid="7"/>
                                        </p:tgtEl>
                                      </p:cBhvr>
                                      <p:to x="100000" y="100000"/>
                                    </p:animScale>
                                    <p:animScale>
                                      <p:cBhvr>
                                        <p:cTn id="15" dur="20">
                                          <p:stCondLst>
                                            <p:cond delay="984"/>
                                          </p:stCondLst>
                                        </p:cTn>
                                        <p:tgtEl>
                                          <p:spTgt spid="7"/>
                                        </p:tgtEl>
                                      </p:cBhvr>
                                      <p:to x="100000" y="80000"/>
                                    </p:animScale>
                                    <p:animScale>
                                      <p:cBhvr>
                                        <p:cTn id="16" dur="124" decel="50000">
                                          <p:stCondLst>
                                            <p:cond delay="1004"/>
                                          </p:stCondLst>
                                        </p:cTn>
                                        <p:tgtEl>
                                          <p:spTgt spid="7"/>
                                        </p:tgtEl>
                                      </p:cBhvr>
                                      <p:to x="100000" y="100000"/>
                                    </p:animScale>
                                    <p:animScale>
                                      <p:cBhvr>
                                        <p:cTn id="17" dur="20">
                                          <p:stCondLst>
                                            <p:cond delay="1231"/>
                                          </p:stCondLst>
                                        </p:cTn>
                                        <p:tgtEl>
                                          <p:spTgt spid="7"/>
                                        </p:tgtEl>
                                      </p:cBhvr>
                                      <p:to x="100000" y="90000"/>
                                    </p:animScale>
                                    <p:animScale>
                                      <p:cBhvr>
                                        <p:cTn id="18" dur="124" decel="50000">
                                          <p:stCondLst>
                                            <p:cond delay="1251"/>
                                          </p:stCondLst>
                                        </p:cTn>
                                        <p:tgtEl>
                                          <p:spTgt spid="7"/>
                                        </p:tgtEl>
                                      </p:cBhvr>
                                      <p:to x="100000" y="100000"/>
                                    </p:animScale>
                                    <p:animScale>
                                      <p:cBhvr>
                                        <p:cTn id="19" dur="20">
                                          <p:stCondLst>
                                            <p:cond delay="1356"/>
                                          </p:stCondLst>
                                        </p:cTn>
                                        <p:tgtEl>
                                          <p:spTgt spid="7"/>
                                        </p:tgtEl>
                                      </p:cBhvr>
                                      <p:to x="100000" y="95000"/>
                                    </p:animScale>
                                    <p:animScale>
                                      <p:cBhvr>
                                        <p:cTn id="20" dur="124" decel="50000">
                                          <p:stCondLst>
                                            <p:cond delay="1376"/>
                                          </p:stCondLst>
                                        </p:cTn>
                                        <p:tgtEl>
                                          <p:spTgt spid="7"/>
                                        </p:tgtEl>
                                      </p:cBhvr>
                                      <p:to x="100000" y="100000"/>
                                    </p:animScale>
                                  </p:childTnLst>
                                </p:cTn>
                              </p:par>
                            </p:childTnLst>
                          </p:cTn>
                        </p:par>
                        <p:par>
                          <p:cTn id="21" fill="hold">
                            <p:stCondLst>
                              <p:cond delay="1500"/>
                            </p:stCondLst>
                            <p:childTnLst>
                              <p:par>
                                <p:cTn id="22" presetID="3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1000"/>
                                        <p:tgtEl>
                                          <p:spTgt spid="8">
                                            <p:txEl>
                                              <p:pRg st="0" end="0"/>
                                            </p:txEl>
                                          </p:spTgt>
                                        </p:tgtEl>
                                      </p:cBhvr>
                                    </p:animEffect>
                                    <p:anim calcmode="lin" valueType="num">
                                      <p:cBhvr>
                                        <p:cTn id="3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fade">
                                      <p:cBhvr>
                                        <p:cTn id="39" dur="1000"/>
                                        <p:tgtEl>
                                          <p:spTgt spid="8">
                                            <p:txEl>
                                              <p:pRg st="1" end="1"/>
                                            </p:txEl>
                                          </p:spTgt>
                                        </p:tgtEl>
                                      </p:cBhvr>
                                    </p:animEffect>
                                    <p:anim calcmode="lin" valueType="num">
                                      <p:cBhvr>
                                        <p:cTn id="4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Effect transition="in" filter="fade">
                                      <p:cBhvr>
                                        <p:cTn id="46" dur="1000"/>
                                        <p:tgtEl>
                                          <p:spTgt spid="8">
                                            <p:txEl>
                                              <p:pRg st="2" end="2"/>
                                            </p:txEl>
                                          </p:spTgt>
                                        </p:tgtEl>
                                      </p:cBhvr>
                                    </p:animEffect>
                                    <p:anim calcmode="lin" valueType="num">
                                      <p:cBhvr>
                                        <p:cTn id="4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txEl>
                                              <p:pRg st="3" end="3"/>
                                            </p:txEl>
                                          </p:spTgt>
                                        </p:tgtEl>
                                        <p:attrNameLst>
                                          <p:attrName>style.visibility</p:attrName>
                                        </p:attrNameLst>
                                      </p:cBhvr>
                                      <p:to>
                                        <p:strVal val="visible"/>
                                      </p:to>
                                    </p:set>
                                    <p:animEffect transition="in" filter="fade">
                                      <p:cBhvr>
                                        <p:cTn id="53" dur="1000"/>
                                        <p:tgtEl>
                                          <p:spTgt spid="8">
                                            <p:txEl>
                                              <p:pRg st="3" end="3"/>
                                            </p:txEl>
                                          </p:spTgt>
                                        </p:tgtEl>
                                      </p:cBhvr>
                                    </p:animEffect>
                                    <p:anim calcmode="lin" valueType="num">
                                      <p:cBhvr>
                                        <p:cTn id="5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Effect transition="in" filter="fade">
                                      <p:cBhvr>
                                        <p:cTn id="60" dur="1000"/>
                                        <p:tgtEl>
                                          <p:spTgt spid="8">
                                            <p:txEl>
                                              <p:pRg st="4" end="4"/>
                                            </p:txEl>
                                          </p:spTgt>
                                        </p:tgtEl>
                                      </p:cBhvr>
                                    </p:animEffect>
                                    <p:anim calcmode="lin" valueType="num">
                                      <p:cBhvr>
                                        <p:cTn id="6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31"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0" end="0"/>
                                            </p:txEl>
                                          </p:spTgt>
                                        </p:tgtEl>
                                        <p:attrNameLst>
                                          <p:attrName>style.visibility</p:attrName>
                                        </p:attrNameLst>
                                      </p:cBhvr>
                                      <p:to>
                                        <p:strVal val="visible"/>
                                      </p:to>
                                    </p:set>
                                    <p:animEffect transition="in" filter="fade">
                                      <p:cBhvr>
                                        <p:cTn id="74" dur="1000"/>
                                        <p:tgtEl>
                                          <p:spTgt spid="5">
                                            <p:txEl>
                                              <p:pRg st="0" end="0"/>
                                            </p:txEl>
                                          </p:spTgt>
                                        </p:tgtEl>
                                      </p:cBhvr>
                                    </p:animEffect>
                                    <p:anim calcmode="lin" valueType="num">
                                      <p:cBhvr>
                                        <p:cTn id="7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5">
                                            <p:txEl>
                                              <p:pRg st="1" end="1"/>
                                            </p:txEl>
                                          </p:spTgt>
                                        </p:tgtEl>
                                        <p:attrNameLst>
                                          <p:attrName>style.visibility</p:attrName>
                                        </p:attrNameLst>
                                      </p:cBhvr>
                                      <p:to>
                                        <p:strVal val="visible"/>
                                      </p:to>
                                    </p:set>
                                    <p:animEffect transition="in" filter="fade">
                                      <p:cBhvr>
                                        <p:cTn id="81" dur="1000"/>
                                        <p:tgtEl>
                                          <p:spTgt spid="5">
                                            <p:txEl>
                                              <p:pRg st="1" end="1"/>
                                            </p:txEl>
                                          </p:spTgt>
                                        </p:tgtEl>
                                      </p:cBhvr>
                                    </p:animEffect>
                                    <p:anim calcmode="lin" valueType="num">
                                      <p:cBhvr>
                                        <p:cTn id="8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5" grpId="0" build="p"/>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591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Arial</vt:lpstr>
      <vt:lpstr>Calibri</vt:lpstr>
      <vt:lpstr>Calibri Light</vt:lpstr>
      <vt:lpstr>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cp:revision>
  <dcterms:created xsi:type="dcterms:W3CDTF">2019-03-12T12:11:01Z</dcterms:created>
  <dcterms:modified xsi:type="dcterms:W3CDTF">2019-04-29T12:22:46Z</dcterms:modified>
</cp:coreProperties>
</file>