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6" r:id="rId2"/>
    <p:sldId id="259" r:id="rId3"/>
    <p:sldId id="257" r:id="rId4"/>
    <p:sldId id="261" r:id="rId5"/>
    <p:sldId id="27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60"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CC"/>
    <a:srgbClr val="00E6F2"/>
    <a:srgbClr val="E50D79"/>
    <a:srgbClr val="CC0099"/>
    <a:srgbClr val="E2109C"/>
    <a:srgbClr val="990099"/>
    <a:srgbClr val="FE9202"/>
    <a:srgbClr val="007033"/>
    <a:srgbClr val="6C1A00"/>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p:cViewPr varScale="1">
        <p:scale>
          <a:sx n="143" d="100"/>
          <a:sy n="143" d="100"/>
        </p:scale>
        <p:origin x="760" y="-35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502815"/>
            <a:ext cx="8229600" cy="167975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3487980"/>
            <a:ext cx="8229600" cy="65474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46070" cy="763524"/>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6"/>
            <a:ext cx="8246070" cy="356985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6903" y="281175"/>
            <a:ext cx="6389896"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96904" y="1102343"/>
            <a:ext cx="6389896" cy="3576168"/>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04" y="277487"/>
            <a:ext cx="8076896"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2819" y="1502815"/>
            <a:ext cx="3495745" cy="1679755"/>
          </a:xfrm>
        </p:spPr>
        <p:txBody>
          <a:bodyPr>
            <a:noAutofit/>
          </a:bodyPr>
          <a:lstStyle/>
          <a:p>
            <a:r>
              <a:rPr lang="en-IN" dirty="0"/>
              <a:t>Registered Company in 2021 </a:t>
            </a:r>
            <a:endParaRPr lang="en-US" dirty="0"/>
          </a:p>
        </p:txBody>
      </p:sp>
      <p:sp>
        <p:nvSpPr>
          <p:cNvPr id="3" name="Subtitle 2"/>
          <p:cNvSpPr>
            <a:spLocks noGrp="1"/>
          </p:cNvSpPr>
          <p:nvPr>
            <p:ph type="subTitle" idx="1"/>
          </p:nvPr>
        </p:nvSpPr>
        <p:spPr>
          <a:xfrm>
            <a:off x="7464245" y="4488759"/>
            <a:ext cx="1679755" cy="654741"/>
          </a:xfrm>
        </p:spPr>
        <p:txBody>
          <a:bodyPr>
            <a:normAutofit fontScale="47500" lnSpcReduction="20000"/>
          </a:bodyPr>
          <a:lstStyle/>
          <a:p>
            <a:pPr algn="ctr"/>
            <a:r>
              <a:rPr lang="en-US" dirty="0"/>
              <a:t>CREATED</a:t>
            </a:r>
          </a:p>
          <a:p>
            <a:pPr algn="ctr"/>
            <a:r>
              <a:rPr lang="en-US" dirty="0"/>
              <a:t>BY</a:t>
            </a:r>
          </a:p>
          <a:p>
            <a:pPr algn="ctr"/>
            <a:r>
              <a:rPr lang="en-US" dirty="0"/>
              <a:t>RAHUL PRADHAN</a:t>
            </a:r>
          </a:p>
        </p:txBody>
      </p:sp>
    </p:spTree>
    <p:extLst>
      <p:ext uri="{BB962C8B-B14F-4D97-AF65-F5344CB8AC3E}">
        <p14:creationId xmlns:p14="http://schemas.microsoft.com/office/powerpoint/2010/main" val="36392037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80" y="265218"/>
            <a:ext cx="8076896" cy="763525"/>
          </a:xfrm>
        </p:spPr>
        <p:txBody>
          <a:bodyPr>
            <a:normAutofit/>
          </a:bodyPr>
          <a:lstStyle/>
          <a:p>
            <a:r>
              <a:rPr lang="en-US" sz="2400" dirty="0"/>
              <a:t>Type wise number of registered companies</a:t>
            </a:r>
          </a:p>
        </p:txBody>
      </p:sp>
      <p:sp>
        <p:nvSpPr>
          <p:cNvPr id="12" name="Rectangle 11">
            <a:extLst>
              <a:ext uri="{FF2B5EF4-FFF2-40B4-BE49-F238E27FC236}">
                <a16:creationId xmlns:a16="http://schemas.microsoft.com/office/drawing/2014/main" id="{0AF2E828-4B5B-A449-A796-D1637E86D21D}"/>
              </a:ext>
            </a:extLst>
          </p:cNvPr>
          <p:cNvSpPr/>
          <p:nvPr/>
        </p:nvSpPr>
        <p:spPr>
          <a:xfrm>
            <a:off x="0" y="3946095"/>
            <a:ext cx="9144000" cy="119740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panose="020F0502020204030203" pitchFamily="34" charset="77"/>
                <a:cs typeface="Lao MN" pitchFamily="2" charset="0"/>
              </a:rPr>
              <a:t>This chart indicates different company types and how many companies registered in it in 2021. The Non-govt scores higher with a large margin where union Govt company scores lowest.</a:t>
            </a:r>
          </a:p>
        </p:txBody>
      </p:sp>
      <p:pic>
        <p:nvPicPr>
          <p:cNvPr id="5" name="Picture 4">
            <a:extLst>
              <a:ext uri="{FF2B5EF4-FFF2-40B4-BE49-F238E27FC236}">
                <a16:creationId xmlns:a16="http://schemas.microsoft.com/office/drawing/2014/main" id="{9A33F551-197C-8747-A2B6-60304BC3A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8743"/>
            <a:ext cx="9144000" cy="2764647"/>
          </a:xfrm>
          <a:prstGeom prst="rect">
            <a:avLst/>
          </a:prstGeom>
        </p:spPr>
      </p:pic>
    </p:spTree>
    <p:extLst>
      <p:ext uri="{BB962C8B-B14F-4D97-AF65-F5344CB8AC3E}">
        <p14:creationId xmlns:p14="http://schemas.microsoft.com/office/powerpoint/2010/main" val="2742168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80" y="281175"/>
            <a:ext cx="8076896" cy="763525"/>
          </a:xfrm>
        </p:spPr>
        <p:txBody>
          <a:bodyPr>
            <a:noAutofit/>
          </a:bodyPr>
          <a:lstStyle/>
          <a:p>
            <a:r>
              <a:rPr lang="en-US" sz="1600" dirty="0"/>
              <a:t>Type wise sum of authorized capital and sum of paid up capital</a:t>
            </a:r>
          </a:p>
        </p:txBody>
      </p:sp>
      <p:sp>
        <p:nvSpPr>
          <p:cNvPr id="12" name="Rectangle 11">
            <a:extLst>
              <a:ext uri="{FF2B5EF4-FFF2-40B4-BE49-F238E27FC236}">
                <a16:creationId xmlns:a16="http://schemas.microsoft.com/office/drawing/2014/main" id="{0AF2E828-4B5B-A449-A796-D1637E86D21D}"/>
              </a:ext>
            </a:extLst>
          </p:cNvPr>
          <p:cNvSpPr/>
          <p:nvPr/>
        </p:nvSpPr>
        <p:spPr>
          <a:xfrm>
            <a:off x="5793640" y="1197404"/>
            <a:ext cx="3350360" cy="394534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panose="020F0502020204030203" pitchFamily="34" charset="77"/>
              </a:rPr>
              <a:t>Here it is clearly shown the sum of paid up capital and the sum of authorized capital stands at the top of the table where as the Guarantee and Association comp having zero.</a:t>
            </a:r>
          </a:p>
        </p:txBody>
      </p:sp>
      <p:pic>
        <p:nvPicPr>
          <p:cNvPr id="3" name="Picture 2">
            <a:extLst>
              <a:ext uri="{FF2B5EF4-FFF2-40B4-BE49-F238E27FC236}">
                <a16:creationId xmlns:a16="http://schemas.microsoft.com/office/drawing/2014/main" id="{E77CA115-5804-D14C-9F18-4A1D7E3C8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404"/>
            <a:ext cx="5640935" cy="3945343"/>
          </a:xfrm>
          <a:prstGeom prst="rect">
            <a:avLst/>
          </a:prstGeom>
        </p:spPr>
      </p:pic>
    </p:spTree>
    <p:extLst>
      <p:ext uri="{BB962C8B-B14F-4D97-AF65-F5344CB8AC3E}">
        <p14:creationId xmlns:p14="http://schemas.microsoft.com/office/powerpoint/2010/main" val="1201204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80" y="281175"/>
            <a:ext cx="8076896" cy="763525"/>
          </a:xfrm>
        </p:spPr>
        <p:txBody>
          <a:bodyPr>
            <a:noAutofit/>
          </a:bodyPr>
          <a:lstStyle/>
          <a:p>
            <a:r>
              <a:rPr lang="en-US" sz="1600" dirty="0"/>
              <a:t>Number of registered companies according to activity description</a:t>
            </a:r>
          </a:p>
        </p:txBody>
      </p:sp>
      <p:sp>
        <p:nvSpPr>
          <p:cNvPr id="12" name="Rectangle 11">
            <a:extLst>
              <a:ext uri="{FF2B5EF4-FFF2-40B4-BE49-F238E27FC236}">
                <a16:creationId xmlns:a16="http://schemas.microsoft.com/office/drawing/2014/main" id="{0AF2E828-4B5B-A449-A796-D1637E86D21D}"/>
              </a:ext>
            </a:extLst>
          </p:cNvPr>
          <p:cNvSpPr/>
          <p:nvPr/>
        </p:nvSpPr>
        <p:spPr>
          <a:xfrm>
            <a:off x="1" y="1197404"/>
            <a:ext cx="3961179" cy="152705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panose="020F0502020204030203" pitchFamily="34" charset="77"/>
                <a:ea typeface="Open Sans" panose="020B0606030504020204" pitchFamily="34" charset="0"/>
                <a:cs typeface="Open Sans" panose="020B0606030504020204" pitchFamily="34" charset="0"/>
              </a:rPr>
              <a:t>It indicates the number of registered companies in accordance to their activities. It shows the agricultural activities has the highest number of companies registered.</a:t>
            </a:r>
          </a:p>
        </p:txBody>
      </p:sp>
      <p:pic>
        <p:nvPicPr>
          <p:cNvPr id="5" name="Picture 4">
            <a:extLst>
              <a:ext uri="{FF2B5EF4-FFF2-40B4-BE49-F238E27FC236}">
                <a16:creationId xmlns:a16="http://schemas.microsoft.com/office/drawing/2014/main" id="{BD6FC7E5-6FB5-0949-8ED7-EA9DBCB32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7158"/>
            <a:ext cx="9144000" cy="2266341"/>
          </a:xfrm>
          <a:prstGeom prst="rect">
            <a:avLst/>
          </a:prstGeom>
        </p:spPr>
      </p:pic>
      <p:sp>
        <p:nvSpPr>
          <p:cNvPr id="7" name="Rectangle 6">
            <a:extLst>
              <a:ext uri="{FF2B5EF4-FFF2-40B4-BE49-F238E27FC236}">
                <a16:creationId xmlns:a16="http://schemas.microsoft.com/office/drawing/2014/main" id="{DE56F26D-B558-9743-BA33-E96D4E4E653C}"/>
              </a:ext>
            </a:extLst>
          </p:cNvPr>
          <p:cNvSpPr/>
          <p:nvPr/>
        </p:nvSpPr>
        <p:spPr>
          <a:xfrm>
            <a:off x="5039658" y="1197404"/>
            <a:ext cx="3961179" cy="152705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panose="020F0502020204030203" pitchFamily="34" charset="77"/>
                <a:ea typeface="Open Sans" panose="020B0606030504020204" pitchFamily="34" charset="0"/>
                <a:cs typeface="Open Sans" panose="020B0606030504020204" pitchFamily="34" charset="0"/>
              </a:rPr>
              <a:t>Here it is also shown that activities in accordance to insurance scores the lowest.</a:t>
            </a:r>
          </a:p>
        </p:txBody>
      </p:sp>
    </p:spTree>
    <p:extLst>
      <p:ext uri="{BB962C8B-B14F-4D97-AF65-F5344CB8AC3E}">
        <p14:creationId xmlns:p14="http://schemas.microsoft.com/office/powerpoint/2010/main" val="398865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80" y="281175"/>
            <a:ext cx="8076896" cy="763525"/>
          </a:xfrm>
        </p:spPr>
        <p:txBody>
          <a:bodyPr>
            <a:noAutofit/>
          </a:bodyPr>
          <a:lstStyle/>
          <a:p>
            <a:r>
              <a:rPr lang="en-US" sz="2700" dirty="0"/>
              <a:t>Percentage of registrations each month</a:t>
            </a:r>
          </a:p>
        </p:txBody>
      </p:sp>
      <p:sp>
        <p:nvSpPr>
          <p:cNvPr id="12" name="Rectangle 11">
            <a:extLst>
              <a:ext uri="{FF2B5EF4-FFF2-40B4-BE49-F238E27FC236}">
                <a16:creationId xmlns:a16="http://schemas.microsoft.com/office/drawing/2014/main" id="{0AF2E828-4B5B-A449-A796-D1637E86D21D}"/>
              </a:ext>
            </a:extLst>
          </p:cNvPr>
          <p:cNvSpPr/>
          <p:nvPr/>
        </p:nvSpPr>
        <p:spPr>
          <a:xfrm>
            <a:off x="2" y="1197404"/>
            <a:ext cx="3808474" cy="394609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panose="020F0502020204030203" pitchFamily="34" charset="77"/>
                <a:ea typeface="Open Sans" panose="020B0606030504020204" pitchFamily="34" charset="0"/>
                <a:cs typeface="Open Sans" panose="020B0606030504020204" pitchFamily="34" charset="0"/>
              </a:rPr>
              <a:t>This chart represents the percentage of companies registrations month wise in 2021. It can be observed that March has the highest percent and January has the lowest.</a:t>
            </a:r>
          </a:p>
        </p:txBody>
      </p:sp>
      <p:pic>
        <p:nvPicPr>
          <p:cNvPr id="3" name="Picture 2">
            <a:extLst>
              <a:ext uri="{FF2B5EF4-FFF2-40B4-BE49-F238E27FC236}">
                <a16:creationId xmlns:a16="http://schemas.microsoft.com/office/drawing/2014/main" id="{8FBC3F78-6404-AA45-9965-666C17A6D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475" y="1197404"/>
            <a:ext cx="5335525" cy="2192275"/>
          </a:xfrm>
          <a:prstGeom prst="rect">
            <a:avLst/>
          </a:prstGeom>
        </p:spPr>
      </p:pic>
      <p:sp>
        <p:nvSpPr>
          <p:cNvPr id="8" name="Rectangle 7">
            <a:extLst>
              <a:ext uri="{FF2B5EF4-FFF2-40B4-BE49-F238E27FC236}">
                <a16:creationId xmlns:a16="http://schemas.microsoft.com/office/drawing/2014/main" id="{1450A518-F27E-6643-BB20-BCD6E822DABE}"/>
              </a:ext>
            </a:extLst>
          </p:cNvPr>
          <p:cNvSpPr/>
          <p:nvPr/>
        </p:nvSpPr>
        <p:spPr>
          <a:xfrm>
            <a:off x="3808474" y="3389679"/>
            <a:ext cx="5335524" cy="175382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panose="020F0502020204030203" pitchFamily="34" charset="77"/>
                <a:ea typeface="Open Sans" panose="020B0606030504020204" pitchFamily="34" charset="0"/>
                <a:cs typeface="Open Sans" panose="020B0606030504020204" pitchFamily="34" charset="0"/>
              </a:rPr>
              <a:t>It can also be seen that the month February is the smallest yet shown the highest percentage of companies registered</a:t>
            </a:r>
          </a:p>
        </p:txBody>
      </p:sp>
    </p:spTree>
    <p:extLst>
      <p:ext uri="{BB962C8B-B14F-4D97-AF65-F5344CB8AC3E}">
        <p14:creationId xmlns:p14="http://schemas.microsoft.com/office/powerpoint/2010/main" val="1673969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80" y="281175"/>
            <a:ext cx="8076896" cy="763525"/>
          </a:xfrm>
        </p:spPr>
        <p:txBody>
          <a:bodyPr>
            <a:noAutofit/>
          </a:bodyPr>
          <a:lstStyle/>
          <a:p>
            <a:r>
              <a:rPr lang="en-US" sz="1600" dirty="0"/>
              <a:t>Number of companies registered under different type and class</a:t>
            </a:r>
          </a:p>
        </p:txBody>
      </p:sp>
      <p:sp>
        <p:nvSpPr>
          <p:cNvPr id="8" name="Rectangle 7">
            <a:extLst>
              <a:ext uri="{FF2B5EF4-FFF2-40B4-BE49-F238E27FC236}">
                <a16:creationId xmlns:a16="http://schemas.microsoft.com/office/drawing/2014/main" id="{1450A518-F27E-6643-BB20-BCD6E822DABE}"/>
              </a:ext>
            </a:extLst>
          </p:cNvPr>
          <p:cNvSpPr/>
          <p:nvPr/>
        </p:nvSpPr>
        <p:spPr>
          <a:xfrm>
            <a:off x="5763358" y="1197405"/>
            <a:ext cx="3380639" cy="39460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panose="020F0502020204030203" pitchFamily="34" charset="77"/>
                <a:ea typeface="Open Sans" panose="020B0606030504020204" pitchFamily="34" charset="0"/>
                <a:cs typeface="Open Sans" panose="020B0606030504020204" pitchFamily="34" charset="0"/>
              </a:rPr>
              <a:t>This graph shows the highest companies that registered are private non-govt companies and the lowest is union govt companies.</a:t>
            </a:r>
          </a:p>
        </p:txBody>
      </p:sp>
      <p:pic>
        <p:nvPicPr>
          <p:cNvPr id="5" name="Picture 4">
            <a:extLst>
              <a:ext uri="{FF2B5EF4-FFF2-40B4-BE49-F238E27FC236}">
                <a16:creationId xmlns:a16="http://schemas.microsoft.com/office/drawing/2014/main" id="{B6F77A88-00B7-444C-B1F5-17CC49261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405"/>
            <a:ext cx="5763359" cy="2192273"/>
          </a:xfrm>
          <a:prstGeom prst="rect">
            <a:avLst/>
          </a:prstGeom>
        </p:spPr>
      </p:pic>
    </p:spTree>
    <p:extLst>
      <p:ext uri="{BB962C8B-B14F-4D97-AF65-F5344CB8AC3E}">
        <p14:creationId xmlns:p14="http://schemas.microsoft.com/office/powerpoint/2010/main" val="29122878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79" y="281175"/>
            <a:ext cx="8236917" cy="763525"/>
          </a:xfrm>
        </p:spPr>
        <p:txBody>
          <a:bodyPr>
            <a:noAutofit/>
          </a:bodyPr>
          <a:lstStyle/>
          <a:p>
            <a:r>
              <a:rPr lang="en-US" sz="1600" dirty="0"/>
              <a:t>Number of different class of companies registered in various months</a:t>
            </a:r>
          </a:p>
        </p:txBody>
      </p:sp>
      <p:sp>
        <p:nvSpPr>
          <p:cNvPr id="8" name="Rectangle 7">
            <a:extLst>
              <a:ext uri="{FF2B5EF4-FFF2-40B4-BE49-F238E27FC236}">
                <a16:creationId xmlns:a16="http://schemas.microsoft.com/office/drawing/2014/main" id="{1450A518-F27E-6643-BB20-BCD6E822DABE}"/>
              </a:ext>
            </a:extLst>
          </p:cNvPr>
          <p:cNvSpPr/>
          <p:nvPr/>
        </p:nvSpPr>
        <p:spPr>
          <a:xfrm>
            <a:off x="5763358" y="1197405"/>
            <a:ext cx="3380639" cy="39460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panose="020F0502020204030203" pitchFamily="34" charset="77"/>
                <a:ea typeface="Open Sans" panose="020B0606030504020204" pitchFamily="34" charset="0"/>
                <a:cs typeface="Open Sans" panose="020B0606030504020204" pitchFamily="34" charset="0"/>
              </a:rPr>
              <a:t>It is clearly visible that in march the private companies registered a lot higher than any other month and class.</a:t>
            </a:r>
          </a:p>
        </p:txBody>
      </p:sp>
      <p:pic>
        <p:nvPicPr>
          <p:cNvPr id="6" name="Picture 5">
            <a:extLst>
              <a:ext uri="{FF2B5EF4-FFF2-40B4-BE49-F238E27FC236}">
                <a16:creationId xmlns:a16="http://schemas.microsoft.com/office/drawing/2014/main" id="{1FB1DD35-B7C1-9649-9662-9F4240055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405"/>
            <a:ext cx="5640935" cy="3946095"/>
          </a:xfrm>
          <a:prstGeom prst="rect">
            <a:avLst/>
          </a:prstGeom>
        </p:spPr>
      </p:pic>
    </p:spTree>
    <p:extLst>
      <p:ext uri="{BB962C8B-B14F-4D97-AF65-F5344CB8AC3E}">
        <p14:creationId xmlns:p14="http://schemas.microsoft.com/office/powerpoint/2010/main" val="304157013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79" y="281175"/>
            <a:ext cx="8236917" cy="763525"/>
          </a:xfrm>
        </p:spPr>
        <p:txBody>
          <a:bodyPr>
            <a:noAutofit/>
          </a:bodyPr>
          <a:lstStyle/>
          <a:p>
            <a:r>
              <a:rPr lang="en-US" sz="1600" dirty="0"/>
              <a:t>Sum of authorized capital under different class and type of company</a:t>
            </a:r>
          </a:p>
        </p:txBody>
      </p:sp>
      <p:sp>
        <p:nvSpPr>
          <p:cNvPr id="8" name="Rectangle 7">
            <a:extLst>
              <a:ext uri="{FF2B5EF4-FFF2-40B4-BE49-F238E27FC236}">
                <a16:creationId xmlns:a16="http://schemas.microsoft.com/office/drawing/2014/main" id="{1450A518-F27E-6643-BB20-BCD6E822DABE}"/>
              </a:ext>
            </a:extLst>
          </p:cNvPr>
          <p:cNvSpPr/>
          <p:nvPr/>
        </p:nvSpPr>
        <p:spPr>
          <a:xfrm>
            <a:off x="60734" y="1197405"/>
            <a:ext cx="3380639" cy="39460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panose="020F0502020204030203" pitchFamily="34" charset="77"/>
                <a:ea typeface="Open Sans" panose="020B0606030504020204" pitchFamily="34" charset="0"/>
                <a:cs typeface="Open Sans" panose="020B0606030504020204" pitchFamily="34" charset="0"/>
              </a:rPr>
              <a:t>The sum of authorized capital of private class non-govt company has the highest value, while public union govt. company has the lowest value.</a:t>
            </a:r>
          </a:p>
        </p:txBody>
      </p:sp>
      <p:sp>
        <p:nvSpPr>
          <p:cNvPr id="2" name="TextBox 1">
            <a:extLst>
              <a:ext uri="{FF2B5EF4-FFF2-40B4-BE49-F238E27FC236}">
                <a16:creationId xmlns:a16="http://schemas.microsoft.com/office/drawing/2014/main" id="{204F1F24-0369-734F-80CF-A697657CB237}"/>
              </a:ext>
            </a:extLst>
          </p:cNvPr>
          <p:cNvSpPr txBox="1"/>
          <p:nvPr/>
        </p:nvSpPr>
        <p:spPr>
          <a:xfrm>
            <a:off x="-1777042" y="-750498"/>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4D8E2D76-25AA-A445-80B1-F80FDFAFB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036" y="1197405"/>
            <a:ext cx="5252704" cy="3946095"/>
          </a:xfrm>
          <a:prstGeom prst="rect">
            <a:avLst/>
          </a:prstGeom>
        </p:spPr>
      </p:pic>
    </p:spTree>
    <p:extLst>
      <p:ext uri="{BB962C8B-B14F-4D97-AF65-F5344CB8AC3E}">
        <p14:creationId xmlns:p14="http://schemas.microsoft.com/office/powerpoint/2010/main" val="32118099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79" y="281175"/>
            <a:ext cx="8236917" cy="763525"/>
          </a:xfrm>
        </p:spPr>
        <p:txBody>
          <a:bodyPr>
            <a:noAutofit/>
          </a:bodyPr>
          <a:lstStyle/>
          <a:p>
            <a:r>
              <a:rPr lang="en-US" sz="1700" dirty="0"/>
              <a:t>Sum of paid up capital under different class and type of company</a:t>
            </a:r>
          </a:p>
        </p:txBody>
      </p:sp>
      <p:sp>
        <p:nvSpPr>
          <p:cNvPr id="8" name="Rectangle 7">
            <a:extLst>
              <a:ext uri="{FF2B5EF4-FFF2-40B4-BE49-F238E27FC236}">
                <a16:creationId xmlns:a16="http://schemas.microsoft.com/office/drawing/2014/main" id="{1450A518-F27E-6643-BB20-BCD6E822DABE}"/>
              </a:ext>
            </a:extLst>
          </p:cNvPr>
          <p:cNvSpPr/>
          <p:nvPr/>
        </p:nvSpPr>
        <p:spPr>
          <a:xfrm>
            <a:off x="60734" y="1197405"/>
            <a:ext cx="3380639" cy="39460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panose="020F0502020204030203" pitchFamily="34" charset="77"/>
                <a:ea typeface="Open Sans" panose="020B0606030504020204" pitchFamily="34" charset="0"/>
                <a:cs typeface="Open Sans" panose="020B0606030504020204" pitchFamily="34" charset="0"/>
              </a:rPr>
              <a:t>The sum of </a:t>
            </a:r>
            <a:r>
              <a:rPr lang="en-US" dirty="0" err="1">
                <a:solidFill>
                  <a:schemeClr val="tx1"/>
                </a:solidFill>
                <a:latin typeface="Lato" panose="020F0502020204030203" pitchFamily="34" charset="77"/>
                <a:ea typeface="Open Sans" panose="020B0606030504020204" pitchFamily="34" charset="0"/>
                <a:cs typeface="Open Sans" panose="020B0606030504020204" pitchFamily="34" charset="0"/>
              </a:rPr>
              <a:t>paidup</a:t>
            </a:r>
            <a:r>
              <a:rPr lang="en-US" dirty="0">
                <a:solidFill>
                  <a:schemeClr val="tx1"/>
                </a:solidFill>
                <a:latin typeface="Lato" panose="020F0502020204030203" pitchFamily="34" charset="77"/>
                <a:ea typeface="Open Sans" panose="020B0606030504020204" pitchFamily="34" charset="0"/>
                <a:cs typeface="Open Sans" panose="020B0606030504020204" pitchFamily="34" charset="0"/>
              </a:rPr>
              <a:t> capital of private class non-govt company has the </a:t>
            </a:r>
            <a:r>
              <a:rPr lang="en-US" dirty="0" err="1">
                <a:solidFill>
                  <a:schemeClr val="tx1"/>
                </a:solidFill>
                <a:latin typeface="Lato" panose="020F0502020204030203" pitchFamily="34" charset="77"/>
                <a:ea typeface="Open Sans" panose="020B0606030504020204" pitchFamily="34" charset="0"/>
                <a:cs typeface="Open Sans" panose="020B0606030504020204" pitchFamily="34" charset="0"/>
              </a:rPr>
              <a:t>highesDBt</a:t>
            </a:r>
            <a:r>
              <a:rPr lang="en-US" dirty="0">
                <a:solidFill>
                  <a:schemeClr val="tx1"/>
                </a:solidFill>
                <a:latin typeface="Lato" panose="020F0502020204030203" pitchFamily="34" charset="77"/>
                <a:ea typeface="Open Sans" panose="020B0606030504020204" pitchFamily="34" charset="0"/>
                <a:cs typeface="Open Sans" panose="020B0606030504020204" pitchFamily="34" charset="0"/>
              </a:rPr>
              <a:t> value, while public union govt. company has the lowest value.</a:t>
            </a:r>
          </a:p>
        </p:txBody>
      </p:sp>
      <p:sp>
        <p:nvSpPr>
          <p:cNvPr id="2" name="TextBox 1">
            <a:extLst>
              <a:ext uri="{FF2B5EF4-FFF2-40B4-BE49-F238E27FC236}">
                <a16:creationId xmlns:a16="http://schemas.microsoft.com/office/drawing/2014/main" id="{204F1F24-0369-734F-80CF-A697657CB237}"/>
              </a:ext>
            </a:extLst>
          </p:cNvPr>
          <p:cNvSpPr txBox="1"/>
          <p:nvPr/>
        </p:nvSpPr>
        <p:spPr>
          <a:xfrm>
            <a:off x="-1777042" y="-750498"/>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A3565E2E-BCFE-B242-B003-470FA1E19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064" y="1197405"/>
            <a:ext cx="5640935" cy="2290575"/>
          </a:xfrm>
          <a:prstGeom prst="rect">
            <a:avLst/>
          </a:prstGeom>
        </p:spPr>
      </p:pic>
    </p:spTree>
    <p:extLst>
      <p:ext uri="{BB962C8B-B14F-4D97-AF65-F5344CB8AC3E}">
        <p14:creationId xmlns:p14="http://schemas.microsoft.com/office/powerpoint/2010/main" val="41466581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79" y="281175"/>
            <a:ext cx="8236917" cy="763525"/>
          </a:xfrm>
        </p:spPr>
        <p:txBody>
          <a:bodyPr>
            <a:noAutofit/>
          </a:bodyPr>
          <a:lstStyle/>
          <a:p>
            <a:r>
              <a:rPr lang="en-US" sz="1700" dirty="0"/>
              <a:t>Sum of paid up capital under different class and type of company</a:t>
            </a:r>
          </a:p>
        </p:txBody>
      </p:sp>
      <p:sp>
        <p:nvSpPr>
          <p:cNvPr id="2" name="TextBox 1">
            <a:extLst>
              <a:ext uri="{FF2B5EF4-FFF2-40B4-BE49-F238E27FC236}">
                <a16:creationId xmlns:a16="http://schemas.microsoft.com/office/drawing/2014/main" id="{204F1F24-0369-734F-80CF-A697657CB237}"/>
              </a:ext>
            </a:extLst>
          </p:cNvPr>
          <p:cNvSpPr txBox="1"/>
          <p:nvPr/>
        </p:nvSpPr>
        <p:spPr>
          <a:xfrm>
            <a:off x="-1777042" y="-750498"/>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2F8DCCD3-700D-2E48-B7AD-94DB85A7F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044700"/>
            <a:ext cx="9144000" cy="4098800"/>
          </a:xfrm>
          <a:prstGeom prst="rect">
            <a:avLst/>
          </a:prstGeom>
        </p:spPr>
      </p:pic>
    </p:spTree>
    <p:extLst>
      <p:ext uri="{BB962C8B-B14F-4D97-AF65-F5344CB8AC3E}">
        <p14:creationId xmlns:p14="http://schemas.microsoft.com/office/powerpoint/2010/main" val="298971609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79" y="281175"/>
            <a:ext cx="8236917" cy="763525"/>
          </a:xfrm>
        </p:spPr>
        <p:txBody>
          <a:bodyPr>
            <a:noAutofit/>
          </a:bodyPr>
          <a:lstStyle/>
          <a:p>
            <a:r>
              <a:rPr lang="en-US" sz="1700" dirty="0"/>
              <a:t>Sum of paid up capital under different class and type of company</a:t>
            </a:r>
          </a:p>
        </p:txBody>
      </p:sp>
      <p:sp>
        <p:nvSpPr>
          <p:cNvPr id="2" name="TextBox 1">
            <a:extLst>
              <a:ext uri="{FF2B5EF4-FFF2-40B4-BE49-F238E27FC236}">
                <a16:creationId xmlns:a16="http://schemas.microsoft.com/office/drawing/2014/main" id="{204F1F24-0369-734F-80CF-A697657CB237}"/>
              </a:ext>
            </a:extLst>
          </p:cNvPr>
          <p:cNvSpPr txBox="1"/>
          <p:nvPr/>
        </p:nvSpPr>
        <p:spPr>
          <a:xfrm>
            <a:off x="-1777042" y="-750498"/>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22641780-6DAD-0345-AC40-53012DF00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44701"/>
            <a:ext cx="9143996" cy="4098799"/>
          </a:xfrm>
          <a:prstGeom prst="rect">
            <a:avLst/>
          </a:prstGeom>
        </p:spPr>
      </p:pic>
    </p:spTree>
    <p:extLst>
      <p:ext uri="{BB962C8B-B14F-4D97-AF65-F5344CB8AC3E}">
        <p14:creationId xmlns:p14="http://schemas.microsoft.com/office/powerpoint/2010/main" val="3474540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PROBLEM STATEMENTS:-</a:t>
            </a:r>
          </a:p>
        </p:txBody>
      </p:sp>
      <p:sp>
        <p:nvSpPr>
          <p:cNvPr id="5" name="Content Placeholder 4"/>
          <p:cNvSpPr>
            <a:spLocks noGrp="1"/>
          </p:cNvSpPr>
          <p:nvPr>
            <p:ph idx="1"/>
          </p:nvPr>
        </p:nvSpPr>
        <p:spPr>
          <a:xfrm>
            <a:off x="2296904" y="1102343"/>
            <a:ext cx="6389896" cy="3912688"/>
          </a:xfrm>
        </p:spPr>
        <p:txBody>
          <a:bodyPr>
            <a:normAutofit fontScale="55000" lnSpcReduction="20000"/>
          </a:bodyPr>
          <a:lstStyle/>
          <a:p>
            <a:pPr marL="0" indent="0">
              <a:buNone/>
            </a:pPr>
            <a:r>
              <a:rPr lang="en-US" dirty="0"/>
              <a:t>1.     Number of registered companies state wise.</a:t>
            </a:r>
          </a:p>
          <a:p>
            <a:pPr marL="0" indent="0">
              <a:buNone/>
            </a:pPr>
            <a:r>
              <a:rPr lang="en-US" dirty="0"/>
              <a:t>2.     State wise sum of authorized capital and sum of paid up capital.</a:t>
            </a:r>
          </a:p>
          <a:p>
            <a:pPr marL="0" indent="0">
              <a:buNone/>
            </a:pPr>
            <a:r>
              <a:rPr lang="en-US" dirty="0"/>
              <a:t>3.     Number of registered companies according to different category.</a:t>
            </a:r>
          </a:p>
          <a:p>
            <a:pPr marL="0" indent="0">
              <a:buNone/>
            </a:pPr>
            <a:r>
              <a:rPr lang="en-US" dirty="0"/>
              <a:t>4.     Category wise sum of authorized capital and sum of paid up capital.</a:t>
            </a:r>
          </a:p>
          <a:p>
            <a:pPr marL="0" indent="0">
              <a:buNone/>
            </a:pPr>
            <a:r>
              <a:rPr lang="en-US" dirty="0"/>
              <a:t>5.     Number of registered companies according to class.</a:t>
            </a:r>
          </a:p>
          <a:p>
            <a:pPr marL="0" indent="0">
              <a:buNone/>
            </a:pPr>
            <a:r>
              <a:rPr lang="en-US" dirty="0"/>
              <a:t>6.     Class wise sum of authorized capital and sum of paid up capital.</a:t>
            </a:r>
          </a:p>
          <a:p>
            <a:pPr marL="0" indent="0">
              <a:buNone/>
            </a:pPr>
            <a:r>
              <a:rPr lang="en-US" dirty="0"/>
              <a:t>7.     Type wise number of registered companies.</a:t>
            </a:r>
          </a:p>
          <a:p>
            <a:pPr marL="0" indent="0">
              <a:buNone/>
            </a:pPr>
            <a:r>
              <a:rPr lang="en-US" dirty="0"/>
              <a:t>8.     Type wise sum of authorized capital and sum of paid up capital.</a:t>
            </a:r>
          </a:p>
          <a:p>
            <a:pPr marL="0" indent="0">
              <a:buNone/>
            </a:pPr>
            <a:r>
              <a:rPr lang="en-US" dirty="0"/>
              <a:t>9.     Number of registered companies according to activity description.</a:t>
            </a:r>
          </a:p>
          <a:p>
            <a:pPr marL="0" indent="0">
              <a:buNone/>
            </a:pPr>
            <a:r>
              <a:rPr lang="en-US" dirty="0"/>
              <a:t>10.   Percentage of registrations each month.</a:t>
            </a:r>
          </a:p>
          <a:p>
            <a:pPr marL="0" indent="0">
              <a:buNone/>
            </a:pPr>
            <a:r>
              <a:rPr lang="en-US" dirty="0"/>
              <a:t>11.   Number of companies registered under different type and class.</a:t>
            </a:r>
          </a:p>
          <a:p>
            <a:pPr marL="0" indent="0">
              <a:buNone/>
            </a:pPr>
            <a:r>
              <a:rPr lang="en-US" dirty="0"/>
              <a:t>12.   Number of different class of companies registered in various months.</a:t>
            </a:r>
          </a:p>
          <a:p>
            <a:pPr marL="0" indent="0">
              <a:buNone/>
            </a:pPr>
            <a:r>
              <a:rPr lang="en-US" dirty="0"/>
              <a:t>13.   Sum of authorized capital under different class and type of company.</a:t>
            </a:r>
          </a:p>
          <a:p>
            <a:pPr marL="0" indent="0">
              <a:buNone/>
            </a:pPr>
            <a:r>
              <a:rPr lang="en-US" dirty="0"/>
              <a:t>14.   Sum of paid up capital under different class and type of company.</a:t>
            </a:r>
          </a:p>
          <a:p>
            <a:pPr marL="0" indent="0">
              <a:buNone/>
            </a:pPr>
            <a:r>
              <a:rPr lang="en-US" sz="5100" dirty="0"/>
              <a:t>SOURCE OF DATA:-</a:t>
            </a:r>
          </a:p>
          <a:p>
            <a:pPr marL="0" indent="0">
              <a:buNone/>
            </a:pPr>
            <a:r>
              <a:rPr lang="en-IN" dirty="0"/>
              <a:t>https://www.kaggle.com/datasets </a:t>
            </a:r>
            <a:endParaRPr lang="en-IN" sz="3600" dirty="0"/>
          </a:p>
          <a:p>
            <a:pPr marL="0" indent="0">
              <a:buNone/>
            </a:pPr>
            <a:endParaRPr lang="en-US" sz="3600" dirty="0"/>
          </a:p>
        </p:txBody>
      </p:sp>
    </p:spTree>
    <p:extLst>
      <p:ext uri="{BB962C8B-B14F-4D97-AF65-F5344CB8AC3E}">
        <p14:creationId xmlns:p14="http://schemas.microsoft.com/office/powerpoint/2010/main" val="110163387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79" y="281175"/>
            <a:ext cx="8236917" cy="763525"/>
          </a:xfrm>
        </p:spPr>
        <p:txBody>
          <a:bodyPr>
            <a:noAutofit/>
          </a:bodyPr>
          <a:lstStyle/>
          <a:p>
            <a:r>
              <a:rPr lang="en-US" sz="1700" dirty="0"/>
              <a:t>Sum of paid up capital under different class and type of company</a:t>
            </a:r>
          </a:p>
        </p:txBody>
      </p:sp>
      <p:sp>
        <p:nvSpPr>
          <p:cNvPr id="2" name="TextBox 1">
            <a:extLst>
              <a:ext uri="{FF2B5EF4-FFF2-40B4-BE49-F238E27FC236}">
                <a16:creationId xmlns:a16="http://schemas.microsoft.com/office/drawing/2014/main" id="{204F1F24-0369-734F-80CF-A697657CB237}"/>
              </a:ext>
            </a:extLst>
          </p:cNvPr>
          <p:cNvSpPr txBox="1"/>
          <p:nvPr/>
        </p:nvSpPr>
        <p:spPr>
          <a:xfrm>
            <a:off x="-1777042" y="-750498"/>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3FE2841D-E632-4844-99A7-F1CAEEA75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044701"/>
            <a:ext cx="9144000" cy="4098800"/>
          </a:xfrm>
          <a:prstGeom prst="rect">
            <a:avLst/>
          </a:prstGeom>
        </p:spPr>
      </p:pic>
    </p:spTree>
    <p:extLst>
      <p:ext uri="{BB962C8B-B14F-4D97-AF65-F5344CB8AC3E}">
        <p14:creationId xmlns:p14="http://schemas.microsoft.com/office/powerpoint/2010/main" val="13095866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79" y="281175"/>
            <a:ext cx="8236917" cy="763525"/>
          </a:xfrm>
        </p:spPr>
        <p:txBody>
          <a:bodyPr>
            <a:noAutofit/>
          </a:bodyPr>
          <a:lstStyle/>
          <a:p>
            <a:r>
              <a:rPr lang="en-US" sz="4000" dirty="0"/>
              <a:t>CONCLUSION</a:t>
            </a:r>
          </a:p>
        </p:txBody>
      </p:sp>
      <p:sp>
        <p:nvSpPr>
          <p:cNvPr id="2" name="TextBox 1">
            <a:extLst>
              <a:ext uri="{FF2B5EF4-FFF2-40B4-BE49-F238E27FC236}">
                <a16:creationId xmlns:a16="http://schemas.microsoft.com/office/drawing/2014/main" id="{204F1F24-0369-734F-80CF-A697657CB237}"/>
              </a:ext>
            </a:extLst>
          </p:cNvPr>
          <p:cNvSpPr txBox="1"/>
          <p:nvPr/>
        </p:nvSpPr>
        <p:spPr>
          <a:xfrm>
            <a:off x="-1777042" y="-750498"/>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A343911E-2890-7B47-B861-1C54BCD7824F}"/>
              </a:ext>
            </a:extLst>
          </p:cNvPr>
          <p:cNvSpPr txBox="1"/>
          <p:nvPr/>
        </p:nvSpPr>
        <p:spPr>
          <a:xfrm>
            <a:off x="396815" y="1457864"/>
            <a:ext cx="7722499" cy="2308324"/>
          </a:xfrm>
          <a:prstGeom prst="rect">
            <a:avLst/>
          </a:prstGeom>
          <a:noFill/>
        </p:spPr>
        <p:txBody>
          <a:bodyPr wrap="none" rtlCol="0">
            <a:spAutoFit/>
          </a:bodyPr>
          <a:lstStyle/>
          <a:p>
            <a:pPr marL="285750" indent="-285750">
              <a:buFont typeface="Arial" panose="020B0604020202020204" pitchFamily="34" charset="0"/>
              <a:buChar char="•"/>
            </a:pPr>
            <a:r>
              <a:rPr lang="en-US" dirty="0"/>
              <a:t>More numbers of companies can be registered in such a short period of time.</a:t>
            </a:r>
          </a:p>
          <a:p>
            <a:pPr marL="285750" indent="-285750">
              <a:buFont typeface="Arial" panose="020B0604020202020204" pitchFamily="34" charset="0"/>
              <a:buChar char="•"/>
            </a:pPr>
            <a:r>
              <a:rPr lang="en-US" dirty="0"/>
              <a:t>Shall register more number of companies in other class except Private class.</a:t>
            </a:r>
          </a:p>
          <a:p>
            <a:pPr marL="285750" indent="-285750">
              <a:buFont typeface="Arial" panose="020B0604020202020204" pitchFamily="34" charset="0"/>
              <a:buChar char="•"/>
            </a:pPr>
            <a:r>
              <a:rPr lang="en-US" dirty="0"/>
              <a:t>Low registered number of company states needs to be focused.</a:t>
            </a:r>
          </a:p>
          <a:p>
            <a:pPr marL="285750" indent="-285750">
              <a:buFont typeface="Arial" panose="020B0604020202020204" pitchFamily="34" charset="0"/>
              <a:buChar char="•"/>
            </a:pPr>
            <a:r>
              <a:rPr lang="en-US" dirty="0"/>
              <a:t>The higher the authorized capital, higher would be the paid up capital.</a:t>
            </a:r>
          </a:p>
          <a:p>
            <a:pPr marL="285750" indent="-285750">
              <a:buFont typeface="Arial" panose="020B0604020202020204" pitchFamily="34" charset="0"/>
              <a:buChar char="•"/>
            </a:pPr>
            <a:r>
              <a:rPr lang="en-US" dirty="0"/>
              <a:t>More number of company limited by guarantee should be registered.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77631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EXECUTION SUMMARY</a:t>
            </a:r>
          </a:p>
        </p:txBody>
      </p:sp>
      <p:sp>
        <p:nvSpPr>
          <p:cNvPr id="3" name="Content Placeholder 2"/>
          <p:cNvSpPr>
            <a:spLocks noGrp="1"/>
          </p:cNvSpPr>
          <p:nvPr>
            <p:ph idx="1"/>
          </p:nvPr>
        </p:nvSpPr>
        <p:spPr/>
        <p:txBody>
          <a:bodyPr>
            <a:normAutofit fontScale="92500" lnSpcReduction="10000"/>
          </a:bodyPr>
          <a:lstStyle/>
          <a:p>
            <a:pPr marL="171450" indent="-171450">
              <a:buFont typeface="Wingdings" pitchFamily="2" charset="2"/>
              <a:buChar char="Ø"/>
            </a:pPr>
            <a:r>
              <a:rPr lang="en-US" sz="2000" dirty="0"/>
              <a:t>The data consists of company uid, date of registration, month name, state, ROC(Registrars of Company), category, class, company type, authorized capital, paid up capital, activity code, activity description.</a:t>
            </a:r>
          </a:p>
          <a:p>
            <a:pPr marL="171450" indent="-171450">
              <a:buFont typeface="Wingdings" pitchFamily="2" charset="2"/>
              <a:buChar char="Ø"/>
            </a:pPr>
            <a:r>
              <a:rPr lang="en-US" sz="2000" dirty="0"/>
              <a:t>Dataset is having 54894 rows and 12 columns.</a:t>
            </a:r>
          </a:p>
          <a:p>
            <a:pPr marL="171450" indent="-171450">
              <a:buFont typeface="Wingdings" pitchFamily="2" charset="2"/>
              <a:buChar char="Ø"/>
            </a:pPr>
            <a:r>
              <a:rPr lang="en-US" sz="2000" dirty="0"/>
              <a:t>The project is made using pivot table, pivot chart, conditional formatting and slicer.</a:t>
            </a:r>
          </a:p>
          <a:p>
            <a:pPr marL="171450" indent="-171450">
              <a:buFont typeface="Wingdings" pitchFamily="2" charset="2"/>
              <a:buChar char="Ø"/>
            </a:pPr>
            <a:r>
              <a:rPr lang="en-US" sz="2000" dirty="0"/>
              <a:t>By using above raw data, and applying formulas we get a clear view of finalized data.</a:t>
            </a:r>
          </a:p>
          <a:p>
            <a:pPr marL="0" indent="0">
              <a:buNone/>
            </a:pPr>
            <a:r>
              <a:rPr lang="en-US" sz="4400" dirty="0"/>
              <a:t>VIDEO LINK:-</a:t>
            </a:r>
          </a:p>
          <a:p>
            <a:pPr marL="0" indent="0">
              <a:buNone/>
            </a:pPr>
            <a:r>
              <a:rPr lang="en-IN" sz="1700" dirty="0"/>
              <a:t>https://</a:t>
            </a:r>
            <a:r>
              <a:rPr lang="en-IN" sz="1700" dirty="0" err="1"/>
              <a:t>drive.google.com</a:t>
            </a:r>
            <a:r>
              <a:rPr lang="en-IN" sz="1700" dirty="0"/>
              <a:t>/file/d/1PtZoKbjyTEGMA-8fJqQIOYYqIdIAmvXl/</a:t>
            </a:r>
            <a:r>
              <a:rPr lang="en-IN" sz="1700" dirty="0" err="1"/>
              <a:t>view?usp</a:t>
            </a:r>
            <a:r>
              <a:rPr lang="en-IN" sz="1700" dirty="0"/>
              <a:t>=sharing</a:t>
            </a:r>
            <a:endParaRPr lang="en-US" sz="1700" dirty="0"/>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904" y="277487"/>
            <a:ext cx="8522386" cy="763525"/>
          </a:xfrm>
        </p:spPr>
        <p:txBody>
          <a:bodyPr>
            <a:normAutofit/>
          </a:bodyPr>
          <a:lstStyle/>
          <a:p>
            <a:r>
              <a:rPr lang="en-US" sz="2400" dirty="0"/>
              <a:t>Number of registered companies state wise</a:t>
            </a:r>
          </a:p>
        </p:txBody>
      </p:sp>
      <p:sp>
        <p:nvSpPr>
          <p:cNvPr id="6" name="TextBox 5">
            <a:extLst>
              <a:ext uri="{FF2B5EF4-FFF2-40B4-BE49-F238E27FC236}">
                <a16:creationId xmlns:a16="http://schemas.microsoft.com/office/drawing/2014/main" id="{E86296C5-462C-E648-95DC-75C461079E42}"/>
              </a:ext>
            </a:extLst>
          </p:cNvPr>
          <p:cNvSpPr txBox="1"/>
          <p:nvPr/>
        </p:nvSpPr>
        <p:spPr>
          <a:xfrm>
            <a:off x="161365" y="3352800"/>
            <a:ext cx="8905964" cy="147732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IN" dirty="0"/>
              <a:t>This chart consists of the report of number of companies registered in various states of India.</a:t>
            </a:r>
          </a:p>
          <a:p>
            <a:r>
              <a:rPr lang="en-IN" dirty="0"/>
              <a:t>It is observed that the number of companies registered in Maharashtra is far above than its </a:t>
            </a:r>
          </a:p>
          <a:p>
            <a:r>
              <a:rPr lang="en-IN" dirty="0"/>
              <a:t>Respective states where as Ladakh and Lakshadweep are quite low in number in registrations</a:t>
            </a:r>
          </a:p>
          <a:p>
            <a:r>
              <a:rPr lang="en-IN" dirty="0"/>
              <a:t>of company in 2021.</a:t>
            </a:r>
          </a:p>
          <a:p>
            <a:endParaRPr lang="en-US" dirty="0"/>
          </a:p>
        </p:txBody>
      </p:sp>
      <p:pic>
        <p:nvPicPr>
          <p:cNvPr id="5" name="Picture 4">
            <a:extLst>
              <a:ext uri="{FF2B5EF4-FFF2-40B4-BE49-F238E27FC236}">
                <a16:creationId xmlns:a16="http://schemas.microsoft.com/office/drawing/2014/main" id="{68906272-3313-3645-8462-BE8908969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1012"/>
            <a:ext cx="9144000" cy="2301997"/>
          </a:xfrm>
          <a:prstGeom prst="rect">
            <a:avLst/>
          </a:prstGeom>
        </p:spPr>
      </p:pic>
    </p:spTree>
    <p:extLst>
      <p:ext uri="{BB962C8B-B14F-4D97-AF65-F5344CB8AC3E}">
        <p14:creationId xmlns:p14="http://schemas.microsoft.com/office/powerpoint/2010/main" val="2761353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600" dirty="0"/>
              <a:t>State wise sum of authorized capital and sum of paid up capital</a:t>
            </a:r>
          </a:p>
        </p:txBody>
      </p:sp>
      <p:pic>
        <p:nvPicPr>
          <p:cNvPr id="3" name="Picture 2">
            <a:extLst>
              <a:ext uri="{FF2B5EF4-FFF2-40B4-BE49-F238E27FC236}">
                <a16:creationId xmlns:a16="http://schemas.microsoft.com/office/drawing/2014/main" id="{0EDF653E-75DF-DF40-B98A-97DC7ED33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0" y="1197405"/>
            <a:ext cx="9144000" cy="1985166"/>
          </a:xfrm>
          <a:prstGeom prst="rect">
            <a:avLst/>
          </a:prstGeom>
        </p:spPr>
      </p:pic>
      <p:sp>
        <p:nvSpPr>
          <p:cNvPr id="6" name="TextBox 5">
            <a:extLst>
              <a:ext uri="{FF2B5EF4-FFF2-40B4-BE49-F238E27FC236}">
                <a16:creationId xmlns:a16="http://schemas.microsoft.com/office/drawing/2014/main" id="{E86296C5-462C-E648-95DC-75C461079E42}"/>
              </a:ext>
            </a:extLst>
          </p:cNvPr>
          <p:cNvSpPr txBox="1"/>
          <p:nvPr/>
        </p:nvSpPr>
        <p:spPr>
          <a:xfrm>
            <a:off x="161365" y="3352800"/>
            <a:ext cx="8839080" cy="175432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dirty="0"/>
              <a:t>This chart shows the report of sum of authorized capital and sum of paid up capital in different </a:t>
            </a:r>
          </a:p>
          <a:p>
            <a:r>
              <a:rPr lang="en-US" dirty="0"/>
              <a:t>States. Here again Maharashtra is leading the chart in terms of the sum of authorized capital</a:t>
            </a:r>
          </a:p>
          <a:p>
            <a:r>
              <a:rPr lang="en-US" dirty="0"/>
              <a:t>Having a value of 14243M where as Ladakh scores the lowest having zero. Then Maharashtra</a:t>
            </a:r>
          </a:p>
          <a:p>
            <a:r>
              <a:rPr lang="en-US" dirty="0"/>
              <a:t>also having the highest sum of authorized capital that is 8752M and Ladakh securing the </a:t>
            </a:r>
          </a:p>
          <a:p>
            <a:r>
              <a:rPr lang="en-US" dirty="0"/>
              <a:t>Lowest rank having zero.</a:t>
            </a:r>
          </a:p>
        </p:txBody>
      </p:sp>
    </p:spTree>
    <p:extLst>
      <p:ext uri="{BB962C8B-B14F-4D97-AF65-F5344CB8AC3E}">
        <p14:creationId xmlns:p14="http://schemas.microsoft.com/office/powerpoint/2010/main" val="2096153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80" y="265218"/>
            <a:ext cx="8076896" cy="763525"/>
          </a:xfrm>
        </p:spPr>
        <p:txBody>
          <a:bodyPr>
            <a:normAutofit/>
          </a:bodyPr>
          <a:lstStyle/>
          <a:p>
            <a:r>
              <a:rPr lang="en-US" sz="1600" dirty="0"/>
              <a:t>Number of registered companies according to different category</a:t>
            </a:r>
          </a:p>
        </p:txBody>
      </p:sp>
      <p:pic>
        <p:nvPicPr>
          <p:cNvPr id="5" name="Picture 4">
            <a:extLst>
              <a:ext uri="{FF2B5EF4-FFF2-40B4-BE49-F238E27FC236}">
                <a16:creationId xmlns:a16="http://schemas.microsoft.com/office/drawing/2014/main" id="{150A0794-4C67-074A-AD1B-C3AD61B84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705" y="1089814"/>
            <a:ext cx="4419294" cy="4053685"/>
          </a:xfrm>
          <a:prstGeom prst="rect">
            <a:avLst/>
          </a:prstGeom>
        </p:spPr>
      </p:pic>
      <p:sp>
        <p:nvSpPr>
          <p:cNvPr id="9" name="Rectangle 8">
            <a:extLst>
              <a:ext uri="{FF2B5EF4-FFF2-40B4-BE49-F238E27FC236}">
                <a16:creationId xmlns:a16="http://schemas.microsoft.com/office/drawing/2014/main" id="{93EAE04F-8323-3B45-A834-B57C45FB452F}"/>
              </a:ext>
            </a:extLst>
          </p:cNvPr>
          <p:cNvSpPr/>
          <p:nvPr/>
        </p:nvSpPr>
        <p:spPr>
          <a:xfrm>
            <a:off x="1" y="1197405"/>
            <a:ext cx="4724704" cy="394609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FF"/>
              </a:highlight>
            </a:endParaRPr>
          </a:p>
        </p:txBody>
      </p:sp>
      <p:sp>
        <p:nvSpPr>
          <p:cNvPr id="8" name="TextBox 7">
            <a:extLst>
              <a:ext uri="{FF2B5EF4-FFF2-40B4-BE49-F238E27FC236}">
                <a16:creationId xmlns:a16="http://schemas.microsoft.com/office/drawing/2014/main" id="{8A74BDF0-B53A-7242-AA0B-00308EC692DF}"/>
              </a:ext>
            </a:extLst>
          </p:cNvPr>
          <p:cNvSpPr txBox="1"/>
          <p:nvPr/>
        </p:nvSpPr>
        <p:spPr>
          <a:xfrm>
            <a:off x="1" y="1745361"/>
            <a:ext cx="4724704" cy="2308324"/>
          </a:xfrm>
          <a:prstGeom prst="rect">
            <a:avLst/>
          </a:prstGeom>
          <a:noFill/>
        </p:spPr>
        <p:txBody>
          <a:bodyPr wrap="square" rtlCol="0">
            <a:spAutoFit/>
          </a:bodyPr>
          <a:lstStyle/>
          <a:p>
            <a:r>
              <a:rPr lang="en-US" dirty="0">
                <a:latin typeface="Lato" panose="020F0502020204030203" pitchFamily="34" charset="77"/>
              </a:rPr>
              <a:t>The chart gives an idea about the grouping</a:t>
            </a:r>
          </a:p>
          <a:p>
            <a:r>
              <a:rPr lang="en-US" dirty="0">
                <a:latin typeface="Lato" panose="020F0502020204030203" pitchFamily="34" charset="77"/>
              </a:rPr>
              <a:t>Of companies in accordance to their categories.</a:t>
            </a:r>
          </a:p>
          <a:p>
            <a:r>
              <a:rPr lang="en-US" dirty="0">
                <a:latin typeface="Lato" panose="020F0502020204030203" pitchFamily="34" charset="77"/>
              </a:rPr>
              <a:t>It can be observed that the category of company</a:t>
            </a:r>
          </a:p>
          <a:p>
            <a:r>
              <a:rPr lang="en-US" dirty="0">
                <a:latin typeface="Lato" panose="020F0502020204030203" pitchFamily="34" charset="77"/>
              </a:rPr>
              <a:t>Limited by shares have a higher number of </a:t>
            </a:r>
          </a:p>
          <a:p>
            <a:r>
              <a:rPr lang="en-US" dirty="0">
                <a:latin typeface="Lato" panose="020F0502020204030203" pitchFamily="34" charset="77"/>
              </a:rPr>
              <a:t>Registered companies that is 54559 than the </a:t>
            </a:r>
          </a:p>
          <a:p>
            <a:r>
              <a:rPr lang="en-US" dirty="0">
                <a:latin typeface="Lato" panose="020F0502020204030203" pitchFamily="34" charset="77"/>
              </a:rPr>
              <a:t>Category of company limited by Guarantee. </a:t>
            </a:r>
          </a:p>
        </p:txBody>
      </p:sp>
    </p:spTree>
    <p:extLst>
      <p:ext uri="{BB962C8B-B14F-4D97-AF65-F5344CB8AC3E}">
        <p14:creationId xmlns:p14="http://schemas.microsoft.com/office/powerpoint/2010/main" val="53526954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80" y="265218"/>
            <a:ext cx="8076896" cy="763525"/>
          </a:xfrm>
        </p:spPr>
        <p:txBody>
          <a:bodyPr>
            <a:normAutofit/>
          </a:bodyPr>
          <a:lstStyle/>
          <a:p>
            <a:r>
              <a:rPr lang="en-US" sz="1600" dirty="0"/>
              <a:t>Category wise sum of authorized capital and sum of paid up capital</a:t>
            </a:r>
          </a:p>
        </p:txBody>
      </p:sp>
      <p:pic>
        <p:nvPicPr>
          <p:cNvPr id="3" name="Picture 2">
            <a:extLst>
              <a:ext uri="{FF2B5EF4-FFF2-40B4-BE49-F238E27FC236}">
                <a16:creationId xmlns:a16="http://schemas.microsoft.com/office/drawing/2014/main" id="{2E3F8639-4D0F-2045-AFEB-27512C3F5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108" y="1197404"/>
            <a:ext cx="5755867" cy="2748691"/>
          </a:xfrm>
          <a:prstGeom prst="rect">
            <a:avLst/>
          </a:prstGeom>
        </p:spPr>
      </p:pic>
      <p:sp>
        <p:nvSpPr>
          <p:cNvPr id="13" name="Rectangle 12">
            <a:extLst>
              <a:ext uri="{FF2B5EF4-FFF2-40B4-BE49-F238E27FC236}">
                <a16:creationId xmlns:a16="http://schemas.microsoft.com/office/drawing/2014/main" id="{E53FE398-2B60-7B4C-A3AF-20DADE4D4467}"/>
              </a:ext>
            </a:extLst>
          </p:cNvPr>
          <p:cNvSpPr/>
          <p:nvPr/>
        </p:nvSpPr>
        <p:spPr>
          <a:xfrm>
            <a:off x="296260" y="1197404"/>
            <a:ext cx="2931848" cy="381762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panose="020F0502020204030203" pitchFamily="34" charset="77"/>
              </a:rPr>
              <a:t>This chart consist of two categories and it is shown the authorized capital of company limited shares is greater than company limited shares and same goes for the sum of the paid up capital.</a:t>
            </a:r>
          </a:p>
          <a:p>
            <a:pPr algn="ctr"/>
            <a:endParaRPr lang="en-US" dirty="0"/>
          </a:p>
        </p:txBody>
      </p:sp>
    </p:spTree>
    <p:extLst>
      <p:ext uri="{BB962C8B-B14F-4D97-AF65-F5344CB8AC3E}">
        <p14:creationId xmlns:p14="http://schemas.microsoft.com/office/powerpoint/2010/main" val="45345379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80" y="265218"/>
            <a:ext cx="8076896" cy="763525"/>
          </a:xfrm>
        </p:spPr>
        <p:txBody>
          <a:bodyPr>
            <a:normAutofit/>
          </a:bodyPr>
          <a:lstStyle/>
          <a:p>
            <a:r>
              <a:rPr lang="en-US" sz="2100" dirty="0"/>
              <a:t>Number of registered companies according to class</a:t>
            </a:r>
          </a:p>
        </p:txBody>
      </p:sp>
      <p:sp>
        <p:nvSpPr>
          <p:cNvPr id="12" name="Rectangle 11">
            <a:extLst>
              <a:ext uri="{FF2B5EF4-FFF2-40B4-BE49-F238E27FC236}">
                <a16:creationId xmlns:a16="http://schemas.microsoft.com/office/drawing/2014/main" id="{0AF2E828-4B5B-A449-A796-D1637E86D21D}"/>
              </a:ext>
            </a:extLst>
          </p:cNvPr>
          <p:cNvSpPr/>
          <p:nvPr/>
        </p:nvSpPr>
        <p:spPr>
          <a:xfrm>
            <a:off x="5946345" y="1181971"/>
            <a:ext cx="3228108" cy="39460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panose="020F0502020204030203" pitchFamily="34" charset="77"/>
              </a:rPr>
              <a:t>This indicates the total number of registered companies in different class where private class has the highest number of registered companies.</a:t>
            </a:r>
          </a:p>
        </p:txBody>
      </p:sp>
      <p:pic>
        <p:nvPicPr>
          <p:cNvPr id="5" name="Picture 4">
            <a:extLst>
              <a:ext uri="{FF2B5EF4-FFF2-40B4-BE49-F238E27FC236}">
                <a16:creationId xmlns:a16="http://schemas.microsoft.com/office/drawing/2014/main" id="{932CD65D-30B7-4C42-B13E-DEA861AB6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972"/>
            <a:ext cx="5946345" cy="3069534"/>
          </a:xfrm>
          <a:prstGeom prst="rect">
            <a:avLst/>
          </a:prstGeom>
        </p:spPr>
      </p:pic>
    </p:spTree>
    <p:extLst>
      <p:ext uri="{BB962C8B-B14F-4D97-AF65-F5344CB8AC3E}">
        <p14:creationId xmlns:p14="http://schemas.microsoft.com/office/powerpoint/2010/main" val="35748313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7080" y="265218"/>
            <a:ext cx="8076896" cy="763525"/>
          </a:xfrm>
        </p:spPr>
        <p:txBody>
          <a:bodyPr>
            <a:normAutofit/>
          </a:bodyPr>
          <a:lstStyle/>
          <a:p>
            <a:r>
              <a:rPr lang="en-US" sz="1600" dirty="0"/>
              <a:t>Class wise sum of authorized capital and sum of paid up capital</a:t>
            </a:r>
          </a:p>
        </p:txBody>
      </p:sp>
      <p:sp>
        <p:nvSpPr>
          <p:cNvPr id="12" name="Rectangle 11">
            <a:extLst>
              <a:ext uri="{FF2B5EF4-FFF2-40B4-BE49-F238E27FC236}">
                <a16:creationId xmlns:a16="http://schemas.microsoft.com/office/drawing/2014/main" id="{0AF2E828-4B5B-A449-A796-D1637E86D21D}"/>
              </a:ext>
            </a:extLst>
          </p:cNvPr>
          <p:cNvSpPr/>
          <p:nvPr/>
        </p:nvSpPr>
        <p:spPr>
          <a:xfrm>
            <a:off x="0" y="3946095"/>
            <a:ext cx="9144000" cy="119740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panose="020F0502020204030203" pitchFamily="34" charset="77"/>
              </a:rPr>
              <a:t>This shows the sum of authorized capital and the sum of the paid up capital where in private both the sum of capitals  are higher than their respective classes. And One person company stays at the bottom</a:t>
            </a:r>
          </a:p>
        </p:txBody>
      </p:sp>
      <p:pic>
        <p:nvPicPr>
          <p:cNvPr id="3" name="Picture 2">
            <a:extLst>
              <a:ext uri="{FF2B5EF4-FFF2-40B4-BE49-F238E27FC236}">
                <a16:creationId xmlns:a16="http://schemas.microsoft.com/office/drawing/2014/main" id="{BBB18FCD-2662-D74E-9394-C6EA7EC77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405"/>
            <a:ext cx="5182820" cy="2595985"/>
          </a:xfrm>
          <a:prstGeom prst="rect">
            <a:avLst/>
          </a:prstGeom>
        </p:spPr>
      </p:pic>
    </p:spTree>
    <p:extLst>
      <p:ext uri="{BB962C8B-B14F-4D97-AF65-F5344CB8AC3E}">
        <p14:creationId xmlns:p14="http://schemas.microsoft.com/office/powerpoint/2010/main" val="20272541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Words>
  <Application>Microsoft Macintosh PowerPoint</Application>
  <PresentationFormat>On-screen Show (16:9)</PresentationFormat>
  <Paragraphs>81</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Lato</vt:lpstr>
      <vt:lpstr>Wingdings</vt:lpstr>
      <vt:lpstr>Office Theme</vt:lpstr>
      <vt:lpstr>Registered Company in 2021 </vt:lpstr>
      <vt:lpstr>PROBLEM STATEMENTS:-</vt:lpstr>
      <vt:lpstr>EXECUTION SUMMARY</vt:lpstr>
      <vt:lpstr>Number of registered companies state wise</vt:lpstr>
      <vt:lpstr>State wise sum of authorized capital and sum of paid up capital</vt:lpstr>
      <vt:lpstr>Number of registered companies according to different category</vt:lpstr>
      <vt:lpstr>Category wise sum of authorized capital and sum of paid up capital</vt:lpstr>
      <vt:lpstr>Number of registered companies according to class</vt:lpstr>
      <vt:lpstr>Class wise sum of authorized capital and sum of paid up capital</vt:lpstr>
      <vt:lpstr>Type wise number of registered companies</vt:lpstr>
      <vt:lpstr>Type wise sum of authorized capital and sum of paid up capital</vt:lpstr>
      <vt:lpstr>Number of registered companies according to activity description</vt:lpstr>
      <vt:lpstr>Percentage of registrations each month</vt:lpstr>
      <vt:lpstr>Number of companies registered under different type and class</vt:lpstr>
      <vt:lpstr>Number of different class of companies registered in various months</vt:lpstr>
      <vt:lpstr>Sum of authorized capital under different class and type of company</vt:lpstr>
      <vt:lpstr>Sum of paid up capital under different class and type of company</vt:lpstr>
      <vt:lpstr>Sum of paid up capital under different class and type of company</vt:lpstr>
      <vt:lpstr>Sum of paid up capital under different class and type of company</vt:lpstr>
      <vt:lpstr>Sum of paid up capital under different class and type of company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2021-06-20T11:03:28Z</dcterms:modified>
</cp:coreProperties>
</file>