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301" r:id="rId3"/>
    <p:sldId id="302" r:id="rId4"/>
    <p:sldId id="306" r:id="rId5"/>
    <p:sldId id="261" r:id="rId6"/>
    <p:sldId id="303" r:id="rId7"/>
    <p:sldId id="304" r:id="rId8"/>
    <p:sldId id="305" r:id="rId9"/>
    <p:sldId id="258" r:id="rId10"/>
    <p:sldId id="259" r:id="rId11"/>
    <p:sldId id="278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Varela Round" panose="00000500000000000000" pitchFamily="2" charset="-79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90B04-DF94-5FB2-9398-BC25EE88C615}" v="348" dt="2025-08-05T20:03:00.409"/>
    <p1510:client id="{483CD7D3-5C9B-A81A-DA00-C2EB1F6DA155}" v="3" dt="2025-08-06T05:43:32.249"/>
    <p1510:client id="{6EDE76C3-A105-DE21-60A6-4766CB8143DE}" v="13" dt="2025-08-05T05:50:33.126"/>
    <p1510:client id="{903A2D78-E0F2-A7D7-DF76-07E3EBCE1803}" v="5" dt="2025-08-05T13:15:26.467"/>
    <p1510:client id="{991E7D00-A506-2314-D80E-E2E42524D17B}" v="5" dt="2025-08-06T02:43:11.392"/>
    <p1510:client id="{9FF49271-9C53-DA64-AD6B-E34C0F715A50}" v="9" dt="2025-08-05T06:02:34.087"/>
    <p1510:client id="{A51C8E80-F6CF-FF9A-CC8E-81F946404ED3}" v="81" dt="2025-08-05T12:11:16.102"/>
    <p1510:client id="{B57B743C-C679-80CE-B6FA-5640D9554A21}" v="30" dt="2025-08-06T05:30:18.429"/>
    <p1510:client id="{C58816B2-4C45-11A3-EC6E-AB05F2A43567}" v="15" dt="2025-08-05T05:56:42.930"/>
    <p1510:client id="{C5D67F9F-A371-5E5C-EE18-B38C312CB3DD}" v="182" dt="2025-08-05T04:58:50.157"/>
    <p1510:client id="{C772DACB-403D-0672-83D6-EDAD238778A8}" v="47" dt="2025-08-05T12:03:24.917"/>
    <p1510:client id="{D2BEFA87-9C13-A12D-223C-F51A10C47DB4}" v="11" dt="2025-08-05T04:57:40.628"/>
    <p1510:client id="{DD8DF06C-FB62-BCB4-1FAF-CE18C98A3DB2}" v="18" dt="2025-08-05T17:37:04.776"/>
    <p1510:client id="{DF853BE7-2773-2655-F046-30759CB2C2C2}" v="69" dt="2025-08-05T17:45:17.480"/>
    <p1510:client id="{E5F620C9-7A54-BD86-9B78-EB65C6A9A383}" v="32" dt="2025-08-05T05:54:02.246"/>
    <p1510:client id="{E7EB19F9-D1E9-E811-09FB-5558576203EE}" v="268" dt="2025-08-05T23:49:04.273"/>
  </p1510:revLst>
</p1510:revInfo>
</file>

<file path=ppt/tableStyles.xml><?xml version="1.0" encoding="utf-8"?>
<a:tblStyleLst xmlns:a="http://schemas.openxmlformats.org/drawingml/2006/main" def="{4F6F26F3-8FA2-4157-BEB0-524FD36CB5D6}">
  <a:tblStyle styleId="{4F6F26F3-8FA2-4157-BEB0-524FD36CB5D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3C337F09-F623-70F9-57E7-7CADAB7EE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80065257-ED47-A9DA-F571-A3A69B706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3C3A6694-48E6-3858-8647-5D405690F7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356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>
          <a:extLst>
            <a:ext uri="{FF2B5EF4-FFF2-40B4-BE49-F238E27FC236}">
              <a16:creationId xmlns:a16="http://schemas.microsoft.com/office/drawing/2014/main" id="{72DA9492-9D16-2E10-8403-5B7E023EF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bd6c00e730_0_259:notes">
            <a:extLst>
              <a:ext uri="{FF2B5EF4-FFF2-40B4-BE49-F238E27FC236}">
                <a16:creationId xmlns:a16="http://schemas.microsoft.com/office/drawing/2014/main" id="{9C559542-C6BA-FC70-E5B4-3E52063D2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bd6c00e730_0_259:notes">
            <a:extLst>
              <a:ext uri="{FF2B5EF4-FFF2-40B4-BE49-F238E27FC236}">
                <a16:creationId xmlns:a16="http://schemas.microsoft.com/office/drawing/2014/main" id="{D7E31495-3BB5-9BFD-BB7D-0EFE0428FD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2298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dcbf794ed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dcbf794ed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99f2f57a71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99f2f57a71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1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59" name="Google Shape;159;p1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1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61" name="Google Shape;161;p1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62" name="Google Shape;162;p1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5" name="Google Shape;165;p13"/>
          <p:cNvSpPr txBox="1">
            <a:spLocks noGrp="1"/>
          </p:cNvSpPr>
          <p:nvPr>
            <p:ph type="title"/>
          </p:nvPr>
        </p:nvSpPr>
        <p:spPr>
          <a:xfrm>
            <a:off x="10288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1"/>
          </p:nvPr>
        </p:nvSpPr>
        <p:spPr>
          <a:xfrm>
            <a:off x="10288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2" hasCustomPrompt="1"/>
          </p:nvPr>
        </p:nvSpPr>
        <p:spPr>
          <a:xfrm>
            <a:off x="27983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68" name="Google Shape;168;p13"/>
          <p:cNvSpPr txBox="1">
            <a:spLocks noGrp="1"/>
          </p:cNvSpPr>
          <p:nvPr>
            <p:ph type="title" idx="3"/>
          </p:nvPr>
        </p:nvSpPr>
        <p:spPr>
          <a:xfrm>
            <a:off x="4512682" y="1627953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subTitle" idx="4"/>
          </p:nvPr>
        </p:nvSpPr>
        <p:spPr>
          <a:xfrm>
            <a:off x="4512682" y="210660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5" hasCustomPrompt="1"/>
          </p:nvPr>
        </p:nvSpPr>
        <p:spPr>
          <a:xfrm>
            <a:off x="6282177" y="1578507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6"/>
          </p:nvPr>
        </p:nvSpPr>
        <p:spPr>
          <a:xfrm>
            <a:off x="2261653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2" name="Google Shape;172;p13"/>
          <p:cNvSpPr txBox="1">
            <a:spLocks noGrp="1"/>
          </p:cNvSpPr>
          <p:nvPr>
            <p:ph type="subTitle" idx="7"/>
          </p:nvPr>
        </p:nvSpPr>
        <p:spPr>
          <a:xfrm>
            <a:off x="2261653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13"/>
          <p:cNvSpPr txBox="1">
            <a:spLocks noGrp="1"/>
          </p:cNvSpPr>
          <p:nvPr>
            <p:ph type="title" idx="8" hasCustomPrompt="1"/>
          </p:nvPr>
        </p:nvSpPr>
        <p:spPr>
          <a:xfrm>
            <a:off x="4023747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74" name="Google Shape;174;p13"/>
          <p:cNvSpPr txBox="1">
            <a:spLocks noGrp="1"/>
          </p:cNvSpPr>
          <p:nvPr>
            <p:ph type="title" idx="9"/>
          </p:nvPr>
        </p:nvSpPr>
        <p:spPr>
          <a:xfrm>
            <a:off x="5753328" y="3359621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5" name="Google Shape;175;p13"/>
          <p:cNvSpPr txBox="1">
            <a:spLocks noGrp="1"/>
          </p:cNvSpPr>
          <p:nvPr>
            <p:ph type="subTitle" idx="13"/>
          </p:nvPr>
        </p:nvSpPr>
        <p:spPr>
          <a:xfrm>
            <a:off x="5753328" y="3838271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3"/>
          <p:cNvSpPr txBox="1">
            <a:spLocks noGrp="1"/>
          </p:cNvSpPr>
          <p:nvPr>
            <p:ph type="title" idx="14" hasCustomPrompt="1"/>
          </p:nvPr>
        </p:nvSpPr>
        <p:spPr>
          <a:xfrm>
            <a:off x="7515422" y="3310175"/>
            <a:ext cx="644100" cy="34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grpSp>
        <p:nvGrpSpPr>
          <p:cNvPr id="177" name="Google Shape;177;p13"/>
          <p:cNvGrpSpPr/>
          <p:nvPr/>
        </p:nvGrpSpPr>
        <p:grpSpPr>
          <a:xfrm>
            <a:off x="7825782" y="148426"/>
            <a:ext cx="1137830" cy="861541"/>
            <a:chOff x="2625225" y="855400"/>
            <a:chExt cx="1307700" cy="899687"/>
          </a:xfrm>
        </p:grpSpPr>
        <p:sp>
          <p:nvSpPr>
            <p:cNvPr id="178" name="Google Shape;178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>
            <a:off x="50874" y="3936172"/>
            <a:ext cx="1137830" cy="861541"/>
            <a:chOff x="2625225" y="855400"/>
            <a:chExt cx="1307700" cy="899687"/>
          </a:xfrm>
        </p:grpSpPr>
        <p:sp>
          <p:nvSpPr>
            <p:cNvPr id="181" name="Google Shape;181;p1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13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4"/>
          <p:cNvGrpSpPr/>
          <p:nvPr/>
        </p:nvGrpSpPr>
        <p:grpSpPr>
          <a:xfrm>
            <a:off x="7914057" y="83663"/>
            <a:ext cx="1137830" cy="861541"/>
            <a:chOff x="2625225" y="855400"/>
            <a:chExt cx="1307700" cy="899687"/>
          </a:xfrm>
        </p:grpSpPr>
        <p:sp>
          <p:nvSpPr>
            <p:cNvPr id="186" name="Google Shape;186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89" name="Google Shape;18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" name="Google Shape;191;p1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92" name="Google Shape;192;p1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3" name="Google Shape;193;p1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94" name="Google Shape;194;p1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5" name="Google Shape;195;p1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8" name="Google Shape;198;p14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99" name="Google Shape;199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202" name="Google Shape;202;p1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1698875" y="1319200"/>
            <a:ext cx="57462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4"/>
          <p:cNvSpPr txBox="1">
            <a:spLocks noGrp="1"/>
          </p:cNvSpPr>
          <p:nvPr>
            <p:ph type="subTitle" idx="1"/>
          </p:nvPr>
        </p:nvSpPr>
        <p:spPr>
          <a:xfrm>
            <a:off x="2483300" y="3283700"/>
            <a:ext cx="4177500" cy="8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229;p1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30" name="Google Shape;230;p1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1" name="Google Shape;231;p1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32" name="Google Shape;232;p1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3" name="Google Shape;233;p1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1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1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36" name="Google Shape;236;p16"/>
          <p:cNvSpPr txBox="1">
            <a:spLocks noGrp="1"/>
          </p:cNvSpPr>
          <p:nvPr>
            <p:ph type="title"/>
          </p:nvPr>
        </p:nvSpPr>
        <p:spPr>
          <a:xfrm flipH="1">
            <a:off x="4582025" y="1439448"/>
            <a:ext cx="3852000" cy="15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subTitle" idx="1"/>
          </p:nvPr>
        </p:nvSpPr>
        <p:spPr>
          <a:xfrm flipH="1">
            <a:off x="4582025" y="3018900"/>
            <a:ext cx="3852000" cy="12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40" name="Google Shape;240;p1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1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42" name="Google Shape;242;p1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3" name="Google Shape;243;p1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46" name="Google Shape;246;p17"/>
          <p:cNvSpPr txBox="1">
            <a:spLocks noGrp="1"/>
          </p:cNvSpPr>
          <p:nvPr>
            <p:ph type="title"/>
          </p:nvPr>
        </p:nvSpPr>
        <p:spPr>
          <a:xfrm>
            <a:off x="720000" y="1807725"/>
            <a:ext cx="3357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17"/>
          <p:cNvSpPr txBox="1">
            <a:spLocks noGrp="1"/>
          </p:cNvSpPr>
          <p:nvPr>
            <p:ph type="subTitle" idx="1"/>
          </p:nvPr>
        </p:nvSpPr>
        <p:spPr>
          <a:xfrm>
            <a:off x="720000" y="2532825"/>
            <a:ext cx="3357900" cy="127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s">
  <p:cSld name="CUSTOM_6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1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50" name="Google Shape;250;p1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52" name="Google Shape;252;p1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1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1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xfrm>
            <a:off x="1025476" y="2800350"/>
            <a:ext cx="1754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" name="Google Shape;257;p18"/>
          <p:cNvSpPr txBox="1">
            <a:spLocks noGrp="1"/>
          </p:cNvSpPr>
          <p:nvPr>
            <p:ph type="subTitle" idx="1"/>
          </p:nvPr>
        </p:nvSpPr>
        <p:spPr>
          <a:xfrm>
            <a:off x="815229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18"/>
          <p:cNvSpPr txBox="1">
            <a:spLocks noGrp="1"/>
          </p:cNvSpPr>
          <p:nvPr>
            <p:ph type="title" idx="2"/>
          </p:nvPr>
        </p:nvSpPr>
        <p:spPr>
          <a:xfrm>
            <a:off x="3722123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9" name="Google Shape;259;p18"/>
          <p:cNvSpPr txBox="1">
            <a:spLocks noGrp="1"/>
          </p:cNvSpPr>
          <p:nvPr>
            <p:ph type="subTitle" idx="3"/>
          </p:nvPr>
        </p:nvSpPr>
        <p:spPr>
          <a:xfrm>
            <a:off x="3484215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18"/>
          <p:cNvSpPr txBox="1">
            <a:spLocks noGrp="1"/>
          </p:cNvSpPr>
          <p:nvPr>
            <p:ph type="title" idx="4"/>
          </p:nvPr>
        </p:nvSpPr>
        <p:spPr>
          <a:xfrm>
            <a:off x="6391312" y="2800350"/>
            <a:ext cx="16995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1" name="Google Shape;261;p18"/>
          <p:cNvSpPr txBox="1">
            <a:spLocks noGrp="1"/>
          </p:cNvSpPr>
          <p:nvPr>
            <p:ph type="subTitle" idx="5"/>
          </p:nvPr>
        </p:nvSpPr>
        <p:spPr>
          <a:xfrm>
            <a:off x="6153408" y="3346926"/>
            <a:ext cx="2175300" cy="8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title" idx="6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1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65" name="Google Shape;265;p1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6" name="Google Shape;266;p1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67" name="Google Shape;267;p1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1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1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1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1" name="Google Shape;271;p19"/>
          <p:cNvSpPr txBox="1">
            <a:spLocks noGrp="1"/>
          </p:cNvSpPr>
          <p:nvPr>
            <p:ph type="title"/>
          </p:nvPr>
        </p:nvSpPr>
        <p:spPr>
          <a:xfrm>
            <a:off x="1060239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2" name="Google Shape;272;p19"/>
          <p:cNvSpPr txBox="1">
            <a:spLocks noGrp="1"/>
          </p:cNvSpPr>
          <p:nvPr>
            <p:ph type="subTitle" idx="1"/>
          </p:nvPr>
        </p:nvSpPr>
        <p:spPr>
          <a:xfrm>
            <a:off x="1060239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9"/>
          <p:cNvSpPr txBox="1">
            <a:spLocks noGrp="1"/>
          </p:cNvSpPr>
          <p:nvPr>
            <p:ph type="title" idx="2"/>
          </p:nvPr>
        </p:nvSpPr>
        <p:spPr>
          <a:xfrm>
            <a:off x="6105660" y="16838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19"/>
          <p:cNvSpPr txBox="1">
            <a:spLocks noGrp="1"/>
          </p:cNvSpPr>
          <p:nvPr>
            <p:ph type="subTitle" idx="3"/>
          </p:nvPr>
        </p:nvSpPr>
        <p:spPr>
          <a:xfrm>
            <a:off x="6105660" y="22269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9"/>
          <p:cNvSpPr txBox="1">
            <a:spLocks noGrp="1"/>
          </p:cNvSpPr>
          <p:nvPr>
            <p:ph type="title" idx="4"/>
          </p:nvPr>
        </p:nvSpPr>
        <p:spPr>
          <a:xfrm>
            <a:off x="1060239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6" name="Google Shape;276;p19"/>
          <p:cNvSpPr txBox="1">
            <a:spLocks noGrp="1"/>
          </p:cNvSpPr>
          <p:nvPr>
            <p:ph type="subTitle" idx="5"/>
          </p:nvPr>
        </p:nvSpPr>
        <p:spPr>
          <a:xfrm>
            <a:off x="1060239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9"/>
          <p:cNvSpPr txBox="1">
            <a:spLocks noGrp="1"/>
          </p:cNvSpPr>
          <p:nvPr>
            <p:ph type="title" idx="6"/>
          </p:nvPr>
        </p:nvSpPr>
        <p:spPr>
          <a:xfrm>
            <a:off x="6105660" y="3117202"/>
            <a:ext cx="1978200" cy="4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8" name="Google Shape;278;p19"/>
          <p:cNvSpPr txBox="1">
            <a:spLocks noGrp="1"/>
          </p:cNvSpPr>
          <p:nvPr>
            <p:ph type="subTitle" idx="7"/>
          </p:nvPr>
        </p:nvSpPr>
        <p:spPr>
          <a:xfrm>
            <a:off x="6105660" y="3660377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9"/>
          <p:cNvSpPr txBox="1">
            <a:spLocks noGrp="1"/>
          </p:cNvSpPr>
          <p:nvPr>
            <p:ph type="title" idx="8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1" name="Google Shape;281;p20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82" name="Google Shape;282;p20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3" name="Google Shape;283;p20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84" name="Google Shape;284;p20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5" name="Google Shape;285;p20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0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20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8" name="Google Shape;288;p20"/>
          <p:cNvSpPr txBox="1">
            <a:spLocks noGrp="1"/>
          </p:cNvSpPr>
          <p:nvPr>
            <p:ph type="title"/>
          </p:nvPr>
        </p:nvSpPr>
        <p:spPr>
          <a:xfrm>
            <a:off x="1028275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9" name="Google Shape;289;p20"/>
          <p:cNvSpPr txBox="1">
            <a:spLocks noGrp="1"/>
          </p:cNvSpPr>
          <p:nvPr>
            <p:ph type="subTitle" idx="1"/>
          </p:nvPr>
        </p:nvSpPr>
        <p:spPr>
          <a:xfrm>
            <a:off x="902575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0"/>
          <p:cNvSpPr txBox="1">
            <a:spLocks noGrp="1"/>
          </p:cNvSpPr>
          <p:nvPr>
            <p:ph type="title" idx="2"/>
          </p:nvPr>
        </p:nvSpPr>
        <p:spPr>
          <a:xfrm>
            <a:off x="37248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1" name="Google Shape;291;p20"/>
          <p:cNvSpPr txBox="1">
            <a:spLocks noGrp="1"/>
          </p:cNvSpPr>
          <p:nvPr>
            <p:ph type="subTitle" idx="3"/>
          </p:nvPr>
        </p:nvSpPr>
        <p:spPr>
          <a:xfrm>
            <a:off x="35991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0"/>
          <p:cNvSpPr txBox="1">
            <a:spLocks noGrp="1"/>
          </p:cNvSpPr>
          <p:nvPr>
            <p:ph type="title" idx="4"/>
          </p:nvPr>
        </p:nvSpPr>
        <p:spPr>
          <a:xfrm>
            <a:off x="1028275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3" name="Google Shape;293;p20"/>
          <p:cNvSpPr txBox="1">
            <a:spLocks noGrp="1"/>
          </p:cNvSpPr>
          <p:nvPr>
            <p:ph type="subTitle" idx="5"/>
          </p:nvPr>
        </p:nvSpPr>
        <p:spPr>
          <a:xfrm>
            <a:off x="902575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0"/>
          <p:cNvSpPr txBox="1">
            <a:spLocks noGrp="1"/>
          </p:cNvSpPr>
          <p:nvPr>
            <p:ph type="title" idx="6"/>
          </p:nvPr>
        </p:nvSpPr>
        <p:spPr>
          <a:xfrm>
            <a:off x="37248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5" name="Google Shape;295;p20"/>
          <p:cNvSpPr txBox="1">
            <a:spLocks noGrp="1"/>
          </p:cNvSpPr>
          <p:nvPr>
            <p:ph type="subTitle" idx="7"/>
          </p:nvPr>
        </p:nvSpPr>
        <p:spPr>
          <a:xfrm>
            <a:off x="35991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20"/>
          <p:cNvSpPr txBox="1">
            <a:spLocks noGrp="1"/>
          </p:cNvSpPr>
          <p:nvPr>
            <p:ph type="title" idx="8"/>
          </p:nvPr>
        </p:nvSpPr>
        <p:spPr>
          <a:xfrm>
            <a:off x="6381262" y="1626750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7" name="Google Shape;297;p20"/>
          <p:cNvSpPr txBox="1">
            <a:spLocks noGrp="1"/>
          </p:cNvSpPr>
          <p:nvPr>
            <p:ph type="subTitle" idx="9"/>
          </p:nvPr>
        </p:nvSpPr>
        <p:spPr>
          <a:xfrm>
            <a:off x="6255562" y="2289475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20"/>
          <p:cNvSpPr txBox="1">
            <a:spLocks noGrp="1"/>
          </p:cNvSpPr>
          <p:nvPr>
            <p:ph type="title" idx="13"/>
          </p:nvPr>
        </p:nvSpPr>
        <p:spPr>
          <a:xfrm>
            <a:off x="6381262" y="3055025"/>
            <a:ext cx="1734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9" name="Google Shape;299;p20"/>
          <p:cNvSpPr txBox="1">
            <a:spLocks noGrp="1"/>
          </p:cNvSpPr>
          <p:nvPr>
            <p:ph type="subTitle" idx="14"/>
          </p:nvPr>
        </p:nvSpPr>
        <p:spPr>
          <a:xfrm>
            <a:off x="6255562" y="3717750"/>
            <a:ext cx="1986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20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2" name="Google Shape;32;p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3;p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4" name="Google Shape;34;p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" name="Google Shape;35;p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" name="Google Shape;38;p3"/>
          <p:cNvGrpSpPr/>
          <p:nvPr/>
        </p:nvGrpSpPr>
        <p:grpSpPr>
          <a:xfrm>
            <a:off x="64857" y="4179726"/>
            <a:ext cx="1137830" cy="861541"/>
            <a:chOff x="2625225" y="855400"/>
            <a:chExt cx="1307700" cy="899687"/>
          </a:xfrm>
        </p:grpSpPr>
        <p:sp>
          <p:nvSpPr>
            <p:cNvPr id="39" name="Google Shape;39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926575" y="2473800"/>
            <a:ext cx="334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403125" y="1384975"/>
            <a:ext cx="1666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186825" y="3408661"/>
            <a:ext cx="28275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7909410" y="163841"/>
            <a:ext cx="1137830" cy="861541"/>
            <a:chOff x="2625225" y="855400"/>
            <a:chExt cx="1307700" cy="899687"/>
          </a:xfrm>
        </p:grpSpPr>
        <p:sp>
          <p:nvSpPr>
            <p:cNvPr id="45" name="Google Shape;45;p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2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03" name="Google Shape;303;p2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4" name="Google Shape;304;p2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05" name="Google Shape;305;p2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2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8" name="Google Shape;308;p2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09" name="Google Shape;309;p21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oogle Shape;311;p22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12" name="Google Shape;312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2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15" name="Google Shape;31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" name="Google Shape;317;p2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18" name="Google Shape;318;p2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9" name="Google Shape;319;p2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20" name="Google Shape;320;p2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21" name="Google Shape;321;p2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2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325" name="Google Shape;325;p2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2"/>
          <p:cNvSpPr txBox="1">
            <a:spLocks noGrp="1"/>
          </p:cNvSpPr>
          <p:nvPr>
            <p:ph type="body" idx="1"/>
          </p:nvPr>
        </p:nvSpPr>
        <p:spPr>
          <a:xfrm>
            <a:off x="1226575" y="1533475"/>
            <a:ext cx="6690900" cy="24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 sz="14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rabi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AutoNum type="alpha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AutoNum type="romanLcPeriod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28" name="Google Shape;328;p2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IG_NUMBER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23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31" name="Google Shape;331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34" name="Google Shape;33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37" name="Google Shape;337;p23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8" name="Google Shape;338;p23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39" name="Google Shape;339;p23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40" name="Google Shape;340;p23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3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3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23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344" name="Google Shape;344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" name="Google Shape;346;p23"/>
          <p:cNvGrpSpPr/>
          <p:nvPr/>
        </p:nvGrpSpPr>
        <p:grpSpPr>
          <a:xfrm>
            <a:off x="7865119" y="1656876"/>
            <a:ext cx="1137830" cy="861541"/>
            <a:chOff x="2625225" y="855400"/>
            <a:chExt cx="1307700" cy="899687"/>
          </a:xfrm>
        </p:grpSpPr>
        <p:sp>
          <p:nvSpPr>
            <p:cNvPr id="347" name="Google Shape;347;p23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23"/>
          <p:cNvSpPr txBox="1">
            <a:spLocks noGrp="1"/>
          </p:cNvSpPr>
          <p:nvPr>
            <p:ph type="title" hasCustomPrompt="1"/>
          </p:nvPr>
        </p:nvSpPr>
        <p:spPr>
          <a:xfrm>
            <a:off x="2295900" y="1337894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0" name="Google Shape;350;p23"/>
          <p:cNvSpPr txBox="1">
            <a:spLocks noGrp="1"/>
          </p:cNvSpPr>
          <p:nvPr>
            <p:ph type="subTitle" idx="1"/>
          </p:nvPr>
        </p:nvSpPr>
        <p:spPr>
          <a:xfrm>
            <a:off x="2554350" y="2028931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1" name="Google Shape;351;p23"/>
          <p:cNvSpPr txBox="1">
            <a:spLocks noGrp="1"/>
          </p:cNvSpPr>
          <p:nvPr>
            <p:ph type="title" idx="2" hasCustomPrompt="1"/>
          </p:nvPr>
        </p:nvSpPr>
        <p:spPr>
          <a:xfrm>
            <a:off x="2295900" y="3074619"/>
            <a:ext cx="4552200" cy="76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2" name="Google Shape;352;p23"/>
          <p:cNvSpPr txBox="1">
            <a:spLocks noGrp="1"/>
          </p:cNvSpPr>
          <p:nvPr>
            <p:ph type="subTitle" idx="3"/>
          </p:nvPr>
        </p:nvSpPr>
        <p:spPr>
          <a:xfrm>
            <a:off x="2554350" y="3765706"/>
            <a:ext cx="40353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p24"/>
          <p:cNvGrpSpPr/>
          <p:nvPr/>
        </p:nvGrpSpPr>
        <p:grpSpPr>
          <a:xfrm>
            <a:off x="7865107" y="4106601"/>
            <a:ext cx="1137830" cy="861541"/>
            <a:chOff x="2625225" y="855400"/>
            <a:chExt cx="1307700" cy="899687"/>
          </a:xfrm>
        </p:grpSpPr>
        <p:sp>
          <p:nvSpPr>
            <p:cNvPr id="355" name="Google Shape;355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7" name="Google Shape;357;p24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58" name="Google Shape;358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61" name="Google Shape;36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2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64" name="Google Shape;364;p2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5" name="Google Shape;365;p2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66" name="Google Shape;366;p2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67" name="Google Shape;367;p2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0" name="Google Shape;370;p24"/>
          <p:cNvGrpSpPr/>
          <p:nvPr/>
        </p:nvGrpSpPr>
        <p:grpSpPr>
          <a:xfrm>
            <a:off x="66432" y="4182801"/>
            <a:ext cx="1137830" cy="861541"/>
            <a:chOff x="2625225" y="855400"/>
            <a:chExt cx="1307700" cy="899687"/>
          </a:xfrm>
        </p:grpSpPr>
        <p:sp>
          <p:nvSpPr>
            <p:cNvPr id="371" name="Google Shape;371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24"/>
          <p:cNvSpPr txBox="1">
            <a:spLocks noGrp="1"/>
          </p:cNvSpPr>
          <p:nvPr>
            <p:ph type="subTitle" idx="1"/>
          </p:nvPr>
        </p:nvSpPr>
        <p:spPr>
          <a:xfrm>
            <a:off x="2854763" y="1901417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4"/>
          <p:cNvSpPr txBox="1">
            <a:spLocks noGrp="1"/>
          </p:cNvSpPr>
          <p:nvPr>
            <p:ph type="title"/>
          </p:nvPr>
        </p:nvSpPr>
        <p:spPr>
          <a:xfrm>
            <a:off x="2646113" y="1177296"/>
            <a:ext cx="3852000" cy="85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9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75" name="Google Shape;375;p24"/>
          <p:cNvGrpSpPr/>
          <p:nvPr/>
        </p:nvGrpSpPr>
        <p:grpSpPr>
          <a:xfrm>
            <a:off x="7828119" y="1229926"/>
            <a:ext cx="1137830" cy="861541"/>
            <a:chOff x="2625225" y="855400"/>
            <a:chExt cx="1307700" cy="899687"/>
          </a:xfrm>
        </p:grpSpPr>
        <p:sp>
          <p:nvSpPr>
            <p:cNvPr id="376" name="Google Shape;376;p24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8" name="Google Shape;378;p24"/>
          <p:cNvSpPr txBox="1"/>
          <p:nvPr/>
        </p:nvSpPr>
        <p:spPr>
          <a:xfrm>
            <a:off x="2589150" y="3810546"/>
            <a:ext cx="3965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rgbClr val="434343"/>
                </a:solidFill>
                <a:latin typeface="Lato"/>
                <a:ea typeface="Lato"/>
                <a:cs typeface="Lato"/>
                <a:sym typeface="Lato"/>
              </a:rPr>
              <a:t>, and infographics &amp; images by </a:t>
            </a:r>
            <a:r>
              <a:rPr lang="en" sz="1000">
                <a:solidFill>
                  <a:srgbClr val="434343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>
              <a:solidFill>
                <a:srgbClr val="43434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4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49" name="Google Shape;49;p4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4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51" name="Google Shape;51;p4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2" name="Google Shape;52;p4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" name="Google Shape;5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Anaheim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4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59" name="Google Shape;59;p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" name="Google Shape;60;p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61" name="Google Shape;61;p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" name="Google Shape;62;p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" name="Google Shape;65;p5"/>
          <p:cNvSpPr txBox="1">
            <a:spLocks noGrp="1"/>
          </p:cNvSpPr>
          <p:nvPr>
            <p:ph type="title"/>
          </p:nvPr>
        </p:nvSpPr>
        <p:spPr>
          <a:xfrm>
            <a:off x="1924624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title" idx="2"/>
          </p:nvPr>
        </p:nvSpPr>
        <p:spPr>
          <a:xfrm>
            <a:off x="5280898" y="2775447"/>
            <a:ext cx="19269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 txBox="1">
            <a:spLocks noGrp="1"/>
          </p:cNvSpPr>
          <p:nvPr>
            <p:ph type="subTitle" idx="1"/>
          </p:nvPr>
        </p:nvSpPr>
        <p:spPr>
          <a:xfrm>
            <a:off x="507317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subTitle" idx="3"/>
          </p:nvPr>
        </p:nvSpPr>
        <p:spPr>
          <a:xfrm>
            <a:off x="1716925" y="3460195"/>
            <a:ext cx="2357100" cy="7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title" idx="4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7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81" name="Google Shape;81;p7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" name="Google Shape;82;p7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83" name="Google Shape;83;p7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" name="Google Shape;84;p7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7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7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" name="Google Shape;87;p7"/>
          <p:cNvSpPr txBox="1">
            <a:spLocks noGrp="1"/>
          </p:cNvSpPr>
          <p:nvPr>
            <p:ph type="subTitle" idx="1"/>
          </p:nvPr>
        </p:nvSpPr>
        <p:spPr>
          <a:xfrm>
            <a:off x="720000" y="1386477"/>
            <a:ext cx="3881400" cy="303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7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8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91" name="Google Shape;91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94" name="Google Shape;9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8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97" name="Google Shape;97;p8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8" name="Google Shape;98;p8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99" name="Google Shape;99;p8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0" name="Google Shape;100;p8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8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8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3" name="Google Shape;103;p8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104" name="Google Shape;104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107" name="Google Shape;107;p8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1381550" y="1691300"/>
            <a:ext cx="6381000" cy="23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"/>
          <p:cNvSpPr txBox="1">
            <a:spLocks noGrp="1"/>
          </p:cNvSpPr>
          <p:nvPr>
            <p:ph type="title"/>
          </p:nvPr>
        </p:nvSpPr>
        <p:spPr>
          <a:xfrm>
            <a:off x="817050" y="1196798"/>
            <a:ext cx="3633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9"/>
          <p:cNvSpPr/>
          <p:nvPr/>
        </p:nvSpPr>
        <p:spPr>
          <a:xfrm>
            <a:off x="2146949" y="2999349"/>
            <a:ext cx="4531800" cy="441000"/>
          </a:xfrm>
          <a:prstGeom prst="roundRect">
            <a:avLst>
              <a:gd name="adj" fmla="val 6740"/>
            </a:avLst>
          </a:prstGeom>
          <a:solidFill>
            <a:srgbClr val="F6F2E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1063373" y="1072193"/>
            <a:ext cx="6696225" cy="16678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3500"/>
              <a:t>Mini System Monitor with File Access Logger in C using System Calls</a:t>
            </a:r>
          </a:p>
        </p:txBody>
      </p:sp>
      <p:sp>
        <p:nvSpPr>
          <p:cNvPr id="417" name="Google Shape;417;p29"/>
          <p:cNvSpPr txBox="1">
            <a:spLocks noGrp="1"/>
          </p:cNvSpPr>
          <p:nvPr>
            <p:ph type="subTitle" idx="1"/>
          </p:nvPr>
        </p:nvSpPr>
        <p:spPr>
          <a:xfrm>
            <a:off x="572606" y="3439149"/>
            <a:ext cx="7949583" cy="8713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br>
              <a:rPr lang="en" b="1"/>
            </a:br>
            <a:br>
              <a:rPr lang="en" b="1"/>
            </a:br>
            <a:r>
              <a:rPr lang="en" b="1">
                <a:solidFill>
                  <a:schemeClr val="tx1"/>
                </a:solidFill>
              </a:rPr>
              <a:t>G Prajwal Priyadarshan – cb.sc.u4aie24214         Kishore B – cb.sc.u4iae24227</a:t>
            </a:r>
            <a:endParaRPr lang="en-US" b="1">
              <a:solidFill>
                <a:schemeClr val="tx1"/>
              </a:solidFill>
            </a:endParaRPr>
          </a:p>
          <a:p>
            <a:pPr marL="0" indent="0"/>
            <a:endParaRPr lang="en" b="1">
              <a:solidFill>
                <a:schemeClr val="tx1"/>
              </a:solidFill>
            </a:endParaRPr>
          </a:p>
          <a:p>
            <a:pPr marL="0" indent="0"/>
            <a:r>
              <a:rPr lang="en" b="1">
                <a:solidFill>
                  <a:schemeClr val="tx1"/>
                </a:solidFill>
              </a:rPr>
              <a:t>Kabilan K – cb.sc.u4aie24224        Rahul L S - cb.sc.u4iae24248</a:t>
            </a:r>
          </a:p>
        </p:txBody>
      </p:sp>
      <p:sp>
        <p:nvSpPr>
          <p:cNvPr id="5" name="Google Shape;416;p29">
            <a:extLst>
              <a:ext uri="{FF2B5EF4-FFF2-40B4-BE49-F238E27FC236}">
                <a16:creationId xmlns:a16="http://schemas.microsoft.com/office/drawing/2014/main" id="{419F9287-2970-1109-334C-6C182B90CF6F}"/>
              </a:ext>
            </a:extLst>
          </p:cNvPr>
          <p:cNvSpPr txBox="1">
            <a:spLocks/>
          </p:cNvSpPr>
          <p:nvPr/>
        </p:nvSpPr>
        <p:spPr>
          <a:xfrm>
            <a:off x="1062852" y="2980801"/>
            <a:ext cx="6696225" cy="4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Varela Round"/>
              <a:buNone/>
              <a:defRPr sz="5900" b="1" i="0" u="none" strike="noStrike" cap="none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" sz="1800"/>
              <a:t>Team - 7  Batch - 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DA2A52-3F8E-853C-9B77-6CA75F0D2DDA}"/>
              </a:ext>
            </a:extLst>
          </p:cNvPr>
          <p:cNvSpPr txBox="1"/>
          <p:nvPr/>
        </p:nvSpPr>
        <p:spPr>
          <a:xfrm>
            <a:off x="2133040" y="1174937"/>
            <a:ext cx="4340037" cy="24622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A terminal-based interactive program with menu options: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View list of processes with PIDs.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See per-process CPU usage.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Enter PID to kill a process.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Display file access and permission change logs.</a:t>
            </a:r>
          </a:p>
          <a:p>
            <a:pPr marL="228600" lvl="1" indent="-228600">
              <a:buFont typeface=""/>
              <a:buChar char="•"/>
            </a:pPr>
            <a:r>
              <a:rPr lang="en-US"/>
              <a:t>Show available disk space.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Clear, user-friendly output, updated dynamically or on request.</a:t>
            </a:r>
          </a:p>
          <a:p>
            <a:pPr marL="228600" indent="-228600">
              <a:buFont typeface=""/>
              <a:buChar char="•"/>
            </a:pPr>
            <a:r>
              <a:rPr lang="en-US"/>
              <a:t>Logs for tracking file access and permission changes stored in a local file.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95B5C7-7ED5-4FE4-ECA2-D65E4B373B08}"/>
              </a:ext>
            </a:extLst>
          </p:cNvPr>
          <p:cNvSpPr txBox="1"/>
          <p:nvPr/>
        </p:nvSpPr>
        <p:spPr>
          <a:xfrm>
            <a:off x="2855820" y="359709"/>
            <a:ext cx="3440766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000">
                <a:solidFill>
                  <a:srgbClr val="2D2E27"/>
                </a:solidFill>
              </a:rPr>
              <a:t>Expected Output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0" name="Google Shape;910;p51"/>
          <p:cNvGrpSpPr/>
          <p:nvPr/>
        </p:nvGrpSpPr>
        <p:grpSpPr>
          <a:xfrm>
            <a:off x="2786794" y="1505368"/>
            <a:ext cx="3571200" cy="2728425"/>
            <a:chOff x="4572596" y="1126750"/>
            <a:chExt cx="3571200" cy="2728425"/>
          </a:xfrm>
        </p:grpSpPr>
        <p:sp>
          <p:nvSpPr>
            <p:cNvPr id="911" name="Google Shape;911;p51"/>
            <p:cNvSpPr/>
            <p:nvPr/>
          </p:nvSpPr>
          <p:spPr>
            <a:xfrm>
              <a:off x="6003423" y="3077425"/>
              <a:ext cx="709500" cy="761100"/>
            </a:xfrm>
            <a:prstGeom prst="trapezoid">
              <a:avLst>
                <a:gd name="adj" fmla="val 7613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4572596" y="1126750"/>
              <a:ext cx="3571200" cy="2262600"/>
            </a:xfrm>
            <a:prstGeom prst="roundRect">
              <a:avLst>
                <a:gd name="adj" fmla="val 3323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5713500" y="3761275"/>
              <a:ext cx="1289400" cy="93900"/>
            </a:xfrm>
            <a:prstGeom prst="roundRect">
              <a:avLst>
                <a:gd name="adj" fmla="val 50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Google Shape;876;p50">
            <a:extLst>
              <a:ext uri="{FF2B5EF4-FFF2-40B4-BE49-F238E27FC236}">
                <a16:creationId xmlns:a16="http://schemas.microsoft.com/office/drawing/2014/main" id="{FADFE3B3-0481-635D-52C9-F8D359CA01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0497" y="2346282"/>
            <a:ext cx="3171706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400"/>
              <a:t>Thank You !</a:t>
            </a:r>
            <a:endParaRPr lang="en-US" sz="3400"/>
          </a:p>
        </p:txBody>
      </p:sp>
      <p:grpSp>
        <p:nvGrpSpPr>
          <p:cNvPr id="11" name="Google Shape;884;p50">
            <a:extLst>
              <a:ext uri="{FF2B5EF4-FFF2-40B4-BE49-F238E27FC236}">
                <a16:creationId xmlns:a16="http://schemas.microsoft.com/office/drawing/2014/main" id="{DF2E72D1-2988-91C7-01CA-A5A6B1385124}"/>
              </a:ext>
            </a:extLst>
          </p:cNvPr>
          <p:cNvGrpSpPr/>
          <p:nvPr/>
        </p:nvGrpSpPr>
        <p:grpSpPr>
          <a:xfrm>
            <a:off x="104813" y="1360996"/>
            <a:ext cx="1137900" cy="861417"/>
            <a:chOff x="2333960" y="2049193"/>
            <a:chExt cx="1137900" cy="861417"/>
          </a:xfrm>
        </p:grpSpPr>
        <p:sp>
          <p:nvSpPr>
            <p:cNvPr id="9" name="Google Shape;885;p50">
              <a:extLst>
                <a:ext uri="{FF2B5EF4-FFF2-40B4-BE49-F238E27FC236}">
                  <a16:creationId xmlns:a16="http://schemas.microsoft.com/office/drawing/2014/main" id="{C3A18D08-A723-BE3D-0563-1A7448A54F93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886;p50">
              <a:extLst>
                <a:ext uri="{FF2B5EF4-FFF2-40B4-BE49-F238E27FC236}">
                  <a16:creationId xmlns:a16="http://schemas.microsoft.com/office/drawing/2014/main" id="{13DD1231-5868-073E-1D26-1532DFED7BCC}"/>
                </a:ext>
              </a:extLst>
            </p:cNvPr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884;p50">
            <a:extLst>
              <a:ext uri="{FF2B5EF4-FFF2-40B4-BE49-F238E27FC236}">
                <a16:creationId xmlns:a16="http://schemas.microsoft.com/office/drawing/2014/main" id="{E1083E11-35B0-388D-23A7-9B9E26647737}"/>
              </a:ext>
            </a:extLst>
          </p:cNvPr>
          <p:cNvGrpSpPr/>
          <p:nvPr/>
        </p:nvGrpSpPr>
        <p:grpSpPr>
          <a:xfrm>
            <a:off x="7902265" y="3803571"/>
            <a:ext cx="1137900" cy="861417"/>
            <a:chOff x="2333960" y="2049193"/>
            <a:chExt cx="1137900" cy="861417"/>
          </a:xfrm>
        </p:grpSpPr>
        <p:sp>
          <p:nvSpPr>
            <p:cNvPr id="13" name="Google Shape;885;p50">
              <a:extLst>
                <a:ext uri="{FF2B5EF4-FFF2-40B4-BE49-F238E27FC236}">
                  <a16:creationId xmlns:a16="http://schemas.microsoft.com/office/drawing/2014/main" id="{52022028-5F1A-9C55-7D1C-855B8A58CD3D}"/>
                </a:ext>
              </a:extLst>
            </p:cNvPr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886;p50">
              <a:extLst>
                <a:ext uri="{FF2B5EF4-FFF2-40B4-BE49-F238E27FC236}">
                  <a16:creationId xmlns:a16="http://schemas.microsoft.com/office/drawing/2014/main" id="{A4536DFB-10F3-FD7F-4FC2-F37C30433A9C}"/>
                </a:ext>
              </a:extLst>
            </p:cNvPr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4EAD8E-C609-4F0F-C402-7D10F4890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The main goal of this project is to create a small tool, like a </a:t>
            </a:r>
            <a:r>
              <a:rPr lang="en-US" sz="1500" b="1">
                <a:solidFill>
                  <a:schemeClr val="tx1"/>
                </a:solidFill>
              </a:rPr>
              <a:t>mini task manager</a:t>
            </a:r>
            <a:r>
              <a:rPr lang="en-US" sz="1500">
                <a:solidFill>
                  <a:schemeClr val="tx1"/>
                </a:solidFill>
              </a:rPr>
              <a:t>, that can help us monitor what is happening inside the system and also control some activities. 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Normally, tools like </a:t>
            </a:r>
            <a:r>
              <a:rPr lang="en-US" sz="1500" b="1">
                <a:solidFill>
                  <a:schemeClr val="tx1"/>
                </a:solidFill>
              </a:rPr>
              <a:t>Task Manager in Windows</a:t>
            </a:r>
            <a:r>
              <a:rPr lang="en-US" sz="1500">
                <a:solidFill>
                  <a:schemeClr val="tx1"/>
                </a:solidFill>
              </a:rPr>
              <a:t> or </a:t>
            </a:r>
            <a:r>
              <a:rPr lang="en-US" sz="1500" b="1">
                <a:solidFill>
                  <a:schemeClr val="tx1"/>
                </a:solidFill>
              </a:rPr>
              <a:t>System Monitor in Linux</a:t>
            </a:r>
            <a:r>
              <a:rPr lang="en-US" sz="1500">
                <a:solidFill>
                  <a:schemeClr val="tx1"/>
                </a:solidFill>
              </a:rPr>
              <a:t> are used to check which programs are running, how much CPU they are using, and to stop programs that are not responding. In our project, we aim to build a similar system but in a simpler way.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We are going to write this in </a:t>
            </a:r>
            <a:r>
              <a:rPr lang="en-US" sz="1500" b="1">
                <a:solidFill>
                  <a:schemeClr val="tx1"/>
                </a:solidFill>
              </a:rPr>
              <a:t>C language</a:t>
            </a:r>
            <a:r>
              <a:rPr lang="en-US" sz="1500">
                <a:solidFill>
                  <a:schemeClr val="tx1"/>
                </a:solidFill>
              </a:rPr>
              <a:t>, and instead of using ready-made libraries, we will use </a:t>
            </a:r>
            <a:r>
              <a:rPr lang="en-US" sz="1500" b="1">
                <a:solidFill>
                  <a:schemeClr val="tx1"/>
                </a:solidFill>
              </a:rPr>
              <a:t>system calls</a:t>
            </a:r>
            <a:r>
              <a:rPr lang="en-US" sz="1500">
                <a:solidFill>
                  <a:schemeClr val="tx1"/>
                </a:solidFill>
              </a:rPr>
              <a:t>. 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A system call is basically a direct way for a program to ask the operating system to do something, like read a file, kill a process, or get process details.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1DFC4C-A071-2414-DDDF-401C72005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3753"/>
            <a:ext cx="7704000" cy="520970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18364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874102-3D4B-8A36-1BA8-485339BAE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370" y="1211469"/>
            <a:ext cx="6632367" cy="2971187"/>
          </a:xfrm>
        </p:spPr>
        <p:txBody>
          <a:bodyPr/>
          <a:lstStyle/>
          <a:p>
            <a:pPr algn="l">
              <a:buFont typeface="Wingdings"/>
              <a:buChar char="§"/>
            </a:pPr>
            <a:r>
              <a:rPr lang="en-US" sz="1500">
                <a:solidFill>
                  <a:schemeClr val="tx1"/>
                </a:solidFill>
              </a:rPr>
              <a:t>This project has been chosen because system monitoring plays a vital role in the efficient functioning of an operating system. 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Wingdings"/>
              <a:buChar char="§"/>
            </a:pPr>
            <a:r>
              <a:rPr lang="en-US" sz="1500">
                <a:solidFill>
                  <a:schemeClr val="tx1"/>
                </a:solidFill>
              </a:rPr>
              <a:t>Users often need to identify running processes, analyze their CPU usage, and terminate processes that are consuming excessive resources. 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Wingdings"/>
              <a:buChar char="§"/>
            </a:pPr>
            <a:r>
              <a:rPr lang="en-US" sz="1500">
                <a:solidFill>
                  <a:schemeClr val="tx1"/>
                </a:solidFill>
              </a:rPr>
              <a:t>In addition, monitoring file access times and detecting permission changes are important for ensuring system security and reliability.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Wingdings"/>
              <a:buChar char="§"/>
            </a:pPr>
            <a:r>
              <a:rPr lang="en-US" sz="1500">
                <a:solidFill>
                  <a:schemeClr val="tx1"/>
                </a:solidFill>
              </a:rPr>
              <a:t>By implementing this project, we aim to gain a deeper understanding of how the operating system manages </a:t>
            </a:r>
            <a:r>
              <a:rPr lang="en-US" sz="1500" b="1">
                <a:solidFill>
                  <a:schemeClr val="tx1"/>
                </a:solidFill>
              </a:rPr>
              <a:t>processes, files, and system resources</a:t>
            </a:r>
            <a:r>
              <a:rPr lang="en-US" sz="1500">
                <a:solidFill>
                  <a:schemeClr val="tx1"/>
                </a:solidFill>
              </a:rPr>
              <a:t>. </a:t>
            </a:r>
          </a:p>
          <a:p>
            <a:pPr algn="l">
              <a:buFont typeface="Wingdings"/>
              <a:buChar char="§"/>
            </a:pPr>
            <a:r>
              <a:rPr lang="en-US" sz="1500">
                <a:solidFill>
                  <a:schemeClr val="tx1"/>
                </a:solidFill>
              </a:rPr>
              <a:t>Furthermore, developing the tool in </a:t>
            </a:r>
            <a:r>
              <a:rPr lang="en-US" sz="1500" b="1">
                <a:solidFill>
                  <a:schemeClr val="tx1"/>
                </a:solidFill>
              </a:rPr>
              <a:t>C using system calls</a:t>
            </a:r>
            <a:r>
              <a:rPr lang="en-US" sz="1500">
                <a:solidFill>
                  <a:schemeClr val="tx1"/>
                </a:solidFill>
              </a:rPr>
              <a:t> provides valuable hands-on experience in system-level programming and direct interaction with the operating system kernel, rather than relying on high-level abstractions.</a:t>
            </a:r>
            <a:endParaRPr lang="en-US">
              <a:solidFill>
                <a:schemeClr val="tx1"/>
              </a:solidFill>
            </a:endParaRPr>
          </a:p>
          <a:p>
            <a:pPr algn="l">
              <a:buFont typeface="Wingdings"/>
              <a:buChar char="§"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ECD60ED4-E69C-C24C-60E1-6A5CEC436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3753"/>
            <a:ext cx="7704000" cy="520970"/>
          </a:xfrm>
        </p:spPr>
        <p:txBody>
          <a:bodyPr/>
          <a:lstStyle/>
          <a:p>
            <a:r>
              <a:rPr lang="en-US" sz="3000"/>
              <a:t>Why do we choose 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7D51-CBC9-D49E-83CA-008C273D0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61F2AD-BD15-6F8A-0870-16740EA32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Resource Monitoring : To track CPU and memory usage in real-time to optimize system performance and efficiency.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File Access Logging : To monitor and log file access activity to ensure security and compliance for sensitive data. 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Process Management : To manage, display and control active processes to prevent system overload and improve resource allocation.</a:t>
            </a:r>
          </a:p>
          <a:p>
            <a:pPr>
              <a:buFont typeface="Wingdings"/>
              <a:buChar char="q"/>
            </a:pPr>
            <a:endParaRPr lang="en-US" sz="1500">
              <a:solidFill>
                <a:schemeClr val="tx1"/>
              </a:solidFill>
            </a:endParaRPr>
          </a:p>
          <a:p>
            <a:pPr>
              <a:buFont typeface="Wingdings"/>
              <a:buChar char="q"/>
            </a:pPr>
            <a:r>
              <a:rPr lang="en-US" sz="1500">
                <a:solidFill>
                  <a:schemeClr val="tx1"/>
                </a:solidFill>
              </a:rPr>
              <a:t>To detect and alert on File Permission Changes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EFBA92-E161-F59C-C864-F25259E23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3753"/>
            <a:ext cx="7704000" cy="520970"/>
          </a:xfrm>
        </p:spPr>
        <p:txBody>
          <a:bodyPr/>
          <a:lstStyle/>
          <a:p>
            <a:r>
              <a:rPr lang="en-US"/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510885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/>
          <p:nvPr/>
        </p:nvSpPr>
        <p:spPr>
          <a:xfrm>
            <a:off x="590019" y="1280008"/>
            <a:ext cx="2220862" cy="99684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495" name="Google Shape;495;p34"/>
          <p:cNvSpPr txBox="1">
            <a:spLocks noGrp="1"/>
          </p:cNvSpPr>
          <p:nvPr>
            <p:ph type="title"/>
          </p:nvPr>
        </p:nvSpPr>
        <p:spPr>
          <a:xfrm>
            <a:off x="801241" y="1540633"/>
            <a:ext cx="1789401" cy="566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0"/>
              <a:t>List Active Processes</a:t>
            </a:r>
            <a:endParaRPr lang="en-US" sz="2000"/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AE9AFCF6-C228-6FAF-5A73-A97F7EF14F18}"/>
              </a:ext>
            </a:extLst>
          </p:cNvPr>
          <p:cNvSpPr/>
          <p:nvPr/>
        </p:nvSpPr>
        <p:spPr>
          <a:xfrm>
            <a:off x="3345745" y="1287838"/>
            <a:ext cx="2808020" cy="99684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>
                <a:latin typeface="Varela Round"/>
              </a:rPr>
              <a:t>Display CPU Usage per Process</a:t>
            </a:r>
          </a:p>
        </p:txBody>
      </p:sp>
      <p:sp>
        <p:nvSpPr>
          <p:cNvPr id="3" name="Google Shape;489;p34">
            <a:extLst>
              <a:ext uri="{FF2B5EF4-FFF2-40B4-BE49-F238E27FC236}">
                <a16:creationId xmlns:a16="http://schemas.microsoft.com/office/drawing/2014/main" id="{156A8FAA-F210-6EAE-BDFA-4DFDEFC2D3AA}"/>
              </a:ext>
            </a:extLst>
          </p:cNvPr>
          <p:cNvSpPr/>
          <p:nvPr/>
        </p:nvSpPr>
        <p:spPr>
          <a:xfrm>
            <a:off x="6445936" y="1303496"/>
            <a:ext cx="1978171" cy="100467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>
                <a:latin typeface="Varela Round"/>
              </a:rPr>
              <a:t>Kill a Process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40ABF0-C3E8-61F2-54DB-7E7004C540DA}"/>
              </a:ext>
            </a:extLst>
          </p:cNvPr>
          <p:cNvSpPr txBox="1"/>
          <p:nvPr/>
        </p:nvSpPr>
        <p:spPr>
          <a:xfrm>
            <a:off x="717091" y="2916573"/>
            <a:ext cx="2211291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latin typeface="Consolas"/>
              </a:rPr>
              <a:t>opendir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readdir</a:t>
            </a:r>
            <a:r>
              <a:rPr lang="en-US">
                <a:latin typeface="Consolas"/>
              </a:rPr>
              <a:t>()</a:t>
            </a:r>
          </a:p>
          <a:p>
            <a:pPr marL="285750" indent="-285750">
              <a:buChar char="•"/>
            </a:pPr>
            <a:r>
              <a:rPr lang="en-US">
                <a:latin typeface="Consolas"/>
              </a:rPr>
              <a:t>/proc/[</a:t>
            </a:r>
            <a:r>
              <a:rPr lang="en-US" err="1">
                <a:latin typeface="Consolas"/>
              </a:rPr>
              <a:t>pid</a:t>
            </a:r>
            <a:r>
              <a:rPr lang="en-US">
                <a:latin typeface="Consolas"/>
              </a:rPr>
              <a:t>]/comm</a:t>
            </a:r>
            <a:endParaRPr lang="en-US"/>
          </a:p>
          <a:p>
            <a:r>
              <a:rPr lang="en-US"/>
              <a:t>Show running process names &amp; PIDs</a:t>
            </a:r>
          </a:p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A3E7DE-4EB3-7094-61C1-8DE2647E2479}"/>
              </a:ext>
            </a:extLst>
          </p:cNvPr>
          <p:cNvSpPr txBox="1"/>
          <p:nvPr/>
        </p:nvSpPr>
        <p:spPr>
          <a:xfrm>
            <a:off x="3380462" y="2750246"/>
            <a:ext cx="2743200" cy="13619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latin typeface="Consolas"/>
                <a:cs typeface="Segoe UI"/>
              </a:rPr>
              <a:t>fopen</a:t>
            </a:r>
            <a:r>
              <a:rPr lang="en-US">
                <a:latin typeface="Consolas"/>
                <a:cs typeface="Segoe UI"/>
              </a:rPr>
              <a:t>()</a:t>
            </a:r>
            <a:r>
              <a:rPr lang="en-US"/>
              <a:t>,</a:t>
            </a:r>
          </a:p>
          <a:p>
            <a:pPr marL="285750" indent="-285750">
              <a:buChar char="•"/>
            </a:pPr>
            <a:r>
              <a:rPr lang="en-US"/>
              <a:t> </a:t>
            </a:r>
            <a:r>
              <a:rPr lang="en-US">
                <a:latin typeface="Consolas"/>
                <a:cs typeface="Segoe UI"/>
              </a:rPr>
              <a:t>/proc/[</a:t>
            </a:r>
            <a:r>
              <a:rPr lang="en-US" err="1">
                <a:latin typeface="Consolas"/>
                <a:cs typeface="Segoe UI"/>
              </a:rPr>
              <a:t>pid</a:t>
            </a:r>
            <a:r>
              <a:rPr lang="en-US">
                <a:latin typeface="Consolas"/>
                <a:cs typeface="Segoe UI"/>
              </a:rPr>
              <a:t>]/stat</a:t>
            </a:r>
          </a:p>
          <a:p>
            <a:pPr marL="285750" indent="-285750">
              <a:buChar char="•"/>
            </a:pPr>
            <a:r>
              <a:rPr lang="en-US">
                <a:latin typeface="Consolas"/>
                <a:cs typeface="Segoe UI"/>
              </a:rPr>
              <a:t>/proc/stat</a:t>
            </a:r>
            <a:endParaRPr lang="en-US"/>
          </a:p>
          <a:p>
            <a:r>
              <a:rPr lang="en-US"/>
              <a:t>Show how much CPU time each process uses</a:t>
            </a:r>
          </a:p>
          <a:p>
            <a:pPr>
              <a:lnSpc>
                <a:spcPts val="1500"/>
              </a:lnSpc>
            </a:pPr>
            <a:endParaRPr lang="en-US">
              <a:solidFill>
                <a:srgbClr val="2D2E27"/>
              </a:solidFill>
              <a:latin typeface="Consolas"/>
              <a:cs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C45B7F-0572-7441-D553-2B9741FC8EC1}"/>
              </a:ext>
            </a:extLst>
          </p:cNvPr>
          <p:cNvSpPr txBox="1"/>
          <p:nvPr/>
        </p:nvSpPr>
        <p:spPr>
          <a:xfrm>
            <a:off x="6441509" y="2750246"/>
            <a:ext cx="1936837" cy="9310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Consolas"/>
                <a:cs typeface="Segoe UI"/>
              </a:rPr>
              <a:t>kill()</a:t>
            </a:r>
            <a:endParaRPr lang="en-US"/>
          </a:p>
          <a:p>
            <a:r>
              <a:rPr lang="en-US"/>
              <a:t>Terminate a process by PID</a:t>
            </a:r>
          </a:p>
          <a:p>
            <a:pPr>
              <a:lnSpc>
                <a:spcPts val="1500"/>
              </a:lnSpc>
            </a:pPr>
            <a:endParaRPr lang="en-US">
              <a:solidFill>
                <a:srgbClr val="2D2E27"/>
              </a:solidFill>
              <a:latin typeface="Consolas"/>
              <a:cs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3552BF5B-2447-14F9-D1CD-C379900C8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>
            <a:extLst>
              <a:ext uri="{FF2B5EF4-FFF2-40B4-BE49-F238E27FC236}">
                <a16:creationId xmlns:a16="http://schemas.microsoft.com/office/drawing/2014/main" id="{FC4C539C-7F87-0775-1986-D225E910E04E}"/>
              </a:ext>
            </a:extLst>
          </p:cNvPr>
          <p:cNvSpPr/>
          <p:nvPr/>
        </p:nvSpPr>
        <p:spPr>
          <a:xfrm>
            <a:off x="590019" y="1287837"/>
            <a:ext cx="2220862" cy="99684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FBCC809E-F3AF-80FF-C8A4-EA97575EEDE7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495" name="Google Shape;495;p34">
            <a:extLst>
              <a:ext uri="{FF2B5EF4-FFF2-40B4-BE49-F238E27FC236}">
                <a16:creationId xmlns:a16="http://schemas.microsoft.com/office/drawing/2014/main" id="{297BCBD5-633E-DE6F-A8E3-F47665A7C0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4666" y="1524975"/>
            <a:ext cx="2118209" cy="566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2000" b="0"/>
              <a:t>Log File Access Times</a:t>
            </a:r>
            <a:endParaRPr lang="en-US"/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B359E699-F6C1-549B-AD37-44F5AC6FC88B}"/>
              </a:ext>
            </a:extLst>
          </p:cNvPr>
          <p:cNvSpPr/>
          <p:nvPr/>
        </p:nvSpPr>
        <p:spPr>
          <a:xfrm>
            <a:off x="3345745" y="1287838"/>
            <a:ext cx="2808020" cy="99684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/>
              <a:t>Alert on Permission Change</a:t>
            </a:r>
            <a:endParaRPr lang="en-US"/>
          </a:p>
        </p:txBody>
      </p:sp>
      <p:sp>
        <p:nvSpPr>
          <p:cNvPr id="3" name="Google Shape;489;p34">
            <a:extLst>
              <a:ext uri="{FF2B5EF4-FFF2-40B4-BE49-F238E27FC236}">
                <a16:creationId xmlns:a16="http://schemas.microsoft.com/office/drawing/2014/main" id="{5764C2AB-918F-7EC4-A48B-0CA8963D7852}"/>
              </a:ext>
            </a:extLst>
          </p:cNvPr>
          <p:cNvSpPr/>
          <p:nvPr/>
        </p:nvSpPr>
        <p:spPr>
          <a:xfrm>
            <a:off x="6445936" y="1303496"/>
            <a:ext cx="1978171" cy="1004671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/>
              <a:t>Monitor Disk Space Usage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B98E1A-6B41-29FB-556F-011CBF394E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827920"/>
              </p:ext>
            </p:extLst>
          </p:nvPr>
        </p:nvGraphicFramePr>
        <p:xfrm>
          <a:off x="0" y="2419350"/>
          <a:ext cx="9144000" cy="304800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25182729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>
                        <a:latin typeface="Courier New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090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AA889E-C774-7060-8260-95870FC5DA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57090"/>
              </p:ext>
            </p:extLst>
          </p:nvPr>
        </p:nvGraphicFramePr>
        <p:xfrm>
          <a:off x="587158" y="3006508"/>
          <a:ext cx="2354317" cy="304800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2354317">
                  <a:extLst>
                    <a:ext uri="{9D8B030D-6E8A-4147-A177-3AD203B41FA5}">
                      <a16:colId xmlns:a16="http://schemas.microsoft.com/office/drawing/2014/main" val="3893108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14051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A03F98F-4BA6-34DE-413F-BC4F01B90166}"/>
              </a:ext>
            </a:extLst>
          </p:cNvPr>
          <p:cNvSpPr txBox="1"/>
          <p:nvPr/>
        </p:nvSpPr>
        <p:spPr>
          <a:xfrm>
            <a:off x="711561" y="2778139"/>
            <a:ext cx="1974129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>
                <a:latin typeface="Consolas"/>
              </a:rPr>
              <a:t>stat()</a:t>
            </a:r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ctime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r>
              <a:rPr lang="en-US"/>
              <a:t>Log last access/modified time of a file</a:t>
            </a:r>
          </a:p>
          <a:p>
            <a:pPr algn="l"/>
            <a:endParaRPr 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6252CB7-B385-0EA0-2620-5D6A6D145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5955"/>
              </p:ext>
            </p:extLst>
          </p:nvPr>
        </p:nvGraphicFramePr>
        <p:xfrm>
          <a:off x="0" y="2419350"/>
          <a:ext cx="9144000" cy="304800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9144000">
                  <a:extLst>
                    <a:ext uri="{9D8B030D-6E8A-4147-A177-3AD203B41FA5}">
                      <a16:colId xmlns:a16="http://schemas.microsoft.com/office/drawing/2014/main" val="3093844053"/>
                    </a:ext>
                  </a:extLst>
                </a:gridCol>
              </a:tblGrid>
              <a:tr h="30465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14295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0835B2-08D5-99F8-38C3-354C175A8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968889"/>
              </p:ext>
            </p:extLst>
          </p:nvPr>
        </p:nvGraphicFramePr>
        <p:xfrm>
          <a:off x="3382027" y="2419089"/>
          <a:ext cx="2743181" cy="1524423"/>
        </p:xfrm>
        <a:graphic>
          <a:graphicData uri="http://schemas.openxmlformats.org/drawingml/2006/table">
            <a:tbl>
              <a:tblPr bandRow="1">
                <a:tableStyleId>{4F6F26F3-8FA2-4157-BEB0-524FD36CB5D6}</a:tableStyleId>
              </a:tblPr>
              <a:tblGrid>
                <a:gridCol w="2743181">
                  <a:extLst>
                    <a:ext uri="{9D8B030D-6E8A-4147-A177-3AD203B41FA5}">
                      <a16:colId xmlns:a16="http://schemas.microsoft.com/office/drawing/2014/main" val="1449734574"/>
                    </a:ext>
                  </a:extLst>
                </a:gridCol>
              </a:tblGrid>
              <a:tr h="152442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onsolas"/>
                        </a:rPr>
                        <a:t>stat()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,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monitor file mode bits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/>
                        <a:t>Alert when file permissions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0945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56609A9-5488-8642-62A4-13FBE2428387}"/>
              </a:ext>
            </a:extLst>
          </p:cNvPr>
          <p:cNvSpPr txBox="1"/>
          <p:nvPr/>
        </p:nvSpPr>
        <p:spPr>
          <a:xfrm>
            <a:off x="6489424" y="2677675"/>
            <a:ext cx="189012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 err="1">
                <a:latin typeface="Consolas"/>
              </a:rPr>
              <a:t>statvfs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r>
              <a:rPr lang="en-US"/>
              <a:t>Show available vs used disk space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6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>
          <a:extLst>
            <a:ext uri="{FF2B5EF4-FFF2-40B4-BE49-F238E27FC236}">
              <a16:creationId xmlns:a16="http://schemas.microsoft.com/office/drawing/2014/main" id="{E8DB53B2-0507-77B2-C3DB-62CA7A656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>
            <a:extLst>
              <a:ext uri="{FF2B5EF4-FFF2-40B4-BE49-F238E27FC236}">
                <a16:creationId xmlns:a16="http://schemas.microsoft.com/office/drawing/2014/main" id="{5A5934DD-5AFF-0933-8597-6931C8C237DB}"/>
              </a:ext>
            </a:extLst>
          </p:cNvPr>
          <p:cNvSpPr/>
          <p:nvPr/>
        </p:nvSpPr>
        <p:spPr>
          <a:xfrm>
            <a:off x="535218" y="1295666"/>
            <a:ext cx="3230772" cy="1028156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4">
            <a:extLst>
              <a:ext uri="{FF2B5EF4-FFF2-40B4-BE49-F238E27FC236}">
                <a16:creationId xmlns:a16="http://schemas.microsoft.com/office/drawing/2014/main" id="{3735951E-F021-1619-1FA5-8F1CFAFEB0EB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Core Functionalities</a:t>
            </a:r>
          </a:p>
        </p:txBody>
      </p:sp>
      <p:sp>
        <p:nvSpPr>
          <p:cNvPr id="495" name="Google Shape;495;p34">
            <a:extLst>
              <a:ext uri="{FF2B5EF4-FFF2-40B4-BE49-F238E27FC236}">
                <a16:creationId xmlns:a16="http://schemas.microsoft.com/office/drawing/2014/main" id="{562C1191-3184-8693-1C2E-497FCAB737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2953" y="1665893"/>
            <a:ext cx="2869770" cy="56684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" sz="2000" b="0"/>
              <a:t>Monitor Memory Usage per Process</a:t>
            </a:r>
            <a:endParaRPr lang="en-US" sz="2000" b="0"/>
          </a:p>
          <a:p>
            <a:endParaRPr lang="en" sz="2000" b="0"/>
          </a:p>
        </p:txBody>
      </p:sp>
      <p:sp>
        <p:nvSpPr>
          <p:cNvPr id="2" name="Google Shape;489;p34">
            <a:extLst>
              <a:ext uri="{FF2B5EF4-FFF2-40B4-BE49-F238E27FC236}">
                <a16:creationId xmlns:a16="http://schemas.microsoft.com/office/drawing/2014/main" id="{257D14E2-F3FC-F423-4884-DCD9FCC519C1}"/>
              </a:ext>
            </a:extLst>
          </p:cNvPr>
          <p:cNvSpPr/>
          <p:nvPr/>
        </p:nvSpPr>
        <p:spPr>
          <a:xfrm>
            <a:off x="4739266" y="1326982"/>
            <a:ext cx="2808020" cy="99684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>
                <a:latin typeface="Varela Round"/>
              </a:rPr>
              <a:t>Log All Executed Processes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BCDE9-980E-281F-A0B6-75BC5F76201D}"/>
              </a:ext>
            </a:extLst>
          </p:cNvPr>
          <p:cNvSpPr txBox="1"/>
          <p:nvPr/>
        </p:nvSpPr>
        <p:spPr>
          <a:xfrm>
            <a:off x="693044" y="2467661"/>
            <a:ext cx="2803683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  <a:p>
            <a:pPr marL="285750" indent="-285750">
              <a:buChar char="•"/>
            </a:pPr>
            <a:r>
              <a:rPr lang="en-US" err="1">
                <a:latin typeface="Consolas"/>
              </a:rPr>
              <a:t>fopen</a:t>
            </a:r>
            <a:r>
              <a:rPr lang="en-US">
                <a:latin typeface="Consolas"/>
              </a:rPr>
              <a:t>()</a:t>
            </a:r>
            <a:endParaRPr lang="en-US"/>
          </a:p>
          <a:p>
            <a:pPr marL="285750" indent="-285750">
              <a:buChar char="•"/>
            </a:pPr>
            <a:r>
              <a:rPr lang="en-US">
                <a:latin typeface="Consolas"/>
              </a:rPr>
              <a:t>/proc/[</a:t>
            </a:r>
            <a:r>
              <a:rPr lang="en-US" err="1">
                <a:latin typeface="Consolas"/>
              </a:rPr>
              <a:t>pid</a:t>
            </a:r>
            <a:r>
              <a:rPr lang="en-US">
                <a:latin typeface="Consolas"/>
              </a:rPr>
              <a:t>]/status</a:t>
            </a:r>
            <a:endParaRPr lang="en-US"/>
          </a:p>
          <a:p>
            <a:r>
              <a:rPr lang="en-US"/>
              <a:t>Display memory usage (</a:t>
            </a:r>
            <a:r>
              <a:rPr lang="en-US" err="1"/>
              <a:t>VmRSS</a:t>
            </a:r>
            <a:r>
              <a:rPr lang="en-US"/>
              <a:t>, etc.)</a:t>
            </a:r>
          </a:p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BA1CCD-85C1-27E8-E77C-A654238BA9E8}"/>
              </a:ext>
            </a:extLst>
          </p:cNvPr>
          <p:cNvSpPr txBox="1"/>
          <p:nvPr/>
        </p:nvSpPr>
        <p:spPr>
          <a:xfrm>
            <a:off x="4893319" y="2580683"/>
            <a:ext cx="376798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Char char="•"/>
            </a:pPr>
            <a:r>
              <a:rPr lang="en-US"/>
              <a:t>Read </a:t>
            </a:r>
            <a:r>
              <a:rPr lang="en-US">
                <a:latin typeface="Consolas"/>
              </a:rPr>
              <a:t>/proc</a:t>
            </a:r>
            <a:r>
              <a:rPr lang="en-US"/>
              <a:t>, check </a:t>
            </a:r>
            <a:r>
              <a:rPr lang="en-US">
                <a:latin typeface="Consolas"/>
              </a:rPr>
              <a:t>/proc/[</a:t>
            </a:r>
            <a:r>
              <a:rPr lang="en-US" err="1">
                <a:latin typeface="Consolas"/>
              </a:rPr>
              <a:t>pid</a:t>
            </a:r>
            <a:r>
              <a:rPr lang="en-US">
                <a:latin typeface="Consolas"/>
              </a:rPr>
              <a:t>]/exe</a:t>
            </a:r>
            <a:endParaRPr lang="en-US"/>
          </a:p>
          <a:p>
            <a:r>
              <a:rPr lang="en-US"/>
              <a:t>Maintain a log of all running/executed binaries</a:t>
            </a: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023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DC8E-649D-C663-9D4D-29D3D4803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F125317-C576-43BC-3065-24D63FE3C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  <a:p>
            <a:pPr marL="152400" indent="0">
              <a:buNone/>
            </a:pPr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201900-442A-3820-FBD2-1CD8C210F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25" y="493753"/>
            <a:ext cx="7704000" cy="520970"/>
          </a:xfrm>
        </p:spPr>
        <p:txBody>
          <a:bodyPr/>
          <a:lstStyle/>
          <a:p>
            <a:r>
              <a:rPr lang="en-US"/>
              <a:t>System Calls Involved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CEA8FF-ABAA-B085-A0AB-0153DF9D2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837489"/>
              </p:ext>
            </p:extLst>
          </p:nvPr>
        </p:nvGraphicFramePr>
        <p:xfrm>
          <a:off x="923794" y="1119513"/>
          <a:ext cx="7214386" cy="3360246"/>
        </p:xfrm>
        <a:graphic>
          <a:graphicData uri="http://schemas.openxmlformats.org/drawingml/2006/table">
            <a:tbl>
              <a:tblPr firstRow="1" bandRow="1">
                <a:tableStyleId>{4F6F26F3-8FA2-4157-BEB0-524FD36CB5D6}</a:tableStyleId>
              </a:tblPr>
              <a:tblGrid>
                <a:gridCol w="2387774">
                  <a:extLst>
                    <a:ext uri="{9D8B030D-6E8A-4147-A177-3AD203B41FA5}">
                      <a16:colId xmlns:a16="http://schemas.microsoft.com/office/drawing/2014/main" val="3782138610"/>
                    </a:ext>
                  </a:extLst>
                </a:gridCol>
                <a:gridCol w="2573707">
                  <a:extLst>
                    <a:ext uri="{9D8B030D-6E8A-4147-A177-3AD203B41FA5}">
                      <a16:colId xmlns:a16="http://schemas.microsoft.com/office/drawing/2014/main" val="1649252731"/>
                    </a:ext>
                  </a:extLst>
                </a:gridCol>
                <a:gridCol w="2252905">
                  <a:extLst>
                    <a:ext uri="{9D8B030D-6E8A-4147-A177-3AD203B41FA5}">
                      <a16:colId xmlns:a16="http://schemas.microsoft.com/office/drawing/2014/main" val="3712783915"/>
                    </a:ext>
                  </a:extLst>
                </a:gridCol>
              </a:tblGrid>
              <a:tr h="46972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System Call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Kernel Role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i="0" u="none" strike="noStrike" noProof="0">
                          <a:latin typeface="Arial"/>
                        </a:rPr>
                        <a:t>Used For</a:t>
                      </a:r>
                      <a:endParaRPr lang="en-US" sz="2000" b="1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29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onsolas"/>
                        </a:rPr>
                        <a:t>opendir()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/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readdir()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Reads directory entries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Listing processes in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/proc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953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Consolas"/>
                        </a:rPr>
                        <a:t>fopen()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/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fread()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Reads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/proc</a:t>
                      </a:r>
                      <a:r>
                        <a:rPr lang="en-US" sz="1400" b="0" i="0" u="none" strike="noStrike" noProof="0">
                          <a:latin typeface="Arial"/>
                        </a:rPr>
                        <a:t> virtual files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CPU, memory stats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34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kill()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Sends signals to processes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Terminate process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043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stat()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Gets file inode metadata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Access time, permissions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891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ctime()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Converts </a:t>
                      </a:r>
                      <a:r>
                        <a:rPr lang="en-US" sz="1400" b="0" i="0" u="none" strike="noStrike" noProof="0">
                          <a:latin typeface="Consolas"/>
                        </a:rPr>
                        <a:t>time_t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Readable access time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3411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statvfs()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Retrieves filesystem statistics 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Disk usage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925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readlink()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/>
                        <a:t>Resolves symbolic links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Find executed binary  by a process.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9402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911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1"/>
          <p:cNvSpPr txBox="1">
            <a:spLocks noGrp="1"/>
          </p:cNvSpPr>
          <p:nvPr>
            <p:ph type="title" idx="1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Applications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874703-A364-DE78-A7E1-283A8782A866}"/>
              </a:ext>
            </a:extLst>
          </p:cNvPr>
          <p:cNvSpPr txBox="1"/>
          <p:nvPr/>
        </p:nvSpPr>
        <p:spPr>
          <a:xfrm>
            <a:off x="2099422" y="1477495"/>
            <a:ext cx="494515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/>
              <a:t>Lightweight </a:t>
            </a:r>
            <a:r>
              <a:rPr lang="en-US" b="1"/>
              <a:t>system monitoring tools</a:t>
            </a:r>
            <a:r>
              <a:rPr lang="en-US"/>
              <a:t> for embedded systems or IoT.</a:t>
            </a:r>
          </a:p>
          <a:p>
            <a:pPr marL="228600" indent="-228600">
              <a:buFont typeface=""/>
              <a:buChar char="•"/>
            </a:pPr>
            <a:endParaRPr lang="en-US"/>
          </a:p>
          <a:p>
            <a:pPr marL="228600" indent="-228600">
              <a:buFont typeface=""/>
              <a:buChar char="•"/>
            </a:pPr>
            <a:r>
              <a:rPr lang="en-US" b="1"/>
              <a:t>Security auditing</a:t>
            </a:r>
            <a:r>
              <a:rPr lang="en-US"/>
              <a:t> – track access to sensitive files.</a:t>
            </a:r>
          </a:p>
          <a:p>
            <a:pPr marL="228600" indent="-228600">
              <a:buFont typeface=""/>
              <a:buChar char="•"/>
            </a:pPr>
            <a:endParaRPr lang="en-US"/>
          </a:p>
          <a:p>
            <a:pPr marL="228600" indent="-228600">
              <a:buFont typeface=""/>
              <a:buChar char="•"/>
            </a:pPr>
            <a:r>
              <a:rPr lang="en-US"/>
              <a:t>Extendable to a GUI-based resource manager.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11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Kuman Business Meeting by Slidesgo</vt:lpstr>
      <vt:lpstr>Mini System Monitor with File Access Logger in C using System Calls</vt:lpstr>
      <vt:lpstr>Introduction</vt:lpstr>
      <vt:lpstr>Why do we choose it</vt:lpstr>
      <vt:lpstr>Objectives</vt:lpstr>
      <vt:lpstr>Core Functionalities</vt:lpstr>
      <vt:lpstr>Core Functionalities</vt:lpstr>
      <vt:lpstr>Core Functionalities</vt:lpstr>
      <vt:lpstr>System Calls Involved</vt:lpstr>
      <vt:lpstr>Applications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2025-08-12T15:33:15Z</dcterms:modified>
</cp:coreProperties>
</file>