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Times" panose="02020603050405020304" pitchFamily="18" charset="0"/>
      <p:regular r:id="rId35"/>
      <p:bold r:id="rId36"/>
      <p:italic r:id="rId37"/>
      <p:boldItalic r:id="rId38"/>
    </p:embeddedFont>
    <p:embeddedFont>
      <p:font typeface="Gill Sans"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504529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9821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e9f96ddd8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g2e9f96ddd8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64587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662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2534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9235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2554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5740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4459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0726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1385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4754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0840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4" name="Google Shape;24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267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e9f96ddd86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g2e9f96ddd8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7399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e9f96ddd86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0" name="Google Shape;260;g2e9f96ddd86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1177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8" name="Google Shape;26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4794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8" name="Google Shape;27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4171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8221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4" name="Google Shape;29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62398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 name="Google Shape;30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96013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0" name="Google Shape;3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7185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6051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6145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6005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91453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5779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9f96ddd86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g2e9f96ddd8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1914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5248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3" name="Google Shape;33;p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5" name="Google Shape;35;p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1" name="Google Shape;51;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2" name="Google Shape;5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a:spLocks noGrp="1"/>
          </p:cNvSpPr>
          <p:nvPr>
            <p:ph type="pic" idx="2"/>
          </p:nvPr>
        </p:nvSpPr>
        <p:spPr>
          <a:xfrm>
            <a:off x="5183188" y="987425"/>
            <a:ext cx="6172200" cy="4873625"/>
          </a:xfrm>
          <a:prstGeom prst="rect">
            <a:avLst/>
          </a:prstGeom>
          <a:noFill/>
          <a:ln>
            <a:noFill/>
          </a:ln>
        </p:spPr>
      </p:sp>
      <p:sp>
        <p:nvSpPr>
          <p:cNvPr id="58" name="Google Shape;58;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5DBE5"/>
        </a:solidFill>
        <a:effectLst/>
      </p:bgPr>
    </p:bg>
    <p:spTree>
      <p:nvGrpSpPr>
        <p:cNvPr id="1" name="Shape 77"/>
        <p:cNvGrpSpPr/>
        <p:nvPr/>
      </p:nvGrpSpPr>
      <p:grpSpPr>
        <a:xfrm>
          <a:off x="0" y="0"/>
          <a:ext cx="0" cy="0"/>
          <a:chOff x="0" y="0"/>
          <a:chExt cx="0" cy="0"/>
        </a:xfrm>
      </p:grpSpPr>
      <p:sp>
        <p:nvSpPr>
          <p:cNvPr id="78" name="Google Shape;78;p12"/>
          <p:cNvSpPr/>
          <p:nvPr/>
        </p:nvSpPr>
        <p:spPr>
          <a:xfrm>
            <a:off x="0" y="6407689"/>
            <a:ext cx="7686676"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79" name="Google Shape;79;p12"/>
          <p:cNvPicPr preferRelativeResize="0"/>
          <p:nvPr/>
        </p:nvPicPr>
        <p:blipFill rotWithShape="1">
          <a:blip r:embed="rId3">
            <a:alphaModFix/>
          </a:blip>
          <a:srcRect l="15321" t="28790" r="16464" b="54857"/>
          <a:stretch/>
        </p:blipFill>
        <p:spPr>
          <a:xfrm>
            <a:off x="303007" y="217182"/>
            <a:ext cx="4521322" cy="812947"/>
          </a:xfrm>
          <a:prstGeom prst="rect">
            <a:avLst/>
          </a:prstGeom>
          <a:noFill/>
          <a:ln>
            <a:noFill/>
          </a:ln>
        </p:spPr>
      </p:pic>
      <p:pic>
        <p:nvPicPr>
          <p:cNvPr id="80" name="Google Shape;80;p12"/>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81" name="Google Shape;81;p12"/>
          <p:cNvSpPr txBox="1"/>
          <p:nvPr/>
        </p:nvSpPr>
        <p:spPr>
          <a:xfrm>
            <a:off x="7991401" y="4286664"/>
            <a:ext cx="3897600" cy="2124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a:ea typeface="Times"/>
                <a:cs typeface="Times"/>
                <a:sym typeface="Times"/>
              </a:rPr>
              <a:t>TEAM NO: 16</a:t>
            </a:r>
            <a:endParaRPr sz="1600" b="0" i="0" u="none" strike="noStrike" cap="none">
              <a:solidFill>
                <a:srgbClr val="000000"/>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a:ea typeface="Times"/>
                <a:cs typeface="Times"/>
                <a:sym typeface="Times"/>
              </a:rPr>
              <a:t>TEAM MEMBERS:</a:t>
            </a:r>
            <a:endParaRPr sz="1600" b="0" i="0" u="none" strike="noStrike" cap="none">
              <a:solidFill>
                <a:srgbClr val="000000"/>
              </a:solidFill>
              <a:latin typeface="Times"/>
              <a:ea typeface="Times"/>
              <a:cs typeface="Times"/>
              <a:sym typeface="Times"/>
            </a:endParaRPr>
          </a:p>
          <a:p>
            <a:pPr marL="342900" marR="0" lvl="0" indent="-342900" algn="l" rtl="0">
              <a:lnSpc>
                <a:spcPct val="100000"/>
              </a:lnSpc>
              <a:spcBef>
                <a:spcPts val="0"/>
              </a:spcBef>
              <a:spcAft>
                <a:spcPts val="0"/>
              </a:spcAft>
              <a:buClr>
                <a:schemeClr val="dk1"/>
              </a:buClr>
              <a:buSzPts val="2000"/>
              <a:buFont typeface="Times"/>
              <a:buAutoNum type="arabicPeriod"/>
            </a:pPr>
            <a:r>
              <a:rPr lang="en-US" sz="2000" b="0" i="0" u="none" strike="noStrike" cap="none">
                <a:solidFill>
                  <a:schemeClr val="dk1"/>
                </a:solidFill>
                <a:latin typeface="Times"/>
                <a:ea typeface="Times"/>
                <a:cs typeface="Times"/>
                <a:sym typeface="Times"/>
              </a:rPr>
              <a:t>Krishna Sagar</a:t>
            </a:r>
            <a:endParaRPr sz="1600" b="0" i="0" u="none" strike="noStrike" cap="none">
              <a:solidFill>
                <a:srgbClr val="000000"/>
              </a:solidFill>
              <a:latin typeface="Times"/>
              <a:ea typeface="Times"/>
              <a:cs typeface="Times"/>
              <a:sym typeface="Times"/>
            </a:endParaRPr>
          </a:p>
          <a:p>
            <a:pPr marL="342900" marR="0" lvl="0" indent="-342900" algn="l" rtl="0">
              <a:lnSpc>
                <a:spcPct val="100000"/>
              </a:lnSpc>
              <a:spcBef>
                <a:spcPts val="0"/>
              </a:spcBef>
              <a:spcAft>
                <a:spcPts val="0"/>
              </a:spcAft>
              <a:buClr>
                <a:schemeClr val="dk1"/>
              </a:buClr>
              <a:buSzPts val="2000"/>
              <a:buFont typeface="Times"/>
              <a:buAutoNum type="arabicPeriod"/>
            </a:pPr>
            <a:r>
              <a:rPr lang="en-US" sz="2000" b="0" i="0" u="none" strike="noStrike" cap="none">
                <a:solidFill>
                  <a:schemeClr val="dk1"/>
                </a:solidFill>
                <a:latin typeface="Times"/>
                <a:ea typeface="Times"/>
                <a:cs typeface="Times"/>
                <a:sym typeface="Times"/>
              </a:rPr>
              <a:t>Rahul Biju</a:t>
            </a:r>
            <a:endParaRPr sz="1600" b="0" i="0" u="none" strike="noStrike" cap="none">
              <a:solidFill>
                <a:srgbClr val="000000"/>
              </a:solidFill>
              <a:latin typeface="Times"/>
              <a:ea typeface="Times"/>
              <a:cs typeface="Times"/>
              <a:sym typeface="Times"/>
            </a:endParaRPr>
          </a:p>
          <a:p>
            <a:pPr marL="342900" marR="0" lvl="0" indent="-342900" algn="l" rtl="0">
              <a:lnSpc>
                <a:spcPct val="100000"/>
              </a:lnSpc>
              <a:spcBef>
                <a:spcPts val="0"/>
              </a:spcBef>
              <a:spcAft>
                <a:spcPts val="0"/>
              </a:spcAft>
              <a:buClr>
                <a:schemeClr val="dk1"/>
              </a:buClr>
              <a:buSzPts val="2000"/>
              <a:buFont typeface="Times"/>
              <a:buAutoNum type="arabicPeriod"/>
            </a:pPr>
            <a:r>
              <a:rPr lang="en-US" sz="2000" b="0" i="0" u="none" strike="noStrike" cap="none">
                <a:solidFill>
                  <a:schemeClr val="dk1"/>
                </a:solidFill>
                <a:latin typeface="Times"/>
                <a:ea typeface="Times"/>
                <a:cs typeface="Times"/>
                <a:sym typeface="Times"/>
              </a:rPr>
              <a:t>Swathy Mahesh</a:t>
            </a:r>
            <a:endParaRPr sz="1600" b="0" i="0" u="none" strike="noStrike" cap="none">
              <a:solidFill>
                <a:srgbClr val="000000"/>
              </a:solidFill>
              <a:latin typeface="Times"/>
              <a:ea typeface="Times"/>
              <a:cs typeface="Times"/>
              <a:sym typeface="Times"/>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342900" marR="0" lvl="0" indent="-22860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82" name="Google Shape;82;p12"/>
          <p:cNvSpPr txBox="1"/>
          <p:nvPr/>
        </p:nvSpPr>
        <p:spPr>
          <a:xfrm>
            <a:off x="1775584" y="4286652"/>
            <a:ext cx="41355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a:ea typeface="Times"/>
                <a:cs typeface="Times"/>
                <a:sym typeface="Times"/>
              </a:rPr>
              <a:t>GUIDED BY:</a:t>
            </a:r>
            <a:endParaRPr sz="1600" b="0" i="0" u="none" strike="noStrike" cap="none">
              <a:solidFill>
                <a:srgbClr val="000000"/>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a:ea typeface="Times"/>
                <a:cs typeface="Times"/>
                <a:sym typeface="Times"/>
              </a:rPr>
              <a:t>Er Gayathri J. L</a:t>
            </a:r>
            <a:endParaRPr sz="1600" b="0" i="0" u="none" strike="noStrike" cap="none">
              <a:solidFill>
                <a:srgbClr val="000000"/>
              </a:solidFill>
              <a:latin typeface="Times"/>
              <a:ea typeface="Times"/>
              <a:cs typeface="Times"/>
              <a:sym typeface="Times"/>
            </a:endParaRPr>
          </a:p>
        </p:txBody>
      </p:sp>
      <p:sp>
        <p:nvSpPr>
          <p:cNvPr id="83" name="Google Shape;83;p12"/>
          <p:cNvSpPr txBox="1"/>
          <p:nvPr/>
        </p:nvSpPr>
        <p:spPr>
          <a:xfrm>
            <a:off x="1447800" y="1457325"/>
            <a:ext cx="8963100" cy="163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1"/>
                </a:solidFill>
                <a:latin typeface="Times"/>
                <a:ea typeface="Times"/>
                <a:cs typeface="Times"/>
                <a:sym typeface="Times"/>
              </a:rPr>
              <a:t>20 CST302 MINI PROJECT</a:t>
            </a:r>
            <a:endParaRPr sz="1400" b="0" i="0" u="none" strike="noStrike" cap="none">
              <a:solidFill>
                <a:srgbClr val="000000"/>
              </a:solidFill>
              <a:latin typeface="Times"/>
              <a:ea typeface="Times"/>
              <a:cs typeface="Times"/>
              <a:sym typeface="Times"/>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Times"/>
              <a:ea typeface="Times"/>
              <a:cs typeface="Times"/>
              <a:sym typeface="Times"/>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a:ea typeface="Times"/>
                <a:cs typeface="Times"/>
                <a:sym typeface="Times"/>
              </a:rPr>
              <a:t>FIRST INTERNAL REVIEW</a:t>
            </a:r>
            <a:endParaRPr sz="1400" b="0" i="0" u="none" strike="noStrike" cap="none">
              <a:solidFill>
                <a:srgbClr val="000000"/>
              </a:solidFill>
              <a:latin typeface="Times"/>
              <a:ea typeface="Times"/>
              <a:cs typeface="Times"/>
              <a:sym typeface="Times"/>
            </a:endParaRPr>
          </a:p>
        </p:txBody>
      </p:sp>
      <p:sp>
        <p:nvSpPr>
          <p:cNvPr id="84" name="Google Shape;84;p12"/>
          <p:cNvSpPr txBox="1"/>
          <p:nvPr/>
        </p:nvSpPr>
        <p:spPr>
          <a:xfrm>
            <a:off x="3985575" y="3198150"/>
            <a:ext cx="5299500" cy="46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Times"/>
                <a:ea typeface="Times"/>
                <a:cs typeface="Times"/>
                <a:sym typeface="Times"/>
              </a:rPr>
              <a:t>   VOICE BIOMETRICS</a:t>
            </a:r>
            <a:endParaRPr sz="2800" b="0" i="0" u="none" strike="noStrike" cap="none">
              <a:solidFill>
                <a:schemeClr val="dk1"/>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1"/>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156" name="Google Shape;156;p21"/>
          <p:cNvPicPr preferRelativeResize="0"/>
          <p:nvPr/>
        </p:nvPicPr>
        <p:blipFill rotWithShape="1">
          <a:blip r:embed="rId3">
            <a:alphaModFix/>
          </a:blip>
          <a:srcRect l="15320" t="28789" r="16466" b="54856"/>
          <a:stretch/>
        </p:blipFill>
        <p:spPr>
          <a:xfrm>
            <a:off x="303007" y="217182"/>
            <a:ext cx="4521319" cy="812944"/>
          </a:xfrm>
          <a:prstGeom prst="rect">
            <a:avLst/>
          </a:prstGeom>
          <a:noFill/>
          <a:ln>
            <a:noFill/>
          </a:ln>
        </p:spPr>
      </p:pic>
      <p:pic>
        <p:nvPicPr>
          <p:cNvPr id="157" name="Google Shape;157;p21"/>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158" name="Google Shape;158;p21"/>
          <p:cNvSpPr txBox="1"/>
          <p:nvPr/>
        </p:nvSpPr>
        <p:spPr>
          <a:xfrm>
            <a:off x="1009649" y="1263863"/>
            <a:ext cx="9687000" cy="74784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sz="2100" b="1" u="sng">
                <a:solidFill>
                  <a:srgbClr val="0D0D0D"/>
                </a:solidFill>
                <a:latin typeface="Times New Roman"/>
                <a:ea typeface="Times New Roman"/>
                <a:cs typeface="Times New Roman"/>
                <a:sym typeface="Times New Roman"/>
              </a:rPr>
              <a:t>User Requirements:</a:t>
            </a:r>
            <a:endParaRPr sz="2100" b="1" u="sng">
              <a:solidFill>
                <a:srgbClr val="0D0D0D"/>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2100" b="1" u="sng">
              <a:solidFill>
                <a:srgbClr val="0D0D0D"/>
              </a:solidFill>
              <a:latin typeface="Times New Roman"/>
              <a:ea typeface="Times New Roman"/>
              <a:cs typeface="Times New Roman"/>
              <a:sym typeface="Times New Roman"/>
            </a:endParaRPr>
          </a:p>
          <a:p>
            <a:pPr marL="457200" lvl="0" indent="-361950" algn="just" rtl="0">
              <a:lnSpc>
                <a:spcPct val="115000"/>
              </a:lnSpc>
              <a:spcBef>
                <a:spcPts val="0"/>
              </a:spcBef>
              <a:spcAft>
                <a:spcPts val="0"/>
              </a:spcAft>
              <a:buClr>
                <a:srgbClr val="0D0D0D"/>
              </a:buClr>
              <a:buSzPts val="2100"/>
              <a:buFont typeface="Times New Roman"/>
              <a:buChar char="●"/>
            </a:pPr>
            <a:r>
              <a:rPr lang="en-US" sz="2100" b="1">
                <a:solidFill>
                  <a:srgbClr val="0D0D0D"/>
                </a:solidFill>
                <a:latin typeface="Times New Roman"/>
                <a:ea typeface="Times New Roman"/>
                <a:cs typeface="Times New Roman"/>
                <a:sym typeface="Times New Roman"/>
              </a:rPr>
              <a:t>Easy Voice Sample Upload</a:t>
            </a:r>
            <a:endParaRPr sz="2100">
              <a:solidFill>
                <a:srgbClr val="0D0D0D"/>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2100">
                <a:solidFill>
                  <a:srgbClr val="0D0D0D"/>
                </a:solidFill>
                <a:latin typeface="Times New Roman"/>
                <a:ea typeface="Times New Roman"/>
                <a:cs typeface="Times New Roman"/>
                <a:sym typeface="Times New Roman"/>
              </a:rPr>
              <a:t>Seamless Upload Process: Users should be able to easily upload their voice samples through a straightforward and intuitive process on the website.</a:t>
            </a:r>
            <a:endParaRPr sz="2100">
              <a:solidFill>
                <a:srgbClr val="0D0D0D"/>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2100">
              <a:solidFill>
                <a:srgbClr val="0D0D0D"/>
              </a:solidFill>
              <a:latin typeface="Times New Roman"/>
              <a:ea typeface="Times New Roman"/>
              <a:cs typeface="Times New Roman"/>
              <a:sym typeface="Times New Roman"/>
            </a:endParaRPr>
          </a:p>
          <a:p>
            <a:pPr marL="457200" lvl="0" indent="-361950" algn="just" rtl="0">
              <a:lnSpc>
                <a:spcPct val="115000"/>
              </a:lnSpc>
              <a:spcBef>
                <a:spcPts val="0"/>
              </a:spcBef>
              <a:spcAft>
                <a:spcPts val="0"/>
              </a:spcAft>
              <a:buClr>
                <a:srgbClr val="0D0D0D"/>
              </a:buClr>
              <a:buSzPts val="2100"/>
              <a:buFont typeface="Times New Roman"/>
              <a:buChar char="●"/>
            </a:pPr>
            <a:r>
              <a:rPr lang="en-US" sz="2100" b="1">
                <a:solidFill>
                  <a:srgbClr val="0D0D0D"/>
                </a:solidFill>
                <a:latin typeface="Times New Roman"/>
                <a:ea typeface="Times New Roman"/>
                <a:cs typeface="Times New Roman"/>
                <a:sym typeface="Times New Roman"/>
              </a:rPr>
              <a:t>Quick User Authentication</a:t>
            </a:r>
            <a:endParaRPr sz="2100">
              <a:solidFill>
                <a:srgbClr val="0D0D0D"/>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2100">
                <a:solidFill>
                  <a:srgbClr val="0D0D0D"/>
                </a:solidFill>
                <a:latin typeface="Times New Roman"/>
                <a:ea typeface="Times New Roman"/>
                <a:cs typeface="Times New Roman"/>
                <a:sym typeface="Times New Roman"/>
              </a:rPr>
              <a:t>Fast Authentication: The application should authenticate users quickly, minimizing wait times and providing immediate access to voice biometric features.</a:t>
            </a:r>
            <a:endParaRPr sz="2100">
              <a:solidFill>
                <a:srgbClr val="0D0D0D"/>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2100">
                <a:solidFill>
                  <a:srgbClr val="0D0D0D"/>
                </a:solidFill>
                <a:latin typeface="Times New Roman"/>
                <a:ea typeface="Times New Roman"/>
                <a:cs typeface="Times New Roman"/>
                <a:sym typeface="Times New Roman"/>
              </a:rPr>
              <a:t>Low Latency: The system should have low latency to ensure a smooth and efficient user experience.</a:t>
            </a:r>
            <a:endParaRPr sz="2100">
              <a:solidFill>
                <a:srgbClr val="0D0D0D"/>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2100" b="1" u="sng">
              <a:solidFill>
                <a:srgbClr val="0D0D0D"/>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2100" b="1" u="sng">
              <a:solidFill>
                <a:srgbClr val="0D0D0D"/>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2100" b="1" u="sng">
              <a:solidFill>
                <a:srgbClr val="0D0D0D"/>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2100" b="1" u="sng">
              <a:solidFill>
                <a:srgbClr val="0D0D0D"/>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2100" b="1" u="sng">
              <a:solidFill>
                <a:srgbClr val="0D0D0D"/>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2100" b="1" u="sng">
              <a:solidFill>
                <a:srgbClr val="0D0D0D"/>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2100" b="1" u="sng">
              <a:solidFill>
                <a:srgbClr val="0D0D0D"/>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2100" b="1" u="sng">
              <a:solidFill>
                <a:srgbClr val="0D0D0D"/>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2100" b="1" u="sng">
              <a:solidFill>
                <a:srgbClr val="0D0D0D"/>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sp>
        <p:nvSpPr>
          <p:cNvPr id="163" name="Google Shape;163;p22"/>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164" name="Google Shape;164;p22"/>
          <p:cNvPicPr preferRelativeResize="0"/>
          <p:nvPr/>
        </p:nvPicPr>
        <p:blipFill rotWithShape="1">
          <a:blip r:embed="rId3">
            <a:alphaModFix/>
          </a:blip>
          <a:srcRect l="15320" t="28789" r="16465" b="54857"/>
          <a:stretch/>
        </p:blipFill>
        <p:spPr>
          <a:xfrm>
            <a:off x="303007" y="217182"/>
            <a:ext cx="4521320" cy="812946"/>
          </a:xfrm>
          <a:prstGeom prst="rect">
            <a:avLst/>
          </a:prstGeom>
          <a:noFill/>
          <a:ln>
            <a:noFill/>
          </a:ln>
        </p:spPr>
      </p:pic>
      <p:pic>
        <p:nvPicPr>
          <p:cNvPr id="165" name="Google Shape;165;p22"/>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166" name="Google Shape;166;p22"/>
          <p:cNvSpPr txBox="1"/>
          <p:nvPr/>
        </p:nvSpPr>
        <p:spPr>
          <a:xfrm>
            <a:off x="1009649" y="1263863"/>
            <a:ext cx="9687000" cy="509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chemeClr val="dk1"/>
                </a:solidFill>
                <a:latin typeface="Calibri"/>
                <a:ea typeface="Calibri"/>
                <a:cs typeface="Calibri"/>
                <a:sym typeface="Calibri"/>
              </a:rPr>
              <a:t>5. </a:t>
            </a:r>
            <a:r>
              <a:rPr lang="en-US" sz="2500" b="1" i="0" u="sng" strike="noStrike" cap="none">
                <a:solidFill>
                  <a:schemeClr val="dk1"/>
                </a:solidFill>
                <a:latin typeface="Calibri"/>
                <a:ea typeface="Calibri"/>
                <a:cs typeface="Calibri"/>
                <a:sym typeface="Calibri"/>
              </a:rPr>
              <a:t>Design Diagrams</a:t>
            </a: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500"/>
              <a:buFont typeface="Arial"/>
              <a:buNone/>
            </a:pPr>
            <a:r>
              <a:rPr lang="en-US" sz="2500" b="1" i="0" u="none" strike="noStrike" cap="none">
                <a:solidFill>
                  <a:schemeClr val="dk1"/>
                </a:solidFill>
                <a:latin typeface="Calibri"/>
                <a:ea typeface="Calibri"/>
                <a:cs typeface="Calibri"/>
                <a:sym typeface="Calibri"/>
              </a:rPr>
              <a:t>1.Use Case Diagram</a:t>
            </a:r>
            <a:endParaRPr sz="25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p:txBody>
      </p:sp>
      <p:pic>
        <p:nvPicPr>
          <p:cNvPr id="2" name="Picture 1"/>
          <p:cNvPicPr>
            <a:picLocks noChangeAspect="1"/>
          </p:cNvPicPr>
          <p:nvPr/>
        </p:nvPicPr>
        <p:blipFill>
          <a:blip r:embed="rId5"/>
          <a:stretch>
            <a:fillRect/>
          </a:stretch>
        </p:blipFill>
        <p:spPr>
          <a:xfrm>
            <a:off x="4283974" y="1755697"/>
            <a:ext cx="6412675" cy="42468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p23"/>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173" name="Google Shape;173;p23"/>
          <p:cNvPicPr preferRelativeResize="0"/>
          <p:nvPr/>
        </p:nvPicPr>
        <p:blipFill rotWithShape="1">
          <a:blip r:embed="rId3">
            <a:alphaModFix/>
          </a:blip>
          <a:srcRect l="15320" t="28789" r="16465" b="54857"/>
          <a:stretch/>
        </p:blipFill>
        <p:spPr>
          <a:xfrm>
            <a:off x="303007" y="217182"/>
            <a:ext cx="4521320" cy="812946"/>
          </a:xfrm>
          <a:prstGeom prst="rect">
            <a:avLst/>
          </a:prstGeom>
          <a:noFill/>
          <a:ln>
            <a:noFill/>
          </a:ln>
        </p:spPr>
      </p:pic>
      <p:pic>
        <p:nvPicPr>
          <p:cNvPr id="174" name="Google Shape;174;p23"/>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175" name="Google Shape;175;p23"/>
          <p:cNvSpPr txBox="1"/>
          <p:nvPr/>
        </p:nvSpPr>
        <p:spPr>
          <a:xfrm>
            <a:off x="710200" y="883594"/>
            <a:ext cx="9687000" cy="56952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Clr>
                <a:srgbClr val="000000"/>
              </a:buClr>
              <a:buSzPts val="2500"/>
              <a:buFont typeface="Arial"/>
              <a:buNone/>
            </a:pPr>
            <a:r>
              <a:rPr lang="en-US" sz="2500" b="1" i="0" u="none" strike="noStrike" cap="none">
                <a:solidFill>
                  <a:schemeClr val="dk1"/>
                </a:solidFill>
                <a:latin typeface="Times New Roman"/>
                <a:ea typeface="Times New Roman"/>
                <a:cs typeface="Times New Roman"/>
                <a:sym typeface="Times New Roman"/>
              </a:rPr>
              <a:t>1.Use Case Diagram</a:t>
            </a:r>
            <a:endParaRPr sz="14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1" i="0" u="sng" strike="noStrike" cap="none">
              <a:solidFill>
                <a:schemeClr val="dk1"/>
              </a:solidFill>
              <a:latin typeface="Times New Roman"/>
              <a:ea typeface="Times New Roman"/>
              <a:cs typeface="Times New Roman"/>
              <a:sym typeface="Times New Roman"/>
            </a:endParaRPr>
          </a:p>
          <a:p>
            <a:pPr marL="457200" marR="0" lvl="0" indent="-355600" algn="just" rtl="0">
              <a:lnSpc>
                <a:spcPct val="100000"/>
              </a:lnSpc>
              <a:spcBef>
                <a:spcPts val="0"/>
              </a:spcBef>
              <a:spcAft>
                <a:spcPts val="0"/>
              </a:spcAft>
              <a:buClr>
                <a:schemeClr val="dk1"/>
              </a:buClr>
              <a:buSzPts val="2000"/>
              <a:buFont typeface="Times New Roman"/>
              <a:buChar char="●"/>
            </a:pPr>
            <a:r>
              <a:rPr lang="en-US" sz="2000" b="1" i="0" u="sng" strike="noStrike" cap="none">
                <a:solidFill>
                  <a:schemeClr val="dk1"/>
                </a:solidFill>
                <a:latin typeface="Times New Roman"/>
                <a:ea typeface="Times New Roman"/>
                <a:cs typeface="Times New Roman"/>
                <a:sym typeface="Times New Roman"/>
              </a:rPr>
              <a:t>Actors:</a:t>
            </a:r>
            <a:endParaRPr/>
          </a:p>
          <a:p>
            <a:pPr marL="457200" marR="0" lvl="0" indent="-228600" algn="just" rtl="0">
              <a:lnSpc>
                <a:spcPct val="100000"/>
              </a:lnSpc>
              <a:spcBef>
                <a:spcPts val="0"/>
              </a:spcBef>
              <a:spcAft>
                <a:spcPts val="0"/>
              </a:spcAft>
              <a:buClr>
                <a:schemeClr val="dk1"/>
              </a:buClr>
              <a:buSzPts val="2000"/>
              <a:buFont typeface="Times New Roman"/>
              <a:buNone/>
            </a:pPr>
            <a:endParaRPr sz="2000" b="1" i="0" u="sng" strike="noStrike" cap="none">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Admin:</a:t>
            </a:r>
            <a:r>
              <a:rPr lang="en-US" sz="2000" b="0" i="0" u="none" strike="noStrike" cap="none">
                <a:solidFill>
                  <a:schemeClr val="dk1"/>
                </a:solidFill>
                <a:latin typeface="Times New Roman"/>
                <a:ea typeface="Times New Roman"/>
                <a:cs typeface="Times New Roman"/>
                <a:sym typeface="Times New Roman"/>
              </a:rPr>
              <a:t> An administrator who has additional privileges compared to regular users, such as managing user accounts, system configurations, </a:t>
            </a:r>
            <a:r>
              <a:rPr lang="en-US" sz="2000">
                <a:solidFill>
                  <a:schemeClr val="dk1"/>
                </a:solidFill>
                <a:latin typeface="Times New Roman"/>
                <a:ea typeface="Times New Roman"/>
                <a:cs typeface="Times New Roman"/>
                <a:sym typeface="Times New Roman"/>
              </a:rPr>
              <a:t>and</a:t>
            </a:r>
            <a:r>
              <a:rPr lang="en-US" sz="2000" b="0" i="0" u="none" strike="noStrike" cap="none">
                <a:solidFill>
                  <a:schemeClr val="dk1"/>
                </a:solidFill>
                <a:latin typeface="Times New Roman"/>
                <a:ea typeface="Times New Roman"/>
                <a:cs typeface="Times New Roman"/>
                <a:sym typeface="Times New Roman"/>
              </a:rPr>
              <a:t> accessing administrative features.</a:t>
            </a:r>
            <a:endParaRPr sz="20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User:</a:t>
            </a:r>
            <a:r>
              <a:rPr lang="en-US" sz="2000" b="0" i="0" u="none" strike="noStrike" cap="none">
                <a:solidFill>
                  <a:schemeClr val="dk1"/>
                </a:solidFill>
                <a:latin typeface="Times New Roman"/>
                <a:ea typeface="Times New Roman"/>
                <a:cs typeface="Times New Roman"/>
                <a:sym typeface="Times New Roman"/>
              </a:rPr>
              <a:t> Represents the typical end-user of the system, who interacts with the various functionalities provided by the system.</a:t>
            </a:r>
            <a:endParaRPr sz="20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457200" marR="0" lvl="0" indent="-355600" algn="just" rtl="0">
              <a:lnSpc>
                <a:spcPct val="100000"/>
              </a:lnSpc>
              <a:spcBef>
                <a:spcPts val="0"/>
              </a:spcBef>
              <a:spcAft>
                <a:spcPts val="0"/>
              </a:spcAft>
              <a:buClr>
                <a:schemeClr val="dk1"/>
              </a:buClr>
              <a:buSzPts val="2000"/>
              <a:buFont typeface="Times New Roman"/>
              <a:buChar char="●"/>
            </a:pPr>
            <a:r>
              <a:rPr lang="en-US" sz="2000" b="1" i="0" u="sng" strike="noStrike" cap="none">
                <a:solidFill>
                  <a:schemeClr val="dk1"/>
                </a:solidFill>
                <a:latin typeface="Times New Roman"/>
                <a:ea typeface="Times New Roman"/>
                <a:cs typeface="Times New Roman"/>
                <a:sym typeface="Times New Roman"/>
              </a:rPr>
              <a:t>Use case:</a:t>
            </a:r>
            <a:endParaRPr/>
          </a:p>
          <a:p>
            <a:pPr marL="457200" marR="0" lvl="0" indent="-228600" algn="just" rtl="0">
              <a:lnSpc>
                <a:spcPct val="100000"/>
              </a:lnSpc>
              <a:spcBef>
                <a:spcPts val="0"/>
              </a:spcBef>
              <a:spcAft>
                <a:spcPts val="0"/>
              </a:spcAft>
              <a:buClr>
                <a:schemeClr val="dk1"/>
              </a:buClr>
              <a:buSzPts val="2000"/>
              <a:buFont typeface="Times New Roman"/>
              <a:buNone/>
            </a:pPr>
            <a:endParaRPr sz="2000" b="1" i="0" u="none" strike="noStrike" cap="none">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Signup (User):</a:t>
            </a:r>
            <a:r>
              <a:rPr lang="en-US" sz="2000" b="0" i="0" u="none" strike="noStrike" cap="none">
                <a:solidFill>
                  <a:schemeClr val="dk1"/>
                </a:solidFill>
                <a:latin typeface="Times New Roman"/>
                <a:ea typeface="Times New Roman"/>
                <a:cs typeface="Times New Roman"/>
                <a:sym typeface="Times New Roman"/>
              </a:rPr>
              <a:t> This use case involves the user signing up for a new account in the system. It's specifically related to regular users creating their accounts.</a:t>
            </a:r>
            <a:endParaRPr sz="20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Login (User and Admin):</a:t>
            </a:r>
            <a:r>
              <a:rPr lang="en-US" sz="2000" b="0" i="0" u="none" strike="noStrike" cap="none">
                <a:solidFill>
                  <a:schemeClr val="dk1"/>
                </a:solidFill>
                <a:latin typeface="Times New Roman"/>
                <a:ea typeface="Times New Roman"/>
                <a:cs typeface="Times New Roman"/>
                <a:sym typeface="Times New Roman"/>
              </a:rPr>
              <a:t> Both users and admins need to log in to access their respective accounts or dashboards. While regular users log in to access their accounts, admins also log in to access the admin dashboard for managing the system.</a:t>
            </a:r>
            <a:endParaRPr sz="20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000"/>
              <a:buFont typeface="Arial"/>
              <a:buNone/>
            </a:pPr>
            <a:endParaRPr sz="2500" b="1" i="0" u="sng"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9"/>
        <p:cNvGrpSpPr/>
        <p:nvPr/>
      </p:nvGrpSpPr>
      <p:grpSpPr>
        <a:xfrm>
          <a:off x="0" y="0"/>
          <a:ext cx="0" cy="0"/>
          <a:chOff x="0" y="0"/>
          <a:chExt cx="0" cy="0"/>
        </a:xfrm>
      </p:grpSpPr>
      <p:sp>
        <p:nvSpPr>
          <p:cNvPr id="180" name="Google Shape;180;p24"/>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181" name="Google Shape;181;p24"/>
          <p:cNvPicPr preferRelativeResize="0"/>
          <p:nvPr/>
        </p:nvPicPr>
        <p:blipFill rotWithShape="1">
          <a:blip r:embed="rId3">
            <a:alphaModFix/>
          </a:blip>
          <a:srcRect l="15320" t="28789" r="16465" b="54857"/>
          <a:stretch/>
        </p:blipFill>
        <p:spPr>
          <a:xfrm>
            <a:off x="303007" y="217182"/>
            <a:ext cx="4521320" cy="812946"/>
          </a:xfrm>
          <a:prstGeom prst="rect">
            <a:avLst/>
          </a:prstGeom>
          <a:noFill/>
          <a:ln>
            <a:noFill/>
          </a:ln>
        </p:spPr>
      </p:pic>
      <p:pic>
        <p:nvPicPr>
          <p:cNvPr id="182" name="Google Shape;182;p24"/>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183" name="Google Shape;183;p24"/>
          <p:cNvSpPr txBox="1"/>
          <p:nvPr/>
        </p:nvSpPr>
        <p:spPr>
          <a:xfrm>
            <a:off x="1030349" y="1085313"/>
            <a:ext cx="9687000" cy="7786707"/>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Clr>
                <a:srgbClr val="000000"/>
              </a:buClr>
              <a:buSzPts val="2500"/>
              <a:buFont typeface="Arial"/>
              <a:buNone/>
            </a:pPr>
            <a:r>
              <a:rPr lang="en-US" sz="2500" b="1" i="0" u="none" strike="noStrike" cap="none">
                <a:solidFill>
                  <a:schemeClr val="dk1"/>
                </a:solidFill>
                <a:latin typeface="Times New Roman"/>
                <a:ea typeface="Times New Roman"/>
                <a:cs typeface="Times New Roman"/>
                <a:sym typeface="Times New Roman"/>
              </a:rPr>
              <a:t>1.Use Case Diagram</a:t>
            </a:r>
            <a:endParaRPr sz="25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Voice Sample (User):</a:t>
            </a:r>
            <a:r>
              <a:rPr lang="en-US" sz="2000" b="0" i="0" u="none" strike="noStrike" cap="none">
                <a:solidFill>
                  <a:schemeClr val="dk1"/>
                </a:solidFill>
                <a:latin typeface="Times New Roman"/>
                <a:ea typeface="Times New Roman"/>
                <a:cs typeface="Times New Roman"/>
                <a:sym typeface="Times New Roman"/>
              </a:rPr>
              <a:t> This use case involves the user providing a voice sample for authentication purposes. It's specific to regular users providing their voice samples for authentication.</a:t>
            </a:r>
            <a:endParaRPr sz="2000" b="1"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Manage System Settings (Admin):</a:t>
            </a:r>
            <a:r>
              <a:rPr lang="en-US" sz="2000" b="0" i="0" u="none" strike="noStrike" cap="none">
                <a:solidFill>
                  <a:schemeClr val="dk1"/>
                </a:solidFill>
                <a:latin typeface="Times New Roman"/>
                <a:ea typeface="Times New Roman"/>
                <a:cs typeface="Times New Roman"/>
                <a:sym typeface="Times New Roman"/>
              </a:rPr>
              <a:t> This use case is specific to admins and involves managing various system-wide settings, configurations, or parameters. It includes tasks such as configuring security settings, access control rules, and other system settings.</a:t>
            </a:r>
            <a:endParaRPr sz="20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View Users (Admin):</a:t>
            </a:r>
            <a:r>
              <a:rPr lang="en-US" sz="2000" b="0" i="0" u="none" strike="noStrike" cap="none">
                <a:solidFill>
                  <a:schemeClr val="dk1"/>
                </a:solidFill>
                <a:latin typeface="Times New Roman"/>
                <a:ea typeface="Times New Roman"/>
                <a:cs typeface="Times New Roman"/>
                <a:sym typeface="Times New Roman"/>
              </a:rPr>
              <a:t> This use case allows admins to view a list of users registered in the system. It's related to user management and provides admins with insights into the user base.</a:t>
            </a:r>
            <a:endParaRPr sz="20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US" sz="2500" b="0" i="0" u="none" strike="noStrike" cap="none">
                <a:solidFill>
                  <a:schemeClr val="dk1"/>
                </a:solidFill>
                <a:latin typeface="Calibri"/>
                <a:ea typeface="Calibri"/>
                <a:cs typeface="Calibri"/>
                <a:sym typeface="Calibri"/>
              </a:rPr>
              <a:t>  </a:t>
            </a:r>
            <a:endParaRPr sz="2500" b="0"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sng"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88" name="Google Shape;188;p25"/>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189" name="Google Shape;189;p25"/>
          <p:cNvPicPr preferRelativeResize="0"/>
          <p:nvPr/>
        </p:nvPicPr>
        <p:blipFill rotWithShape="1">
          <a:blip r:embed="rId3">
            <a:alphaModFix/>
          </a:blip>
          <a:srcRect l="15320" t="28789" r="16465" b="54857"/>
          <a:stretch/>
        </p:blipFill>
        <p:spPr>
          <a:xfrm>
            <a:off x="303007" y="217182"/>
            <a:ext cx="4521320" cy="812946"/>
          </a:xfrm>
          <a:prstGeom prst="rect">
            <a:avLst/>
          </a:prstGeom>
          <a:noFill/>
          <a:ln>
            <a:noFill/>
          </a:ln>
        </p:spPr>
      </p:pic>
      <p:pic>
        <p:nvPicPr>
          <p:cNvPr id="190" name="Google Shape;190;p25"/>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191" name="Google Shape;191;p25"/>
          <p:cNvSpPr txBox="1"/>
          <p:nvPr/>
        </p:nvSpPr>
        <p:spPr>
          <a:xfrm>
            <a:off x="1009650" y="1263875"/>
            <a:ext cx="51780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chemeClr val="dk1"/>
                </a:solidFill>
                <a:latin typeface="Calibri"/>
                <a:ea typeface="Calibri"/>
                <a:cs typeface="Calibri"/>
                <a:sym typeface="Calibri"/>
              </a:rPr>
              <a:t>2. Class Diagram</a:t>
            </a:r>
            <a:endParaRPr sz="2500" b="1" i="0" u="none" strike="noStrike" cap="none">
              <a:solidFill>
                <a:schemeClr val="dk1"/>
              </a:solidFill>
              <a:latin typeface="Calibri"/>
              <a:ea typeface="Calibri"/>
              <a:cs typeface="Calibri"/>
              <a:sym typeface="Calibri"/>
            </a:endParaRPr>
          </a:p>
        </p:txBody>
      </p:sp>
      <p:pic>
        <p:nvPicPr>
          <p:cNvPr id="4" name="Picture 3"/>
          <p:cNvPicPr>
            <a:picLocks noChangeAspect="1"/>
          </p:cNvPicPr>
          <p:nvPr/>
        </p:nvPicPr>
        <p:blipFill>
          <a:blip r:embed="rId5"/>
          <a:stretch>
            <a:fillRect/>
          </a:stretch>
        </p:blipFill>
        <p:spPr>
          <a:xfrm>
            <a:off x="3598650" y="1263875"/>
            <a:ext cx="7615566" cy="467290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26"/>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198" name="Google Shape;198;p26"/>
          <p:cNvPicPr preferRelativeResize="0"/>
          <p:nvPr/>
        </p:nvPicPr>
        <p:blipFill rotWithShape="1">
          <a:blip r:embed="rId3">
            <a:alphaModFix/>
          </a:blip>
          <a:srcRect l="15320" t="28789" r="16465" b="54857"/>
          <a:stretch/>
        </p:blipFill>
        <p:spPr>
          <a:xfrm>
            <a:off x="303007" y="217182"/>
            <a:ext cx="4521320" cy="812946"/>
          </a:xfrm>
          <a:prstGeom prst="rect">
            <a:avLst/>
          </a:prstGeom>
          <a:noFill/>
          <a:ln>
            <a:noFill/>
          </a:ln>
        </p:spPr>
      </p:pic>
      <p:pic>
        <p:nvPicPr>
          <p:cNvPr id="199" name="Google Shape;199;p26"/>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200" name="Google Shape;200;p26"/>
          <p:cNvSpPr txBox="1"/>
          <p:nvPr/>
        </p:nvSpPr>
        <p:spPr>
          <a:xfrm>
            <a:off x="848925" y="1263875"/>
            <a:ext cx="51780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chemeClr val="dk1"/>
                </a:solidFill>
                <a:latin typeface="Calibri"/>
                <a:ea typeface="Calibri"/>
                <a:cs typeface="Calibri"/>
                <a:sym typeface="Calibri"/>
              </a:rPr>
              <a:t>2. Class Diagram</a:t>
            </a:r>
            <a:endParaRPr sz="2500" b="1" i="0" u="none" strike="noStrike" cap="none">
              <a:solidFill>
                <a:schemeClr val="dk1"/>
              </a:solidFill>
              <a:latin typeface="Calibri"/>
              <a:ea typeface="Calibri"/>
              <a:cs typeface="Calibri"/>
              <a:sym typeface="Calibri"/>
            </a:endParaRPr>
          </a:p>
        </p:txBody>
      </p:sp>
      <p:sp>
        <p:nvSpPr>
          <p:cNvPr id="201" name="Google Shape;201;p26"/>
          <p:cNvSpPr txBox="1"/>
          <p:nvPr/>
        </p:nvSpPr>
        <p:spPr>
          <a:xfrm>
            <a:off x="553650" y="1974625"/>
            <a:ext cx="10929900" cy="2646848"/>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000000"/>
              </a:buClr>
              <a:buSzPts val="2000"/>
              <a:buFont typeface="Times New Roman"/>
              <a:buChar char="●"/>
            </a:pPr>
            <a:r>
              <a:rPr lang="en-US" sz="2000" b="1" i="0" u="none" strike="noStrike" cap="none">
                <a:solidFill>
                  <a:srgbClr val="000000"/>
                </a:solidFill>
                <a:latin typeface="Times New Roman"/>
                <a:ea typeface="Times New Roman"/>
                <a:cs typeface="Times New Roman"/>
                <a:sym typeface="Times New Roman"/>
              </a:rPr>
              <a:t>User class</a:t>
            </a:r>
            <a:r>
              <a:rPr lang="en-US" sz="2000" b="0" i="0" u="none" strike="noStrike" cap="none">
                <a:solidFill>
                  <a:srgbClr val="000000"/>
                </a:solidFill>
                <a:latin typeface="Times New Roman"/>
                <a:ea typeface="Times New Roman"/>
                <a:cs typeface="Times New Roman"/>
                <a:sym typeface="Times New Roman"/>
              </a:rPr>
              <a:t>: represents users with username, password, and voice samples; provides methods for sign-up, login, password reset, and modifying voice samples.</a:t>
            </a:r>
            <a:endParaRPr sz="2000" b="0" i="0" u="none" strike="noStrike" cap="none">
              <a:solidFill>
                <a:srgbClr val="000000"/>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rgbClr val="000000"/>
              </a:buClr>
              <a:buSzPts val="2000"/>
              <a:buFont typeface="Times New Roman"/>
              <a:buChar char="●"/>
            </a:pPr>
            <a:r>
              <a:rPr lang="en-US" sz="2000" b="1" i="0" u="none" strike="noStrike" cap="none">
                <a:solidFill>
                  <a:srgbClr val="000000"/>
                </a:solidFill>
                <a:latin typeface="Times New Roman"/>
                <a:ea typeface="Times New Roman"/>
                <a:cs typeface="Times New Roman"/>
                <a:sym typeface="Times New Roman"/>
              </a:rPr>
              <a:t>Machine Learning Model class</a:t>
            </a:r>
            <a:r>
              <a:rPr lang="en-US" sz="2000" b="0" i="0" u="none" strike="noStrike" cap="none">
                <a:solidFill>
                  <a:srgbClr val="000000"/>
                </a:solidFill>
                <a:latin typeface="Times New Roman"/>
                <a:ea typeface="Times New Roman"/>
                <a:cs typeface="Times New Roman"/>
                <a:sym typeface="Times New Roman"/>
              </a:rPr>
              <a:t>: trains, authenticates, and detects spoofing in voice samples.</a:t>
            </a:r>
            <a:endParaRPr sz="2000" b="0" i="0" u="none" strike="noStrike" cap="none">
              <a:solidFill>
                <a:srgbClr val="000000"/>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rgbClr val="000000"/>
              </a:buClr>
              <a:buSzPts val="2000"/>
              <a:buFont typeface="Times New Roman"/>
              <a:buChar char="●"/>
            </a:pPr>
            <a:r>
              <a:rPr lang="en-US" sz="2000" b="1" i="0" u="none" strike="noStrike" cap="none">
                <a:solidFill>
                  <a:srgbClr val="000000"/>
                </a:solidFill>
                <a:latin typeface="Times New Roman"/>
                <a:ea typeface="Times New Roman"/>
                <a:cs typeface="Times New Roman"/>
                <a:sym typeface="Times New Roman"/>
              </a:rPr>
              <a:t>File system class</a:t>
            </a:r>
            <a:r>
              <a:rPr lang="en-US" sz="2000" b="0" i="0" u="none" strike="noStrike" cap="none">
                <a:solidFill>
                  <a:srgbClr val="000000"/>
                </a:solidFill>
                <a:latin typeface="Times New Roman"/>
                <a:ea typeface="Times New Roman"/>
                <a:cs typeface="Times New Roman"/>
                <a:sym typeface="Times New Roman"/>
              </a:rPr>
              <a:t>: manages user data, settings, and input data; </a:t>
            </a:r>
            <a:endParaRPr sz="2000" b="0" i="0" u="none" strike="noStrike" cap="none">
              <a:solidFill>
                <a:srgbClr val="000000"/>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rgbClr val="000000"/>
              </a:buClr>
              <a:buSzPts val="2000"/>
              <a:buFont typeface="Times New Roman"/>
              <a:buChar char="●"/>
            </a:pPr>
            <a:r>
              <a:rPr lang="en-US" sz="2000" b="1" i="0" u="none" strike="noStrike" cap="none">
                <a:solidFill>
                  <a:srgbClr val="000000"/>
                </a:solidFill>
                <a:latin typeface="Times New Roman"/>
                <a:ea typeface="Times New Roman"/>
                <a:cs typeface="Times New Roman"/>
                <a:sym typeface="Times New Roman"/>
              </a:rPr>
              <a:t>Admin class </a:t>
            </a:r>
            <a:r>
              <a:rPr lang="en-US" sz="2000" b="0" i="0" u="none" strike="noStrike" cap="none">
                <a:solidFill>
                  <a:srgbClr val="000000"/>
                </a:solidFill>
                <a:latin typeface="Times New Roman"/>
                <a:ea typeface="Times New Roman"/>
                <a:cs typeface="Times New Roman"/>
                <a:sym typeface="Times New Roman"/>
              </a:rPr>
              <a:t>:represents administrators with username and password; </a:t>
            </a:r>
            <a:endParaRPr sz="2000" b="0" i="0" u="none" strike="noStrike" cap="none">
              <a:solidFill>
                <a:srgbClr val="000000"/>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rgbClr val="000000"/>
              </a:buClr>
              <a:buSzPts val="2000"/>
              <a:buFont typeface="Times New Roman"/>
              <a:buChar char="●"/>
            </a:pPr>
            <a:r>
              <a:rPr lang="en-US" sz="2000" b="1" i="0" u="none" strike="noStrike" cap="none">
                <a:solidFill>
                  <a:srgbClr val="000000"/>
                </a:solidFill>
                <a:latin typeface="Times New Roman"/>
                <a:ea typeface="Times New Roman"/>
                <a:cs typeface="Times New Roman"/>
                <a:sym typeface="Times New Roman"/>
              </a:rPr>
              <a:t>InputData class</a:t>
            </a:r>
            <a:r>
              <a:rPr lang="en-US" sz="2000" b="0" i="0" u="none" strike="noStrike" cap="none">
                <a:solidFill>
                  <a:srgbClr val="000000"/>
                </a:solidFill>
                <a:latin typeface="Times New Roman"/>
                <a:ea typeface="Times New Roman"/>
                <a:cs typeface="Times New Roman"/>
                <a:sym typeface="Times New Roman"/>
              </a:rPr>
              <a:t>: represents input data with username, password, and voice samples.</a:t>
            </a:r>
            <a:endParaRPr sz="2000" b="0" i="0" u="none" strike="noStrike" cap="none">
              <a:solidFill>
                <a:srgbClr val="000000"/>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rgbClr val="000000"/>
              </a:buClr>
              <a:buSzPts val="2000"/>
              <a:buFont typeface="Times New Roman"/>
              <a:buChar char="●"/>
            </a:pPr>
            <a:r>
              <a:rPr lang="en-US" sz="2000" b="1" i="0" u="none" strike="noStrike" cap="none">
                <a:solidFill>
                  <a:srgbClr val="000000"/>
                </a:solidFill>
                <a:latin typeface="Times New Roman"/>
                <a:ea typeface="Times New Roman"/>
                <a:cs typeface="Times New Roman"/>
                <a:sym typeface="Times New Roman"/>
              </a:rPr>
              <a:t>Voice Sample class</a:t>
            </a:r>
            <a:r>
              <a:rPr lang="en-US" sz="2000" b="0" i="0" u="none" strike="noStrike" cap="none">
                <a:solidFill>
                  <a:srgbClr val="000000"/>
                </a:solidFill>
                <a:latin typeface="Times New Roman"/>
                <a:ea typeface="Times New Roman"/>
                <a:cs typeface="Times New Roman"/>
                <a:sym typeface="Times New Roman"/>
              </a:rPr>
              <a:t>: represents voice samples with sample data; provides methods for uploading and extracting features; connects to Machine Learning Model for feature extraction.</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27"/>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207" name="Google Shape;207;p27"/>
          <p:cNvPicPr preferRelativeResize="0"/>
          <p:nvPr/>
        </p:nvPicPr>
        <p:blipFill rotWithShape="1">
          <a:blip r:embed="rId3">
            <a:alphaModFix/>
          </a:blip>
          <a:srcRect l="15320" t="28789" r="16465" b="54857"/>
          <a:stretch/>
        </p:blipFill>
        <p:spPr>
          <a:xfrm>
            <a:off x="303007" y="217182"/>
            <a:ext cx="4521320" cy="812946"/>
          </a:xfrm>
          <a:prstGeom prst="rect">
            <a:avLst/>
          </a:prstGeom>
          <a:noFill/>
          <a:ln>
            <a:noFill/>
          </a:ln>
        </p:spPr>
      </p:pic>
      <p:pic>
        <p:nvPicPr>
          <p:cNvPr id="208" name="Google Shape;208;p27"/>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209" name="Google Shape;209;p27"/>
          <p:cNvSpPr txBox="1"/>
          <p:nvPr/>
        </p:nvSpPr>
        <p:spPr>
          <a:xfrm>
            <a:off x="991800" y="1085325"/>
            <a:ext cx="9687000" cy="509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chemeClr val="dk1"/>
                </a:solidFill>
                <a:latin typeface="Times New Roman"/>
                <a:ea typeface="Times New Roman"/>
                <a:cs typeface="Times New Roman"/>
                <a:sym typeface="Times New Roman"/>
              </a:rPr>
              <a:t>6. </a:t>
            </a:r>
            <a:r>
              <a:rPr lang="en-US" sz="2500" b="1" i="0" u="sng" strike="noStrike" cap="none">
                <a:solidFill>
                  <a:schemeClr val="dk1"/>
                </a:solidFill>
                <a:latin typeface="Times New Roman"/>
                <a:ea typeface="Times New Roman"/>
                <a:cs typeface="Times New Roman"/>
                <a:sym typeface="Times New Roman"/>
              </a:rPr>
              <a:t>System Architecture</a:t>
            </a:r>
            <a:endParaRPr sz="2500" b="1" i="0" u="sng"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p:txBody>
      </p:sp>
      <p:pic>
        <p:nvPicPr>
          <p:cNvPr id="210" name="Google Shape;210;p27"/>
          <p:cNvPicPr preferRelativeResize="0"/>
          <p:nvPr/>
        </p:nvPicPr>
        <p:blipFill>
          <a:blip r:embed="rId5">
            <a:alphaModFix/>
          </a:blip>
          <a:stretch>
            <a:fillRect/>
          </a:stretch>
        </p:blipFill>
        <p:spPr>
          <a:xfrm>
            <a:off x="2895600" y="1574800"/>
            <a:ext cx="8458200" cy="4832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sp>
        <p:nvSpPr>
          <p:cNvPr id="215" name="Google Shape;215;p28"/>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216" name="Google Shape;216;p28"/>
          <p:cNvPicPr preferRelativeResize="0"/>
          <p:nvPr/>
        </p:nvPicPr>
        <p:blipFill rotWithShape="1">
          <a:blip r:embed="rId3">
            <a:alphaModFix/>
          </a:blip>
          <a:srcRect l="15320" t="28789" r="16465" b="54857"/>
          <a:stretch/>
        </p:blipFill>
        <p:spPr>
          <a:xfrm>
            <a:off x="303007" y="217182"/>
            <a:ext cx="4521320" cy="812946"/>
          </a:xfrm>
          <a:prstGeom prst="rect">
            <a:avLst/>
          </a:prstGeom>
          <a:noFill/>
          <a:ln>
            <a:noFill/>
          </a:ln>
        </p:spPr>
      </p:pic>
      <p:pic>
        <p:nvPicPr>
          <p:cNvPr id="217" name="Google Shape;217;p28"/>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218" name="Google Shape;218;p28"/>
          <p:cNvSpPr txBox="1"/>
          <p:nvPr/>
        </p:nvSpPr>
        <p:spPr>
          <a:xfrm>
            <a:off x="1009649" y="1263863"/>
            <a:ext cx="9687000" cy="509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chemeClr val="dk1"/>
                </a:solidFill>
                <a:latin typeface="Times New Roman"/>
                <a:ea typeface="Times New Roman"/>
                <a:cs typeface="Times New Roman"/>
                <a:sym typeface="Times New Roman"/>
              </a:rPr>
              <a:t>7. </a:t>
            </a:r>
            <a:r>
              <a:rPr lang="en-US" sz="2500" b="1" i="0" u="sng" strike="noStrike" cap="none">
                <a:solidFill>
                  <a:schemeClr val="dk1"/>
                </a:solidFill>
                <a:latin typeface="Times New Roman"/>
                <a:ea typeface="Times New Roman"/>
                <a:cs typeface="Times New Roman"/>
                <a:sym typeface="Times New Roman"/>
              </a:rPr>
              <a:t>Wireframes/Mockups</a:t>
            </a:r>
            <a:endParaRPr sz="3200" b="1" i="0" u="sng"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p:txBody>
      </p:sp>
      <p:pic>
        <p:nvPicPr>
          <p:cNvPr id="219" name="Google Shape;219;p28"/>
          <p:cNvPicPr preferRelativeResize="0"/>
          <p:nvPr/>
        </p:nvPicPr>
        <p:blipFill rotWithShape="1">
          <a:blip r:embed="rId5">
            <a:alphaModFix/>
          </a:blip>
          <a:srcRect/>
          <a:stretch/>
        </p:blipFill>
        <p:spPr>
          <a:xfrm>
            <a:off x="4467125" y="1745350"/>
            <a:ext cx="3876849" cy="4446575"/>
          </a:xfrm>
          <a:prstGeom prst="rect">
            <a:avLst/>
          </a:prstGeom>
          <a:noFill/>
          <a:ln>
            <a:noFill/>
          </a:ln>
        </p:spPr>
      </p:pic>
      <p:pic>
        <p:nvPicPr>
          <p:cNvPr id="220" name="Google Shape;220;p28"/>
          <p:cNvPicPr preferRelativeResize="0"/>
          <p:nvPr/>
        </p:nvPicPr>
        <p:blipFill rotWithShape="1">
          <a:blip r:embed="rId6">
            <a:alphaModFix/>
          </a:blip>
          <a:srcRect/>
          <a:stretch/>
        </p:blipFill>
        <p:spPr>
          <a:xfrm>
            <a:off x="1241946" y="1979224"/>
            <a:ext cx="2702257" cy="3998495"/>
          </a:xfrm>
          <a:prstGeom prst="rect">
            <a:avLst/>
          </a:prstGeom>
          <a:noFill/>
          <a:ln>
            <a:noFill/>
          </a:ln>
        </p:spPr>
      </p:pic>
      <p:pic>
        <p:nvPicPr>
          <p:cNvPr id="2" name="Picture 1"/>
          <p:cNvPicPr>
            <a:picLocks noChangeAspect="1"/>
          </p:cNvPicPr>
          <p:nvPr/>
        </p:nvPicPr>
        <p:blipFill>
          <a:blip r:embed="rId7"/>
          <a:stretch>
            <a:fillRect/>
          </a:stretch>
        </p:blipFill>
        <p:spPr>
          <a:xfrm>
            <a:off x="8635991" y="1979224"/>
            <a:ext cx="2999492" cy="399849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29"/>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227" name="Google Shape;227;p29"/>
          <p:cNvPicPr preferRelativeResize="0"/>
          <p:nvPr/>
        </p:nvPicPr>
        <p:blipFill rotWithShape="1">
          <a:blip r:embed="rId3">
            <a:alphaModFix/>
          </a:blip>
          <a:srcRect l="15320" t="28789" r="16465" b="54857"/>
          <a:stretch/>
        </p:blipFill>
        <p:spPr>
          <a:xfrm>
            <a:off x="303007" y="217182"/>
            <a:ext cx="4521320" cy="812946"/>
          </a:xfrm>
          <a:prstGeom prst="rect">
            <a:avLst/>
          </a:prstGeom>
          <a:noFill/>
          <a:ln>
            <a:noFill/>
          </a:ln>
        </p:spPr>
      </p:pic>
      <p:pic>
        <p:nvPicPr>
          <p:cNvPr id="228" name="Google Shape;228;p29"/>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229" name="Google Shape;229;p29"/>
          <p:cNvSpPr txBox="1"/>
          <p:nvPr/>
        </p:nvSpPr>
        <p:spPr>
          <a:xfrm>
            <a:off x="1009649" y="1263863"/>
            <a:ext cx="9687000" cy="509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chemeClr val="dk1"/>
                </a:solidFill>
                <a:latin typeface="Times New Roman"/>
                <a:ea typeface="Times New Roman"/>
                <a:cs typeface="Times New Roman"/>
                <a:sym typeface="Times New Roman"/>
              </a:rPr>
              <a:t>7. </a:t>
            </a:r>
            <a:r>
              <a:rPr lang="en-US" sz="2500" b="1" i="0" u="sng" strike="noStrike" cap="none">
                <a:solidFill>
                  <a:schemeClr val="dk1"/>
                </a:solidFill>
                <a:latin typeface="Times New Roman"/>
                <a:ea typeface="Times New Roman"/>
                <a:cs typeface="Times New Roman"/>
                <a:sym typeface="Times New Roman"/>
              </a:rPr>
              <a:t>Wireframes/Mockups</a:t>
            </a:r>
            <a:endParaRPr sz="3200" b="1" i="0" u="sng"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p:txBody>
      </p:sp>
      <p:pic>
        <p:nvPicPr>
          <p:cNvPr id="230" name="Google Shape;230;p29"/>
          <p:cNvPicPr preferRelativeResize="0"/>
          <p:nvPr/>
        </p:nvPicPr>
        <p:blipFill rotWithShape="1">
          <a:blip r:embed="rId5">
            <a:alphaModFix/>
          </a:blip>
          <a:srcRect/>
          <a:stretch/>
        </p:blipFill>
        <p:spPr>
          <a:xfrm>
            <a:off x="5126476" y="1936796"/>
            <a:ext cx="2874130" cy="4212701"/>
          </a:xfrm>
          <a:prstGeom prst="rect">
            <a:avLst/>
          </a:prstGeom>
          <a:noFill/>
          <a:ln>
            <a:noFill/>
          </a:ln>
        </p:spPr>
      </p:pic>
      <p:pic>
        <p:nvPicPr>
          <p:cNvPr id="232" name="Google Shape;232;p29"/>
          <p:cNvPicPr preferRelativeResize="0"/>
          <p:nvPr/>
        </p:nvPicPr>
        <p:blipFill rotWithShape="1">
          <a:blip r:embed="rId6">
            <a:alphaModFix/>
          </a:blip>
          <a:srcRect/>
          <a:stretch/>
        </p:blipFill>
        <p:spPr>
          <a:xfrm>
            <a:off x="8915004" y="1936797"/>
            <a:ext cx="2696043" cy="4212701"/>
          </a:xfrm>
          <a:prstGeom prst="rect">
            <a:avLst/>
          </a:prstGeom>
          <a:noFill/>
          <a:ln>
            <a:noFill/>
          </a:ln>
        </p:spPr>
      </p:pic>
      <p:pic>
        <p:nvPicPr>
          <p:cNvPr id="2" name="Picture 1"/>
          <p:cNvPicPr>
            <a:picLocks noChangeAspect="1"/>
          </p:cNvPicPr>
          <p:nvPr/>
        </p:nvPicPr>
        <p:blipFill>
          <a:blip r:embed="rId7"/>
          <a:stretch>
            <a:fillRect/>
          </a:stretch>
        </p:blipFill>
        <p:spPr>
          <a:xfrm>
            <a:off x="1376177" y="1936796"/>
            <a:ext cx="2749534" cy="421270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30"/>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238" name="Google Shape;238;p30"/>
          <p:cNvPicPr preferRelativeResize="0"/>
          <p:nvPr/>
        </p:nvPicPr>
        <p:blipFill rotWithShape="1">
          <a:blip r:embed="rId3">
            <a:alphaModFix/>
          </a:blip>
          <a:srcRect l="15320" t="28789" r="16465" b="54855"/>
          <a:stretch/>
        </p:blipFill>
        <p:spPr>
          <a:xfrm>
            <a:off x="303007" y="217182"/>
            <a:ext cx="4521319" cy="812944"/>
          </a:xfrm>
          <a:prstGeom prst="rect">
            <a:avLst/>
          </a:prstGeom>
          <a:noFill/>
          <a:ln>
            <a:noFill/>
          </a:ln>
        </p:spPr>
      </p:pic>
      <p:pic>
        <p:nvPicPr>
          <p:cNvPr id="239" name="Google Shape;239;p30"/>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240" name="Google Shape;240;p30"/>
          <p:cNvSpPr txBox="1"/>
          <p:nvPr/>
        </p:nvSpPr>
        <p:spPr>
          <a:xfrm>
            <a:off x="1009650" y="1123425"/>
            <a:ext cx="9687000" cy="509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a:solidFill>
                  <a:schemeClr val="dk1"/>
                </a:solidFill>
                <a:latin typeface="Calibri"/>
                <a:ea typeface="Calibri"/>
                <a:cs typeface="Calibri"/>
                <a:sym typeface="Calibri"/>
              </a:rPr>
              <a:t>8</a:t>
            </a:r>
            <a:r>
              <a:rPr lang="en-US" sz="2500" b="1" i="0" u="none" strike="noStrike" cap="none">
                <a:solidFill>
                  <a:schemeClr val="dk1"/>
                </a:solidFill>
                <a:latin typeface="Calibri"/>
                <a:ea typeface="Calibri"/>
                <a:cs typeface="Calibri"/>
                <a:sym typeface="Calibri"/>
              </a:rPr>
              <a:t>. </a:t>
            </a:r>
            <a:r>
              <a:rPr lang="en-US" sz="2500" b="1" i="0" u="sng" strike="noStrike" cap="none">
                <a:solidFill>
                  <a:schemeClr val="dk1"/>
                </a:solidFill>
                <a:latin typeface="Calibri"/>
                <a:ea typeface="Calibri"/>
                <a:cs typeface="Calibri"/>
                <a:sym typeface="Calibri"/>
              </a:rPr>
              <a:t>Flow diagram</a:t>
            </a: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p:txBody>
      </p:sp>
      <p:pic>
        <p:nvPicPr>
          <p:cNvPr id="241" name="Google Shape;241;p30"/>
          <p:cNvPicPr preferRelativeResize="0"/>
          <p:nvPr/>
        </p:nvPicPr>
        <p:blipFill>
          <a:blip r:embed="rId5">
            <a:alphaModFix/>
          </a:blip>
          <a:stretch>
            <a:fillRect/>
          </a:stretch>
        </p:blipFill>
        <p:spPr>
          <a:xfrm>
            <a:off x="4495863" y="1404338"/>
            <a:ext cx="6200775" cy="4629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3"/>
          <p:cNvSpPr/>
          <p:nvPr/>
        </p:nvSpPr>
        <p:spPr>
          <a:xfrm>
            <a:off x="0" y="6407689"/>
            <a:ext cx="7686676"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90" name="Google Shape;90;p13"/>
          <p:cNvPicPr preferRelativeResize="0"/>
          <p:nvPr/>
        </p:nvPicPr>
        <p:blipFill rotWithShape="1">
          <a:blip r:embed="rId3">
            <a:alphaModFix/>
          </a:blip>
          <a:srcRect l="15321" t="28790" r="16464" b="54857"/>
          <a:stretch/>
        </p:blipFill>
        <p:spPr>
          <a:xfrm>
            <a:off x="303007" y="217182"/>
            <a:ext cx="4521322" cy="812947"/>
          </a:xfrm>
          <a:prstGeom prst="rect">
            <a:avLst/>
          </a:prstGeom>
          <a:noFill/>
          <a:ln>
            <a:noFill/>
          </a:ln>
        </p:spPr>
      </p:pic>
      <p:pic>
        <p:nvPicPr>
          <p:cNvPr id="91" name="Google Shape;91;p13"/>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92" name="Google Shape;92;p13"/>
          <p:cNvSpPr txBox="1"/>
          <p:nvPr/>
        </p:nvSpPr>
        <p:spPr>
          <a:xfrm>
            <a:off x="689324" y="1456313"/>
            <a:ext cx="9687000" cy="535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sng" strike="noStrike" cap="none">
                <a:solidFill>
                  <a:schemeClr val="dk1"/>
                </a:solidFill>
                <a:latin typeface="Times New Roman"/>
                <a:ea typeface="Times New Roman"/>
                <a:cs typeface="Times New Roman"/>
                <a:sym typeface="Times New Roman"/>
              </a:rPr>
              <a:t>CONTENTS</a:t>
            </a:r>
            <a:endParaRPr sz="1400" b="1" i="0" u="sng"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I. Introduction</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II. Project Plan</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III. Scope of the Mini Project</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IV. Requirements Analysis</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V. Design Diagrams</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    1. Use case diagram</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    2. Class diagram</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VI. System Architecture</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VII. Wireframes/Mockups</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VIII. Flow Diagram</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IX. Technology Stack</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X. Future Scope</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XI. Demo Video</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XII. Conclusion</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XIII. References</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5"/>
        <p:cNvGrpSpPr/>
        <p:nvPr/>
      </p:nvGrpSpPr>
      <p:grpSpPr>
        <a:xfrm>
          <a:off x="0" y="0"/>
          <a:ext cx="0" cy="0"/>
          <a:chOff x="0" y="0"/>
          <a:chExt cx="0" cy="0"/>
        </a:xfrm>
      </p:grpSpPr>
      <p:sp>
        <p:nvSpPr>
          <p:cNvPr id="246" name="Google Shape;246;p31"/>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247" name="Google Shape;247;p31"/>
          <p:cNvPicPr preferRelativeResize="0"/>
          <p:nvPr/>
        </p:nvPicPr>
        <p:blipFill rotWithShape="1">
          <a:blip r:embed="rId3">
            <a:alphaModFix/>
          </a:blip>
          <a:srcRect l="15320" t="28789" r="16465" b="54857"/>
          <a:stretch/>
        </p:blipFill>
        <p:spPr>
          <a:xfrm>
            <a:off x="303007" y="217182"/>
            <a:ext cx="4521320" cy="812946"/>
          </a:xfrm>
          <a:prstGeom prst="rect">
            <a:avLst/>
          </a:prstGeom>
          <a:noFill/>
          <a:ln>
            <a:noFill/>
          </a:ln>
        </p:spPr>
      </p:pic>
      <p:pic>
        <p:nvPicPr>
          <p:cNvPr id="248" name="Google Shape;248;p31"/>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249" name="Google Shape;249;p31"/>
          <p:cNvSpPr txBox="1"/>
          <p:nvPr/>
        </p:nvSpPr>
        <p:spPr>
          <a:xfrm>
            <a:off x="1009649" y="1263863"/>
            <a:ext cx="9687000" cy="7711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a:solidFill>
                  <a:schemeClr val="dk1"/>
                </a:solidFill>
                <a:latin typeface="Times New Roman"/>
                <a:ea typeface="Times New Roman"/>
                <a:cs typeface="Times New Roman"/>
                <a:sym typeface="Times New Roman"/>
              </a:rPr>
              <a:t>9</a:t>
            </a:r>
            <a:r>
              <a:rPr lang="en-US" sz="2500" b="1" i="0" u="none" strike="noStrike" cap="none">
                <a:solidFill>
                  <a:schemeClr val="dk1"/>
                </a:solidFill>
                <a:latin typeface="Times New Roman"/>
                <a:ea typeface="Times New Roman"/>
                <a:cs typeface="Times New Roman"/>
                <a:sym typeface="Times New Roman"/>
              </a:rPr>
              <a:t>. </a:t>
            </a:r>
            <a:r>
              <a:rPr lang="en-US" sz="2500" b="1" i="0" u="sng" strike="noStrike" cap="none">
                <a:solidFill>
                  <a:schemeClr val="dk1"/>
                </a:solidFill>
                <a:latin typeface="Times New Roman"/>
                <a:ea typeface="Times New Roman"/>
                <a:cs typeface="Times New Roman"/>
                <a:sym typeface="Times New Roman"/>
              </a:rPr>
              <a:t>Technology Stack</a:t>
            </a:r>
            <a:endParaRPr sz="2500" b="1" i="0" u="sng"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Machine Learning:</a:t>
            </a:r>
            <a:endParaRPr sz="20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Times New Roman"/>
                <a:ea typeface="Times New Roman"/>
                <a:cs typeface="Times New Roman"/>
                <a:sym typeface="Times New Roman"/>
              </a:rPr>
              <a:t>Scikit-learn : to train and utilize Gaussian Mixture Models (GMM) for modeling and distinguishing the unique voice characteristics from MFCC features in voice biometrics.</a:t>
            </a:r>
            <a:endParaRPr sz="20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Times New Roman"/>
                <a:ea typeface="Times New Roman"/>
                <a:cs typeface="Times New Roman"/>
                <a:sym typeface="Times New Roman"/>
              </a:rPr>
              <a:t>Scipy : read WAV audio files.</a:t>
            </a:r>
            <a:endParaRPr sz="20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Times New Roman"/>
                <a:ea typeface="Times New Roman"/>
                <a:cs typeface="Times New Roman"/>
                <a:sym typeface="Times New Roman"/>
              </a:rPr>
              <a:t>Google's Web Speech API : Transcribe the uploaded audio file into text for further processing and validation.</a:t>
            </a:r>
            <a:endParaRPr sz="20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Frontend:</a:t>
            </a:r>
            <a:endParaRPr sz="20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Times New Roman"/>
                <a:ea typeface="Times New Roman"/>
                <a:cs typeface="Times New Roman"/>
                <a:sym typeface="Times New Roman"/>
              </a:rPr>
              <a:t>HTML,CSS and JavaScript</a:t>
            </a:r>
            <a:endParaRPr sz="20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Backend:</a:t>
            </a:r>
            <a:endParaRPr sz="20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Flask</a:t>
            </a:r>
            <a:endParaRPr sz="20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32"/>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255" name="Google Shape;255;p32"/>
          <p:cNvPicPr preferRelativeResize="0"/>
          <p:nvPr/>
        </p:nvPicPr>
        <p:blipFill rotWithShape="1">
          <a:blip r:embed="rId3">
            <a:alphaModFix/>
          </a:blip>
          <a:srcRect l="15320" t="28789" r="16466" b="54856"/>
          <a:stretch/>
        </p:blipFill>
        <p:spPr>
          <a:xfrm>
            <a:off x="303007" y="217182"/>
            <a:ext cx="4521319" cy="812944"/>
          </a:xfrm>
          <a:prstGeom prst="rect">
            <a:avLst/>
          </a:prstGeom>
          <a:noFill/>
          <a:ln>
            <a:noFill/>
          </a:ln>
        </p:spPr>
      </p:pic>
      <p:pic>
        <p:nvPicPr>
          <p:cNvPr id="256" name="Google Shape;256;p32"/>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257" name="Google Shape;257;p32"/>
          <p:cNvSpPr txBox="1"/>
          <p:nvPr/>
        </p:nvSpPr>
        <p:spPr>
          <a:xfrm>
            <a:off x="1009649" y="1263863"/>
            <a:ext cx="9687000" cy="8327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a:solidFill>
                  <a:schemeClr val="dk1"/>
                </a:solidFill>
                <a:latin typeface="Times New Roman"/>
                <a:ea typeface="Times New Roman"/>
                <a:cs typeface="Times New Roman"/>
                <a:sym typeface="Times New Roman"/>
              </a:rPr>
              <a:t>10</a:t>
            </a:r>
            <a:r>
              <a:rPr lang="en-US" sz="2500" b="1" i="0" u="none" strike="noStrike" cap="none">
                <a:solidFill>
                  <a:schemeClr val="dk1"/>
                </a:solidFill>
                <a:latin typeface="Times New Roman"/>
                <a:ea typeface="Times New Roman"/>
                <a:cs typeface="Times New Roman"/>
                <a:sym typeface="Times New Roman"/>
              </a:rPr>
              <a:t>. </a:t>
            </a:r>
            <a:r>
              <a:rPr lang="en-US" sz="2500" b="1" u="sng">
                <a:solidFill>
                  <a:schemeClr val="dk1"/>
                </a:solidFill>
                <a:latin typeface="Times New Roman"/>
                <a:ea typeface="Times New Roman"/>
                <a:cs typeface="Times New Roman"/>
                <a:sym typeface="Times New Roman"/>
              </a:rPr>
              <a:t>Future Scope</a:t>
            </a:r>
            <a:endParaRPr sz="2500" b="1" i="0" u="sng"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Multi-Factor Authentication (MFA)</a:t>
            </a:r>
            <a:endParaRPr sz="2000" b="1">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Times New Roman"/>
                <a:ea typeface="Times New Roman"/>
                <a:cs typeface="Times New Roman"/>
                <a:sym typeface="Times New Roman"/>
              </a:rPr>
              <a:t>Enhanced Security: Integrating voice biometrics with other authentication factors, such as passwords, OTPs (one-time passwords), or biometric methods (fingerprint or facial recognition), to provide a multi-layered security approach.</a:t>
            </a: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Anti-Spoofing Mechanisms</a:t>
            </a:r>
            <a:endParaRPr sz="20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Times New Roman"/>
                <a:ea typeface="Times New Roman"/>
                <a:cs typeface="Times New Roman"/>
                <a:sym typeface="Times New Roman"/>
              </a:rPr>
              <a:t>Liveness Detection: Implementing techniques to detect and prevent spoofing attempts, such as replay attacks, by verifying that the voice sample is from a live person rather than a recording.</a:t>
            </a:r>
            <a:endParaRPr sz="20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Times New Roman"/>
                <a:ea typeface="Times New Roman"/>
                <a:cs typeface="Times New Roman"/>
                <a:sym typeface="Times New Roman"/>
              </a:rPr>
              <a:t>Behavioral Analysis: Utilizing behavioral patterns and other physiological traits (e.g., voice modulation, breathing patterns) to enhance the system's ability to distinguish between genuine users and potential attackers.</a:t>
            </a:r>
            <a:endParaRPr sz="20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1"/>
        <p:cNvGrpSpPr/>
        <p:nvPr/>
      </p:nvGrpSpPr>
      <p:grpSpPr>
        <a:xfrm>
          <a:off x="0" y="0"/>
          <a:ext cx="0" cy="0"/>
          <a:chOff x="0" y="0"/>
          <a:chExt cx="0" cy="0"/>
        </a:xfrm>
      </p:grpSpPr>
      <p:sp>
        <p:nvSpPr>
          <p:cNvPr id="262" name="Google Shape;262;p33"/>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263" name="Google Shape;263;p33"/>
          <p:cNvPicPr preferRelativeResize="0"/>
          <p:nvPr/>
        </p:nvPicPr>
        <p:blipFill rotWithShape="1">
          <a:blip r:embed="rId3">
            <a:alphaModFix/>
          </a:blip>
          <a:srcRect l="15320" t="28789" r="16466" b="54856"/>
          <a:stretch/>
        </p:blipFill>
        <p:spPr>
          <a:xfrm>
            <a:off x="303007" y="217182"/>
            <a:ext cx="4521319" cy="812944"/>
          </a:xfrm>
          <a:prstGeom prst="rect">
            <a:avLst/>
          </a:prstGeom>
          <a:noFill/>
          <a:ln>
            <a:noFill/>
          </a:ln>
        </p:spPr>
      </p:pic>
      <p:pic>
        <p:nvPicPr>
          <p:cNvPr id="264" name="Google Shape;264;p33"/>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265" name="Google Shape;265;p33"/>
          <p:cNvSpPr txBox="1"/>
          <p:nvPr/>
        </p:nvSpPr>
        <p:spPr>
          <a:xfrm>
            <a:off x="1009649" y="1263863"/>
            <a:ext cx="9687000" cy="2247300"/>
          </a:xfrm>
          <a:prstGeom prst="rect">
            <a:avLst/>
          </a:prstGeom>
          <a:noFill/>
          <a:ln>
            <a:noFill/>
          </a:ln>
        </p:spPr>
        <p:txBody>
          <a:bodyPr spcFirstLastPara="1" wrap="square" lIns="91425" tIns="45700" rIns="91425" bIns="45700" anchor="t" anchorCtr="0">
            <a:spAutoFit/>
          </a:bodyPr>
          <a:lstStyle/>
          <a:p>
            <a:pPr marL="457200" lvl="0" indent="-355600" algn="l" rtl="0">
              <a:spcBef>
                <a:spcPts val="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Text-Independent Biometrics</a:t>
            </a:r>
            <a:endParaRPr sz="2000">
              <a:solidFill>
                <a:schemeClr val="dk1"/>
              </a:solidFill>
              <a:latin typeface="Times New Roman"/>
              <a:ea typeface="Times New Roman"/>
              <a:cs typeface="Times New Roman"/>
              <a:sym typeface="Times New Roman"/>
            </a:endParaRPr>
          </a:p>
          <a:p>
            <a:pPr marL="457200" lvl="0" indent="0" algn="l" rtl="0">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Flexible Voice Commands: Developing the system to authenticate users based on their natural speech, regardless of the specific phrases or words used, enabling more flexible and user-friendly interactions.</a:t>
            </a:r>
            <a:endParaRPr sz="2000">
              <a:solidFill>
                <a:schemeClr val="dk1"/>
              </a:solidFill>
              <a:latin typeface="Times New Roman"/>
              <a:ea typeface="Times New Roman"/>
              <a:cs typeface="Times New Roman"/>
              <a:sym typeface="Times New Roman"/>
            </a:endParaRPr>
          </a:p>
          <a:p>
            <a:pPr marL="457200" lvl="0" indent="0" algn="l" rtl="0">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Continuous Authentication: Implementing continuous voice authentication that verifies the user's identity throughout a session, rather than just at login, enhancing security for sensitive transactions or prolonged access periods.</a:t>
            </a:r>
            <a:endParaRPr sz="2500" b="1">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34"/>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271" name="Google Shape;271;p34"/>
          <p:cNvPicPr preferRelativeResize="0"/>
          <p:nvPr/>
        </p:nvPicPr>
        <p:blipFill rotWithShape="1">
          <a:blip r:embed="rId3">
            <a:alphaModFix/>
          </a:blip>
          <a:srcRect l="15320" t="28789" r="16465" b="54857"/>
          <a:stretch/>
        </p:blipFill>
        <p:spPr>
          <a:xfrm>
            <a:off x="289360" y="213564"/>
            <a:ext cx="4521320" cy="812946"/>
          </a:xfrm>
          <a:prstGeom prst="rect">
            <a:avLst/>
          </a:prstGeom>
          <a:noFill/>
          <a:ln>
            <a:noFill/>
          </a:ln>
        </p:spPr>
      </p:pic>
      <p:pic>
        <p:nvPicPr>
          <p:cNvPr id="272" name="Google Shape;272;p34"/>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273" name="Google Shape;273;p34"/>
          <p:cNvSpPr txBox="1"/>
          <p:nvPr/>
        </p:nvSpPr>
        <p:spPr>
          <a:xfrm>
            <a:off x="1009649" y="1263863"/>
            <a:ext cx="9687000" cy="27853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p:txBody>
      </p:sp>
      <p:sp>
        <p:nvSpPr>
          <p:cNvPr id="274" name="Google Shape;274;p34"/>
          <p:cNvSpPr txBox="1"/>
          <p:nvPr/>
        </p:nvSpPr>
        <p:spPr>
          <a:xfrm>
            <a:off x="603258" y="922623"/>
            <a:ext cx="282233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sng" strike="noStrike" cap="none">
                <a:solidFill>
                  <a:srgbClr val="000000"/>
                </a:solidFill>
                <a:latin typeface="Times New Roman"/>
                <a:ea typeface="Times New Roman"/>
                <a:cs typeface="Times New Roman"/>
                <a:sym typeface="Times New Roman"/>
              </a:rPr>
              <a:t>1</a:t>
            </a:r>
            <a:r>
              <a:rPr lang="en-US" sz="2400" b="1" u="sng">
                <a:latin typeface="Times New Roman"/>
                <a:ea typeface="Times New Roman"/>
                <a:cs typeface="Times New Roman"/>
                <a:sym typeface="Times New Roman"/>
              </a:rPr>
              <a:t>1</a:t>
            </a:r>
            <a:r>
              <a:rPr lang="en-US" sz="2400" b="1" i="0" u="sng" strike="noStrike" cap="none">
                <a:solidFill>
                  <a:srgbClr val="000000"/>
                </a:solidFill>
                <a:latin typeface="Times New Roman"/>
                <a:ea typeface="Times New Roman"/>
                <a:cs typeface="Times New Roman"/>
                <a:sym typeface="Times New Roman"/>
              </a:rPr>
              <a:t>.Demo Video</a:t>
            </a:r>
            <a:endParaRPr sz="2400" b="1" i="0" u="sng" strike="noStrike" cap="none">
              <a:solidFill>
                <a:srgbClr val="000000"/>
              </a:solidFill>
              <a:latin typeface="Times New Roman"/>
              <a:ea typeface="Times New Roman"/>
              <a:cs typeface="Times New Roman"/>
              <a:sym typeface="Times New Roman"/>
            </a:endParaRPr>
          </a:p>
        </p:txBody>
      </p:sp>
      <p:pic>
        <p:nvPicPr>
          <p:cNvPr id="275" name="Google Shape;275;p34"/>
          <p:cNvPicPr preferRelativeResize="0"/>
          <p:nvPr/>
        </p:nvPicPr>
        <p:blipFill rotWithShape="1">
          <a:blip r:embed="rId5">
            <a:alphaModFix/>
          </a:blip>
          <a:srcRect/>
          <a:stretch/>
        </p:blipFill>
        <p:spPr>
          <a:xfrm>
            <a:off x="1119117" y="1374327"/>
            <a:ext cx="8939283" cy="484094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9"/>
        <p:cNvGrpSpPr/>
        <p:nvPr/>
      </p:nvGrpSpPr>
      <p:grpSpPr>
        <a:xfrm>
          <a:off x="0" y="0"/>
          <a:ext cx="0" cy="0"/>
          <a:chOff x="0" y="0"/>
          <a:chExt cx="0" cy="0"/>
        </a:xfrm>
      </p:grpSpPr>
      <p:sp>
        <p:nvSpPr>
          <p:cNvPr id="280" name="Google Shape;280;p35"/>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281" name="Google Shape;281;p35"/>
          <p:cNvPicPr preferRelativeResize="0"/>
          <p:nvPr/>
        </p:nvPicPr>
        <p:blipFill rotWithShape="1">
          <a:blip r:embed="rId3">
            <a:alphaModFix/>
          </a:blip>
          <a:srcRect l="15320" t="28789" r="16465" b="54857"/>
          <a:stretch/>
        </p:blipFill>
        <p:spPr>
          <a:xfrm>
            <a:off x="303007" y="217182"/>
            <a:ext cx="4521320" cy="812946"/>
          </a:xfrm>
          <a:prstGeom prst="rect">
            <a:avLst/>
          </a:prstGeom>
          <a:noFill/>
          <a:ln>
            <a:noFill/>
          </a:ln>
        </p:spPr>
      </p:pic>
      <p:pic>
        <p:nvPicPr>
          <p:cNvPr id="282" name="Google Shape;282;p35"/>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283" name="Google Shape;283;p35"/>
          <p:cNvSpPr txBox="1"/>
          <p:nvPr/>
        </p:nvSpPr>
        <p:spPr>
          <a:xfrm>
            <a:off x="918024" y="1085313"/>
            <a:ext cx="9687000" cy="94941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500"/>
              <a:buFont typeface="Arial"/>
              <a:buNone/>
            </a:pPr>
            <a:r>
              <a:rPr lang="en-US" sz="2500" b="1" i="0" u="none" strike="noStrike" cap="none">
                <a:solidFill>
                  <a:schemeClr val="dk1"/>
                </a:solidFill>
                <a:latin typeface="Times New Roman"/>
                <a:ea typeface="Times New Roman"/>
                <a:cs typeface="Times New Roman"/>
                <a:sym typeface="Times New Roman"/>
              </a:rPr>
              <a:t>1</a:t>
            </a:r>
            <a:r>
              <a:rPr lang="en-US" sz="2500" b="1">
                <a:solidFill>
                  <a:schemeClr val="dk1"/>
                </a:solidFill>
                <a:latin typeface="Times New Roman"/>
                <a:ea typeface="Times New Roman"/>
                <a:cs typeface="Times New Roman"/>
                <a:sym typeface="Times New Roman"/>
              </a:rPr>
              <a:t>2</a:t>
            </a:r>
            <a:r>
              <a:rPr lang="en-US" sz="2500" b="1" i="0" u="none" strike="noStrike" cap="none">
                <a:solidFill>
                  <a:schemeClr val="dk1"/>
                </a:solidFill>
                <a:latin typeface="Times New Roman"/>
                <a:ea typeface="Times New Roman"/>
                <a:cs typeface="Times New Roman"/>
                <a:sym typeface="Times New Roman"/>
              </a:rPr>
              <a:t>. </a:t>
            </a:r>
            <a:r>
              <a:rPr lang="en-US" sz="2500" b="1" i="0" u="sng" strike="noStrike" cap="none">
                <a:solidFill>
                  <a:schemeClr val="dk1"/>
                </a:solidFill>
                <a:latin typeface="Times New Roman"/>
                <a:ea typeface="Times New Roman"/>
                <a:cs typeface="Times New Roman"/>
                <a:sym typeface="Times New Roman"/>
              </a:rPr>
              <a:t>Conclusion</a:t>
            </a:r>
            <a:endParaRPr sz="3200" b="1" i="0" u="sng"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457200" marR="0" lvl="0" indent="-361950" algn="just" rtl="0">
              <a:lnSpc>
                <a:spcPct val="115000"/>
              </a:lnSpc>
              <a:spcBef>
                <a:spcPts val="0"/>
              </a:spcBef>
              <a:spcAft>
                <a:spcPts val="0"/>
              </a:spcAft>
              <a:buClr>
                <a:srgbClr val="0D0D0D"/>
              </a:buClr>
              <a:buSzPts val="2100"/>
              <a:buFont typeface="Times New Roman"/>
              <a:buChar char="●"/>
            </a:pPr>
            <a:r>
              <a:rPr lang="en-US" sz="2100" b="0" i="0" u="none" strike="noStrike" cap="none">
                <a:solidFill>
                  <a:srgbClr val="0D0D0D"/>
                </a:solidFill>
                <a:latin typeface="Times New Roman"/>
                <a:ea typeface="Times New Roman"/>
                <a:cs typeface="Times New Roman"/>
                <a:sym typeface="Times New Roman"/>
              </a:rPr>
              <a:t>The voice biometrics system offers top-notch security by providing a unique authentication method that relies on the user's voice, making it extremely difficult for unauthorized access.</a:t>
            </a:r>
            <a:endParaRPr sz="2100" b="0" i="0" u="none" strike="noStrike" cap="none">
              <a:solidFill>
                <a:srgbClr val="0D0D0D"/>
              </a:solidFill>
              <a:latin typeface="Times New Roman"/>
              <a:ea typeface="Times New Roman"/>
              <a:cs typeface="Times New Roman"/>
              <a:sym typeface="Times New Roman"/>
            </a:endParaRPr>
          </a:p>
          <a:p>
            <a:pPr marL="457200" marR="0" lvl="0" indent="-361950" algn="just" rtl="0">
              <a:lnSpc>
                <a:spcPct val="115000"/>
              </a:lnSpc>
              <a:spcBef>
                <a:spcPts val="0"/>
              </a:spcBef>
              <a:spcAft>
                <a:spcPts val="0"/>
              </a:spcAft>
              <a:buClr>
                <a:srgbClr val="0D0D0D"/>
              </a:buClr>
              <a:buSzPts val="2100"/>
              <a:buFont typeface="Times New Roman"/>
              <a:buChar char="●"/>
            </a:pPr>
            <a:r>
              <a:rPr lang="en-US" sz="2100" b="0" i="0" u="none" strike="noStrike" cap="none">
                <a:solidFill>
                  <a:srgbClr val="0D0D0D"/>
                </a:solidFill>
                <a:latin typeface="Times New Roman"/>
                <a:ea typeface="Times New Roman"/>
                <a:cs typeface="Times New Roman"/>
                <a:sym typeface="Times New Roman"/>
              </a:rPr>
              <a:t>Leveraging machine learning algorithms, it analyzes voice patterns with precision, enhancing its authentication accuracy and resilience against fraudulent attempts.</a:t>
            </a:r>
            <a:endParaRPr sz="2100" b="0" i="0" u="none" strike="noStrike" cap="none">
              <a:solidFill>
                <a:srgbClr val="0D0D0D"/>
              </a:solidFill>
              <a:latin typeface="Times New Roman"/>
              <a:ea typeface="Times New Roman"/>
              <a:cs typeface="Times New Roman"/>
              <a:sym typeface="Times New Roman"/>
            </a:endParaRPr>
          </a:p>
          <a:p>
            <a:pPr marL="457200" marR="0" lvl="0" indent="-361950" algn="just" rtl="0">
              <a:lnSpc>
                <a:spcPct val="115000"/>
              </a:lnSpc>
              <a:spcBef>
                <a:spcPts val="0"/>
              </a:spcBef>
              <a:spcAft>
                <a:spcPts val="0"/>
              </a:spcAft>
              <a:buClr>
                <a:srgbClr val="0D0D0D"/>
              </a:buClr>
              <a:buSzPts val="2100"/>
              <a:buFont typeface="Times New Roman"/>
              <a:buChar char="●"/>
            </a:pPr>
            <a:r>
              <a:rPr lang="en-US" sz="2100" b="0" i="0" u="none" strike="noStrike" cap="none">
                <a:solidFill>
                  <a:srgbClr val="0D0D0D"/>
                </a:solidFill>
                <a:latin typeface="Times New Roman"/>
                <a:ea typeface="Times New Roman"/>
                <a:cs typeface="Times New Roman"/>
                <a:sym typeface="Times New Roman"/>
              </a:rPr>
              <a:t>Its user-friendly interface simplifies the authentication process, ensuring a seamless experience for all users, including those with disabilities.</a:t>
            </a:r>
            <a:endParaRPr sz="2100" b="0" i="0" u="none" strike="noStrike" cap="none">
              <a:solidFill>
                <a:srgbClr val="0D0D0D"/>
              </a:solidFill>
              <a:latin typeface="Times New Roman"/>
              <a:ea typeface="Times New Roman"/>
              <a:cs typeface="Times New Roman"/>
              <a:sym typeface="Times New Roman"/>
            </a:endParaRPr>
          </a:p>
          <a:p>
            <a:pPr marL="457200" marR="0" lvl="0" indent="-361950" algn="just" rtl="0">
              <a:lnSpc>
                <a:spcPct val="115000"/>
              </a:lnSpc>
              <a:spcBef>
                <a:spcPts val="0"/>
              </a:spcBef>
              <a:spcAft>
                <a:spcPts val="0"/>
              </a:spcAft>
              <a:buClr>
                <a:srgbClr val="0D0D0D"/>
              </a:buClr>
              <a:buSzPts val="2100"/>
              <a:buFont typeface="Times New Roman"/>
              <a:buChar char="●"/>
            </a:pPr>
            <a:r>
              <a:rPr lang="en-US" sz="2100" b="0" i="0" u="none" strike="noStrike" cap="none">
                <a:solidFill>
                  <a:srgbClr val="0D0D0D"/>
                </a:solidFill>
                <a:latin typeface="Times New Roman"/>
                <a:ea typeface="Times New Roman"/>
                <a:cs typeface="Times New Roman"/>
                <a:sym typeface="Times New Roman"/>
              </a:rPr>
              <a:t>Moreover, it is highly reliable and efficient, performing authentication tasks swiftly and accurately.</a:t>
            </a:r>
            <a:endParaRPr sz="2100" b="0" i="0" u="none" strike="noStrike" cap="none">
              <a:solidFill>
                <a:srgbClr val="0D0D0D"/>
              </a:solidFill>
              <a:latin typeface="Times New Roman"/>
              <a:ea typeface="Times New Roman"/>
              <a:cs typeface="Times New Roman"/>
              <a:sym typeface="Times New Roman"/>
            </a:endParaRPr>
          </a:p>
          <a:p>
            <a:pPr marL="457200" marR="0" lvl="0" indent="-361950" algn="just" rtl="0">
              <a:lnSpc>
                <a:spcPct val="115000"/>
              </a:lnSpc>
              <a:spcBef>
                <a:spcPts val="0"/>
              </a:spcBef>
              <a:spcAft>
                <a:spcPts val="0"/>
              </a:spcAft>
              <a:buClr>
                <a:srgbClr val="0D0D0D"/>
              </a:buClr>
              <a:buSzPts val="2100"/>
              <a:buFont typeface="Times New Roman"/>
              <a:buChar char="●"/>
            </a:pPr>
            <a:r>
              <a:rPr lang="en-US" sz="2100" b="0" i="0" u="none" strike="noStrike" cap="none">
                <a:solidFill>
                  <a:srgbClr val="0D0D0D"/>
                </a:solidFill>
                <a:latin typeface="Times New Roman"/>
                <a:ea typeface="Times New Roman"/>
                <a:cs typeface="Times New Roman"/>
                <a:sym typeface="Times New Roman"/>
              </a:rPr>
              <a:t>Its robust security measures and accessibility features make it a trustworthy and indispensable tool for protecting digital assets while accommodating users of all abilities.</a:t>
            </a:r>
            <a:endParaRPr sz="2100" b="0" i="0" u="none" strike="noStrike" cap="none">
              <a:solidFill>
                <a:srgbClr val="0D0D0D"/>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100"/>
              <a:buFont typeface="Arial"/>
              <a:buNone/>
            </a:pPr>
            <a:endParaRPr sz="2100" b="1" i="0" u="sng"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p:cNvGrpSpPr/>
        <p:nvPr/>
      </p:nvGrpSpPr>
      <p:grpSpPr>
        <a:xfrm>
          <a:off x="0" y="0"/>
          <a:ext cx="0" cy="0"/>
          <a:chOff x="0" y="0"/>
          <a:chExt cx="0" cy="0"/>
        </a:xfrm>
      </p:grpSpPr>
      <p:sp>
        <p:nvSpPr>
          <p:cNvPr id="288" name="Google Shape;288;p36"/>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289" name="Google Shape;289;p36"/>
          <p:cNvPicPr preferRelativeResize="0"/>
          <p:nvPr/>
        </p:nvPicPr>
        <p:blipFill rotWithShape="1">
          <a:blip r:embed="rId3">
            <a:alphaModFix/>
          </a:blip>
          <a:srcRect l="15320" t="28789" r="16465" b="54857"/>
          <a:stretch/>
        </p:blipFill>
        <p:spPr>
          <a:xfrm>
            <a:off x="303007" y="217182"/>
            <a:ext cx="4521320" cy="812946"/>
          </a:xfrm>
          <a:prstGeom prst="rect">
            <a:avLst/>
          </a:prstGeom>
          <a:noFill/>
          <a:ln>
            <a:noFill/>
          </a:ln>
        </p:spPr>
      </p:pic>
      <p:pic>
        <p:nvPicPr>
          <p:cNvPr id="290" name="Google Shape;290;p36"/>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291" name="Google Shape;291;p36"/>
          <p:cNvSpPr txBox="1"/>
          <p:nvPr/>
        </p:nvSpPr>
        <p:spPr>
          <a:xfrm>
            <a:off x="1009650" y="1263875"/>
            <a:ext cx="10420500" cy="909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chemeClr val="dk1"/>
                </a:solidFill>
                <a:latin typeface="Times New Roman"/>
                <a:ea typeface="Times New Roman"/>
                <a:cs typeface="Times New Roman"/>
                <a:sym typeface="Times New Roman"/>
              </a:rPr>
              <a:t>1</a:t>
            </a:r>
            <a:r>
              <a:rPr lang="en-US" sz="2500" b="1">
                <a:solidFill>
                  <a:schemeClr val="dk1"/>
                </a:solidFill>
                <a:latin typeface="Times New Roman"/>
                <a:ea typeface="Times New Roman"/>
                <a:cs typeface="Times New Roman"/>
                <a:sym typeface="Times New Roman"/>
              </a:rPr>
              <a:t>3</a:t>
            </a:r>
            <a:r>
              <a:rPr lang="en-US" sz="2500" b="1" i="0" u="none" strike="noStrike" cap="none">
                <a:solidFill>
                  <a:schemeClr val="dk1"/>
                </a:solidFill>
                <a:latin typeface="Times New Roman"/>
                <a:ea typeface="Times New Roman"/>
                <a:cs typeface="Times New Roman"/>
                <a:sym typeface="Times New Roman"/>
              </a:rPr>
              <a:t>. </a:t>
            </a:r>
            <a:r>
              <a:rPr lang="en-US" sz="2500" b="1" i="0" u="sng" strike="noStrike" cap="none">
                <a:solidFill>
                  <a:schemeClr val="dk1"/>
                </a:solidFill>
                <a:latin typeface="Times New Roman"/>
                <a:ea typeface="Times New Roman"/>
                <a:cs typeface="Times New Roman"/>
                <a:sym typeface="Times New Roman"/>
              </a:rPr>
              <a:t>References</a:t>
            </a:r>
            <a:endParaRPr sz="2500" b="1" i="0" u="sng"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457200" marR="0" lvl="0" indent="-355600" algn="just" rtl="0">
              <a:lnSpc>
                <a:spcPct val="100000"/>
              </a:lnSpc>
              <a:spcBef>
                <a:spcPts val="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Markowitz, J.A., 2000. Voice biometrics. Communications of the ACM, 43(9), pp.66-73.</a:t>
            </a:r>
            <a:endParaRPr sz="20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457200" marR="0" lvl="0" indent="-355600" algn="just" rtl="0">
              <a:lnSpc>
                <a:spcPct val="100000"/>
              </a:lnSpc>
              <a:spcBef>
                <a:spcPts val="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González-Rodríguez, J., Toledano, D.T. and Ortega-García, J., 2008. Voice biometrics. In Handbook of biometrics (pp. 151-170). Boston, MA: Springer US.</a:t>
            </a:r>
            <a:endParaRPr sz="20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457200" marR="0" lvl="0" indent="-355600" algn="just" rtl="0">
              <a:lnSpc>
                <a:spcPct val="100000"/>
              </a:lnSpc>
              <a:spcBef>
                <a:spcPts val="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Scheffer, N., Ferrer, L., Lawson, A., Lei, Y. and McLaren, M., 2013, November. Recent developments in voice biometrics: Robustness and high accuracy. In 2013 IEEE international conference on technologies for homeland security (HST) (pp. 447-452). IEEE.</a:t>
            </a:r>
            <a:endParaRPr sz="20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457200" marR="0" lvl="0" indent="-355600" algn="just" rtl="0">
              <a:lnSpc>
                <a:spcPct val="100000"/>
              </a:lnSpc>
              <a:spcBef>
                <a:spcPts val="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Aronowitz, H., Hoory, R., Pelecanos, J. and Nahamoo, D., 2011. New developments in voice biometrics for user authentication. In Twelfth Annual Conference of the International Speech Communication Association.</a:t>
            </a:r>
            <a:endParaRPr sz="20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5"/>
        <p:cNvGrpSpPr/>
        <p:nvPr/>
      </p:nvGrpSpPr>
      <p:grpSpPr>
        <a:xfrm>
          <a:off x="0" y="0"/>
          <a:ext cx="0" cy="0"/>
          <a:chOff x="0" y="0"/>
          <a:chExt cx="0" cy="0"/>
        </a:xfrm>
      </p:grpSpPr>
      <p:sp>
        <p:nvSpPr>
          <p:cNvPr id="296" name="Google Shape;296;p37"/>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297" name="Google Shape;297;p37"/>
          <p:cNvPicPr preferRelativeResize="0"/>
          <p:nvPr/>
        </p:nvPicPr>
        <p:blipFill rotWithShape="1">
          <a:blip r:embed="rId3">
            <a:alphaModFix/>
          </a:blip>
          <a:srcRect l="15320" t="28789" r="16465" b="54855"/>
          <a:stretch/>
        </p:blipFill>
        <p:spPr>
          <a:xfrm>
            <a:off x="303007" y="217182"/>
            <a:ext cx="4521319" cy="812944"/>
          </a:xfrm>
          <a:prstGeom prst="rect">
            <a:avLst/>
          </a:prstGeom>
          <a:noFill/>
          <a:ln>
            <a:noFill/>
          </a:ln>
        </p:spPr>
      </p:pic>
      <p:pic>
        <p:nvPicPr>
          <p:cNvPr id="298" name="Google Shape;298;p37"/>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299" name="Google Shape;299;p37"/>
          <p:cNvSpPr txBox="1"/>
          <p:nvPr/>
        </p:nvSpPr>
        <p:spPr>
          <a:xfrm>
            <a:off x="1009650" y="1263875"/>
            <a:ext cx="10420500" cy="909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chemeClr val="dk1"/>
                </a:solidFill>
                <a:latin typeface="Times New Roman"/>
                <a:ea typeface="Times New Roman"/>
                <a:cs typeface="Times New Roman"/>
                <a:sym typeface="Times New Roman"/>
              </a:rPr>
              <a:t>1</a:t>
            </a:r>
            <a:r>
              <a:rPr lang="en-US" sz="2500" b="1">
                <a:solidFill>
                  <a:schemeClr val="dk1"/>
                </a:solidFill>
                <a:latin typeface="Times New Roman"/>
                <a:ea typeface="Times New Roman"/>
                <a:cs typeface="Times New Roman"/>
                <a:sym typeface="Times New Roman"/>
              </a:rPr>
              <a:t>3</a:t>
            </a:r>
            <a:r>
              <a:rPr lang="en-US" sz="2500" b="1" i="0" u="none" strike="noStrike" cap="none">
                <a:solidFill>
                  <a:schemeClr val="dk1"/>
                </a:solidFill>
                <a:latin typeface="Times New Roman"/>
                <a:ea typeface="Times New Roman"/>
                <a:cs typeface="Times New Roman"/>
                <a:sym typeface="Times New Roman"/>
              </a:rPr>
              <a:t>. </a:t>
            </a:r>
            <a:r>
              <a:rPr lang="en-US" sz="2500" b="1" i="0" u="sng" strike="noStrike" cap="none">
                <a:solidFill>
                  <a:schemeClr val="dk1"/>
                </a:solidFill>
                <a:latin typeface="Times New Roman"/>
                <a:ea typeface="Times New Roman"/>
                <a:cs typeface="Times New Roman"/>
                <a:sym typeface="Times New Roman"/>
              </a:rPr>
              <a:t>References</a:t>
            </a:r>
            <a:endParaRPr sz="2500" b="1" i="0" u="sng"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457200" marR="0" lvl="0" indent="-342900" algn="just" rtl="0">
              <a:lnSpc>
                <a:spcPct val="100000"/>
              </a:lnSpc>
              <a:spcBef>
                <a:spcPts val="0"/>
              </a:spcBef>
              <a:spcAft>
                <a:spcPts val="0"/>
              </a:spcAft>
              <a:buClr>
                <a:schemeClr val="dk1"/>
              </a:buClr>
              <a:buSzPts val="1800"/>
              <a:buFont typeface="Times New Roman"/>
              <a:buChar char="●"/>
            </a:pPr>
            <a:r>
              <a:rPr lang="en-US" sz="1800" b="0" i="0" u="none" strike="noStrike" cap="none">
                <a:solidFill>
                  <a:srgbClr val="222222"/>
                </a:solidFill>
                <a:highlight>
                  <a:srgbClr val="FFFFFF"/>
                </a:highlight>
                <a:latin typeface="Times New Roman"/>
                <a:ea typeface="Times New Roman"/>
                <a:cs typeface="Times New Roman"/>
                <a:sym typeface="Times New Roman"/>
              </a:rPr>
              <a:t>Aronowitz, H., 2012, June. Voice biometrics for user authentication. In </a:t>
            </a:r>
            <a:r>
              <a:rPr lang="en-US" sz="1800" b="0" i="1" u="none" strike="noStrike" cap="none">
                <a:solidFill>
                  <a:srgbClr val="222222"/>
                </a:solidFill>
                <a:highlight>
                  <a:srgbClr val="FFFFFF"/>
                </a:highlight>
                <a:latin typeface="Times New Roman"/>
                <a:ea typeface="Times New Roman"/>
                <a:cs typeface="Times New Roman"/>
                <a:sym typeface="Times New Roman"/>
              </a:rPr>
              <a:t>Afeka-AVIOS Speech Processing Conference 2012</a:t>
            </a:r>
            <a:r>
              <a:rPr lang="en-US" sz="1800" b="0" i="0" u="none" strike="noStrike" cap="none">
                <a:solidFill>
                  <a:srgbClr val="222222"/>
                </a:solidFill>
                <a:highlight>
                  <a:srgbClr val="FFFFFF"/>
                </a:highlight>
                <a:latin typeface="Times New Roman"/>
                <a:ea typeface="Times New Roman"/>
                <a:cs typeface="Times New Roman"/>
                <a:sym typeface="Times New Roman"/>
              </a:rPr>
              <a:t> (Vol. 29).</a:t>
            </a:r>
            <a:endParaRPr sz="18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000"/>
              <a:buFont typeface="Arial"/>
              <a:buNone/>
            </a:pPr>
            <a:endParaRPr sz="1800" b="0" i="0" u="none" strike="noStrike" cap="none">
              <a:solidFill>
                <a:schemeClr val="dk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dk1"/>
              </a:buClr>
              <a:buSzPts val="1800"/>
              <a:buFont typeface="Times New Roman"/>
              <a:buChar char="●"/>
            </a:pPr>
            <a:r>
              <a:rPr lang="en-US" sz="1800" b="0" i="0" u="none" strike="noStrike" cap="none">
                <a:solidFill>
                  <a:srgbClr val="222222"/>
                </a:solidFill>
                <a:highlight>
                  <a:srgbClr val="FFFFFF"/>
                </a:highlight>
                <a:latin typeface="Times New Roman"/>
                <a:ea typeface="Times New Roman"/>
                <a:cs typeface="Times New Roman"/>
                <a:sym typeface="Times New Roman"/>
              </a:rPr>
              <a:t>Gupta, P., Singh, S., Prajapati, G.P. and Patil, H.A., 2022. Voice privacy in biometrics. In </a:t>
            </a:r>
            <a:r>
              <a:rPr lang="en-US" sz="1800" b="0" i="1" u="none" strike="noStrike" cap="none">
                <a:solidFill>
                  <a:srgbClr val="222222"/>
                </a:solidFill>
                <a:highlight>
                  <a:srgbClr val="FFFFFF"/>
                </a:highlight>
                <a:latin typeface="Times New Roman"/>
                <a:ea typeface="Times New Roman"/>
                <a:cs typeface="Times New Roman"/>
                <a:sym typeface="Times New Roman"/>
              </a:rPr>
              <a:t>Biomedical Signal and Image Processing with Artificial Intelligence</a:t>
            </a:r>
            <a:r>
              <a:rPr lang="en-US" sz="1800" b="0" i="0" u="none" strike="noStrike" cap="none">
                <a:solidFill>
                  <a:srgbClr val="222222"/>
                </a:solidFill>
                <a:highlight>
                  <a:srgbClr val="FFFFFF"/>
                </a:highlight>
                <a:latin typeface="Times New Roman"/>
                <a:ea typeface="Times New Roman"/>
                <a:cs typeface="Times New Roman"/>
                <a:sym typeface="Times New Roman"/>
              </a:rPr>
              <a:t> (pp. 1-29). Cham: Springer International Publishing.</a:t>
            </a:r>
            <a:endParaRPr sz="18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000"/>
              <a:buFont typeface="Arial"/>
              <a:buNone/>
            </a:pPr>
            <a:endParaRPr sz="1800" b="0" i="0" u="none" strike="noStrike" cap="none">
              <a:solidFill>
                <a:schemeClr val="dk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dk1"/>
              </a:buClr>
              <a:buSzPts val="1800"/>
              <a:buFont typeface="Times New Roman"/>
              <a:buChar char="●"/>
            </a:pPr>
            <a:r>
              <a:rPr lang="en-US" sz="1800" b="0" i="0" u="none" strike="noStrike" cap="none">
                <a:solidFill>
                  <a:srgbClr val="222222"/>
                </a:solidFill>
                <a:highlight>
                  <a:srgbClr val="FFFFFF"/>
                </a:highlight>
                <a:latin typeface="Times New Roman"/>
                <a:ea typeface="Times New Roman"/>
                <a:cs typeface="Times New Roman"/>
                <a:sym typeface="Times New Roman"/>
              </a:rPr>
              <a:t>Shah, H.N.M., Ab Rashid, M.Z., Abdollah, M.F., Kamarudin, M.N., Chow, K.L. and Kamis, Z., 2014. Biometric voice recognition in security system. </a:t>
            </a:r>
            <a:r>
              <a:rPr lang="en-US" sz="1800" b="0" i="1" u="none" strike="noStrike" cap="none">
                <a:solidFill>
                  <a:srgbClr val="222222"/>
                </a:solidFill>
                <a:highlight>
                  <a:srgbClr val="FFFFFF"/>
                </a:highlight>
                <a:latin typeface="Times New Roman"/>
                <a:ea typeface="Times New Roman"/>
                <a:cs typeface="Times New Roman"/>
                <a:sym typeface="Times New Roman"/>
              </a:rPr>
              <a:t>Indian journal of Science and Technology</a:t>
            </a:r>
            <a:r>
              <a:rPr lang="en-US" sz="1800" b="0" i="0" u="none" strike="noStrike" cap="none">
                <a:solidFill>
                  <a:srgbClr val="222222"/>
                </a:solidFill>
                <a:highlight>
                  <a:srgbClr val="FFFFFF"/>
                </a:highlight>
                <a:latin typeface="Times New Roman"/>
                <a:ea typeface="Times New Roman"/>
                <a:cs typeface="Times New Roman"/>
                <a:sym typeface="Times New Roman"/>
              </a:rPr>
              <a:t>, pp.104-112.</a:t>
            </a:r>
            <a:endParaRPr sz="1800" b="0" i="0" u="none" strike="noStrike" cap="none">
              <a:solidFill>
                <a:srgbClr val="222222"/>
              </a:solidFill>
              <a:highlight>
                <a:srgbClr val="FFFFFF"/>
              </a:highlight>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rgbClr val="222222"/>
                </a:solidFill>
                <a:highlight>
                  <a:srgbClr val="FFFFFF"/>
                </a:highlight>
                <a:latin typeface="Times New Roman"/>
                <a:ea typeface="Times New Roman"/>
                <a:cs typeface="Times New Roman"/>
                <a:sym typeface="Times New Roman"/>
              </a:rPr>
              <a:t> </a:t>
            </a:r>
            <a:endParaRPr sz="1800" b="0" i="0" u="none" strike="noStrike" cap="none">
              <a:solidFill>
                <a:srgbClr val="222222"/>
              </a:solidFill>
              <a:highlight>
                <a:srgbClr val="FFFFFF"/>
              </a:highlight>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rgbClr val="222222"/>
              </a:buClr>
              <a:buSzPts val="1800"/>
              <a:buFont typeface="Times New Roman"/>
              <a:buChar char="●"/>
            </a:pPr>
            <a:r>
              <a:rPr lang="en-US" sz="1800" b="0" i="0" u="none" strike="noStrike" cap="none">
                <a:solidFill>
                  <a:srgbClr val="222222"/>
                </a:solidFill>
                <a:highlight>
                  <a:srgbClr val="FFFFFF"/>
                </a:highlight>
                <a:latin typeface="Times New Roman"/>
                <a:ea typeface="Times New Roman"/>
                <a:cs typeface="Times New Roman"/>
                <a:sym typeface="Times New Roman"/>
              </a:rPr>
              <a:t>Sadkhan, S.B., Al-Shukur, B.K. and Mattar, A.K., 2017, March. Biometric voice authentication auto-evaluation system. In </a:t>
            </a:r>
            <a:r>
              <a:rPr lang="en-US" sz="1800" b="0" i="1" u="none" strike="noStrike" cap="none">
                <a:solidFill>
                  <a:srgbClr val="222222"/>
                </a:solidFill>
                <a:highlight>
                  <a:srgbClr val="FFFFFF"/>
                </a:highlight>
                <a:latin typeface="Times New Roman"/>
                <a:ea typeface="Times New Roman"/>
                <a:cs typeface="Times New Roman"/>
                <a:sym typeface="Times New Roman"/>
              </a:rPr>
              <a:t>2017 Annual Conference on New Trends in Information &amp; Communications Technology Applications (NTICT)</a:t>
            </a:r>
            <a:r>
              <a:rPr lang="en-US" sz="1800" b="0" i="0" u="none" strike="noStrike" cap="none">
                <a:solidFill>
                  <a:srgbClr val="222222"/>
                </a:solidFill>
                <a:highlight>
                  <a:srgbClr val="FFFFFF"/>
                </a:highlight>
                <a:latin typeface="Times New Roman"/>
                <a:ea typeface="Times New Roman"/>
                <a:cs typeface="Times New Roman"/>
                <a:sym typeface="Times New Roman"/>
              </a:rPr>
              <a:t> (pp. 174-179). IEEE.</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1800" b="1" i="0" u="sng"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38"/>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305" name="Google Shape;305;p38"/>
          <p:cNvPicPr preferRelativeResize="0"/>
          <p:nvPr/>
        </p:nvPicPr>
        <p:blipFill rotWithShape="1">
          <a:blip r:embed="rId3">
            <a:alphaModFix/>
          </a:blip>
          <a:srcRect l="15320" t="28789" r="16465" b="54855"/>
          <a:stretch/>
        </p:blipFill>
        <p:spPr>
          <a:xfrm>
            <a:off x="303007" y="217182"/>
            <a:ext cx="4521319" cy="812944"/>
          </a:xfrm>
          <a:prstGeom prst="rect">
            <a:avLst/>
          </a:prstGeom>
          <a:noFill/>
          <a:ln>
            <a:noFill/>
          </a:ln>
        </p:spPr>
      </p:pic>
      <p:pic>
        <p:nvPicPr>
          <p:cNvPr id="306" name="Google Shape;306;p38"/>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307" name="Google Shape;307;p38"/>
          <p:cNvSpPr txBox="1"/>
          <p:nvPr/>
        </p:nvSpPr>
        <p:spPr>
          <a:xfrm>
            <a:off x="1009650" y="1263875"/>
            <a:ext cx="10420500" cy="909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chemeClr val="dk1"/>
                </a:solidFill>
                <a:latin typeface="Times New Roman"/>
                <a:ea typeface="Times New Roman"/>
                <a:cs typeface="Times New Roman"/>
                <a:sym typeface="Times New Roman"/>
              </a:rPr>
              <a:t>1</a:t>
            </a:r>
            <a:r>
              <a:rPr lang="en-US" sz="2500" b="1">
                <a:solidFill>
                  <a:schemeClr val="dk1"/>
                </a:solidFill>
                <a:latin typeface="Times New Roman"/>
                <a:ea typeface="Times New Roman"/>
                <a:cs typeface="Times New Roman"/>
                <a:sym typeface="Times New Roman"/>
              </a:rPr>
              <a:t>3</a:t>
            </a:r>
            <a:r>
              <a:rPr lang="en-US" sz="2500" b="1" i="0" u="none" strike="noStrike" cap="none">
                <a:solidFill>
                  <a:schemeClr val="dk1"/>
                </a:solidFill>
                <a:latin typeface="Times New Roman"/>
                <a:ea typeface="Times New Roman"/>
                <a:cs typeface="Times New Roman"/>
                <a:sym typeface="Times New Roman"/>
              </a:rPr>
              <a:t>. </a:t>
            </a:r>
            <a:r>
              <a:rPr lang="en-US" sz="2500" b="1" i="0" u="sng" strike="noStrike" cap="none">
                <a:solidFill>
                  <a:schemeClr val="dk1"/>
                </a:solidFill>
                <a:latin typeface="Times New Roman"/>
                <a:ea typeface="Times New Roman"/>
                <a:cs typeface="Times New Roman"/>
                <a:sym typeface="Times New Roman"/>
              </a:rPr>
              <a:t>References</a:t>
            </a:r>
            <a:endParaRPr sz="2500" b="1" i="0" u="sng"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457200" marR="0" lvl="0" indent="-342900" algn="just" rtl="0">
              <a:lnSpc>
                <a:spcPct val="100000"/>
              </a:lnSpc>
              <a:spcBef>
                <a:spcPts val="0"/>
              </a:spcBef>
              <a:spcAft>
                <a:spcPts val="0"/>
              </a:spcAft>
              <a:buClr>
                <a:schemeClr val="dk1"/>
              </a:buClr>
              <a:buSzPts val="1800"/>
              <a:buFont typeface="Times New Roman"/>
              <a:buChar char="●"/>
            </a:pPr>
            <a:r>
              <a:rPr lang="en-US" sz="1800" b="0" i="0" u="none" strike="noStrike" cap="none">
                <a:solidFill>
                  <a:srgbClr val="222222"/>
                </a:solidFill>
                <a:highlight>
                  <a:srgbClr val="FFFFFF"/>
                </a:highlight>
                <a:latin typeface="Times New Roman"/>
                <a:ea typeface="Times New Roman"/>
                <a:cs typeface="Times New Roman"/>
                <a:sym typeface="Times New Roman"/>
              </a:rPr>
              <a:t>AL-Shakarchy, N.D., Obayes, H.K. and Abdullah, Z.N., 2023. Person identification based on voice biometric using deep neural network. </a:t>
            </a:r>
            <a:r>
              <a:rPr lang="en-US" sz="1800" b="0" i="1" u="none" strike="noStrike" cap="none">
                <a:solidFill>
                  <a:srgbClr val="222222"/>
                </a:solidFill>
                <a:highlight>
                  <a:srgbClr val="FFFFFF"/>
                </a:highlight>
                <a:latin typeface="Times New Roman"/>
                <a:ea typeface="Times New Roman"/>
                <a:cs typeface="Times New Roman"/>
                <a:sym typeface="Times New Roman"/>
              </a:rPr>
              <a:t>International Journal of Information Technology</a:t>
            </a:r>
            <a:r>
              <a:rPr lang="en-US" sz="1800" b="0" i="0" u="none" strike="noStrike" cap="none">
                <a:solidFill>
                  <a:srgbClr val="222222"/>
                </a:solidFill>
                <a:highlight>
                  <a:srgbClr val="FFFFFF"/>
                </a:highlight>
                <a:latin typeface="Times New Roman"/>
                <a:ea typeface="Times New Roman"/>
                <a:cs typeface="Times New Roman"/>
                <a:sym typeface="Times New Roman"/>
              </a:rPr>
              <a:t>, </a:t>
            </a:r>
            <a:r>
              <a:rPr lang="en-US" sz="1800" b="0" i="1" u="none" strike="noStrike" cap="none">
                <a:solidFill>
                  <a:srgbClr val="222222"/>
                </a:solidFill>
                <a:highlight>
                  <a:srgbClr val="FFFFFF"/>
                </a:highlight>
                <a:latin typeface="Times New Roman"/>
                <a:ea typeface="Times New Roman"/>
                <a:cs typeface="Times New Roman"/>
                <a:sym typeface="Times New Roman"/>
              </a:rPr>
              <a:t>15</a:t>
            </a:r>
            <a:r>
              <a:rPr lang="en-US" sz="1800" b="0" i="0" u="none" strike="noStrike" cap="none">
                <a:solidFill>
                  <a:srgbClr val="222222"/>
                </a:solidFill>
                <a:highlight>
                  <a:srgbClr val="FFFFFF"/>
                </a:highlight>
                <a:latin typeface="Times New Roman"/>
                <a:ea typeface="Times New Roman"/>
                <a:cs typeface="Times New Roman"/>
                <a:sym typeface="Times New Roman"/>
              </a:rPr>
              <a:t>(2), pp.789-795.</a:t>
            </a:r>
            <a:endParaRPr sz="18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000"/>
              <a:buFont typeface="Arial"/>
              <a:buNone/>
            </a:pPr>
            <a:endParaRPr sz="1800" b="0" i="0" u="none" strike="noStrike" cap="none">
              <a:solidFill>
                <a:schemeClr val="dk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dk1"/>
              </a:buClr>
              <a:buSzPts val="1800"/>
              <a:buFont typeface="Times New Roman"/>
              <a:buChar char="●"/>
            </a:pPr>
            <a:r>
              <a:rPr lang="en-US" sz="1800" b="0" i="0" u="none" strike="noStrike" cap="none">
                <a:solidFill>
                  <a:srgbClr val="222222"/>
                </a:solidFill>
                <a:highlight>
                  <a:srgbClr val="FFFFFF"/>
                </a:highlight>
                <a:latin typeface="Times New Roman"/>
                <a:ea typeface="Times New Roman"/>
                <a:cs typeface="Times New Roman"/>
                <a:sym typeface="Times New Roman"/>
              </a:rPr>
              <a:t>Ibrahim, W., Candra, H. and Isyanto, H., 2022. Voice recognition security reliability analysis using deep learning convolutional neural network algorithm. </a:t>
            </a:r>
            <a:r>
              <a:rPr lang="en-US" sz="1800" b="0" i="1" u="none" strike="noStrike" cap="none">
                <a:solidFill>
                  <a:srgbClr val="222222"/>
                </a:solidFill>
                <a:highlight>
                  <a:srgbClr val="FFFFFF"/>
                </a:highlight>
                <a:latin typeface="Times New Roman"/>
                <a:ea typeface="Times New Roman"/>
                <a:cs typeface="Times New Roman"/>
                <a:sym typeface="Times New Roman"/>
              </a:rPr>
              <a:t>Journal of Electrical Technology UMY</a:t>
            </a:r>
            <a:r>
              <a:rPr lang="en-US" sz="1800" b="0" i="0" u="none" strike="noStrike" cap="none">
                <a:solidFill>
                  <a:srgbClr val="222222"/>
                </a:solidFill>
                <a:highlight>
                  <a:srgbClr val="FFFFFF"/>
                </a:highlight>
                <a:latin typeface="Times New Roman"/>
                <a:ea typeface="Times New Roman"/>
                <a:cs typeface="Times New Roman"/>
                <a:sym typeface="Times New Roman"/>
              </a:rPr>
              <a:t>, </a:t>
            </a:r>
            <a:r>
              <a:rPr lang="en-US" sz="1800" b="0" i="1" u="none" strike="noStrike" cap="none">
                <a:solidFill>
                  <a:srgbClr val="222222"/>
                </a:solidFill>
                <a:highlight>
                  <a:srgbClr val="FFFFFF"/>
                </a:highlight>
                <a:latin typeface="Times New Roman"/>
                <a:ea typeface="Times New Roman"/>
                <a:cs typeface="Times New Roman"/>
                <a:sym typeface="Times New Roman"/>
              </a:rPr>
              <a:t>6</a:t>
            </a:r>
            <a:r>
              <a:rPr lang="en-US" sz="1800" b="0" i="0" u="none" strike="noStrike" cap="none">
                <a:solidFill>
                  <a:srgbClr val="222222"/>
                </a:solidFill>
                <a:highlight>
                  <a:srgbClr val="FFFFFF"/>
                </a:highlight>
                <a:latin typeface="Times New Roman"/>
                <a:ea typeface="Times New Roman"/>
                <a:cs typeface="Times New Roman"/>
                <a:sym typeface="Times New Roman"/>
              </a:rPr>
              <a:t>(1), pp.1-11.</a:t>
            </a:r>
            <a:endParaRPr sz="18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000"/>
              <a:buFont typeface="Arial"/>
              <a:buNone/>
            </a:pPr>
            <a:endParaRPr sz="1800" b="0" i="0" u="none" strike="noStrike" cap="none">
              <a:solidFill>
                <a:schemeClr val="dk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dk1"/>
              </a:buClr>
              <a:buSzPts val="1800"/>
              <a:buFont typeface="Times New Roman"/>
              <a:buChar char="●"/>
            </a:pPr>
            <a:r>
              <a:rPr lang="en-US" sz="1800" b="0" i="0" u="none" strike="noStrike" cap="none">
                <a:solidFill>
                  <a:srgbClr val="222222"/>
                </a:solidFill>
                <a:highlight>
                  <a:srgbClr val="FFFFFF"/>
                </a:highlight>
                <a:latin typeface="Times New Roman"/>
                <a:ea typeface="Times New Roman"/>
                <a:cs typeface="Times New Roman"/>
                <a:sym typeface="Times New Roman"/>
              </a:rPr>
              <a:t>Dhillon, I., Rupp, J., Vankina, A. and Slater, R., 2021. Real-Time Voice Biometric Speaker Verification. </a:t>
            </a:r>
            <a:r>
              <a:rPr lang="en-US" sz="1800" b="0" i="1" u="none" strike="noStrike" cap="none">
                <a:solidFill>
                  <a:srgbClr val="222222"/>
                </a:solidFill>
                <a:highlight>
                  <a:srgbClr val="FFFFFF"/>
                </a:highlight>
                <a:latin typeface="Times New Roman"/>
                <a:ea typeface="Times New Roman"/>
                <a:cs typeface="Times New Roman"/>
                <a:sym typeface="Times New Roman"/>
              </a:rPr>
              <a:t>SMU Data Science Review</a:t>
            </a:r>
            <a:r>
              <a:rPr lang="en-US" sz="1800" b="0" i="0" u="none" strike="noStrike" cap="none">
                <a:solidFill>
                  <a:srgbClr val="222222"/>
                </a:solidFill>
                <a:highlight>
                  <a:srgbClr val="FFFFFF"/>
                </a:highlight>
                <a:latin typeface="Times New Roman"/>
                <a:ea typeface="Times New Roman"/>
                <a:cs typeface="Times New Roman"/>
                <a:sym typeface="Times New Roman"/>
              </a:rPr>
              <a:t>, </a:t>
            </a:r>
            <a:r>
              <a:rPr lang="en-US" sz="1800" b="0" i="1" u="none" strike="noStrike" cap="none">
                <a:solidFill>
                  <a:srgbClr val="222222"/>
                </a:solidFill>
                <a:highlight>
                  <a:srgbClr val="FFFFFF"/>
                </a:highlight>
                <a:latin typeface="Times New Roman"/>
                <a:ea typeface="Times New Roman"/>
                <a:cs typeface="Times New Roman"/>
                <a:sym typeface="Times New Roman"/>
              </a:rPr>
              <a:t>5</a:t>
            </a:r>
            <a:r>
              <a:rPr lang="en-US" sz="1800" b="0" i="0" u="none" strike="noStrike" cap="none">
                <a:solidFill>
                  <a:srgbClr val="222222"/>
                </a:solidFill>
                <a:highlight>
                  <a:srgbClr val="FFFFFF"/>
                </a:highlight>
                <a:latin typeface="Times New Roman"/>
                <a:ea typeface="Times New Roman"/>
                <a:cs typeface="Times New Roman"/>
                <a:sym typeface="Times New Roman"/>
              </a:rPr>
              <a:t>(2), p.11..</a:t>
            </a:r>
            <a:endParaRPr sz="1800" b="0" i="0" u="none" strike="noStrike" cap="none">
              <a:solidFill>
                <a:srgbClr val="222222"/>
              </a:solidFill>
              <a:highlight>
                <a:srgbClr val="FFFFFF"/>
              </a:highlight>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rgbClr val="222222"/>
                </a:solidFill>
                <a:highlight>
                  <a:srgbClr val="FFFFFF"/>
                </a:highlight>
                <a:latin typeface="Times New Roman"/>
                <a:ea typeface="Times New Roman"/>
                <a:cs typeface="Times New Roman"/>
                <a:sym typeface="Times New Roman"/>
              </a:rPr>
              <a:t> </a:t>
            </a:r>
            <a:endParaRPr sz="1800" b="0" i="0" u="none" strike="noStrike" cap="none">
              <a:solidFill>
                <a:srgbClr val="222222"/>
              </a:solidFill>
              <a:highlight>
                <a:srgbClr val="FFFFFF"/>
              </a:highlight>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rgbClr val="222222"/>
              </a:buClr>
              <a:buSzPts val="1800"/>
              <a:buFont typeface="Times New Roman"/>
              <a:buChar char="●"/>
            </a:pPr>
            <a:r>
              <a:rPr lang="en-US" sz="1800" b="0" i="0" u="none" strike="noStrike" cap="none">
                <a:solidFill>
                  <a:srgbClr val="222222"/>
                </a:solidFill>
                <a:highlight>
                  <a:srgbClr val="FFFFFF"/>
                </a:highlight>
                <a:latin typeface="Times New Roman"/>
                <a:ea typeface="Times New Roman"/>
                <a:cs typeface="Times New Roman"/>
                <a:sym typeface="Times New Roman"/>
              </a:rPr>
              <a:t>Kuznetsov, A., Oleshko, I., Chernov, K., Bagmut, M. and Smirnova, T., 2019, April. Biometric authentication using convolutional neural networks. In </a:t>
            </a:r>
            <a:r>
              <a:rPr lang="en-US" sz="1800" b="0" i="1" u="none" strike="noStrike" cap="none">
                <a:solidFill>
                  <a:srgbClr val="222222"/>
                </a:solidFill>
                <a:highlight>
                  <a:srgbClr val="FFFFFF"/>
                </a:highlight>
                <a:latin typeface="Times New Roman"/>
                <a:ea typeface="Times New Roman"/>
                <a:cs typeface="Times New Roman"/>
                <a:sym typeface="Times New Roman"/>
              </a:rPr>
              <a:t>Conference on Mathematical Control Theory</a:t>
            </a:r>
            <a:r>
              <a:rPr lang="en-US" sz="1800" b="0" i="0" u="none" strike="noStrike" cap="none">
                <a:solidFill>
                  <a:srgbClr val="222222"/>
                </a:solidFill>
                <a:highlight>
                  <a:srgbClr val="FFFFFF"/>
                </a:highlight>
                <a:latin typeface="Times New Roman"/>
                <a:ea typeface="Times New Roman"/>
                <a:cs typeface="Times New Roman"/>
                <a:sym typeface="Times New Roman"/>
              </a:rPr>
              <a:t> (pp. 85-98). Cham: Springer International Publishing.</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2000" b="1" i="0" u="sng"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1"/>
        <p:cNvGrpSpPr/>
        <p:nvPr/>
      </p:nvGrpSpPr>
      <p:grpSpPr>
        <a:xfrm>
          <a:off x="0" y="0"/>
          <a:ext cx="0" cy="0"/>
          <a:chOff x="0" y="0"/>
          <a:chExt cx="0" cy="0"/>
        </a:xfrm>
      </p:grpSpPr>
      <p:sp>
        <p:nvSpPr>
          <p:cNvPr id="312" name="Google Shape;312;p39"/>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313" name="Google Shape;313;p39"/>
          <p:cNvPicPr preferRelativeResize="0"/>
          <p:nvPr/>
        </p:nvPicPr>
        <p:blipFill rotWithShape="1">
          <a:blip r:embed="rId3">
            <a:alphaModFix/>
          </a:blip>
          <a:srcRect l="15320" t="28789" r="16465" b="54855"/>
          <a:stretch/>
        </p:blipFill>
        <p:spPr>
          <a:xfrm>
            <a:off x="303007" y="217182"/>
            <a:ext cx="4521319" cy="812944"/>
          </a:xfrm>
          <a:prstGeom prst="rect">
            <a:avLst/>
          </a:prstGeom>
          <a:noFill/>
          <a:ln>
            <a:noFill/>
          </a:ln>
        </p:spPr>
      </p:pic>
      <p:pic>
        <p:nvPicPr>
          <p:cNvPr id="314" name="Google Shape;314;p39"/>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315" name="Google Shape;315;p39"/>
          <p:cNvSpPr txBox="1"/>
          <p:nvPr/>
        </p:nvSpPr>
        <p:spPr>
          <a:xfrm>
            <a:off x="1009649" y="1263863"/>
            <a:ext cx="9687000" cy="7342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chemeClr val="dk1"/>
                </a:solidFill>
                <a:latin typeface="Calibri"/>
                <a:ea typeface="Calibri"/>
                <a:cs typeface="Calibri"/>
                <a:sym typeface="Calibri"/>
              </a:rPr>
              <a:t>                                        </a:t>
            </a:r>
            <a:r>
              <a:rPr lang="en-US" sz="2500" b="1" i="0" u="none" strike="noStrike" cap="none">
                <a:solidFill>
                  <a:schemeClr val="dk1"/>
                </a:solidFill>
                <a:latin typeface="Times New Roman"/>
                <a:ea typeface="Times New Roman"/>
                <a:cs typeface="Times New Roman"/>
                <a:sym typeface="Times New Roman"/>
              </a:rPr>
              <a:t>   </a:t>
            </a:r>
            <a:r>
              <a:rPr lang="en-US" sz="4600" b="1" i="0" u="none" strike="noStrike" cap="none">
                <a:solidFill>
                  <a:schemeClr val="dk1"/>
                </a:solidFill>
                <a:latin typeface="Times New Roman"/>
                <a:ea typeface="Times New Roman"/>
                <a:cs typeface="Times New Roman"/>
                <a:sym typeface="Times New Roman"/>
              </a:rPr>
              <a:t>THANK YOU!</a:t>
            </a:r>
            <a:endParaRPr sz="46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14"/>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98" name="Google Shape;98;p14"/>
          <p:cNvPicPr preferRelativeResize="0"/>
          <p:nvPr/>
        </p:nvPicPr>
        <p:blipFill rotWithShape="1">
          <a:blip r:embed="rId3">
            <a:alphaModFix/>
          </a:blip>
          <a:srcRect l="15320" t="28789" r="16465" b="54857"/>
          <a:stretch/>
        </p:blipFill>
        <p:spPr>
          <a:xfrm>
            <a:off x="303007" y="217182"/>
            <a:ext cx="4521320" cy="812946"/>
          </a:xfrm>
          <a:prstGeom prst="rect">
            <a:avLst/>
          </a:prstGeom>
          <a:noFill/>
          <a:ln>
            <a:noFill/>
          </a:ln>
        </p:spPr>
      </p:pic>
      <p:pic>
        <p:nvPicPr>
          <p:cNvPr id="99" name="Google Shape;99;p14"/>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100" name="Google Shape;100;p14"/>
          <p:cNvSpPr txBox="1"/>
          <p:nvPr/>
        </p:nvSpPr>
        <p:spPr>
          <a:xfrm>
            <a:off x="721449" y="853475"/>
            <a:ext cx="9687000" cy="937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1. </a:t>
            </a:r>
            <a:r>
              <a:rPr lang="en-US" sz="2800" b="1" i="0" u="sng" strike="noStrike" cap="none">
                <a:solidFill>
                  <a:schemeClr val="dk1"/>
                </a:solidFill>
                <a:latin typeface="Times New Roman"/>
                <a:ea typeface="Times New Roman"/>
                <a:cs typeface="Times New Roman"/>
                <a:sym typeface="Times New Roman"/>
              </a:rPr>
              <a:t>Introduction</a:t>
            </a:r>
            <a:endParaRPr sz="2400" b="1" i="0" u="sng"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55600" algn="just" rtl="0">
              <a:lnSpc>
                <a:spcPct val="115000"/>
              </a:lnSpc>
              <a:spcBef>
                <a:spcPts val="0"/>
              </a:spcBef>
              <a:spcAft>
                <a:spcPts val="0"/>
              </a:spcAft>
              <a:buClr>
                <a:srgbClr val="0D0D0D"/>
              </a:buClr>
              <a:buSzPts val="2000"/>
              <a:buFont typeface="Times New Roman"/>
              <a:buChar char="●"/>
            </a:pPr>
            <a:r>
              <a:rPr lang="en-US" sz="2000" b="0" i="0" u="none" strike="noStrike" cap="none">
                <a:solidFill>
                  <a:srgbClr val="0D0D0D"/>
                </a:solidFill>
                <a:latin typeface="Times New Roman"/>
                <a:ea typeface="Times New Roman"/>
                <a:cs typeface="Times New Roman"/>
                <a:sym typeface="Times New Roman"/>
              </a:rPr>
              <a:t>In today's rapidly evolving technological landscape, safeguarding our devices and personal information has become paramount. However, the traditional methods of authentication such as passwords or PINs can often be cumbersome and prone to security risks. </a:t>
            </a:r>
            <a:endParaRPr sz="2000" b="0" i="0" u="none" strike="noStrike" cap="none">
              <a:solidFill>
                <a:srgbClr val="0D0D0D"/>
              </a:solidFill>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Clr>
                <a:srgbClr val="0D0D0D"/>
              </a:buClr>
              <a:buSzPts val="2000"/>
              <a:buFont typeface="Times New Roman"/>
              <a:buChar char="●"/>
            </a:pPr>
            <a:r>
              <a:rPr lang="en-US" sz="2000" b="0" i="0" u="none" strike="noStrike" cap="none">
                <a:solidFill>
                  <a:srgbClr val="0D0D0D"/>
                </a:solidFill>
                <a:latin typeface="Times New Roman"/>
                <a:ea typeface="Times New Roman"/>
                <a:cs typeface="Times New Roman"/>
                <a:sym typeface="Times New Roman"/>
              </a:rPr>
              <a:t>Voice biometrics offers a seamless and intuitive alternative to traditional authentication methods. By simply using  unique voice patterns, users can </a:t>
            </a:r>
            <a:r>
              <a:rPr lang="en-US" sz="2000" b="0" i="0" u="none" strike="noStrike" cap="none">
                <a:solidFill>
                  <a:srgbClr val="0D0D0D"/>
                </a:solidFill>
                <a:highlight>
                  <a:srgbClr val="FFFFFF"/>
                </a:highlight>
                <a:latin typeface="Times New Roman"/>
                <a:ea typeface="Times New Roman"/>
                <a:cs typeface="Times New Roman"/>
                <a:sym typeface="Times New Roman"/>
              </a:rPr>
              <a:t>reliably authenticate their identities to access secure systems and sensitive information.</a:t>
            </a:r>
            <a:endParaRPr sz="2000" b="0" i="0" u="none" strike="noStrike" cap="none">
              <a:solidFill>
                <a:srgbClr val="0D0D0D"/>
              </a:solidFill>
              <a:highlight>
                <a:srgbClr val="FFFFFF"/>
              </a:highlight>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Clr>
                <a:srgbClr val="0D0D0D"/>
              </a:buClr>
              <a:buSzPts val="2000"/>
              <a:buFont typeface="Times New Roman"/>
              <a:buChar char="●"/>
            </a:pPr>
            <a:r>
              <a:rPr lang="en-US" sz="2000" b="0" i="0" u="none" strike="noStrike" cap="none">
                <a:solidFill>
                  <a:srgbClr val="0D0D0D"/>
                </a:solidFill>
                <a:latin typeface="Times New Roman"/>
                <a:ea typeface="Times New Roman"/>
                <a:cs typeface="Times New Roman"/>
                <a:sym typeface="Times New Roman"/>
              </a:rPr>
              <a:t>This innovative technology not only eliminates the need for remembering complex passwords but also provides a convenient option for individuals with busy lifestyles. </a:t>
            </a:r>
            <a:endParaRPr sz="2000" b="0" i="0" u="none" strike="noStrike" cap="none">
              <a:solidFill>
                <a:srgbClr val="0D0D0D"/>
              </a:solidFill>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Clr>
                <a:srgbClr val="0D0D0D"/>
              </a:buClr>
              <a:buSzPts val="2000"/>
              <a:buFont typeface="Times New Roman"/>
              <a:buChar char="●"/>
            </a:pPr>
            <a:r>
              <a:rPr lang="en-US" sz="2000" b="0" i="0" u="none" strike="noStrike" cap="none">
                <a:solidFill>
                  <a:srgbClr val="0D0D0D"/>
                </a:solidFill>
                <a:latin typeface="Times New Roman"/>
                <a:ea typeface="Times New Roman"/>
                <a:cs typeface="Times New Roman"/>
                <a:sym typeface="Times New Roman"/>
              </a:rPr>
              <a:t>Beyond its convenience, voice biometrics offers unparalleled security. With sophisticated algorithms analyzing various vocal characteristics, including pitch, tone, and cadence, it creates a highly secure authentication process that is exceptionally difficult to replicate or spoof.</a:t>
            </a:r>
            <a:endParaRPr sz="2000" b="0" i="0" u="none" strike="noStrike" cap="none">
              <a:solidFill>
                <a:srgbClr val="0D0D0D"/>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a:ea typeface="Times"/>
              <a:cs typeface="Times"/>
              <a:sym typeface="Times"/>
            </a:endParaRPr>
          </a:p>
          <a:p>
            <a:pPr marL="0" marR="0" lvl="0" indent="0" algn="just"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15"/>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106" name="Google Shape;106;p15"/>
          <p:cNvPicPr preferRelativeResize="0"/>
          <p:nvPr/>
        </p:nvPicPr>
        <p:blipFill rotWithShape="1">
          <a:blip r:embed="rId3">
            <a:alphaModFix/>
          </a:blip>
          <a:srcRect l="15320" t="28789" r="16465" b="54857"/>
          <a:stretch/>
        </p:blipFill>
        <p:spPr>
          <a:xfrm>
            <a:off x="303007" y="217182"/>
            <a:ext cx="4521320" cy="812946"/>
          </a:xfrm>
          <a:prstGeom prst="rect">
            <a:avLst/>
          </a:prstGeom>
          <a:noFill/>
          <a:ln>
            <a:noFill/>
          </a:ln>
        </p:spPr>
      </p:pic>
      <p:pic>
        <p:nvPicPr>
          <p:cNvPr id="107" name="Google Shape;107;p15"/>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108" name="Google Shape;108;p15"/>
          <p:cNvSpPr txBox="1"/>
          <p:nvPr/>
        </p:nvSpPr>
        <p:spPr>
          <a:xfrm>
            <a:off x="714375" y="1214450"/>
            <a:ext cx="2500200" cy="46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chemeClr val="dk1"/>
                </a:solidFill>
                <a:latin typeface="Calibri"/>
                <a:ea typeface="Calibri"/>
                <a:cs typeface="Calibri"/>
                <a:sym typeface="Calibri"/>
              </a:rPr>
              <a:t>2. </a:t>
            </a:r>
            <a:r>
              <a:rPr lang="en-US" sz="2500" b="1" i="0" u="sng" strike="noStrike" cap="none">
                <a:solidFill>
                  <a:schemeClr val="dk1"/>
                </a:solidFill>
                <a:latin typeface="Calibri"/>
                <a:ea typeface="Calibri"/>
                <a:cs typeface="Calibri"/>
                <a:sym typeface="Calibri"/>
              </a:rPr>
              <a:t>PROJECT PLAN</a:t>
            </a:r>
            <a:endParaRPr sz="2500" b="1" i="0" u="sng" strike="noStrike" cap="none">
              <a:solidFill>
                <a:schemeClr val="dk1"/>
              </a:solidFill>
              <a:latin typeface="Calibri"/>
              <a:ea typeface="Calibri"/>
              <a:cs typeface="Calibri"/>
              <a:sym typeface="Calibri"/>
            </a:endParaRPr>
          </a:p>
        </p:txBody>
      </p:sp>
      <p:pic>
        <p:nvPicPr>
          <p:cNvPr id="109" name="Google Shape;109;p15"/>
          <p:cNvPicPr preferRelativeResize="0"/>
          <p:nvPr/>
        </p:nvPicPr>
        <p:blipFill rotWithShape="1">
          <a:blip r:embed="rId5">
            <a:alphaModFix/>
          </a:blip>
          <a:srcRect/>
          <a:stretch/>
        </p:blipFill>
        <p:spPr>
          <a:xfrm>
            <a:off x="1127850" y="1965373"/>
            <a:ext cx="8860001" cy="3612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16"/>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115" name="Google Shape;115;p16"/>
          <p:cNvPicPr preferRelativeResize="0"/>
          <p:nvPr/>
        </p:nvPicPr>
        <p:blipFill rotWithShape="1">
          <a:blip r:embed="rId3">
            <a:alphaModFix/>
          </a:blip>
          <a:srcRect l="15320" t="28789" r="16465" b="54857"/>
          <a:stretch/>
        </p:blipFill>
        <p:spPr>
          <a:xfrm>
            <a:off x="303007" y="217182"/>
            <a:ext cx="4521320" cy="812946"/>
          </a:xfrm>
          <a:prstGeom prst="rect">
            <a:avLst/>
          </a:prstGeom>
          <a:noFill/>
          <a:ln>
            <a:noFill/>
          </a:ln>
        </p:spPr>
      </p:pic>
      <p:pic>
        <p:nvPicPr>
          <p:cNvPr id="116" name="Google Shape;116;p16"/>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117" name="Google Shape;117;p16"/>
          <p:cNvSpPr txBox="1"/>
          <p:nvPr/>
        </p:nvSpPr>
        <p:spPr>
          <a:xfrm>
            <a:off x="714375" y="1214450"/>
            <a:ext cx="2500200" cy="46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chemeClr val="dk1"/>
                </a:solidFill>
                <a:latin typeface="Calibri"/>
                <a:ea typeface="Calibri"/>
                <a:cs typeface="Calibri"/>
                <a:sym typeface="Calibri"/>
              </a:rPr>
              <a:t>2. </a:t>
            </a:r>
            <a:r>
              <a:rPr lang="en-US" sz="2500" b="1" i="0" u="sng" strike="noStrike" cap="none">
                <a:solidFill>
                  <a:schemeClr val="dk1"/>
                </a:solidFill>
                <a:latin typeface="Calibri"/>
                <a:ea typeface="Calibri"/>
                <a:cs typeface="Calibri"/>
                <a:sym typeface="Calibri"/>
              </a:rPr>
              <a:t>PROJECT PLAN</a:t>
            </a:r>
            <a:endParaRPr sz="2500" b="1" i="0" u="sng" strike="noStrike" cap="none">
              <a:solidFill>
                <a:schemeClr val="dk1"/>
              </a:solidFill>
              <a:latin typeface="Calibri"/>
              <a:ea typeface="Calibri"/>
              <a:cs typeface="Calibri"/>
              <a:sym typeface="Calibri"/>
            </a:endParaRPr>
          </a:p>
        </p:txBody>
      </p:sp>
      <p:pic>
        <p:nvPicPr>
          <p:cNvPr id="118" name="Google Shape;118;p16"/>
          <p:cNvPicPr preferRelativeResize="0"/>
          <p:nvPr/>
        </p:nvPicPr>
        <p:blipFill rotWithShape="1">
          <a:blip r:embed="rId5">
            <a:alphaModFix/>
          </a:blip>
          <a:srcRect/>
          <a:stretch/>
        </p:blipFill>
        <p:spPr>
          <a:xfrm>
            <a:off x="1202600" y="1860474"/>
            <a:ext cx="7996190" cy="4079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17"/>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124" name="Google Shape;124;p17"/>
          <p:cNvPicPr preferRelativeResize="0"/>
          <p:nvPr/>
        </p:nvPicPr>
        <p:blipFill rotWithShape="1">
          <a:blip r:embed="rId3">
            <a:alphaModFix/>
          </a:blip>
          <a:srcRect l="15320" t="28789" r="16465" b="54857"/>
          <a:stretch/>
        </p:blipFill>
        <p:spPr>
          <a:xfrm>
            <a:off x="303007" y="217182"/>
            <a:ext cx="4521320" cy="812946"/>
          </a:xfrm>
          <a:prstGeom prst="rect">
            <a:avLst/>
          </a:prstGeom>
          <a:noFill/>
          <a:ln>
            <a:noFill/>
          </a:ln>
        </p:spPr>
      </p:pic>
      <p:pic>
        <p:nvPicPr>
          <p:cNvPr id="125" name="Google Shape;125;p17"/>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126" name="Google Shape;126;p17"/>
          <p:cNvSpPr txBox="1"/>
          <p:nvPr/>
        </p:nvSpPr>
        <p:spPr>
          <a:xfrm>
            <a:off x="973924" y="1085313"/>
            <a:ext cx="9687000" cy="934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3. </a:t>
            </a:r>
            <a:r>
              <a:rPr lang="en-US" sz="2800" b="1" i="0" u="sng" strike="noStrike" cap="none">
                <a:solidFill>
                  <a:schemeClr val="dk1"/>
                </a:solidFill>
                <a:latin typeface="Times New Roman"/>
                <a:ea typeface="Times New Roman"/>
                <a:cs typeface="Times New Roman"/>
                <a:sym typeface="Times New Roman"/>
              </a:rPr>
              <a:t>Scope of the Mini Project</a:t>
            </a:r>
            <a:endParaRPr sz="2800" b="1" i="0" u="sng"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Clr>
                <a:srgbClr val="0D0D0D"/>
              </a:buClr>
              <a:buSzPts val="2000"/>
              <a:buFont typeface="Times New Roman"/>
              <a:buChar char="●"/>
            </a:pPr>
            <a:r>
              <a:rPr lang="en-US" sz="2000" b="1">
                <a:solidFill>
                  <a:srgbClr val="0D0D0D"/>
                </a:solidFill>
                <a:latin typeface="Times New Roman"/>
                <a:ea typeface="Times New Roman"/>
                <a:cs typeface="Times New Roman"/>
                <a:sym typeface="Times New Roman"/>
              </a:rPr>
              <a:t>Seamless Authentication</a:t>
            </a:r>
            <a:r>
              <a:rPr lang="en-US" sz="2000" b="0" i="0" u="none" strike="noStrike" cap="none">
                <a:solidFill>
                  <a:srgbClr val="0D0D0D"/>
                </a:solidFill>
                <a:latin typeface="Times New Roman"/>
                <a:ea typeface="Times New Roman"/>
                <a:cs typeface="Times New Roman"/>
                <a:sym typeface="Times New Roman"/>
              </a:rPr>
              <a:t>: </a:t>
            </a:r>
            <a:r>
              <a:rPr lang="en-US" sz="2000" b="0" i="0" u="none" strike="noStrike" cap="none">
                <a:solidFill>
                  <a:srgbClr val="000000"/>
                </a:solidFill>
                <a:latin typeface="Times New Roman"/>
                <a:ea typeface="Times New Roman"/>
                <a:cs typeface="Times New Roman"/>
                <a:sym typeface="Times New Roman"/>
              </a:rPr>
              <a:t>In today's fast-paced tech world, protecting our devices and data is crucial. Yet, traditional methods like passwords are often cumbersome and risky. Voice biometrics offers a seamless alternative. With unique voice patterns, users can securely authenticate their identities, accessing sensitive information effortlessly.</a:t>
            </a:r>
            <a:endParaRPr sz="2000" b="0" i="0" u="none" strike="noStrike" cap="none">
              <a:solidFill>
                <a:srgbClr val="0D0D0D"/>
              </a:solidFill>
              <a:latin typeface="Times New Roman"/>
              <a:ea typeface="Times New Roman"/>
              <a:cs typeface="Times New Roman"/>
              <a:sym typeface="Times New Roman"/>
            </a:endParaRPr>
          </a:p>
          <a:p>
            <a:pPr marL="457200" marR="0" lvl="0" indent="0" algn="just" rtl="0">
              <a:lnSpc>
                <a:spcPct val="115000"/>
              </a:lnSpc>
              <a:spcBef>
                <a:spcPts val="0"/>
              </a:spcBef>
              <a:spcAft>
                <a:spcPts val="0"/>
              </a:spcAft>
              <a:buClr>
                <a:srgbClr val="000000"/>
              </a:buClr>
              <a:buSzPts val="2000"/>
              <a:buFont typeface="Arial"/>
              <a:buNone/>
            </a:pPr>
            <a:endParaRPr sz="2000" b="0" i="0" u="none" strike="noStrike" cap="none">
              <a:solidFill>
                <a:srgbClr val="0D0D0D"/>
              </a:solidFill>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Clr>
                <a:srgbClr val="0D0D0D"/>
              </a:buClr>
              <a:buSzPts val="2000"/>
              <a:buFont typeface="Times New Roman"/>
              <a:buChar char="●"/>
            </a:pPr>
            <a:r>
              <a:rPr lang="en-US" sz="2000" b="1" i="0" u="none" strike="noStrike" cap="none">
                <a:solidFill>
                  <a:srgbClr val="0D0D0D"/>
                </a:solidFill>
                <a:latin typeface="Times New Roman"/>
                <a:ea typeface="Times New Roman"/>
                <a:cs typeface="Times New Roman"/>
                <a:sym typeface="Times New Roman"/>
              </a:rPr>
              <a:t>Accessibility</a:t>
            </a:r>
            <a:r>
              <a:rPr lang="en-US" sz="2000" b="0" i="0" u="none" strike="noStrike" cap="none">
                <a:solidFill>
                  <a:srgbClr val="0D0D0D"/>
                </a:solidFill>
                <a:latin typeface="Times New Roman"/>
                <a:ea typeface="Times New Roman"/>
                <a:cs typeface="Times New Roman"/>
                <a:sym typeface="Times New Roman"/>
              </a:rPr>
              <a:t>: Voice biometrics provides an accessible authentication method for individuals with disabilities or those who may have difficulty typing or using traditional authentication methods.</a:t>
            </a:r>
            <a:endParaRPr sz="2000" b="0" i="0" u="none" strike="noStrike" cap="none">
              <a:solidFill>
                <a:srgbClr val="0D0D0D"/>
              </a:solidFill>
              <a:latin typeface="Times New Roman"/>
              <a:ea typeface="Times New Roman"/>
              <a:cs typeface="Times New Roman"/>
              <a:sym typeface="Times New Roman"/>
            </a:endParaRPr>
          </a:p>
          <a:p>
            <a:pPr marL="457200" marR="0" lvl="0" indent="-228600" algn="just" rtl="0">
              <a:lnSpc>
                <a:spcPct val="115000"/>
              </a:lnSpc>
              <a:spcBef>
                <a:spcPts val="0"/>
              </a:spcBef>
              <a:spcAft>
                <a:spcPts val="0"/>
              </a:spcAft>
              <a:buClr>
                <a:srgbClr val="0D0D0D"/>
              </a:buClr>
              <a:buSzPts val="2000"/>
              <a:buFont typeface="Times New Roman"/>
              <a:buNone/>
            </a:pPr>
            <a:endParaRPr sz="2000" b="0" i="0" u="none" strike="noStrike" cap="none">
              <a:solidFill>
                <a:srgbClr val="0D0D0D"/>
              </a:solidFill>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Clr>
                <a:srgbClr val="0D0D0D"/>
              </a:buClr>
              <a:buSzPts val="2000"/>
              <a:buFont typeface="Times New Roman"/>
              <a:buChar char="●"/>
            </a:pPr>
            <a:r>
              <a:rPr lang="en-US" sz="2000" b="1">
                <a:solidFill>
                  <a:srgbClr val="0D0D0D"/>
                </a:solidFill>
                <a:latin typeface="Times New Roman"/>
                <a:ea typeface="Times New Roman"/>
                <a:cs typeface="Times New Roman"/>
                <a:sym typeface="Times New Roman"/>
              </a:rPr>
              <a:t>Real-Time Processing</a:t>
            </a:r>
            <a:r>
              <a:rPr lang="en-US" sz="2000" b="0" i="0" u="none" strike="noStrike" cap="none">
                <a:solidFill>
                  <a:srgbClr val="0D0D0D"/>
                </a:solidFill>
                <a:latin typeface="Times New Roman"/>
                <a:ea typeface="Times New Roman"/>
                <a:cs typeface="Times New Roman"/>
                <a:sym typeface="Times New Roman"/>
              </a:rPr>
              <a:t>: </a:t>
            </a:r>
            <a:r>
              <a:rPr lang="en-US" sz="2000">
                <a:solidFill>
                  <a:srgbClr val="0D0D0D"/>
                </a:solidFill>
                <a:latin typeface="Times New Roman"/>
                <a:ea typeface="Times New Roman"/>
                <a:cs typeface="Times New Roman"/>
                <a:sym typeface="Times New Roman"/>
              </a:rPr>
              <a:t>involves capturing and analyzing voice samples instantaneously during both enrollment and authentication phases, ensuring immediate and adaptive user verification. Continuous model updates and low-latency algorithms enable the system to provide accurate and efficient authentication on-the-fly.</a:t>
            </a:r>
            <a:endParaRPr sz="20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8"/>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132" name="Google Shape;132;p18"/>
          <p:cNvPicPr preferRelativeResize="0"/>
          <p:nvPr/>
        </p:nvPicPr>
        <p:blipFill rotWithShape="1">
          <a:blip r:embed="rId3">
            <a:alphaModFix/>
          </a:blip>
          <a:srcRect l="15320" t="28789" r="16465" b="54857"/>
          <a:stretch/>
        </p:blipFill>
        <p:spPr>
          <a:xfrm>
            <a:off x="303007" y="217182"/>
            <a:ext cx="4521320" cy="812946"/>
          </a:xfrm>
          <a:prstGeom prst="rect">
            <a:avLst/>
          </a:prstGeom>
          <a:noFill/>
          <a:ln>
            <a:noFill/>
          </a:ln>
        </p:spPr>
      </p:pic>
      <p:pic>
        <p:nvPicPr>
          <p:cNvPr id="133" name="Google Shape;133;p18"/>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134" name="Google Shape;134;p18"/>
          <p:cNvSpPr txBox="1"/>
          <p:nvPr/>
        </p:nvSpPr>
        <p:spPr>
          <a:xfrm>
            <a:off x="1063249" y="1030113"/>
            <a:ext cx="9687000" cy="765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4. </a:t>
            </a:r>
            <a:r>
              <a:rPr lang="en-US" sz="2800" b="1" i="0" u="sng" strike="noStrike" cap="none">
                <a:solidFill>
                  <a:schemeClr val="dk1"/>
                </a:solidFill>
                <a:latin typeface="Times New Roman"/>
                <a:ea typeface="Times New Roman"/>
                <a:cs typeface="Times New Roman"/>
                <a:sym typeface="Times New Roman"/>
              </a:rPr>
              <a:t>Requirements Analysis</a:t>
            </a:r>
            <a:endParaRPr sz="1200" b="1" i="0" u="sng"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1" i="0" u="sng"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2000" b="1" i="0" u="none" strike="noStrike" cap="none">
                <a:solidFill>
                  <a:schemeClr val="dk1"/>
                </a:solidFill>
                <a:latin typeface="Times New Roman"/>
                <a:ea typeface="Times New Roman"/>
                <a:cs typeface="Times New Roman"/>
                <a:sym typeface="Times New Roman"/>
              </a:rPr>
              <a:t>           </a:t>
            </a:r>
            <a:r>
              <a:rPr lang="en-US" sz="2000" b="1" i="0" u="sng" strike="noStrike" cap="none">
                <a:solidFill>
                  <a:srgbClr val="0D0D0D"/>
                </a:solidFill>
                <a:latin typeface="Times New Roman"/>
                <a:ea typeface="Times New Roman"/>
                <a:cs typeface="Times New Roman"/>
                <a:sym typeface="Times New Roman"/>
              </a:rPr>
              <a:t>Functional Requirements:</a:t>
            </a:r>
            <a:endParaRPr sz="2000" b="1" i="0" u="sng"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a:solidFill>
                <a:schemeClr val="dk1"/>
              </a:solidFill>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Clr>
                <a:srgbClr val="0D0D0D"/>
              </a:buClr>
              <a:buSzPts val="2000"/>
              <a:buFont typeface="Times New Roman"/>
              <a:buChar char="●"/>
            </a:pPr>
            <a:r>
              <a:rPr lang="en-US" sz="2000" b="1">
                <a:solidFill>
                  <a:srgbClr val="0D0D0D"/>
                </a:solidFill>
                <a:highlight>
                  <a:srgbClr val="FFFFFF"/>
                </a:highlight>
                <a:latin typeface="Times New Roman"/>
                <a:ea typeface="Times New Roman"/>
                <a:cs typeface="Times New Roman"/>
                <a:sym typeface="Times New Roman"/>
              </a:rPr>
              <a:t> User Authentication</a:t>
            </a:r>
            <a:endParaRPr sz="2000" b="1">
              <a:solidFill>
                <a:srgbClr val="0D0D0D"/>
              </a:solidFill>
              <a:highlight>
                <a:srgbClr val="FFFFFF"/>
              </a:highlight>
              <a:latin typeface="Times New Roman"/>
              <a:ea typeface="Times New Roman"/>
              <a:cs typeface="Times New Roman"/>
              <a:sym typeface="Times New Roman"/>
            </a:endParaRPr>
          </a:p>
          <a:p>
            <a:pPr marL="914400" marR="0" lvl="0" indent="0" algn="just" rtl="0">
              <a:lnSpc>
                <a:spcPct val="115000"/>
              </a:lnSpc>
              <a:spcBef>
                <a:spcPts val="0"/>
              </a:spcBef>
              <a:spcAft>
                <a:spcPts val="0"/>
              </a:spcAft>
              <a:buClr>
                <a:srgbClr val="000000"/>
              </a:buClr>
              <a:buSzPts val="1700"/>
              <a:buFont typeface="Arial"/>
              <a:buNone/>
            </a:pPr>
            <a:r>
              <a:rPr lang="en-US" sz="2000">
                <a:solidFill>
                  <a:srgbClr val="0D0D0D"/>
                </a:solidFill>
                <a:highlight>
                  <a:srgbClr val="FFFFFF"/>
                </a:highlight>
                <a:latin typeface="Times New Roman"/>
                <a:ea typeface="Times New Roman"/>
                <a:cs typeface="Times New Roman"/>
                <a:sym typeface="Times New Roman"/>
              </a:rPr>
              <a:t>User Sign-Up: A new user must sign up and provide a voice sample during the sign-up phase.</a:t>
            </a:r>
            <a:endParaRPr sz="2000">
              <a:solidFill>
                <a:srgbClr val="0D0D0D"/>
              </a:solidFill>
              <a:highlight>
                <a:srgbClr val="FFFFFF"/>
              </a:highlight>
              <a:latin typeface="Times New Roman"/>
              <a:ea typeface="Times New Roman"/>
              <a:cs typeface="Times New Roman"/>
              <a:sym typeface="Times New Roman"/>
            </a:endParaRPr>
          </a:p>
          <a:p>
            <a:pPr marL="914400" marR="0" lvl="0" indent="0" algn="just" rtl="0">
              <a:lnSpc>
                <a:spcPct val="115000"/>
              </a:lnSpc>
              <a:spcBef>
                <a:spcPts val="0"/>
              </a:spcBef>
              <a:spcAft>
                <a:spcPts val="0"/>
              </a:spcAft>
              <a:buClr>
                <a:srgbClr val="000000"/>
              </a:buClr>
              <a:buSzPts val="1700"/>
              <a:buFont typeface="Arial"/>
              <a:buNone/>
            </a:pPr>
            <a:r>
              <a:rPr lang="en-US" sz="2000">
                <a:solidFill>
                  <a:srgbClr val="0D0D0D"/>
                </a:solidFill>
                <a:highlight>
                  <a:srgbClr val="FFFFFF"/>
                </a:highlight>
                <a:latin typeface="Times New Roman"/>
                <a:ea typeface="Times New Roman"/>
                <a:cs typeface="Times New Roman"/>
                <a:sym typeface="Times New Roman"/>
              </a:rPr>
              <a:t>Voice Login: After signing up, the user can log in using their voice to access voice biometric features.</a:t>
            </a:r>
            <a:endParaRPr sz="2000">
              <a:solidFill>
                <a:srgbClr val="0D0D0D"/>
              </a:solidFill>
              <a:highlight>
                <a:srgbClr val="FFFFFF"/>
              </a:highlight>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Clr>
                <a:srgbClr val="0D0D0D"/>
              </a:buClr>
              <a:buSzPts val="2000"/>
              <a:buFont typeface="Times New Roman"/>
              <a:buChar char="●"/>
            </a:pPr>
            <a:r>
              <a:rPr lang="en-US" sz="2000">
                <a:solidFill>
                  <a:srgbClr val="0D0D0D"/>
                </a:solidFill>
                <a:highlight>
                  <a:srgbClr val="FFFFFF"/>
                </a:highlight>
                <a:latin typeface="Times New Roman"/>
                <a:ea typeface="Times New Roman"/>
                <a:cs typeface="Times New Roman"/>
                <a:sym typeface="Times New Roman"/>
              </a:rPr>
              <a:t> </a:t>
            </a:r>
            <a:r>
              <a:rPr lang="en-US" sz="2000" b="1">
                <a:solidFill>
                  <a:srgbClr val="0D0D0D"/>
                </a:solidFill>
                <a:highlight>
                  <a:srgbClr val="FFFFFF"/>
                </a:highlight>
                <a:latin typeface="Times New Roman"/>
                <a:ea typeface="Times New Roman"/>
                <a:cs typeface="Times New Roman"/>
                <a:sym typeface="Times New Roman"/>
              </a:rPr>
              <a:t>Input Processing:</a:t>
            </a:r>
            <a:endParaRPr sz="2000" b="1">
              <a:solidFill>
                <a:srgbClr val="0D0D0D"/>
              </a:solidFill>
              <a:highlight>
                <a:srgbClr val="FFFFFF"/>
              </a:highlight>
              <a:latin typeface="Times New Roman"/>
              <a:ea typeface="Times New Roman"/>
              <a:cs typeface="Times New Roman"/>
              <a:sym typeface="Times New Roman"/>
            </a:endParaRPr>
          </a:p>
          <a:p>
            <a:pPr marL="914400" marR="0" lvl="0" indent="0" algn="just" rtl="0">
              <a:lnSpc>
                <a:spcPct val="115000"/>
              </a:lnSpc>
              <a:spcBef>
                <a:spcPts val="0"/>
              </a:spcBef>
              <a:spcAft>
                <a:spcPts val="0"/>
              </a:spcAft>
              <a:buClr>
                <a:srgbClr val="000000"/>
              </a:buClr>
              <a:buSzPts val="1700"/>
              <a:buFont typeface="Arial"/>
              <a:buNone/>
            </a:pPr>
            <a:r>
              <a:rPr lang="en-US" sz="2000">
                <a:solidFill>
                  <a:srgbClr val="0D0D0D"/>
                </a:solidFill>
                <a:highlight>
                  <a:srgbClr val="FFFFFF"/>
                </a:highlight>
                <a:latin typeface="Times New Roman"/>
                <a:ea typeface="Times New Roman"/>
                <a:cs typeface="Times New Roman"/>
                <a:sym typeface="Times New Roman"/>
              </a:rPr>
              <a:t>Voice Sample Acceptance: The system must accept voice samples for analysis.</a:t>
            </a:r>
            <a:endParaRPr sz="2000">
              <a:solidFill>
                <a:srgbClr val="0D0D0D"/>
              </a:solidFill>
              <a:highlight>
                <a:srgbClr val="FFFFFF"/>
              </a:highlight>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Clr>
                <a:srgbClr val="0D0D0D"/>
              </a:buClr>
              <a:buSzPts val="2000"/>
              <a:buFont typeface="Times New Roman"/>
              <a:buChar char="●"/>
            </a:pPr>
            <a:r>
              <a:rPr lang="en-US" sz="2000" b="1">
                <a:solidFill>
                  <a:srgbClr val="0D0D0D"/>
                </a:solidFill>
                <a:highlight>
                  <a:srgbClr val="FFFFFF"/>
                </a:highlight>
                <a:latin typeface="Times New Roman"/>
                <a:ea typeface="Times New Roman"/>
                <a:cs typeface="Times New Roman"/>
                <a:sym typeface="Times New Roman"/>
              </a:rPr>
              <a:t>Voice Analysis and Identification</a:t>
            </a:r>
            <a:endParaRPr sz="2000" b="1">
              <a:solidFill>
                <a:srgbClr val="0D0D0D"/>
              </a:solidFill>
              <a:highlight>
                <a:srgbClr val="FFFFFF"/>
              </a:highlight>
              <a:latin typeface="Times New Roman"/>
              <a:ea typeface="Times New Roman"/>
              <a:cs typeface="Times New Roman"/>
              <a:sym typeface="Times New Roman"/>
            </a:endParaRPr>
          </a:p>
          <a:p>
            <a:pPr marL="914400" marR="0" lvl="0" indent="0" algn="just" rtl="0">
              <a:lnSpc>
                <a:spcPct val="115000"/>
              </a:lnSpc>
              <a:spcBef>
                <a:spcPts val="0"/>
              </a:spcBef>
              <a:spcAft>
                <a:spcPts val="0"/>
              </a:spcAft>
              <a:buClr>
                <a:srgbClr val="000000"/>
              </a:buClr>
              <a:buSzPts val="1700"/>
              <a:buFont typeface="Arial"/>
              <a:buNone/>
            </a:pPr>
            <a:r>
              <a:rPr lang="en-US" sz="2000">
                <a:solidFill>
                  <a:srgbClr val="0D0D0D"/>
                </a:solidFill>
                <a:highlight>
                  <a:srgbClr val="FFFFFF"/>
                </a:highlight>
                <a:latin typeface="Times New Roman"/>
                <a:ea typeface="Times New Roman"/>
                <a:cs typeface="Times New Roman"/>
                <a:sym typeface="Times New Roman"/>
              </a:rPr>
              <a:t>Accurate Processing: The system must accurately process voice samples and match them to registered users.</a:t>
            </a:r>
            <a:endParaRPr sz="2000">
              <a:solidFill>
                <a:srgbClr val="0D0D0D"/>
              </a:solidFill>
              <a:highlight>
                <a:srgbClr val="FFFFFF"/>
              </a:highlight>
              <a:latin typeface="Times New Roman"/>
              <a:ea typeface="Times New Roman"/>
              <a:cs typeface="Times New Roman"/>
              <a:sym typeface="Times New Roman"/>
            </a:endParaRPr>
          </a:p>
          <a:p>
            <a:pPr marL="914400" marR="0" lvl="0" indent="0" algn="just" rtl="0">
              <a:lnSpc>
                <a:spcPct val="115000"/>
              </a:lnSpc>
              <a:spcBef>
                <a:spcPts val="0"/>
              </a:spcBef>
              <a:spcAft>
                <a:spcPts val="0"/>
              </a:spcAft>
              <a:buClr>
                <a:srgbClr val="000000"/>
              </a:buClr>
              <a:buSzPts val="1700"/>
              <a:buFont typeface="Arial"/>
              <a:buNone/>
            </a:pPr>
            <a:endParaRPr sz="2000">
              <a:solidFill>
                <a:srgbClr val="0D0D0D"/>
              </a:solidFill>
              <a:highlight>
                <a:srgbClr val="FFFFFF"/>
              </a:highlight>
              <a:latin typeface="Times New Roman"/>
              <a:ea typeface="Times New Roman"/>
              <a:cs typeface="Times New Roman"/>
              <a:sym typeface="Times New Roman"/>
            </a:endParaRPr>
          </a:p>
          <a:p>
            <a:pPr marL="914400" marR="0" lvl="0" indent="0" algn="just" rtl="0">
              <a:lnSpc>
                <a:spcPct val="115000"/>
              </a:lnSpc>
              <a:spcBef>
                <a:spcPts val="0"/>
              </a:spcBef>
              <a:spcAft>
                <a:spcPts val="0"/>
              </a:spcAft>
              <a:buClr>
                <a:srgbClr val="000000"/>
              </a:buClr>
              <a:buSzPts val="1700"/>
              <a:buFont typeface="Arial"/>
              <a:buNone/>
            </a:pPr>
            <a:endParaRPr sz="2000" b="1">
              <a:solidFill>
                <a:srgbClr val="0D0D0D"/>
              </a:solidFill>
              <a:highlight>
                <a:srgbClr val="FFFFFF"/>
              </a:highlight>
              <a:latin typeface="Times New Roman"/>
              <a:ea typeface="Times New Roman"/>
              <a:cs typeface="Times New Roman"/>
              <a:sym typeface="Times New Roman"/>
            </a:endParaRPr>
          </a:p>
          <a:p>
            <a:pPr marL="914400" marR="0" lvl="0" indent="0" algn="just" rtl="0">
              <a:lnSpc>
                <a:spcPct val="115000"/>
              </a:lnSpc>
              <a:spcBef>
                <a:spcPts val="0"/>
              </a:spcBef>
              <a:spcAft>
                <a:spcPts val="0"/>
              </a:spcAft>
              <a:buClr>
                <a:srgbClr val="000000"/>
              </a:buClr>
              <a:buSzPts val="1700"/>
              <a:buFont typeface="Arial"/>
              <a:buNone/>
            </a:pPr>
            <a:endParaRPr sz="2000" b="1">
              <a:solidFill>
                <a:srgbClr val="0D0D0D"/>
              </a:solidFill>
              <a:highlight>
                <a:srgbClr val="FFFFFF"/>
              </a:highlight>
              <a:latin typeface="Times New Roman"/>
              <a:ea typeface="Times New Roman"/>
              <a:cs typeface="Times New Roman"/>
              <a:sym typeface="Times New Roman"/>
            </a:endParaRPr>
          </a:p>
          <a:p>
            <a:pPr marL="914400" marR="0" lvl="0" indent="0" algn="just" rtl="0">
              <a:lnSpc>
                <a:spcPct val="115000"/>
              </a:lnSpc>
              <a:spcBef>
                <a:spcPts val="0"/>
              </a:spcBef>
              <a:spcAft>
                <a:spcPts val="0"/>
              </a:spcAft>
              <a:buClr>
                <a:srgbClr val="000000"/>
              </a:buClr>
              <a:buSzPts val="1700"/>
              <a:buFont typeface="Arial"/>
              <a:buNone/>
            </a:pPr>
            <a:endParaRPr sz="2000" b="1">
              <a:solidFill>
                <a:srgbClr val="0D0D0D"/>
              </a:solidFill>
              <a:highlight>
                <a:srgbClr val="FFFFFF"/>
              </a:highlight>
              <a:latin typeface="Times New Roman"/>
              <a:ea typeface="Times New Roman"/>
              <a:cs typeface="Times New Roman"/>
              <a:sym typeface="Times New Roman"/>
            </a:endParaRPr>
          </a:p>
          <a:p>
            <a:pPr marL="914400" marR="0" lvl="0" indent="0" algn="just" rtl="0">
              <a:lnSpc>
                <a:spcPct val="115000"/>
              </a:lnSpc>
              <a:spcBef>
                <a:spcPts val="0"/>
              </a:spcBef>
              <a:spcAft>
                <a:spcPts val="0"/>
              </a:spcAft>
              <a:buClr>
                <a:srgbClr val="000000"/>
              </a:buClr>
              <a:buSzPts val="1700"/>
              <a:buFont typeface="Arial"/>
              <a:buNone/>
            </a:pPr>
            <a:endParaRPr sz="2000" b="1">
              <a:solidFill>
                <a:srgbClr val="0D0D0D"/>
              </a:solidFill>
              <a:highlight>
                <a:srgbClr val="FFFFFF"/>
              </a:highlight>
              <a:latin typeface="Times New Roman"/>
              <a:ea typeface="Times New Roman"/>
              <a:cs typeface="Times New Roman"/>
              <a:sym typeface="Times New Roman"/>
            </a:endParaRPr>
          </a:p>
          <a:p>
            <a:pPr marL="914400" marR="0" lvl="0" indent="0" algn="just" rtl="0">
              <a:lnSpc>
                <a:spcPct val="115000"/>
              </a:lnSpc>
              <a:spcBef>
                <a:spcPts val="0"/>
              </a:spcBef>
              <a:spcAft>
                <a:spcPts val="0"/>
              </a:spcAft>
              <a:buClr>
                <a:srgbClr val="000000"/>
              </a:buClr>
              <a:buSzPts val="1700"/>
              <a:buFont typeface="Arial"/>
              <a:buNone/>
            </a:pPr>
            <a:endParaRPr sz="2000" b="1">
              <a:solidFill>
                <a:srgbClr val="0D0D0D"/>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0"/>
              </a:spcBef>
              <a:spcAft>
                <a:spcPts val="0"/>
              </a:spcAft>
              <a:buClr>
                <a:schemeClr val="dk1"/>
              </a:buClr>
              <a:buSzPts val="1100"/>
              <a:buFont typeface="Arial"/>
              <a:buNone/>
            </a:pPr>
            <a:endParaRPr sz="1600" b="1" i="0" u="sng" strike="noStrike" cap="none">
              <a:solidFill>
                <a:srgbClr val="0D0D0D"/>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chemeClr val="dk1"/>
              </a:buClr>
              <a:buSzPts val="1100"/>
              <a:buFont typeface="Arial"/>
              <a:buNone/>
            </a:pPr>
            <a:endParaRPr sz="1300" b="1" i="0" u="sng"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p19"/>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140" name="Google Shape;140;p19"/>
          <p:cNvPicPr preferRelativeResize="0"/>
          <p:nvPr/>
        </p:nvPicPr>
        <p:blipFill rotWithShape="1">
          <a:blip r:embed="rId3">
            <a:alphaModFix/>
          </a:blip>
          <a:srcRect l="15320" t="28789" r="16466" b="54856"/>
          <a:stretch/>
        </p:blipFill>
        <p:spPr>
          <a:xfrm>
            <a:off x="303007" y="217182"/>
            <a:ext cx="4521319" cy="812944"/>
          </a:xfrm>
          <a:prstGeom prst="rect">
            <a:avLst/>
          </a:prstGeom>
          <a:noFill/>
          <a:ln>
            <a:noFill/>
          </a:ln>
        </p:spPr>
      </p:pic>
      <p:pic>
        <p:nvPicPr>
          <p:cNvPr id="141" name="Google Shape;141;p19"/>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142" name="Google Shape;142;p19"/>
          <p:cNvSpPr txBox="1"/>
          <p:nvPr/>
        </p:nvSpPr>
        <p:spPr>
          <a:xfrm>
            <a:off x="1063249" y="1030113"/>
            <a:ext cx="9687000" cy="1108200"/>
          </a:xfrm>
          <a:prstGeom prst="rect">
            <a:avLst/>
          </a:prstGeom>
          <a:noFill/>
          <a:ln>
            <a:noFill/>
          </a:ln>
        </p:spPr>
        <p:txBody>
          <a:bodyPr spcFirstLastPara="1" wrap="square" lIns="91425" tIns="45700" rIns="91425" bIns="45700" anchor="t" anchorCtr="0">
            <a:spAutoFit/>
          </a:bodyPr>
          <a:lstStyle/>
          <a:p>
            <a:pPr marL="457200" lvl="0" indent="-355600" algn="just" rtl="0">
              <a:lnSpc>
                <a:spcPct val="115000"/>
              </a:lnSpc>
              <a:spcBef>
                <a:spcPts val="0"/>
              </a:spcBef>
              <a:spcAft>
                <a:spcPts val="0"/>
              </a:spcAft>
              <a:buClr>
                <a:srgbClr val="0D0D0D"/>
              </a:buClr>
              <a:buSzPts val="2000"/>
              <a:buFont typeface="Times New Roman"/>
              <a:buChar char="●"/>
            </a:pPr>
            <a:r>
              <a:rPr lang="en-US" sz="2000" b="1">
                <a:solidFill>
                  <a:srgbClr val="0D0D0D"/>
                </a:solidFill>
                <a:highlight>
                  <a:schemeClr val="lt1"/>
                </a:highlight>
                <a:latin typeface="Times New Roman"/>
                <a:ea typeface="Times New Roman"/>
                <a:cs typeface="Times New Roman"/>
                <a:sym typeface="Times New Roman"/>
              </a:rPr>
              <a:t>User Interface</a:t>
            </a:r>
            <a:endParaRPr sz="2000" b="1">
              <a:solidFill>
                <a:srgbClr val="0D0D0D"/>
              </a:solidFill>
              <a:highlight>
                <a:schemeClr val="lt1"/>
              </a:highlight>
              <a:latin typeface="Times New Roman"/>
              <a:ea typeface="Times New Roman"/>
              <a:cs typeface="Times New Roman"/>
              <a:sym typeface="Times New Roman"/>
            </a:endParaRPr>
          </a:p>
          <a:p>
            <a:pPr marL="914400" lvl="0" indent="0" algn="just" rtl="0">
              <a:lnSpc>
                <a:spcPct val="115000"/>
              </a:lnSpc>
              <a:spcBef>
                <a:spcPts val="0"/>
              </a:spcBef>
              <a:spcAft>
                <a:spcPts val="0"/>
              </a:spcAft>
              <a:buClr>
                <a:schemeClr val="dk1"/>
              </a:buClr>
              <a:buSzPts val="1700"/>
              <a:buFont typeface="Arial"/>
              <a:buNone/>
            </a:pPr>
            <a:r>
              <a:rPr lang="en-US" sz="2000">
                <a:solidFill>
                  <a:srgbClr val="0D0D0D"/>
                </a:solidFill>
                <a:highlight>
                  <a:schemeClr val="lt1"/>
                </a:highlight>
                <a:latin typeface="Times New Roman"/>
                <a:ea typeface="Times New Roman"/>
                <a:cs typeface="Times New Roman"/>
                <a:sym typeface="Times New Roman"/>
              </a:rPr>
              <a:t>Intuitive Design: The website must feature a user-friendly interface for uploading voice samples and viewing authentication results.</a:t>
            </a:r>
            <a:endParaRPr sz="2800" b="1">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20"/>
          <p:cNvSpPr/>
          <p:nvPr/>
        </p:nvSpPr>
        <p:spPr>
          <a:xfrm>
            <a:off x="0" y="6407689"/>
            <a:ext cx="7684389" cy="461665"/>
          </a:xfrm>
          <a:custGeom>
            <a:avLst/>
            <a:gdLst/>
            <a:ahLst/>
            <a:cxnLst/>
            <a:rect l="l" t="t" r="r" b="b"/>
            <a:pathLst>
              <a:path w="6172200" h="369332" extrusionOk="0">
                <a:moveTo>
                  <a:pt x="0" y="0"/>
                </a:moveTo>
                <a:lnTo>
                  <a:pt x="5791200" y="0"/>
                </a:lnTo>
                <a:lnTo>
                  <a:pt x="6172200" y="369332"/>
                </a:lnTo>
                <a:lnTo>
                  <a:pt x="0" y="3693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Gill Sans"/>
                <a:ea typeface="Gill Sans"/>
                <a:cs typeface="Gill Sans"/>
                <a:sym typeface="Gill Sans"/>
              </a:rPr>
              <a:t>LEARN . GROW . EXCEL</a:t>
            </a:r>
            <a:endParaRPr sz="1400" b="0" i="0" u="none" strike="noStrike" cap="none">
              <a:solidFill>
                <a:srgbClr val="000000"/>
              </a:solidFill>
              <a:latin typeface="Arial"/>
              <a:ea typeface="Arial"/>
              <a:cs typeface="Arial"/>
              <a:sym typeface="Arial"/>
            </a:endParaRPr>
          </a:p>
        </p:txBody>
      </p:sp>
      <p:pic>
        <p:nvPicPr>
          <p:cNvPr id="148" name="Google Shape;148;p20"/>
          <p:cNvPicPr preferRelativeResize="0"/>
          <p:nvPr/>
        </p:nvPicPr>
        <p:blipFill rotWithShape="1">
          <a:blip r:embed="rId3">
            <a:alphaModFix/>
          </a:blip>
          <a:srcRect l="15320" t="28789" r="16465" b="54857"/>
          <a:stretch/>
        </p:blipFill>
        <p:spPr>
          <a:xfrm>
            <a:off x="303007" y="217182"/>
            <a:ext cx="4521320" cy="812946"/>
          </a:xfrm>
          <a:prstGeom prst="rect">
            <a:avLst/>
          </a:prstGeom>
          <a:noFill/>
          <a:ln>
            <a:noFill/>
          </a:ln>
        </p:spPr>
      </p:pic>
      <p:pic>
        <p:nvPicPr>
          <p:cNvPr id="149" name="Google Shape;149;p20"/>
          <p:cNvPicPr preferRelativeResize="0"/>
          <p:nvPr/>
        </p:nvPicPr>
        <p:blipFill rotWithShape="1">
          <a:blip r:embed="rId4">
            <a:alphaModFix/>
          </a:blip>
          <a:srcRect/>
          <a:stretch/>
        </p:blipFill>
        <p:spPr>
          <a:xfrm>
            <a:off x="11072819" y="154753"/>
            <a:ext cx="816174" cy="930568"/>
          </a:xfrm>
          <a:prstGeom prst="rect">
            <a:avLst/>
          </a:prstGeom>
          <a:noFill/>
          <a:ln>
            <a:noFill/>
          </a:ln>
        </p:spPr>
      </p:pic>
      <p:sp>
        <p:nvSpPr>
          <p:cNvPr id="150" name="Google Shape;150;p20"/>
          <p:cNvSpPr txBox="1"/>
          <p:nvPr/>
        </p:nvSpPr>
        <p:spPr>
          <a:xfrm>
            <a:off x="1009649" y="1263863"/>
            <a:ext cx="9687000" cy="51948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US" sz="2100" b="1" i="0" u="sng" strike="noStrike" cap="none">
                <a:solidFill>
                  <a:srgbClr val="0D0D0D"/>
                </a:solidFill>
                <a:latin typeface="Times New Roman"/>
                <a:ea typeface="Times New Roman"/>
                <a:cs typeface="Times New Roman"/>
                <a:sym typeface="Times New Roman"/>
              </a:rPr>
              <a:t>Non-Functional Requirements:</a:t>
            </a:r>
            <a:endParaRPr sz="2100" b="1" i="0" u="sng" strike="noStrike" cap="none">
              <a:solidFill>
                <a:srgbClr val="0D0D0D"/>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chemeClr val="dk1"/>
              </a:buClr>
              <a:buSzPts val="1100"/>
              <a:buFont typeface="Arial"/>
              <a:buNone/>
            </a:pPr>
            <a:endParaRPr sz="2000" b="1" i="0" u="sng" strike="noStrike" cap="none">
              <a:solidFill>
                <a:srgbClr val="0D0D0D"/>
              </a:solidFill>
              <a:latin typeface="Times New Roman"/>
              <a:ea typeface="Times New Roman"/>
              <a:cs typeface="Times New Roman"/>
              <a:sym typeface="Times New Roman"/>
            </a:endParaRPr>
          </a:p>
          <a:p>
            <a:pPr marL="457200" marR="0" lvl="0" indent="-361950" algn="just" rtl="0">
              <a:lnSpc>
                <a:spcPct val="115000"/>
              </a:lnSpc>
              <a:spcBef>
                <a:spcPts val="0"/>
              </a:spcBef>
              <a:spcAft>
                <a:spcPts val="0"/>
              </a:spcAft>
              <a:buClr>
                <a:srgbClr val="0D0D0D"/>
              </a:buClr>
              <a:buSzPts val="2100"/>
              <a:buFont typeface="Times New Roman"/>
              <a:buChar char="●"/>
            </a:pPr>
            <a:r>
              <a:rPr lang="en-US" sz="2100" b="1" i="0" u="none" strike="noStrike" cap="none">
                <a:solidFill>
                  <a:srgbClr val="0D0D0D"/>
                </a:solidFill>
                <a:latin typeface="Times New Roman"/>
                <a:ea typeface="Times New Roman"/>
                <a:cs typeface="Times New Roman"/>
                <a:sym typeface="Times New Roman"/>
              </a:rPr>
              <a:t>Performance</a:t>
            </a:r>
            <a:r>
              <a:rPr lang="en-US" sz="2100" b="0" i="0" u="none" strike="noStrike" cap="none">
                <a:solidFill>
                  <a:srgbClr val="0D0D0D"/>
                </a:solidFill>
                <a:latin typeface="Times New Roman"/>
                <a:ea typeface="Times New Roman"/>
                <a:cs typeface="Times New Roman"/>
                <a:sym typeface="Times New Roman"/>
              </a:rPr>
              <a:t>: The system should process voice authentication requests efficiently, with minimal latency and response times, even under peak loads.</a:t>
            </a:r>
            <a:endParaRPr sz="2100" b="0" i="0" u="none" strike="noStrike" cap="none">
              <a:solidFill>
                <a:srgbClr val="0D0D0D"/>
              </a:solidFill>
              <a:latin typeface="Times New Roman"/>
              <a:ea typeface="Times New Roman"/>
              <a:cs typeface="Times New Roman"/>
              <a:sym typeface="Times New Roman"/>
            </a:endParaRPr>
          </a:p>
          <a:p>
            <a:pPr marL="457200" marR="0" lvl="0" indent="-361950" algn="just" rtl="0">
              <a:lnSpc>
                <a:spcPct val="115000"/>
              </a:lnSpc>
              <a:spcBef>
                <a:spcPts val="0"/>
              </a:spcBef>
              <a:spcAft>
                <a:spcPts val="0"/>
              </a:spcAft>
              <a:buClr>
                <a:srgbClr val="0D0D0D"/>
              </a:buClr>
              <a:buSzPts val="2100"/>
              <a:buFont typeface="Times New Roman"/>
              <a:buChar char="●"/>
            </a:pPr>
            <a:r>
              <a:rPr lang="en-US" sz="2100" b="1" i="0" u="none" strike="noStrike" cap="none">
                <a:solidFill>
                  <a:srgbClr val="0D0D0D"/>
                </a:solidFill>
                <a:latin typeface="Times New Roman"/>
                <a:ea typeface="Times New Roman"/>
                <a:cs typeface="Times New Roman"/>
                <a:sym typeface="Times New Roman"/>
              </a:rPr>
              <a:t>Scalability</a:t>
            </a:r>
            <a:r>
              <a:rPr lang="en-US" sz="2100" b="0" i="0" u="none" strike="noStrike" cap="none">
                <a:solidFill>
                  <a:srgbClr val="0D0D0D"/>
                </a:solidFill>
                <a:latin typeface="Times New Roman"/>
                <a:ea typeface="Times New Roman"/>
                <a:cs typeface="Times New Roman"/>
                <a:sym typeface="Times New Roman"/>
              </a:rPr>
              <a:t>: The application should be scalable to handle an increasing number of users and voice authentication requests without compromising performance.</a:t>
            </a:r>
            <a:endParaRPr sz="2100" b="0" i="0" u="none" strike="noStrike" cap="none">
              <a:solidFill>
                <a:srgbClr val="0D0D0D"/>
              </a:solidFill>
              <a:latin typeface="Times New Roman"/>
              <a:ea typeface="Times New Roman"/>
              <a:cs typeface="Times New Roman"/>
              <a:sym typeface="Times New Roman"/>
            </a:endParaRPr>
          </a:p>
          <a:p>
            <a:pPr marL="457200" marR="0" lvl="0" indent="-361950" algn="just" rtl="0">
              <a:lnSpc>
                <a:spcPct val="115000"/>
              </a:lnSpc>
              <a:spcBef>
                <a:spcPts val="0"/>
              </a:spcBef>
              <a:spcAft>
                <a:spcPts val="0"/>
              </a:spcAft>
              <a:buClr>
                <a:srgbClr val="0D0D0D"/>
              </a:buClr>
              <a:buSzPts val="2100"/>
              <a:buFont typeface="Times New Roman"/>
              <a:buChar char="●"/>
            </a:pPr>
            <a:r>
              <a:rPr lang="en-US" sz="2100" b="1" i="0" u="none" strike="noStrike" cap="none">
                <a:solidFill>
                  <a:srgbClr val="0D0D0D"/>
                </a:solidFill>
                <a:latin typeface="Times New Roman"/>
                <a:ea typeface="Times New Roman"/>
                <a:cs typeface="Times New Roman"/>
                <a:sym typeface="Times New Roman"/>
              </a:rPr>
              <a:t>Accuracy</a:t>
            </a:r>
            <a:r>
              <a:rPr lang="en-US" sz="2100" b="0" i="0" u="none" strike="noStrike" cap="none">
                <a:solidFill>
                  <a:srgbClr val="0D0D0D"/>
                </a:solidFill>
                <a:latin typeface="Times New Roman"/>
                <a:ea typeface="Times New Roman"/>
                <a:cs typeface="Times New Roman"/>
                <a:sym typeface="Times New Roman"/>
              </a:rPr>
              <a:t>: The voice biometrics system should have high accuracy in recognizing and authenticating users' voices to minimize false positives and negatives.</a:t>
            </a:r>
            <a:endParaRPr sz="2100" b="0" i="0" u="none" strike="noStrike" cap="none">
              <a:solidFill>
                <a:srgbClr val="0D0D0D"/>
              </a:solidFill>
              <a:latin typeface="Times New Roman"/>
              <a:ea typeface="Times New Roman"/>
              <a:cs typeface="Times New Roman"/>
              <a:sym typeface="Times New Roman"/>
            </a:endParaRPr>
          </a:p>
          <a:p>
            <a:pPr marL="457200" marR="0" lvl="0" indent="-361950" algn="just" rtl="0">
              <a:lnSpc>
                <a:spcPct val="115000"/>
              </a:lnSpc>
              <a:spcBef>
                <a:spcPts val="0"/>
              </a:spcBef>
              <a:spcAft>
                <a:spcPts val="0"/>
              </a:spcAft>
              <a:buClr>
                <a:srgbClr val="0D0D0D"/>
              </a:buClr>
              <a:buSzPts val="2100"/>
              <a:buFont typeface="Times New Roman"/>
              <a:buChar char="●"/>
            </a:pPr>
            <a:r>
              <a:rPr lang="en-US" sz="2100" b="1" i="0" u="none" strike="noStrike" cap="none">
                <a:solidFill>
                  <a:srgbClr val="0D0D0D"/>
                </a:solidFill>
                <a:latin typeface="Times New Roman"/>
                <a:ea typeface="Times New Roman"/>
                <a:cs typeface="Times New Roman"/>
                <a:sym typeface="Times New Roman"/>
              </a:rPr>
              <a:t>Security</a:t>
            </a:r>
            <a:r>
              <a:rPr lang="en-US" sz="2100" b="0" i="0" u="none" strike="noStrike" cap="none">
                <a:solidFill>
                  <a:srgbClr val="0D0D0D"/>
                </a:solidFill>
                <a:latin typeface="Times New Roman"/>
                <a:ea typeface="Times New Roman"/>
                <a:cs typeface="Times New Roman"/>
                <a:sym typeface="Times New Roman"/>
              </a:rPr>
              <a:t>: Ensure the confidentiality, integrity, and availability of biometric data through encryption, access controls, and secure storage mechanisms to prevent unauthorized access or data breaches.</a:t>
            </a: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2500" b="1" i="0" u="sng"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2026</Words>
  <Application>Microsoft Office PowerPoint</Application>
  <PresentationFormat>Widescreen</PresentationFormat>
  <Paragraphs>358</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Times</vt:lpstr>
      <vt:lpstr>Gill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SWATHY MAHESH</dc:creator>
  <cp:lastModifiedBy>acer</cp:lastModifiedBy>
  <cp:revision>2</cp:revision>
  <dcterms:modified xsi:type="dcterms:W3CDTF">2024-07-04T07:26:40Z</dcterms:modified>
</cp:coreProperties>
</file>