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77" r:id="rId8"/>
    <p:sldId id="263" r:id="rId9"/>
    <p:sldId id="264" r:id="rId10"/>
    <p:sldId id="266" r:id="rId11"/>
    <p:sldId id="268" r:id="rId12"/>
    <p:sldId id="275" r:id="rId13"/>
    <p:sldId id="276" r:id="rId14"/>
    <p:sldId id="278" r:id="rId15"/>
    <p:sldId id="269" r:id="rId16"/>
    <p:sldId id="272" r:id="rId17"/>
    <p:sldId id="274"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28" autoAdjust="0"/>
    <p:restoredTop sz="94660"/>
  </p:normalViewPr>
  <p:slideViewPr>
    <p:cSldViewPr>
      <p:cViewPr>
        <p:scale>
          <a:sx n="75" d="100"/>
          <a:sy n="75" d="100"/>
        </p:scale>
        <p:origin x="-888" y="-37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hul\Desktop\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hul\Desktop\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ahul\Desktop\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Sheet1!$B$1</c:f>
              <c:strCache>
                <c:ptCount val="1"/>
                <c:pt idx="0">
                  <c:v>UIMS - R squared</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Sheet1!$B$2:$B$17</c:f>
              <c:numCache>
                <c:formatCode>0.00</c:formatCode>
                <c:ptCount val="16"/>
                <c:pt idx="0">
                  <c:v>0.42000000000000026</c:v>
                </c:pt>
                <c:pt idx="1">
                  <c:v>0.45</c:v>
                </c:pt>
                <c:pt idx="2">
                  <c:v>0.31945687570223363</c:v>
                </c:pt>
                <c:pt idx="3">
                  <c:v>0.19000000000000003</c:v>
                </c:pt>
                <c:pt idx="4">
                  <c:v>0.32000000000000034</c:v>
                </c:pt>
                <c:pt idx="5">
                  <c:v>0.14000000000000001</c:v>
                </c:pt>
                <c:pt idx="6">
                  <c:v>0.14900000000000013</c:v>
                </c:pt>
                <c:pt idx="7">
                  <c:v>0.29140000000000033</c:v>
                </c:pt>
                <c:pt idx="8">
                  <c:v>9.0000000000000038E-2</c:v>
                </c:pt>
                <c:pt idx="9">
                  <c:v>0.47000000000000008</c:v>
                </c:pt>
                <c:pt idx="10">
                  <c:v>0.1</c:v>
                </c:pt>
                <c:pt idx="11">
                  <c:v>0.35000000000000026</c:v>
                </c:pt>
                <c:pt idx="12">
                  <c:v>0.16570000000000001</c:v>
                </c:pt>
                <c:pt idx="13">
                  <c:v>0.26</c:v>
                </c:pt>
                <c:pt idx="14">
                  <c:v>9.0000000000000038E-2</c:v>
                </c:pt>
                <c:pt idx="15">
                  <c:v>0.27</c:v>
                </c:pt>
              </c:numCache>
            </c:numRef>
          </c:val>
        </c:ser>
        <c:ser>
          <c:idx val="1"/>
          <c:order val="1"/>
          <c:tx>
            <c:strRef>
              <c:f>Sheet1!$C$1</c:f>
              <c:strCache>
                <c:ptCount val="1"/>
                <c:pt idx="0">
                  <c:v>QUES - R squared</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Sheet1!$C$2:$C$17</c:f>
              <c:numCache>
                <c:formatCode>0.00</c:formatCode>
                <c:ptCount val="16"/>
                <c:pt idx="0">
                  <c:v>0.36000000000000026</c:v>
                </c:pt>
                <c:pt idx="1">
                  <c:v>0.4</c:v>
                </c:pt>
                <c:pt idx="2">
                  <c:v>0.31185747946355041</c:v>
                </c:pt>
                <c:pt idx="3">
                  <c:v>0.21000000000000013</c:v>
                </c:pt>
                <c:pt idx="4">
                  <c:v>0.19000000000000003</c:v>
                </c:pt>
                <c:pt idx="5">
                  <c:v>9.0000000000000038E-2</c:v>
                </c:pt>
                <c:pt idx="6">
                  <c:v>0.48000000000000026</c:v>
                </c:pt>
                <c:pt idx="7">
                  <c:v>0.2</c:v>
                </c:pt>
                <c:pt idx="8">
                  <c:v>0.64000000000000068</c:v>
                </c:pt>
                <c:pt idx="9">
                  <c:v>0.30600000000000033</c:v>
                </c:pt>
                <c:pt idx="10">
                  <c:v>0.64000000000000068</c:v>
                </c:pt>
                <c:pt idx="11">
                  <c:v>0.46</c:v>
                </c:pt>
                <c:pt idx="12">
                  <c:v>0.59000000000000008</c:v>
                </c:pt>
                <c:pt idx="13">
                  <c:v>0.46</c:v>
                </c:pt>
                <c:pt idx="14">
                  <c:v>0.55000000000000004</c:v>
                </c:pt>
                <c:pt idx="15">
                  <c:v>0.43000000000000027</c:v>
                </c:pt>
              </c:numCache>
            </c:numRef>
          </c:val>
        </c:ser>
        <c:axId val="101651584"/>
        <c:axId val="101653888"/>
      </c:barChart>
      <c:catAx>
        <c:axId val="101651584"/>
        <c:scaling>
          <c:orientation val="minMax"/>
        </c:scaling>
        <c:axPos val="b"/>
        <c:tickLblPos val="nextTo"/>
        <c:crossAx val="101653888"/>
        <c:crosses val="autoZero"/>
        <c:auto val="1"/>
        <c:lblAlgn val="ctr"/>
        <c:lblOffset val="100"/>
      </c:catAx>
      <c:valAx>
        <c:axId val="101653888"/>
        <c:scaling>
          <c:orientation val="minMax"/>
        </c:scaling>
        <c:axPos val="l"/>
        <c:majorGridlines/>
        <c:numFmt formatCode="0.00" sourceLinked="1"/>
        <c:tickLblPos val="nextTo"/>
        <c:crossAx val="101651584"/>
        <c:crosses val="autoZero"/>
        <c:crossBetween val="between"/>
      </c:valAx>
    </c:plotArea>
    <c:legend>
      <c:legendPos val="r"/>
      <c:layout/>
    </c:legend>
    <c:plotVisOnly val="1"/>
  </c:chart>
  <c:spPr>
    <a:ln>
      <a:solidFill>
        <a:sysClr val="windowText" lastClr="000000"/>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2"/>
          <c:order val="0"/>
          <c:tx>
            <c:strRef>
              <c:f>Sheet1!$D$1</c:f>
              <c:strCache>
                <c:ptCount val="1"/>
                <c:pt idx="0">
                  <c:v>UIMS - RMSE</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Sheet1!$D$2:$D$17</c:f>
              <c:numCache>
                <c:formatCode>0.00</c:formatCode>
                <c:ptCount val="16"/>
                <c:pt idx="0">
                  <c:v>34.17</c:v>
                </c:pt>
                <c:pt idx="1">
                  <c:v>31.5</c:v>
                </c:pt>
                <c:pt idx="2">
                  <c:v>23.629959796834118</c:v>
                </c:pt>
                <c:pt idx="3">
                  <c:v>25.77</c:v>
                </c:pt>
                <c:pt idx="4">
                  <c:v>23.630000000000017</c:v>
                </c:pt>
                <c:pt idx="5">
                  <c:v>26.459999999999987</c:v>
                </c:pt>
                <c:pt idx="6">
                  <c:v>58.339999999999996</c:v>
                </c:pt>
                <c:pt idx="7">
                  <c:v>24.111999999999998</c:v>
                </c:pt>
                <c:pt idx="8">
                  <c:v>27.29</c:v>
                </c:pt>
                <c:pt idx="9">
                  <c:v>20.779999999999987</c:v>
                </c:pt>
                <c:pt idx="10">
                  <c:v>28.49</c:v>
                </c:pt>
                <c:pt idx="11">
                  <c:v>25.629959796834118</c:v>
                </c:pt>
                <c:pt idx="12">
                  <c:v>26.16</c:v>
                </c:pt>
                <c:pt idx="13">
                  <c:v>46.91</c:v>
                </c:pt>
                <c:pt idx="14">
                  <c:v>56.96</c:v>
                </c:pt>
                <c:pt idx="15">
                  <c:v>47.309999999999995</c:v>
                </c:pt>
              </c:numCache>
            </c:numRef>
          </c:val>
        </c:ser>
        <c:ser>
          <c:idx val="3"/>
          <c:order val="1"/>
          <c:tx>
            <c:strRef>
              <c:f>Sheet1!$E$1</c:f>
              <c:strCache>
                <c:ptCount val="1"/>
                <c:pt idx="0">
                  <c:v>QUES - RMSE</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Sheet1!$E$2:$E$17</c:f>
              <c:numCache>
                <c:formatCode>0.00</c:formatCode>
                <c:ptCount val="16"/>
                <c:pt idx="0">
                  <c:v>41.52</c:v>
                </c:pt>
                <c:pt idx="1">
                  <c:v>39.07</c:v>
                </c:pt>
                <c:pt idx="2">
                  <c:v>38.936700767613338</c:v>
                </c:pt>
                <c:pt idx="3">
                  <c:v>41.52</c:v>
                </c:pt>
                <c:pt idx="4">
                  <c:v>42.4</c:v>
                </c:pt>
                <c:pt idx="5">
                  <c:v>49.18</c:v>
                </c:pt>
                <c:pt idx="6">
                  <c:v>33.839999999999996</c:v>
                </c:pt>
                <c:pt idx="7">
                  <c:v>46.27</c:v>
                </c:pt>
                <c:pt idx="8">
                  <c:v>28.09</c:v>
                </c:pt>
                <c:pt idx="9">
                  <c:v>39.07</c:v>
                </c:pt>
                <c:pt idx="10">
                  <c:v>27.88</c:v>
                </c:pt>
                <c:pt idx="11">
                  <c:v>34.43</c:v>
                </c:pt>
                <c:pt idx="12">
                  <c:v>29.934000000000001</c:v>
                </c:pt>
                <c:pt idx="13">
                  <c:v>34.475000000000001</c:v>
                </c:pt>
                <c:pt idx="14">
                  <c:v>31.19</c:v>
                </c:pt>
                <c:pt idx="15">
                  <c:v>35.18</c:v>
                </c:pt>
              </c:numCache>
            </c:numRef>
          </c:val>
        </c:ser>
        <c:axId val="100986240"/>
        <c:axId val="101381248"/>
      </c:barChart>
      <c:catAx>
        <c:axId val="100986240"/>
        <c:scaling>
          <c:orientation val="minMax"/>
        </c:scaling>
        <c:axPos val="b"/>
        <c:tickLblPos val="nextTo"/>
        <c:crossAx val="101381248"/>
        <c:crosses val="autoZero"/>
        <c:auto val="1"/>
        <c:lblAlgn val="ctr"/>
        <c:lblOffset val="100"/>
      </c:catAx>
      <c:valAx>
        <c:axId val="101381248"/>
        <c:scaling>
          <c:orientation val="minMax"/>
        </c:scaling>
        <c:axPos val="l"/>
        <c:majorGridlines/>
        <c:numFmt formatCode="0.00" sourceLinked="1"/>
        <c:tickLblPos val="nextTo"/>
        <c:crossAx val="100986240"/>
        <c:crosses val="autoZero"/>
        <c:crossBetween val="between"/>
      </c:valAx>
    </c:plotArea>
    <c:legend>
      <c:legendPos val="r"/>
      <c:layout/>
    </c:legend>
    <c:plotVisOnly val="1"/>
  </c:chart>
  <c:spPr>
    <a:ln>
      <a:solidFill>
        <a:sysClr val="windowText" lastClr="000000"/>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6"/>
          <c:order val="0"/>
          <c:tx>
            <c:strRef>
              <c:f>Sheet1!$F$1</c:f>
              <c:strCache>
                <c:ptCount val="1"/>
                <c:pt idx="0">
                  <c:v>UIMS - MAE</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Sheet1!$F$2:$F$17</c:f>
              <c:numCache>
                <c:formatCode>0.00</c:formatCode>
                <c:ptCount val="16"/>
                <c:pt idx="0">
                  <c:v>20.75</c:v>
                </c:pt>
                <c:pt idx="1">
                  <c:v>20.5</c:v>
                </c:pt>
                <c:pt idx="2">
                  <c:v>13.375000000000009</c:v>
                </c:pt>
                <c:pt idx="3">
                  <c:v>15.375000000000009</c:v>
                </c:pt>
                <c:pt idx="4">
                  <c:v>13.38</c:v>
                </c:pt>
                <c:pt idx="5">
                  <c:v>18.8</c:v>
                </c:pt>
                <c:pt idx="6">
                  <c:v>31.25</c:v>
                </c:pt>
                <c:pt idx="7">
                  <c:v>11.125</c:v>
                </c:pt>
                <c:pt idx="8">
                  <c:v>24.12</c:v>
                </c:pt>
                <c:pt idx="9">
                  <c:v>16.010999999999999</c:v>
                </c:pt>
                <c:pt idx="10">
                  <c:v>19.135999999999999</c:v>
                </c:pt>
                <c:pt idx="11">
                  <c:v>14.375000000000009</c:v>
                </c:pt>
                <c:pt idx="12">
                  <c:v>17.04</c:v>
                </c:pt>
                <c:pt idx="13">
                  <c:v>33.620000000000012</c:v>
                </c:pt>
                <c:pt idx="14">
                  <c:v>39.51</c:v>
                </c:pt>
                <c:pt idx="15">
                  <c:v>34.14</c:v>
                </c:pt>
              </c:numCache>
            </c:numRef>
          </c:val>
        </c:ser>
        <c:ser>
          <c:idx val="7"/>
          <c:order val="1"/>
          <c:tx>
            <c:strRef>
              <c:f>Sheet1!$G$1</c:f>
              <c:strCache>
                <c:ptCount val="1"/>
                <c:pt idx="0">
                  <c:v>QUES - MAE</c:v>
                </c:pt>
              </c:strCache>
            </c:strRef>
          </c:tx>
          <c:cat>
            <c:strRef>
              <c:f>Sheet1!$A$2:$A$17</c:f>
              <c:strCache>
                <c:ptCount val="16"/>
                <c:pt idx="0">
                  <c:v>GRNN</c:v>
                </c:pt>
                <c:pt idx="1">
                  <c:v>PNN</c:v>
                </c:pt>
                <c:pt idx="2">
                  <c:v>Decision Tree</c:v>
                </c:pt>
                <c:pt idx="3">
                  <c:v>Decision Tree with PCA</c:v>
                </c:pt>
                <c:pt idx="4">
                  <c:v>SVM</c:v>
                </c:pt>
                <c:pt idx="5">
                  <c:v>SVM with PCA</c:v>
                </c:pt>
                <c:pt idx="6">
                  <c:v>Logistic Regression</c:v>
                </c:pt>
                <c:pt idx="7">
                  <c:v>Logistic Regression with PCA</c:v>
                </c:pt>
                <c:pt idx="8">
                  <c:v>KNN </c:v>
                </c:pt>
                <c:pt idx="9">
                  <c:v>KNN with PCA </c:v>
                </c:pt>
                <c:pt idx="10">
                  <c:v>Ridge</c:v>
                </c:pt>
                <c:pt idx="11">
                  <c:v>Ridge with PCA</c:v>
                </c:pt>
                <c:pt idx="12">
                  <c:v>Lasso</c:v>
                </c:pt>
                <c:pt idx="13">
                  <c:v>Lasso with PCA</c:v>
                </c:pt>
                <c:pt idx="14">
                  <c:v>Bayesian</c:v>
                </c:pt>
                <c:pt idx="15">
                  <c:v>Bayesian with PCA</c:v>
                </c:pt>
              </c:strCache>
            </c:strRef>
          </c:cat>
          <c:val>
            <c:numRef>
              <c:f>Sheet1!$G$2:$G$17</c:f>
              <c:numCache>
                <c:formatCode>0.00</c:formatCode>
                <c:ptCount val="16"/>
                <c:pt idx="0">
                  <c:v>28.06</c:v>
                </c:pt>
                <c:pt idx="1">
                  <c:v>27.47</c:v>
                </c:pt>
                <c:pt idx="2">
                  <c:v>25.133333333333276</c:v>
                </c:pt>
                <c:pt idx="3">
                  <c:v>28.06</c:v>
                </c:pt>
                <c:pt idx="4">
                  <c:v>27.47</c:v>
                </c:pt>
                <c:pt idx="5">
                  <c:v>37.06</c:v>
                </c:pt>
                <c:pt idx="6">
                  <c:v>22.6</c:v>
                </c:pt>
                <c:pt idx="7">
                  <c:v>32.6</c:v>
                </c:pt>
                <c:pt idx="8">
                  <c:v>16.765999999999973</c:v>
                </c:pt>
                <c:pt idx="9">
                  <c:v>28.21</c:v>
                </c:pt>
                <c:pt idx="10">
                  <c:v>20.71</c:v>
                </c:pt>
                <c:pt idx="11">
                  <c:v>25.24</c:v>
                </c:pt>
                <c:pt idx="12">
                  <c:v>21.684999999999999</c:v>
                </c:pt>
                <c:pt idx="13">
                  <c:v>25.298999999999989</c:v>
                </c:pt>
                <c:pt idx="14">
                  <c:v>22.51</c:v>
                </c:pt>
                <c:pt idx="15">
                  <c:v>26.59</c:v>
                </c:pt>
              </c:numCache>
            </c:numRef>
          </c:val>
        </c:ser>
        <c:axId val="101471360"/>
        <c:axId val="101472896"/>
      </c:barChart>
      <c:catAx>
        <c:axId val="101471360"/>
        <c:scaling>
          <c:orientation val="minMax"/>
        </c:scaling>
        <c:axPos val="b"/>
        <c:tickLblPos val="nextTo"/>
        <c:crossAx val="101472896"/>
        <c:crosses val="autoZero"/>
        <c:auto val="1"/>
        <c:lblAlgn val="ctr"/>
        <c:lblOffset val="100"/>
      </c:catAx>
      <c:valAx>
        <c:axId val="101472896"/>
        <c:scaling>
          <c:orientation val="minMax"/>
        </c:scaling>
        <c:axPos val="l"/>
        <c:majorGridlines/>
        <c:numFmt formatCode="0.00" sourceLinked="1"/>
        <c:tickLblPos val="nextTo"/>
        <c:crossAx val="101471360"/>
        <c:crosses val="autoZero"/>
        <c:crossBetween val="between"/>
      </c:valAx>
    </c:plotArea>
    <c:legend>
      <c:legendPos val="r"/>
      <c:layout/>
    </c:legend>
    <c:plotVisOnly val="1"/>
  </c:chart>
  <c:spPr>
    <a:ln>
      <a:solidFill>
        <a:schemeClr val="tx1"/>
      </a:solid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0B7DF-8BBA-4EDE-A4C6-DCBB1ACEA59E}" type="doc">
      <dgm:prSet loTypeId="urn:microsoft.com/office/officeart/2005/8/layout/process2" loCatId="process" qsTypeId="urn:microsoft.com/office/officeart/2005/8/quickstyle/simple1" qsCatId="simple" csTypeId="urn:microsoft.com/office/officeart/2005/8/colors/accent1_2" csCatId="accent1" phldr="1"/>
      <dgm:spPr/>
    </dgm:pt>
    <dgm:pt modelId="{6EE05522-A24F-4A35-9927-EBDB0CADB436}">
      <dgm:prSet phldrT="[Text]"/>
      <dgm:spPr/>
      <dgm:t>
        <a:bodyPr/>
        <a:lstStyle/>
        <a:p>
          <a:pPr algn="ctr"/>
          <a:r>
            <a:rPr lang="en-US" dirty="0"/>
            <a:t>Data Collection and preprocessing of datasets which includes missing value treatment, cleaning, integration and transformation</a:t>
          </a:r>
        </a:p>
      </dgm:t>
    </dgm:pt>
    <dgm:pt modelId="{3561338E-B11D-4555-BBBE-31876356514C}" type="parTrans" cxnId="{38C9243A-EB8D-46EE-8635-26224FF3CE36}">
      <dgm:prSet/>
      <dgm:spPr/>
      <dgm:t>
        <a:bodyPr/>
        <a:lstStyle/>
        <a:p>
          <a:pPr algn="ctr"/>
          <a:endParaRPr lang="en-US"/>
        </a:p>
      </dgm:t>
    </dgm:pt>
    <dgm:pt modelId="{8DFB68D1-016B-41FC-9C99-3E327A8BCA59}" type="sibTrans" cxnId="{38C9243A-EB8D-46EE-8635-26224FF3CE36}">
      <dgm:prSet/>
      <dgm:spPr/>
      <dgm:t>
        <a:bodyPr/>
        <a:lstStyle/>
        <a:p>
          <a:pPr algn="ctr"/>
          <a:endParaRPr lang="en-US"/>
        </a:p>
      </dgm:t>
    </dgm:pt>
    <dgm:pt modelId="{0374F13E-66BB-4CE5-9EDE-D2DAE710D8A9}">
      <dgm:prSet phldrT="[Text]"/>
      <dgm:spPr/>
      <dgm:t>
        <a:bodyPr/>
        <a:lstStyle/>
        <a:p>
          <a:pPr algn="ctr"/>
          <a:r>
            <a:rPr lang="en-US"/>
            <a:t>Feature sub Selection and Principal Component Analysis </a:t>
          </a:r>
        </a:p>
      </dgm:t>
    </dgm:pt>
    <dgm:pt modelId="{02E251DA-E7FC-4185-9D71-9BB75C3E3C29}" type="parTrans" cxnId="{55EFE393-1475-4BDA-A167-3D5055B3BF83}">
      <dgm:prSet/>
      <dgm:spPr/>
      <dgm:t>
        <a:bodyPr/>
        <a:lstStyle/>
        <a:p>
          <a:pPr algn="ctr"/>
          <a:endParaRPr lang="en-US"/>
        </a:p>
      </dgm:t>
    </dgm:pt>
    <dgm:pt modelId="{2ECC2365-8260-4BF3-A10F-7A0C7827D890}" type="sibTrans" cxnId="{55EFE393-1475-4BDA-A167-3D5055B3BF83}">
      <dgm:prSet/>
      <dgm:spPr/>
      <dgm:t>
        <a:bodyPr/>
        <a:lstStyle/>
        <a:p>
          <a:pPr algn="ctr"/>
          <a:endParaRPr lang="en-US"/>
        </a:p>
      </dgm:t>
    </dgm:pt>
    <dgm:pt modelId="{FDA7AEDC-7D4C-4359-A656-12D2F61FF6A6}">
      <dgm:prSet phldrT="[Text]"/>
      <dgm:spPr/>
      <dgm:t>
        <a:bodyPr/>
        <a:lstStyle/>
        <a:p>
          <a:pPr algn="ctr"/>
          <a:r>
            <a:rPr lang="en-US"/>
            <a:t>Selection of machine learning techniques to be used in current study and development of prediction model</a:t>
          </a:r>
        </a:p>
      </dgm:t>
    </dgm:pt>
    <dgm:pt modelId="{EC7071CF-57E7-4764-B565-2F2872277B6E}" type="parTrans" cxnId="{FB7432DC-38F1-4910-9FB7-893B98D9A190}">
      <dgm:prSet/>
      <dgm:spPr/>
      <dgm:t>
        <a:bodyPr/>
        <a:lstStyle/>
        <a:p>
          <a:pPr algn="ctr"/>
          <a:endParaRPr lang="en-US"/>
        </a:p>
      </dgm:t>
    </dgm:pt>
    <dgm:pt modelId="{F4251418-CA38-4760-88E5-CDC68AF8A75A}" type="sibTrans" cxnId="{FB7432DC-38F1-4910-9FB7-893B98D9A190}">
      <dgm:prSet/>
      <dgm:spPr/>
      <dgm:t>
        <a:bodyPr/>
        <a:lstStyle/>
        <a:p>
          <a:pPr algn="ctr"/>
          <a:endParaRPr lang="en-US"/>
        </a:p>
      </dgm:t>
    </dgm:pt>
    <dgm:pt modelId="{D5CC6DF5-4F8F-4BE4-A974-55590D012B8D}">
      <dgm:prSet phldrT="[Text]"/>
      <dgm:spPr/>
      <dgm:t>
        <a:bodyPr/>
        <a:lstStyle/>
        <a:p>
          <a:pPr algn="ctr"/>
          <a:r>
            <a:rPr lang="en-US"/>
            <a:t>Selection of prediction accuracy measures</a:t>
          </a:r>
        </a:p>
      </dgm:t>
    </dgm:pt>
    <dgm:pt modelId="{BE16F9A0-1250-49BC-95E1-9AF42760B147}" type="parTrans" cxnId="{74EDFD6A-84FC-4418-A0C2-225F308722B1}">
      <dgm:prSet/>
      <dgm:spPr/>
      <dgm:t>
        <a:bodyPr/>
        <a:lstStyle/>
        <a:p>
          <a:pPr algn="ctr"/>
          <a:endParaRPr lang="en-US"/>
        </a:p>
      </dgm:t>
    </dgm:pt>
    <dgm:pt modelId="{30EE9CD5-25EA-4418-A472-E957F9BA72CD}" type="sibTrans" cxnId="{74EDFD6A-84FC-4418-A0C2-225F308722B1}">
      <dgm:prSet/>
      <dgm:spPr/>
      <dgm:t>
        <a:bodyPr/>
        <a:lstStyle/>
        <a:p>
          <a:pPr algn="ctr"/>
          <a:endParaRPr lang="en-US"/>
        </a:p>
      </dgm:t>
    </dgm:pt>
    <dgm:pt modelId="{10CF26A1-61EB-44BE-860C-672F88E287F9}">
      <dgm:prSet phldrT="[Text]"/>
      <dgm:spPr/>
      <dgm:t>
        <a:bodyPr/>
        <a:lstStyle/>
        <a:p>
          <a:pPr algn="ctr"/>
          <a:r>
            <a:rPr lang="en-US"/>
            <a:t>Compare the performance of the Machine learning techniques and their mean ranking as per the accuracy measures</a:t>
          </a:r>
        </a:p>
      </dgm:t>
    </dgm:pt>
    <dgm:pt modelId="{BFE52856-0360-4293-8425-40DDEFE162FE}" type="parTrans" cxnId="{C6FA1230-A281-4C1B-B321-CB48EADB620A}">
      <dgm:prSet/>
      <dgm:spPr/>
      <dgm:t>
        <a:bodyPr/>
        <a:lstStyle/>
        <a:p>
          <a:pPr algn="ctr"/>
          <a:endParaRPr lang="en-US"/>
        </a:p>
      </dgm:t>
    </dgm:pt>
    <dgm:pt modelId="{DE9324CC-623B-4FA0-BD52-28C07D8C83C0}" type="sibTrans" cxnId="{C6FA1230-A281-4C1B-B321-CB48EADB620A}">
      <dgm:prSet/>
      <dgm:spPr/>
      <dgm:t>
        <a:bodyPr/>
        <a:lstStyle/>
        <a:p>
          <a:pPr algn="ctr"/>
          <a:endParaRPr lang="en-US"/>
        </a:p>
      </dgm:t>
    </dgm:pt>
    <dgm:pt modelId="{AB059A81-C6A7-4F01-89C0-54CC07B8E025}">
      <dgm:prSet phldrT="[Text]"/>
      <dgm:spPr/>
      <dgm:t>
        <a:bodyPr/>
        <a:lstStyle/>
        <a:p>
          <a:pPr algn="just"/>
          <a:r>
            <a:rPr lang="en-US"/>
            <a:t>Decision Tree</a:t>
          </a:r>
        </a:p>
      </dgm:t>
    </dgm:pt>
    <dgm:pt modelId="{A2EC04C8-703B-447C-B6F9-57C07886C1F7}" type="parTrans" cxnId="{EC32D402-4813-4B3D-89B6-CA7C786A0001}">
      <dgm:prSet/>
      <dgm:spPr/>
      <dgm:t>
        <a:bodyPr/>
        <a:lstStyle/>
        <a:p>
          <a:pPr algn="ctr"/>
          <a:endParaRPr lang="en-US"/>
        </a:p>
      </dgm:t>
    </dgm:pt>
    <dgm:pt modelId="{76D82DEA-B6B8-4548-90F3-BFADF257A9E4}" type="sibTrans" cxnId="{EC32D402-4813-4B3D-89B6-CA7C786A0001}">
      <dgm:prSet/>
      <dgm:spPr/>
      <dgm:t>
        <a:bodyPr/>
        <a:lstStyle/>
        <a:p>
          <a:pPr algn="ctr"/>
          <a:endParaRPr lang="en-US"/>
        </a:p>
      </dgm:t>
    </dgm:pt>
    <dgm:pt modelId="{74A40A81-2D1D-434F-8858-4A5C389B2378}">
      <dgm:prSet phldrT="[Text]"/>
      <dgm:spPr/>
      <dgm:t>
        <a:bodyPr/>
        <a:lstStyle/>
        <a:p>
          <a:pPr algn="just"/>
          <a:r>
            <a:rPr lang="en-US"/>
            <a:t>SVM (Support Vector Machine)</a:t>
          </a:r>
        </a:p>
      </dgm:t>
    </dgm:pt>
    <dgm:pt modelId="{A24D87CE-EB7C-4E8F-8293-5A73D4E8A89E}" type="parTrans" cxnId="{46534A10-4767-416D-AF75-0A99BC6BE66C}">
      <dgm:prSet/>
      <dgm:spPr/>
      <dgm:t>
        <a:bodyPr/>
        <a:lstStyle/>
        <a:p>
          <a:pPr algn="ctr"/>
          <a:endParaRPr lang="en-US"/>
        </a:p>
      </dgm:t>
    </dgm:pt>
    <dgm:pt modelId="{86CEFA3B-AA18-4F96-A585-2FF6CBEFFAC7}" type="sibTrans" cxnId="{46534A10-4767-416D-AF75-0A99BC6BE66C}">
      <dgm:prSet/>
      <dgm:spPr/>
      <dgm:t>
        <a:bodyPr/>
        <a:lstStyle/>
        <a:p>
          <a:pPr algn="ctr"/>
          <a:endParaRPr lang="en-US"/>
        </a:p>
      </dgm:t>
    </dgm:pt>
    <dgm:pt modelId="{3455DDBA-033D-4985-BF9B-263CD59EB4F7}">
      <dgm:prSet phldrT="[Text]"/>
      <dgm:spPr/>
      <dgm:t>
        <a:bodyPr/>
        <a:lstStyle/>
        <a:p>
          <a:pPr algn="just"/>
          <a:r>
            <a:rPr lang="en-US"/>
            <a:t>Logistic Regression</a:t>
          </a:r>
        </a:p>
      </dgm:t>
    </dgm:pt>
    <dgm:pt modelId="{738E549B-08C9-4AC9-9167-68BE47665E23}" type="parTrans" cxnId="{229CE4C6-0D8A-4EE2-AC86-F18CFD35770B}">
      <dgm:prSet/>
      <dgm:spPr/>
      <dgm:t>
        <a:bodyPr/>
        <a:lstStyle/>
        <a:p>
          <a:pPr algn="ctr"/>
          <a:endParaRPr lang="en-US"/>
        </a:p>
      </dgm:t>
    </dgm:pt>
    <dgm:pt modelId="{45E6BFC3-5617-4D58-9A06-65EC6778A969}" type="sibTrans" cxnId="{229CE4C6-0D8A-4EE2-AC86-F18CFD35770B}">
      <dgm:prSet/>
      <dgm:spPr/>
      <dgm:t>
        <a:bodyPr/>
        <a:lstStyle/>
        <a:p>
          <a:pPr algn="ctr"/>
          <a:endParaRPr lang="en-US"/>
        </a:p>
      </dgm:t>
    </dgm:pt>
    <dgm:pt modelId="{2CA6A5FD-3665-4123-A23B-A2B048D487EC}">
      <dgm:prSet phldrT="[Text]"/>
      <dgm:spPr/>
      <dgm:t>
        <a:bodyPr/>
        <a:lstStyle/>
        <a:p>
          <a:pPr algn="just"/>
          <a:r>
            <a:rPr lang="en-US"/>
            <a:t>Ridge Regression</a:t>
          </a:r>
        </a:p>
      </dgm:t>
    </dgm:pt>
    <dgm:pt modelId="{19D4BF20-BA5C-46D7-81EE-4E5E723CC9B1}" type="parTrans" cxnId="{AE0385F4-A0FF-4AD1-9463-584F2F9679CA}">
      <dgm:prSet/>
      <dgm:spPr/>
      <dgm:t>
        <a:bodyPr/>
        <a:lstStyle/>
        <a:p>
          <a:pPr algn="ctr"/>
          <a:endParaRPr lang="en-US"/>
        </a:p>
      </dgm:t>
    </dgm:pt>
    <dgm:pt modelId="{E53BAC02-E6E7-49C5-9A8D-BEEC573B5894}" type="sibTrans" cxnId="{AE0385F4-A0FF-4AD1-9463-584F2F9679CA}">
      <dgm:prSet/>
      <dgm:spPr/>
      <dgm:t>
        <a:bodyPr/>
        <a:lstStyle/>
        <a:p>
          <a:pPr algn="ctr"/>
          <a:endParaRPr lang="en-US"/>
        </a:p>
      </dgm:t>
    </dgm:pt>
    <dgm:pt modelId="{14DDC937-E4AF-4E05-A232-2CF62C441AC0}">
      <dgm:prSet phldrT="[Text]"/>
      <dgm:spPr/>
      <dgm:t>
        <a:bodyPr/>
        <a:lstStyle/>
        <a:p>
          <a:pPr algn="just"/>
          <a:r>
            <a:rPr lang="en-US"/>
            <a:t>GRNN </a:t>
          </a:r>
          <a:r>
            <a:rPr lang="en-US" b="0" i="0"/>
            <a:t>(General regression neural network )</a:t>
          </a:r>
          <a:endParaRPr lang="en-US"/>
        </a:p>
      </dgm:t>
    </dgm:pt>
    <dgm:pt modelId="{DF24DFC9-23A2-4291-9629-2DF5AFEE960E}" type="parTrans" cxnId="{4D0968F0-2E32-4F3A-90D2-2D00E7B10855}">
      <dgm:prSet/>
      <dgm:spPr/>
      <dgm:t>
        <a:bodyPr/>
        <a:lstStyle/>
        <a:p>
          <a:pPr algn="ctr"/>
          <a:endParaRPr lang="en-US"/>
        </a:p>
      </dgm:t>
    </dgm:pt>
    <dgm:pt modelId="{58968B58-0225-410B-9A41-B8C898A4D7DB}" type="sibTrans" cxnId="{4D0968F0-2E32-4F3A-90D2-2D00E7B10855}">
      <dgm:prSet/>
      <dgm:spPr/>
      <dgm:t>
        <a:bodyPr/>
        <a:lstStyle/>
        <a:p>
          <a:pPr algn="ctr"/>
          <a:endParaRPr lang="en-US"/>
        </a:p>
      </dgm:t>
    </dgm:pt>
    <dgm:pt modelId="{3D3A4B2D-6DEF-482A-A0C9-49BFFA5E72DB}">
      <dgm:prSet phldrT="[Text]"/>
      <dgm:spPr/>
      <dgm:t>
        <a:bodyPr/>
        <a:lstStyle/>
        <a:p>
          <a:pPr algn="just"/>
          <a:r>
            <a:rPr lang="en-US"/>
            <a:t>PNN </a:t>
          </a:r>
          <a:r>
            <a:rPr lang="en-US" b="0" i="0"/>
            <a:t>(Probablistic Neural Network)</a:t>
          </a:r>
          <a:endParaRPr lang="en-US"/>
        </a:p>
      </dgm:t>
    </dgm:pt>
    <dgm:pt modelId="{F431711C-769C-4516-AD82-FDB80DC8C4BC}" type="parTrans" cxnId="{2B2FE59E-DAD8-45E3-81CA-2920B147E63E}">
      <dgm:prSet/>
      <dgm:spPr/>
      <dgm:t>
        <a:bodyPr/>
        <a:lstStyle/>
        <a:p>
          <a:pPr algn="ctr"/>
          <a:endParaRPr lang="en-US"/>
        </a:p>
      </dgm:t>
    </dgm:pt>
    <dgm:pt modelId="{2F2FFF26-6A2D-4DD8-B29E-EFF1E996A516}" type="sibTrans" cxnId="{2B2FE59E-DAD8-45E3-81CA-2920B147E63E}">
      <dgm:prSet/>
      <dgm:spPr/>
      <dgm:t>
        <a:bodyPr/>
        <a:lstStyle/>
        <a:p>
          <a:pPr algn="ctr"/>
          <a:endParaRPr lang="en-US"/>
        </a:p>
      </dgm:t>
    </dgm:pt>
    <dgm:pt modelId="{8DC06E5D-9826-453A-B0F8-8A66A551C19C}">
      <dgm:prSet phldrT="[Text]"/>
      <dgm:spPr/>
      <dgm:t>
        <a:bodyPr/>
        <a:lstStyle/>
        <a:p>
          <a:pPr algn="just"/>
          <a:r>
            <a:rPr lang="en-US"/>
            <a:t>R Squared</a:t>
          </a:r>
        </a:p>
      </dgm:t>
    </dgm:pt>
    <dgm:pt modelId="{8ED3ED3B-3A06-4998-9E5F-E527C38BCC18}" type="sibTrans" cxnId="{F0091251-71ED-4AA2-92CE-614A319A4402}">
      <dgm:prSet/>
      <dgm:spPr/>
      <dgm:t>
        <a:bodyPr/>
        <a:lstStyle/>
        <a:p>
          <a:pPr algn="ctr"/>
          <a:endParaRPr lang="en-US"/>
        </a:p>
      </dgm:t>
    </dgm:pt>
    <dgm:pt modelId="{95457F57-75C3-49BF-844D-6F90506FD835}" type="parTrans" cxnId="{F0091251-71ED-4AA2-92CE-614A319A4402}">
      <dgm:prSet/>
      <dgm:spPr/>
      <dgm:t>
        <a:bodyPr/>
        <a:lstStyle/>
        <a:p>
          <a:pPr algn="ctr"/>
          <a:endParaRPr lang="en-US"/>
        </a:p>
      </dgm:t>
    </dgm:pt>
    <dgm:pt modelId="{6637598C-D875-4BFF-A3B4-05E3282D6E2F}">
      <dgm:prSet phldrT="[Text]"/>
      <dgm:spPr/>
      <dgm:t>
        <a:bodyPr/>
        <a:lstStyle/>
        <a:p>
          <a:pPr algn="just"/>
          <a:r>
            <a:rPr lang="en-US"/>
            <a:t>MAE (Mean Absolute Error)</a:t>
          </a:r>
        </a:p>
      </dgm:t>
    </dgm:pt>
    <dgm:pt modelId="{F9402F4C-AF1D-4D40-89F7-696BAC20AA92}" type="sibTrans" cxnId="{D700890D-23DF-49F8-87B1-F18C23FF4314}">
      <dgm:prSet/>
      <dgm:spPr/>
      <dgm:t>
        <a:bodyPr/>
        <a:lstStyle/>
        <a:p>
          <a:pPr algn="ctr"/>
          <a:endParaRPr lang="en-US"/>
        </a:p>
      </dgm:t>
    </dgm:pt>
    <dgm:pt modelId="{12F9A1CE-B55E-4419-B9D3-4B109478A738}" type="parTrans" cxnId="{D700890D-23DF-49F8-87B1-F18C23FF4314}">
      <dgm:prSet/>
      <dgm:spPr/>
      <dgm:t>
        <a:bodyPr/>
        <a:lstStyle/>
        <a:p>
          <a:pPr algn="ctr"/>
          <a:endParaRPr lang="en-US"/>
        </a:p>
      </dgm:t>
    </dgm:pt>
    <dgm:pt modelId="{E18EF42D-D266-4E1C-AFAA-150226DA6130}">
      <dgm:prSet phldrT="[Text]"/>
      <dgm:spPr/>
      <dgm:t>
        <a:bodyPr/>
        <a:lstStyle/>
        <a:p>
          <a:pPr algn="just"/>
          <a:r>
            <a:rPr lang="en-US"/>
            <a:t>Lasso regression</a:t>
          </a:r>
        </a:p>
      </dgm:t>
    </dgm:pt>
    <dgm:pt modelId="{15CE97F6-A10B-407F-919C-6D2552B035F4}" type="parTrans" cxnId="{5483A179-99CA-407F-A4EE-3FDAE9C23349}">
      <dgm:prSet/>
      <dgm:spPr/>
      <dgm:t>
        <a:bodyPr/>
        <a:lstStyle/>
        <a:p>
          <a:endParaRPr lang="en-US"/>
        </a:p>
      </dgm:t>
    </dgm:pt>
    <dgm:pt modelId="{92DB39A8-50B9-4FE2-9C24-8C9FABBBC6FA}" type="sibTrans" cxnId="{5483A179-99CA-407F-A4EE-3FDAE9C23349}">
      <dgm:prSet/>
      <dgm:spPr/>
      <dgm:t>
        <a:bodyPr/>
        <a:lstStyle/>
        <a:p>
          <a:endParaRPr lang="en-US"/>
        </a:p>
      </dgm:t>
    </dgm:pt>
    <dgm:pt modelId="{AF91B84D-8148-4761-806E-E340EC15B17E}">
      <dgm:prSet phldrT="[Text]"/>
      <dgm:spPr/>
      <dgm:t>
        <a:bodyPr/>
        <a:lstStyle/>
        <a:p>
          <a:pPr algn="just"/>
          <a:r>
            <a:rPr lang="en-US"/>
            <a:t>K nearest neighbours</a:t>
          </a:r>
        </a:p>
      </dgm:t>
    </dgm:pt>
    <dgm:pt modelId="{94F347B7-861D-452C-BB0E-FDDD02713E93}" type="parTrans" cxnId="{045A446A-9AB6-4507-9442-EBF99C1799D2}">
      <dgm:prSet/>
      <dgm:spPr/>
      <dgm:t>
        <a:bodyPr/>
        <a:lstStyle/>
        <a:p>
          <a:endParaRPr lang="en-US"/>
        </a:p>
      </dgm:t>
    </dgm:pt>
    <dgm:pt modelId="{D80A5F7F-8BBB-46F3-8E97-6E079C5D6A08}" type="sibTrans" cxnId="{045A446A-9AB6-4507-9442-EBF99C1799D2}">
      <dgm:prSet/>
      <dgm:spPr/>
      <dgm:t>
        <a:bodyPr/>
        <a:lstStyle/>
        <a:p>
          <a:endParaRPr lang="en-US"/>
        </a:p>
      </dgm:t>
    </dgm:pt>
    <dgm:pt modelId="{8FDCF8B4-E85B-4B7B-A574-C07B646E3C63}">
      <dgm:prSet phldrT="[Text]"/>
      <dgm:spPr/>
      <dgm:t>
        <a:bodyPr/>
        <a:lstStyle/>
        <a:p>
          <a:pPr algn="just"/>
          <a:r>
            <a:rPr lang="en-US"/>
            <a:t>RMSE (Root Mean Square Error)</a:t>
          </a:r>
        </a:p>
      </dgm:t>
    </dgm:pt>
    <dgm:pt modelId="{DBCA3410-675C-49EC-9A4C-FB08E6F1417D}" type="parTrans" cxnId="{19B32B18-01DA-4FC5-A659-F3742965E345}">
      <dgm:prSet/>
      <dgm:spPr/>
      <dgm:t>
        <a:bodyPr/>
        <a:lstStyle/>
        <a:p>
          <a:endParaRPr lang="en-US"/>
        </a:p>
      </dgm:t>
    </dgm:pt>
    <dgm:pt modelId="{4D5842AC-1386-4467-A744-CAD20492ECD8}" type="sibTrans" cxnId="{19B32B18-01DA-4FC5-A659-F3742965E345}">
      <dgm:prSet/>
      <dgm:spPr/>
      <dgm:t>
        <a:bodyPr/>
        <a:lstStyle/>
        <a:p>
          <a:endParaRPr lang="en-US"/>
        </a:p>
      </dgm:t>
    </dgm:pt>
    <dgm:pt modelId="{DAEE81A8-B1C8-4505-AAA9-E5DEBF890B85}">
      <dgm:prSet phldrT="[Text]"/>
      <dgm:spPr/>
      <dgm:t>
        <a:bodyPr/>
        <a:lstStyle/>
        <a:p>
          <a:pPr algn="just"/>
          <a:r>
            <a:rPr lang="en-US"/>
            <a:t>Bayesian Regression</a:t>
          </a:r>
        </a:p>
      </dgm:t>
    </dgm:pt>
    <dgm:pt modelId="{C3208E43-27D8-416A-ADBB-96D8DF0C6A16}" type="parTrans" cxnId="{FD113387-4B0A-4F38-8F43-FD529CFE4479}">
      <dgm:prSet/>
      <dgm:spPr/>
      <dgm:t>
        <a:bodyPr/>
        <a:lstStyle/>
        <a:p>
          <a:endParaRPr lang="en-US"/>
        </a:p>
      </dgm:t>
    </dgm:pt>
    <dgm:pt modelId="{6507C73B-A4AB-4010-A14C-B666898E191D}" type="sibTrans" cxnId="{FD113387-4B0A-4F38-8F43-FD529CFE4479}">
      <dgm:prSet/>
      <dgm:spPr/>
      <dgm:t>
        <a:bodyPr/>
        <a:lstStyle/>
        <a:p>
          <a:endParaRPr lang="en-US"/>
        </a:p>
      </dgm:t>
    </dgm:pt>
    <dgm:pt modelId="{C27A1CEF-1F79-4ED6-ADC8-6E143BA9BE12}" type="pres">
      <dgm:prSet presAssocID="{B730B7DF-8BBA-4EDE-A4C6-DCBB1ACEA59E}" presName="linearFlow" presStyleCnt="0">
        <dgm:presLayoutVars>
          <dgm:resizeHandles val="exact"/>
        </dgm:presLayoutVars>
      </dgm:prSet>
      <dgm:spPr/>
    </dgm:pt>
    <dgm:pt modelId="{322F50FA-2DD0-4019-ADBE-BFC3B9B1B75E}" type="pres">
      <dgm:prSet presAssocID="{6EE05522-A24F-4A35-9927-EBDB0CADB436}" presName="node" presStyleLbl="node1" presStyleIdx="0" presStyleCnt="5" custScaleY="92221">
        <dgm:presLayoutVars>
          <dgm:bulletEnabled val="1"/>
        </dgm:presLayoutVars>
      </dgm:prSet>
      <dgm:spPr/>
      <dgm:t>
        <a:bodyPr/>
        <a:lstStyle/>
        <a:p>
          <a:endParaRPr lang="en-US"/>
        </a:p>
      </dgm:t>
    </dgm:pt>
    <dgm:pt modelId="{F1A8F0CA-14C3-46A8-96AF-9D8959AE81E5}" type="pres">
      <dgm:prSet presAssocID="{8DFB68D1-016B-41FC-9C99-3E327A8BCA59}" presName="sibTrans" presStyleLbl="sibTrans2D1" presStyleIdx="0" presStyleCnt="4"/>
      <dgm:spPr/>
      <dgm:t>
        <a:bodyPr/>
        <a:lstStyle/>
        <a:p>
          <a:endParaRPr lang="en-US"/>
        </a:p>
      </dgm:t>
    </dgm:pt>
    <dgm:pt modelId="{DDE9A97F-3A2E-405E-A099-78F601D2C83A}" type="pres">
      <dgm:prSet presAssocID="{8DFB68D1-016B-41FC-9C99-3E327A8BCA59}" presName="connectorText" presStyleLbl="sibTrans2D1" presStyleIdx="0" presStyleCnt="4"/>
      <dgm:spPr/>
      <dgm:t>
        <a:bodyPr/>
        <a:lstStyle/>
        <a:p>
          <a:endParaRPr lang="en-US"/>
        </a:p>
      </dgm:t>
    </dgm:pt>
    <dgm:pt modelId="{6B8C8639-784D-4D72-A7C2-490C2865E997}" type="pres">
      <dgm:prSet presAssocID="{0374F13E-66BB-4CE5-9EDE-D2DAE710D8A9}" presName="node" presStyleLbl="node1" presStyleIdx="1" presStyleCnt="5">
        <dgm:presLayoutVars>
          <dgm:bulletEnabled val="1"/>
        </dgm:presLayoutVars>
      </dgm:prSet>
      <dgm:spPr/>
      <dgm:t>
        <a:bodyPr/>
        <a:lstStyle/>
        <a:p>
          <a:endParaRPr lang="en-US"/>
        </a:p>
      </dgm:t>
    </dgm:pt>
    <dgm:pt modelId="{E6069F27-5B1C-4B34-9E55-52FB3E3B3DA7}" type="pres">
      <dgm:prSet presAssocID="{2ECC2365-8260-4BF3-A10F-7A0C7827D890}" presName="sibTrans" presStyleLbl="sibTrans2D1" presStyleIdx="1" presStyleCnt="4" custScaleX="70411" custScaleY="75231"/>
      <dgm:spPr/>
      <dgm:t>
        <a:bodyPr/>
        <a:lstStyle/>
        <a:p>
          <a:endParaRPr lang="en-US"/>
        </a:p>
      </dgm:t>
    </dgm:pt>
    <dgm:pt modelId="{BD370699-0965-4BCB-ACB1-1DECBDFF098F}" type="pres">
      <dgm:prSet presAssocID="{2ECC2365-8260-4BF3-A10F-7A0C7827D890}" presName="connectorText" presStyleLbl="sibTrans2D1" presStyleIdx="1" presStyleCnt="4"/>
      <dgm:spPr/>
      <dgm:t>
        <a:bodyPr/>
        <a:lstStyle/>
        <a:p>
          <a:endParaRPr lang="en-US"/>
        </a:p>
      </dgm:t>
    </dgm:pt>
    <dgm:pt modelId="{7121D1B4-0164-4AFA-8AF7-DA3F08789BDD}" type="pres">
      <dgm:prSet presAssocID="{FDA7AEDC-7D4C-4359-A656-12D2F61FF6A6}" presName="node" presStyleLbl="node1" presStyleIdx="2" presStyleCnt="5" custScaleX="107116" custScaleY="250894">
        <dgm:presLayoutVars>
          <dgm:bulletEnabled val="1"/>
        </dgm:presLayoutVars>
      </dgm:prSet>
      <dgm:spPr/>
      <dgm:t>
        <a:bodyPr/>
        <a:lstStyle/>
        <a:p>
          <a:endParaRPr lang="en-US"/>
        </a:p>
      </dgm:t>
    </dgm:pt>
    <dgm:pt modelId="{FB74C2CF-378F-42FB-95C4-4F4EED311238}" type="pres">
      <dgm:prSet presAssocID="{F4251418-CA38-4760-88E5-CDC68AF8A75A}" presName="sibTrans" presStyleLbl="sibTrans2D1" presStyleIdx="2" presStyleCnt="4"/>
      <dgm:spPr/>
      <dgm:t>
        <a:bodyPr/>
        <a:lstStyle/>
        <a:p>
          <a:endParaRPr lang="en-US"/>
        </a:p>
      </dgm:t>
    </dgm:pt>
    <dgm:pt modelId="{59BA5CB0-92FC-4439-8C3C-BE78BE4BD3E5}" type="pres">
      <dgm:prSet presAssocID="{F4251418-CA38-4760-88E5-CDC68AF8A75A}" presName="connectorText" presStyleLbl="sibTrans2D1" presStyleIdx="2" presStyleCnt="4"/>
      <dgm:spPr/>
      <dgm:t>
        <a:bodyPr/>
        <a:lstStyle/>
        <a:p>
          <a:endParaRPr lang="en-US"/>
        </a:p>
      </dgm:t>
    </dgm:pt>
    <dgm:pt modelId="{F796571A-FA57-4D53-914C-1B56117B7C86}" type="pres">
      <dgm:prSet presAssocID="{D5CC6DF5-4F8F-4BE4-A974-55590D012B8D}" presName="node" presStyleLbl="node1" presStyleIdx="3" presStyleCnt="5" custScaleX="99181" custScaleY="105687">
        <dgm:presLayoutVars>
          <dgm:bulletEnabled val="1"/>
        </dgm:presLayoutVars>
      </dgm:prSet>
      <dgm:spPr/>
      <dgm:t>
        <a:bodyPr/>
        <a:lstStyle/>
        <a:p>
          <a:endParaRPr lang="en-US"/>
        </a:p>
      </dgm:t>
    </dgm:pt>
    <dgm:pt modelId="{1B7D0CDC-6792-4915-BE81-DF6512FD1B05}" type="pres">
      <dgm:prSet presAssocID="{30EE9CD5-25EA-4418-A472-E957F9BA72CD}" presName="sibTrans" presStyleLbl="sibTrans2D1" presStyleIdx="3" presStyleCnt="4"/>
      <dgm:spPr/>
      <dgm:t>
        <a:bodyPr/>
        <a:lstStyle/>
        <a:p>
          <a:endParaRPr lang="en-US"/>
        </a:p>
      </dgm:t>
    </dgm:pt>
    <dgm:pt modelId="{372A723B-768E-4CF5-9E16-24D4847A459C}" type="pres">
      <dgm:prSet presAssocID="{30EE9CD5-25EA-4418-A472-E957F9BA72CD}" presName="connectorText" presStyleLbl="sibTrans2D1" presStyleIdx="3" presStyleCnt="4"/>
      <dgm:spPr/>
      <dgm:t>
        <a:bodyPr/>
        <a:lstStyle/>
        <a:p>
          <a:endParaRPr lang="en-US"/>
        </a:p>
      </dgm:t>
    </dgm:pt>
    <dgm:pt modelId="{011802A9-8322-4C28-8698-6C5AEEEA1D2D}" type="pres">
      <dgm:prSet presAssocID="{10CF26A1-61EB-44BE-860C-672F88E287F9}" presName="node" presStyleLbl="node1" presStyleIdx="4" presStyleCnt="5">
        <dgm:presLayoutVars>
          <dgm:bulletEnabled val="1"/>
        </dgm:presLayoutVars>
      </dgm:prSet>
      <dgm:spPr/>
      <dgm:t>
        <a:bodyPr/>
        <a:lstStyle/>
        <a:p>
          <a:endParaRPr lang="en-US"/>
        </a:p>
      </dgm:t>
    </dgm:pt>
  </dgm:ptLst>
  <dgm:cxnLst>
    <dgm:cxn modelId="{740FC52A-7078-47C3-A0C6-FA6549F7B521}" type="presOf" srcId="{3D3A4B2D-6DEF-482A-A0C9-49BFFA5E72DB}" destId="{7121D1B4-0164-4AFA-8AF7-DA3F08789BDD}" srcOrd="0" destOrd="9" presId="urn:microsoft.com/office/officeart/2005/8/layout/process2"/>
    <dgm:cxn modelId="{4D0968F0-2E32-4F3A-90D2-2D00E7B10855}" srcId="{FDA7AEDC-7D4C-4359-A656-12D2F61FF6A6}" destId="{14DDC937-E4AF-4E05-A232-2CF62C441AC0}" srcOrd="7" destOrd="0" parTransId="{DF24DFC9-23A2-4291-9629-2DF5AFEE960E}" sibTransId="{58968B58-0225-410B-9A41-B8C898A4D7DB}"/>
    <dgm:cxn modelId="{FB7432DC-38F1-4910-9FB7-893B98D9A190}" srcId="{B730B7DF-8BBA-4EDE-A4C6-DCBB1ACEA59E}" destId="{FDA7AEDC-7D4C-4359-A656-12D2F61FF6A6}" srcOrd="2" destOrd="0" parTransId="{EC7071CF-57E7-4764-B565-2F2872277B6E}" sibTransId="{F4251418-CA38-4760-88E5-CDC68AF8A75A}"/>
    <dgm:cxn modelId="{1F86760E-E36E-43A9-88A1-FAD0970101A1}" type="presOf" srcId="{F4251418-CA38-4760-88E5-CDC68AF8A75A}" destId="{59BA5CB0-92FC-4439-8C3C-BE78BE4BD3E5}" srcOrd="1" destOrd="0" presId="urn:microsoft.com/office/officeart/2005/8/layout/process2"/>
    <dgm:cxn modelId="{D1C6F52A-D512-449C-934C-ABBCA5F8B61C}" type="presOf" srcId="{8DFB68D1-016B-41FC-9C99-3E327A8BCA59}" destId="{DDE9A97F-3A2E-405E-A099-78F601D2C83A}" srcOrd="1" destOrd="0" presId="urn:microsoft.com/office/officeart/2005/8/layout/process2"/>
    <dgm:cxn modelId="{FD5F5EB7-DDCF-4D96-BC04-FA753C9BD9B4}" type="presOf" srcId="{F4251418-CA38-4760-88E5-CDC68AF8A75A}" destId="{FB74C2CF-378F-42FB-95C4-4F4EED311238}" srcOrd="0" destOrd="0" presId="urn:microsoft.com/office/officeart/2005/8/layout/process2"/>
    <dgm:cxn modelId="{38C9243A-EB8D-46EE-8635-26224FF3CE36}" srcId="{B730B7DF-8BBA-4EDE-A4C6-DCBB1ACEA59E}" destId="{6EE05522-A24F-4A35-9927-EBDB0CADB436}" srcOrd="0" destOrd="0" parTransId="{3561338E-B11D-4555-BBBE-31876356514C}" sibTransId="{8DFB68D1-016B-41FC-9C99-3E327A8BCA59}"/>
    <dgm:cxn modelId="{FFDAADFB-03AB-4AB9-A1A2-CE99FBF3DFAF}" type="presOf" srcId="{AB059A81-C6A7-4F01-89C0-54CC07B8E025}" destId="{7121D1B4-0164-4AFA-8AF7-DA3F08789BDD}" srcOrd="0" destOrd="1" presId="urn:microsoft.com/office/officeart/2005/8/layout/process2"/>
    <dgm:cxn modelId="{27A0DB3D-4657-4415-944F-D55AD21E1BDE}" type="presOf" srcId="{8FDCF8B4-E85B-4B7B-A574-C07B646E3C63}" destId="{F796571A-FA57-4D53-914C-1B56117B7C86}" srcOrd="0" destOrd="2" presId="urn:microsoft.com/office/officeart/2005/8/layout/process2"/>
    <dgm:cxn modelId="{74EDFD6A-84FC-4418-A0C2-225F308722B1}" srcId="{B730B7DF-8BBA-4EDE-A4C6-DCBB1ACEA59E}" destId="{D5CC6DF5-4F8F-4BE4-A974-55590D012B8D}" srcOrd="3" destOrd="0" parTransId="{BE16F9A0-1250-49BC-95E1-9AF42760B147}" sibTransId="{30EE9CD5-25EA-4418-A472-E957F9BA72CD}"/>
    <dgm:cxn modelId="{55EFE393-1475-4BDA-A167-3D5055B3BF83}" srcId="{B730B7DF-8BBA-4EDE-A4C6-DCBB1ACEA59E}" destId="{0374F13E-66BB-4CE5-9EDE-D2DAE710D8A9}" srcOrd="1" destOrd="0" parTransId="{02E251DA-E7FC-4185-9D71-9BB75C3E3C29}" sibTransId="{2ECC2365-8260-4BF3-A10F-7A0C7827D890}"/>
    <dgm:cxn modelId="{F778D35E-F2C2-46F3-866D-AD1F3641CE69}" type="presOf" srcId="{B730B7DF-8BBA-4EDE-A4C6-DCBB1ACEA59E}" destId="{C27A1CEF-1F79-4ED6-ADC8-6E143BA9BE12}" srcOrd="0" destOrd="0" presId="urn:microsoft.com/office/officeart/2005/8/layout/process2"/>
    <dgm:cxn modelId="{D700890D-23DF-49F8-87B1-F18C23FF4314}" srcId="{D5CC6DF5-4F8F-4BE4-A974-55590D012B8D}" destId="{6637598C-D875-4BFF-A3B4-05E3282D6E2F}" srcOrd="0" destOrd="0" parTransId="{12F9A1CE-B55E-4419-B9D3-4B109478A738}" sibTransId="{F9402F4C-AF1D-4D40-89F7-696BAC20AA92}"/>
    <dgm:cxn modelId="{662C9C95-C61E-448D-84E9-5BAAB43D7873}" type="presOf" srcId="{2ECC2365-8260-4BF3-A10F-7A0C7827D890}" destId="{BD370699-0965-4BCB-ACB1-1DECBDFF098F}" srcOrd="1" destOrd="0" presId="urn:microsoft.com/office/officeart/2005/8/layout/process2"/>
    <dgm:cxn modelId="{98913C9E-1853-49E4-87B7-F982CE09A0C5}" type="presOf" srcId="{2CA6A5FD-3665-4123-A23B-A2B048D487EC}" destId="{7121D1B4-0164-4AFA-8AF7-DA3F08789BDD}" srcOrd="0" destOrd="4" presId="urn:microsoft.com/office/officeart/2005/8/layout/process2"/>
    <dgm:cxn modelId="{78BB03C1-4733-4809-AEAD-467D8C0E6A7F}" type="presOf" srcId="{8DC06E5D-9826-453A-B0F8-8A66A551C19C}" destId="{F796571A-FA57-4D53-914C-1B56117B7C86}" srcOrd="0" destOrd="3" presId="urn:microsoft.com/office/officeart/2005/8/layout/process2"/>
    <dgm:cxn modelId="{D957B2C8-91C0-4B13-A9E4-CA5BCAB281B2}" type="presOf" srcId="{D5CC6DF5-4F8F-4BE4-A974-55590D012B8D}" destId="{F796571A-FA57-4D53-914C-1B56117B7C86}" srcOrd="0" destOrd="0" presId="urn:microsoft.com/office/officeart/2005/8/layout/process2"/>
    <dgm:cxn modelId="{1325B180-1A76-4A68-994A-9280400C05F0}" type="presOf" srcId="{2ECC2365-8260-4BF3-A10F-7A0C7827D890}" destId="{E6069F27-5B1C-4B34-9E55-52FB3E3B3DA7}" srcOrd="0" destOrd="0" presId="urn:microsoft.com/office/officeart/2005/8/layout/process2"/>
    <dgm:cxn modelId="{C6FA1230-A281-4C1B-B321-CB48EADB620A}" srcId="{B730B7DF-8BBA-4EDE-A4C6-DCBB1ACEA59E}" destId="{10CF26A1-61EB-44BE-860C-672F88E287F9}" srcOrd="4" destOrd="0" parTransId="{BFE52856-0360-4293-8425-40DDEFE162FE}" sibTransId="{DE9324CC-623B-4FA0-BD52-28C07D8C83C0}"/>
    <dgm:cxn modelId="{19B32B18-01DA-4FC5-A659-F3742965E345}" srcId="{D5CC6DF5-4F8F-4BE4-A974-55590D012B8D}" destId="{8FDCF8B4-E85B-4B7B-A574-C07B646E3C63}" srcOrd="1" destOrd="0" parTransId="{DBCA3410-675C-49EC-9A4C-FB08E6F1417D}" sibTransId="{4D5842AC-1386-4467-A744-CAD20492ECD8}"/>
    <dgm:cxn modelId="{045A446A-9AB6-4507-9442-EBF99C1799D2}" srcId="{FDA7AEDC-7D4C-4359-A656-12D2F61FF6A6}" destId="{AF91B84D-8148-4761-806E-E340EC15B17E}" srcOrd="5" destOrd="0" parTransId="{94F347B7-861D-452C-BB0E-FDDD02713E93}" sibTransId="{D80A5F7F-8BBB-46F3-8E97-6E079C5D6A08}"/>
    <dgm:cxn modelId="{E7E11DB7-D544-4D24-956B-5AE4ADC76FD0}" type="presOf" srcId="{10CF26A1-61EB-44BE-860C-672F88E287F9}" destId="{011802A9-8322-4C28-8698-6C5AEEEA1D2D}" srcOrd="0" destOrd="0" presId="urn:microsoft.com/office/officeart/2005/8/layout/process2"/>
    <dgm:cxn modelId="{229CE4C6-0D8A-4EE2-AC86-F18CFD35770B}" srcId="{FDA7AEDC-7D4C-4359-A656-12D2F61FF6A6}" destId="{3455DDBA-033D-4985-BF9B-263CD59EB4F7}" srcOrd="2" destOrd="0" parTransId="{738E549B-08C9-4AC9-9167-68BE47665E23}" sibTransId="{45E6BFC3-5617-4D58-9A06-65EC6778A969}"/>
    <dgm:cxn modelId="{2B2FE59E-DAD8-45E3-81CA-2920B147E63E}" srcId="{FDA7AEDC-7D4C-4359-A656-12D2F61FF6A6}" destId="{3D3A4B2D-6DEF-482A-A0C9-49BFFA5E72DB}" srcOrd="8" destOrd="0" parTransId="{F431711C-769C-4516-AD82-FDB80DC8C4BC}" sibTransId="{2F2FFF26-6A2D-4DD8-B29E-EFF1E996A516}"/>
    <dgm:cxn modelId="{25A91611-FCBE-4C11-9DBC-1156CA156A8B}" type="presOf" srcId="{8DFB68D1-016B-41FC-9C99-3E327A8BCA59}" destId="{F1A8F0CA-14C3-46A8-96AF-9D8959AE81E5}" srcOrd="0" destOrd="0" presId="urn:microsoft.com/office/officeart/2005/8/layout/process2"/>
    <dgm:cxn modelId="{0A1E6B39-7ECF-4CC5-B143-4B384D6A2BCC}" type="presOf" srcId="{6EE05522-A24F-4A35-9927-EBDB0CADB436}" destId="{322F50FA-2DD0-4019-ADBE-BFC3B9B1B75E}" srcOrd="0" destOrd="0" presId="urn:microsoft.com/office/officeart/2005/8/layout/process2"/>
    <dgm:cxn modelId="{46534A10-4767-416D-AF75-0A99BC6BE66C}" srcId="{FDA7AEDC-7D4C-4359-A656-12D2F61FF6A6}" destId="{74A40A81-2D1D-434F-8858-4A5C389B2378}" srcOrd="1" destOrd="0" parTransId="{A24D87CE-EB7C-4E8F-8293-5A73D4E8A89E}" sibTransId="{86CEFA3B-AA18-4F96-A585-2FF6CBEFFAC7}"/>
    <dgm:cxn modelId="{5483A179-99CA-407F-A4EE-3FDAE9C23349}" srcId="{FDA7AEDC-7D4C-4359-A656-12D2F61FF6A6}" destId="{E18EF42D-D266-4E1C-AFAA-150226DA6130}" srcOrd="4" destOrd="0" parTransId="{15CE97F6-A10B-407F-919C-6D2552B035F4}" sibTransId="{92DB39A8-50B9-4FE2-9C24-8C9FABBBC6FA}"/>
    <dgm:cxn modelId="{B2775FF1-7D0F-4596-B79D-CB48F0EDCACD}" type="presOf" srcId="{30EE9CD5-25EA-4418-A472-E957F9BA72CD}" destId="{1B7D0CDC-6792-4915-BE81-DF6512FD1B05}" srcOrd="0" destOrd="0" presId="urn:microsoft.com/office/officeart/2005/8/layout/process2"/>
    <dgm:cxn modelId="{7C560E13-06E4-4D8B-9887-4B760BBAA8C2}" type="presOf" srcId="{14DDC937-E4AF-4E05-A232-2CF62C441AC0}" destId="{7121D1B4-0164-4AFA-8AF7-DA3F08789BDD}" srcOrd="0" destOrd="8" presId="urn:microsoft.com/office/officeart/2005/8/layout/process2"/>
    <dgm:cxn modelId="{7DA40D87-BDD9-48EA-87DF-9D1D352E02EA}" type="presOf" srcId="{E18EF42D-D266-4E1C-AFAA-150226DA6130}" destId="{7121D1B4-0164-4AFA-8AF7-DA3F08789BDD}" srcOrd="0" destOrd="5" presId="urn:microsoft.com/office/officeart/2005/8/layout/process2"/>
    <dgm:cxn modelId="{C71B58A5-993A-4693-BD7E-0A8E49C50C28}" type="presOf" srcId="{30EE9CD5-25EA-4418-A472-E957F9BA72CD}" destId="{372A723B-768E-4CF5-9E16-24D4847A459C}" srcOrd="1" destOrd="0" presId="urn:microsoft.com/office/officeart/2005/8/layout/process2"/>
    <dgm:cxn modelId="{AE0385F4-A0FF-4AD1-9463-584F2F9679CA}" srcId="{FDA7AEDC-7D4C-4359-A656-12D2F61FF6A6}" destId="{2CA6A5FD-3665-4123-A23B-A2B048D487EC}" srcOrd="3" destOrd="0" parTransId="{19D4BF20-BA5C-46D7-81EE-4E5E723CC9B1}" sibTransId="{E53BAC02-E6E7-49C5-9A8D-BEEC573B5894}"/>
    <dgm:cxn modelId="{170B87A5-ECC4-406C-B03E-658ADD78C226}" type="presOf" srcId="{FDA7AEDC-7D4C-4359-A656-12D2F61FF6A6}" destId="{7121D1B4-0164-4AFA-8AF7-DA3F08789BDD}" srcOrd="0" destOrd="0" presId="urn:microsoft.com/office/officeart/2005/8/layout/process2"/>
    <dgm:cxn modelId="{97369DAC-F4B3-40A5-96A7-9A4A33757D0D}" type="presOf" srcId="{0374F13E-66BB-4CE5-9EDE-D2DAE710D8A9}" destId="{6B8C8639-784D-4D72-A7C2-490C2865E997}" srcOrd="0" destOrd="0" presId="urn:microsoft.com/office/officeart/2005/8/layout/process2"/>
    <dgm:cxn modelId="{F0091251-71ED-4AA2-92CE-614A319A4402}" srcId="{D5CC6DF5-4F8F-4BE4-A974-55590D012B8D}" destId="{8DC06E5D-9826-453A-B0F8-8A66A551C19C}" srcOrd="2" destOrd="0" parTransId="{95457F57-75C3-49BF-844D-6F90506FD835}" sibTransId="{8ED3ED3B-3A06-4998-9E5F-E527C38BCC18}"/>
    <dgm:cxn modelId="{DECF676F-2C09-4B75-AF02-781B3CF03B30}" type="presOf" srcId="{74A40A81-2D1D-434F-8858-4A5C389B2378}" destId="{7121D1B4-0164-4AFA-8AF7-DA3F08789BDD}" srcOrd="0" destOrd="2" presId="urn:microsoft.com/office/officeart/2005/8/layout/process2"/>
    <dgm:cxn modelId="{EC32D402-4813-4B3D-89B6-CA7C786A0001}" srcId="{FDA7AEDC-7D4C-4359-A656-12D2F61FF6A6}" destId="{AB059A81-C6A7-4F01-89C0-54CC07B8E025}" srcOrd="0" destOrd="0" parTransId="{A2EC04C8-703B-447C-B6F9-57C07886C1F7}" sibTransId="{76D82DEA-B6B8-4548-90F3-BFADF257A9E4}"/>
    <dgm:cxn modelId="{C44DCCCC-4EC2-4CC7-A16F-2888173EAAE4}" type="presOf" srcId="{AF91B84D-8148-4761-806E-E340EC15B17E}" destId="{7121D1B4-0164-4AFA-8AF7-DA3F08789BDD}" srcOrd="0" destOrd="6" presId="urn:microsoft.com/office/officeart/2005/8/layout/process2"/>
    <dgm:cxn modelId="{FD113387-4B0A-4F38-8F43-FD529CFE4479}" srcId="{FDA7AEDC-7D4C-4359-A656-12D2F61FF6A6}" destId="{DAEE81A8-B1C8-4505-AAA9-E5DEBF890B85}" srcOrd="6" destOrd="0" parTransId="{C3208E43-27D8-416A-ADBB-96D8DF0C6A16}" sibTransId="{6507C73B-A4AB-4010-A14C-B666898E191D}"/>
    <dgm:cxn modelId="{1CA0CAF4-7428-42C9-A918-C6D8F6C7C9C7}" type="presOf" srcId="{3455DDBA-033D-4985-BF9B-263CD59EB4F7}" destId="{7121D1B4-0164-4AFA-8AF7-DA3F08789BDD}" srcOrd="0" destOrd="3" presId="urn:microsoft.com/office/officeart/2005/8/layout/process2"/>
    <dgm:cxn modelId="{05925B89-FC19-4C42-B6F5-BDC3B54E8483}" type="presOf" srcId="{DAEE81A8-B1C8-4505-AAA9-E5DEBF890B85}" destId="{7121D1B4-0164-4AFA-8AF7-DA3F08789BDD}" srcOrd="0" destOrd="7" presId="urn:microsoft.com/office/officeart/2005/8/layout/process2"/>
    <dgm:cxn modelId="{3FFDF1D8-6DA5-4E92-83C7-D054958E0A0E}" type="presOf" srcId="{6637598C-D875-4BFF-A3B4-05E3282D6E2F}" destId="{F796571A-FA57-4D53-914C-1B56117B7C86}" srcOrd="0" destOrd="1" presId="urn:microsoft.com/office/officeart/2005/8/layout/process2"/>
    <dgm:cxn modelId="{8C0ECD80-B707-4880-A94D-655D4D914B01}" type="presParOf" srcId="{C27A1CEF-1F79-4ED6-ADC8-6E143BA9BE12}" destId="{322F50FA-2DD0-4019-ADBE-BFC3B9B1B75E}" srcOrd="0" destOrd="0" presId="urn:microsoft.com/office/officeart/2005/8/layout/process2"/>
    <dgm:cxn modelId="{CE767C78-DB36-480A-BE02-613051BCC184}" type="presParOf" srcId="{C27A1CEF-1F79-4ED6-ADC8-6E143BA9BE12}" destId="{F1A8F0CA-14C3-46A8-96AF-9D8959AE81E5}" srcOrd="1" destOrd="0" presId="urn:microsoft.com/office/officeart/2005/8/layout/process2"/>
    <dgm:cxn modelId="{992CD611-3EC3-4D56-8BA4-E9FBDE9350B1}" type="presParOf" srcId="{F1A8F0CA-14C3-46A8-96AF-9D8959AE81E5}" destId="{DDE9A97F-3A2E-405E-A099-78F601D2C83A}" srcOrd="0" destOrd="0" presId="urn:microsoft.com/office/officeart/2005/8/layout/process2"/>
    <dgm:cxn modelId="{1A09AE3A-C983-40A5-83DD-36669D15ED57}" type="presParOf" srcId="{C27A1CEF-1F79-4ED6-ADC8-6E143BA9BE12}" destId="{6B8C8639-784D-4D72-A7C2-490C2865E997}" srcOrd="2" destOrd="0" presId="urn:microsoft.com/office/officeart/2005/8/layout/process2"/>
    <dgm:cxn modelId="{2F8B2D3C-0158-4DF4-87A7-75B4C74AA8EA}" type="presParOf" srcId="{C27A1CEF-1F79-4ED6-ADC8-6E143BA9BE12}" destId="{E6069F27-5B1C-4B34-9E55-52FB3E3B3DA7}" srcOrd="3" destOrd="0" presId="urn:microsoft.com/office/officeart/2005/8/layout/process2"/>
    <dgm:cxn modelId="{933A4DFC-B8E9-41D6-9638-C0E7244E869B}" type="presParOf" srcId="{E6069F27-5B1C-4B34-9E55-52FB3E3B3DA7}" destId="{BD370699-0965-4BCB-ACB1-1DECBDFF098F}" srcOrd="0" destOrd="0" presId="urn:microsoft.com/office/officeart/2005/8/layout/process2"/>
    <dgm:cxn modelId="{08186E45-76A1-444E-9193-906D7B738C35}" type="presParOf" srcId="{C27A1CEF-1F79-4ED6-ADC8-6E143BA9BE12}" destId="{7121D1B4-0164-4AFA-8AF7-DA3F08789BDD}" srcOrd="4" destOrd="0" presId="urn:microsoft.com/office/officeart/2005/8/layout/process2"/>
    <dgm:cxn modelId="{CC3D75EA-D72C-4607-B83F-7CD91A9C01DF}" type="presParOf" srcId="{C27A1CEF-1F79-4ED6-ADC8-6E143BA9BE12}" destId="{FB74C2CF-378F-42FB-95C4-4F4EED311238}" srcOrd="5" destOrd="0" presId="urn:microsoft.com/office/officeart/2005/8/layout/process2"/>
    <dgm:cxn modelId="{C674B548-9BA2-457B-86F9-8170DF805181}" type="presParOf" srcId="{FB74C2CF-378F-42FB-95C4-4F4EED311238}" destId="{59BA5CB0-92FC-4439-8C3C-BE78BE4BD3E5}" srcOrd="0" destOrd="0" presId="urn:microsoft.com/office/officeart/2005/8/layout/process2"/>
    <dgm:cxn modelId="{FAC8472E-EA7C-4467-AAF2-09FB3D534130}" type="presParOf" srcId="{C27A1CEF-1F79-4ED6-ADC8-6E143BA9BE12}" destId="{F796571A-FA57-4D53-914C-1B56117B7C86}" srcOrd="6" destOrd="0" presId="urn:microsoft.com/office/officeart/2005/8/layout/process2"/>
    <dgm:cxn modelId="{D5C7261F-7980-457B-8664-3776A1B285ED}" type="presParOf" srcId="{C27A1CEF-1F79-4ED6-ADC8-6E143BA9BE12}" destId="{1B7D0CDC-6792-4915-BE81-DF6512FD1B05}" srcOrd="7" destOrd="0" presId="urn:microsoft.com/office/officeart/2005/8/layout/process2"/>
    <dgm:cxn modelId="{7A5E2F15-FD6A-4AF5-950C-D47AF12C2A2E}" type="presParOf" srcId="{1B7D0CDC-6792-4915-BE81-DF6512FD1B05}" destId="{372A723B-768E-4CF5-9E16-24D4847A459C}" srcOrd="0" destOrd="0" presId="urn:microsoft.com/office/officeart/2005/8/layout/process2"/>
    <dgm:cxn modelId="{E2F3CFF3-B094-40E6-871B-1771DE9F9D2B}" type="presParOf" srcId="{C27A1CEF-1F79-4ED6-ADC8-6E143BA9BE12}" destId="{011802A9-8322-4C28-8698-6C5AEEEA1D2D}" srcOrd="8"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7591712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775917128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7591712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7591712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3968" y="642918"/>
            <a:ext cx="9144000" cy="9264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t>Major Project Presentation</a:t>
            </a:r>
            <a:endParaRPr/>
          </a:p>
        </p:txBody>
      </p:sp>
      <p:sp>
        <p:nvSpPr>
          <p:cNvPr id="85" name="Google Shape;85;p13"/>
          <p:cNvSpPr txBox="1">
            <a:spLocks noGrp="1"/>
          </p:cNvSpPr>
          <p:nvPr>
            <p:ph type="subTitle" idx="1"/>
          </p:nvPr>
        </p:nvSpPr>
        <p:spPr>
          <a:xfrm>
            <a:off x="1023902" y="2285992"/>
            <a:ext cx="10215634"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u="sng" dirty="0"/>
              <a:t>Submitted By:</a:t>
            </a:r>
            <a:r>
              <a:rPr lang="en-US" sz="1800" dirty="0"/>
              <a:t>							</a:t>
            </a:r>
            <a:r>
              <a:rPr lang="en-US" sz="1800" u="sng" dirty="0" smtClean="0"/>
              <a:t>Submitted </a:t>
            </a:r>
            <a:r>
              <a:rPr lang="en-US" sz="1800" u="sng" dirty="0"/>
              <a:t>To:</a:t>
            </a:r>
            <a:endParaRPr sz="1800"/>
          </a:p>
          <a:p>
            <a:pPr marL="0" lvl="0" indent="0" algn="l" rtl="0">
              <a:lnSpc>
                <a:spcPct val="90000"/>
              </a:lnSpc>
              <a:spcBef>
                <a:spcPts val="1000"/>
              </a:spcBef>
              <a:spcAft>
                <a:spcPts val="0"/>
              </a:spcAft>
              <a:buClr>
                <a:schemeClr val="dk1"/>
              </a:buClr>
              <a:buSzPts val="1800"/>
              <a:buNone/>
            </a:pPr>
            <a:r>
              <a:rPr lang="en-US" sz="1800" dirty="0" smtClean="0"/>
              <a:t>Rahul Chaudhry</a:t>
            </a:r>
            <a:r>
              <a:rPr lang="en-US" sz="1800" dirty="0"/>
              <a:t>							   </a:t>
            </a:r>
            <a:r>
              <a:rPr lang="en-US" sz="1800" dirty="0" smtClean="0"/>
              <a:t> </a:t>
            </a:r>
            <a:r>
              <a:rPr lang="en-US" sz="1800" dirty="0" smtClean="0"/>
              <a:t>Dr</a:t>
            </a:r>
            <a:r>
              <a:rPr lang="en-US" sz="1800" dirty="0" smtClean="0"/>
              <a:t> </a:t>
            </a:r>
            <a:r>
              <a:rPr lang="en-US" sz="1800" dirty="0" err="1" smtClean="0"/>
              <a:t>Anuradha</a:t>
            </a:r>
            <a:r>
              <a:rPr lang="en-US" sz="1800" dirty="0" smtClean="0"/>
              <a:t> Chug</a:t>
            </a:r>
            <a:endParaRPr/>
          </a:p>
          <a:p>
            <a:pPr marL="0" lvl="0" indent="0" algn="l" rtl="0">
              <a:lnSpc>
                <a:spcPct val="90000"/>
              </a:lnSpc>
              <a:spcBef>
                <a:spcPts val="1000"/>
              </a:spcBef>
              <a:spcAft>
                <a:spcPts val="0"/>
              </a:spcAft>
              <a:buClr>
                <a:schemeClr val="dk1"/>
              </a:buClr>
              <a:buSzPts val="1800"/>
              <a:buNone/>
            </a:pPr>
            <a:r>
              <a:rPr lang="en-US" sz="1800" dirty="0" smtClean="0"/>
              <a:t>70716403216</a:t>
            </a:r>
            <a:r>
              <a:rPr lang="en-US" sz="1800" dirty="0"/>
              <a:t> 									 </a:t>
            </a:r>
            <a:endParaRPr/>
          </a:p>
          <a:p>
            <a:pPr marL="0" lvl="0" indent="0" algn="l" rtl="0">
              <a:lnSpc>
                <a:spcPct val="90000"/>
              </a:lnSpc>
              <a:spcBef>
                <a:spcPts val="1000"/>
              </a:spcBef>
              <a:spcAft>
                <a:spcPts val="0"/>
              </a:spcAft>
              <a:buClr>
                <a:schemeClr val="dk1"/>
              </a:buClr>
              <a:buSzPts val="1800"/>
              <a:buNone/>
            </a:pPr>
            <a:r>
              <a:rPr lang="en-US" sz="1800" dirty="0" err="1"/>
              <a:t>B.Tech</a:t>
            </a:r>
            <a:r>
              <a:rPr lang="en-US" sz="1800" dirty="0"/>
              <a:t> CSE (8</a:t>
            </a:r>
            <a:r>
              <a:rPr lang="en-US" sz="1800" baseline="30000" dirty="0"/>
              <a:t>th</a:t>
            </a:r>
            <a:r>
              <a:rPr lang="en-US" sz="1800" dirty="0"/>
              <a:t> </a:t>
            </a:r>
            <a:r>
              <a:rPr lang="en-US" sz="1800" dirty="0" err="1"/>
              <a:t>Sem</a:t>
            </a:r>
            <a:r>
              <a:rPr lang="en-US" sz="1800" dirty="0"/>
              <a:t>)</a:t>
            </a:r>
            <a:br>
              <a:rPr lang="en-US" sz="1800" dirty="0"/>
            </a:br>
            <a:endParaRPr sz="1800"/>
          </a:p>
          <a:p>
            <a:pPr marL="0" lvl="0" indent="0" algn="ctr" rtl="0">
              <a:lnSpc>
                <a:spcPct val="90000"/>
              </a:lnSpc>
              <a:spcBef>
                <a:spcPts val="1000"/>
              </a:spcBef>
              <a:spcAft>
                <a:spcPts val="0"/>
              </a:spcAft>
              <a:buClr>
                <a:schemeClr val="dk1"/>
              </a:buClr>
              <a:buSzPts val="1800"/>
              <a:buNone/>
            </a:pPr>
            <a:endParaRPr sz="1800"/>
          </a:p>
        </p:txBody>
      </p:sp>
      <p:sp>
        <p:nvSpPr>
          <p:cNvPr id="86" name="Google Shape;86;p13"/>
          <p:cNvSpPr txBox="1"/>
          <p:nvPr/>
        </p:nvSpPr>
        <p:spPr>
          <a:xfrm>
            <a:off x="0" y="1285860"/>
            <a:ext cx="12192000" cy="82702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alibri"/>
              <a:buNone/>
            </a:pPr>
            <a:r>
              <a:rPr lang="en-US" sz="3200" b="0" i="0" u="none" strike="noStrike" cap="none" dirty="0" smtClean="0">
                <a:solidFill>
                  <a:schemeClr val="dk1"/>
                </a:solidFill>
                <a:latin typeface="Calibri"/>
                <a:ea typeface="Calibri"/>
                <a:cs typeface="Calibri"/>
                <a:sym typeface="Calibri"/>
              </a:rPr>
              <a:t>Software Maintainability Prediction Using Machine Learning</a:t>
            </a:r>
            <a:endParaRPr sz="3200" b="0" i="0" u="none" strike="noStrike" cap="non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3">
            <a:alphaModFix/>
          </a:blip>
          <a:srcRect/>
          <a:stretch/>
        </p:blipFill>
        <p:spPr>
          <a:xfrm>
            <a:off x="4952992" y="3929066"/>
            <a:ext cx="2000264" cy="1519234"/>
          </a:xfrm>
          <a:prstGeom prst="rect">
            <a:avLst/>
          </a:prstGeom>
          <a:noFill/>
          <a:ln>
            <a:noFill/>
          </a:ln>
        </p:spPr>
      </p:pic>
      <p:sp>
        <p:nvSpPr>
          <p:cNvPr id="88" name="Google Shape;88;p13"/>
          <p:cNvSpPr txBox="1"/>
          <p:nvPr/>
        </p:nvSpPr>
        <p:spPr>
          <a:xfrm>
            <a:off x="1310933" y="5429264"/>
            <a:ext cx="9570126" cy="975236"/>
          </a:xfrm>
          <a:prstGeom prst="rect">
            <a:avLst/>
          </a:prstGeom>
          <a:noFill/>
          <a:ln>
            <a:noFill/>
          </a:ln>
        </p:spPr>
        <p:txBody>
          <a:bodyPr spcFirstLastPara="1" wrap="square" lIns="91425" tIns="45700" rIns="91425" bIns="45700" anchor="b" anchorCtr="0">
            <a:noAutofit/>
          </a:bodyPr>
          <a:lstStyle/>
          <a:p>
            <a:pPr marL="0" marR="0" lvl="0" indent="0" algn="ctr" rtl="0">
              <a:lnSpc>
                <a:spcPct val="70000"/>
              </a:lnSpc>
              <a:spcBef>
                <a:spcPts val="0"/>
              </a:spcBef>
              <a:spcAft>
                <a:spcPts val="0"/>
              </a:spcAft>
              <a:buClr>
                <a:schemeClr val="dk1"/>
              </a:buClr>
              <a:buSzPts val="2590"/>
              <a:buFont typeface="Calibri"/>
              <a:buNone/>
            </a:pPr>
            <a:r>
              <a:rPr lang="en-US" sz="2590" b="1" i="0" u="none" strike="noStrike" cap="none" dirty="0">
                <a:solidFill>
                  <a:schemeClr val="dk1"/>
                </a:solidFill>
                <a:latin typeface="Calibri"/>
                <a:ea typeface="Calibri"/>
                <a:cs typeface="Calibri"/>
                <a:sym typeface="Calibri"/>
              </a:rPr>
              <a:t>Guru Gobind Singh Indraprastha University</a:t>
            </a:r>
            <a:endParaRPr sz="2590" b="0" i="0" u="none" strike="noStrike" cap="none">
              <a:solidFill>
                <a:schemeClr val="dk1"/>
              </a:solidFill>
              <a:latin typeface="Calibri"/>
              <a:ea typeface="Calibri"/>
              <a:cs typeface="Calibri"/>
              <a:sym typeface="Calibri"/>
            </a:endParaRPr>
          </a:p>
          <a:p>
            <a:pPr marL="0" marR="0" lvl="0" indent="0" algn="ctr" rtl="0">
              <a:lnSpc>
                <a:spcPct val="70000"/>
              </a:lnSpc>
              <a:spcBef>
                <a:spcPts val="0"/>
              </a:spcBef>
              <a:spcAft>
                <a:spcPts val="0"/>
              </a:spcAft>
              <a:buClr>
                <a:schemeClr val="dk1"/>
              </a:buClr>
              <a:buSzPts val="2590"/>
              <a:buFont typeface="Calibri"/>
              <a:buNone/>
            </a:pPr>
            <a:endParaRPr sz="1400" b="0" i="0" u="none" strike="noStrike" cap="none">
              <a:solidFill>
                <a:srgbClr val="000000"/>
              </a:solidFill>
              <a:latin typeface="Arial"/>
              <a:ea typeface="Arial"/>
              <a:cs typeface="Arial"/>
              <a:sym typeface="Arial"/>
            </a:endParaRPr>
          </a:p>
          <a:p>
            <a:pPr marL="0" marR="0" lvl="0" indent="0" algn="ctr" rtl="0">
              <a:lnSpc>
                <a:spcPct val="70000"/>
              </a:lnSpc>
              <a:spcBef>
                <a:spcPts val="0"/>
              </a:spcBef>
              <a:spcAft>
                <a:spcPts val="0"/>
              </a:spcAft>
              <a:buClr>
                <a:schemeClr val="dk1"/>
              </a:buClr>
              <a:buSzPts val="2590"/>
              <a:buFont typeface="Calibri"/>
              <a:buNone/>
            </a:pPr>
            <a:r>
              <a:rPr lang="en-US" sz="2590" b="0" i="0" u="none" strike="noStrike" cap="none" dirty="0">
                <a:solidFill>
                  <a:schemeClr val="dk1"/>
                </a:solidFill>
                <a:latin typeface="Calibri"/>
                <a:ea typeface="Calibri"/>
                <a:cs typeface="Calibri"/>
                <a:sym typeface="Calibri"/>
              </a:rPr>
              <a:t>University School of Information, Communication &amp; Technology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prstGeom prst="rect">
            <a:avLst/>
          </a:prstGeom>
        </p:spPr>
        <p:txBody>
          <a:bodyPr spcFirstLastPara="1" wrap="square" lIns="91425" tIns="45700" rIns="91425" bIns="45700" anchor="ctr" anchorCtr="0">
            <a:noAutofit/>
          </a:bodyPr>
          <a:lstStyle/>
          <a:p>
            <a:pPr marL="2743200" lvl="0" indent="457200" algn="l" rtl="0">
              <a:spcBef>
                <a:spcPts val="0"/>
              </a:spcBef>
              <a:spcAft>
                <a:spcPts val="0"/>
              </a:spcAft>
              <a:buNone/>
            </a:pPr>
            <a:r>
              <a:rPr lang="en-US" b="1" u="sng" dirty="0" smtClean="0"/>
              <a:t>Models </a:t>
            </a:r>
            <a:r>
              <a:rPr lang="en-US" b="1" u="sng" dirty="0"/>
              <a:t>Description</a:t>
            </a:r>
            <a:endParaRPr b="1" u="sng"/>
          </a:p>
        </p:txBody>
      </p:sp>
      <p:sp>
        <p:nvSpPr>
          <p:cNvPr id="150" name="Google Shape;150;p23"/>
          <p:cNvSpPr txBox="1">
            <a:spLocks noGrp="1"/>
          </p:cNvSpPr>
          <p:nvPr>
            <p:ph idx="1"/>
          </p:nvPr>
        </p:nvSpPr>
        <p:spPr>
          <a:xfrm>
            <a:off x="809588" y="1714488"/>
            <a:ext cx="10544212" cy="4689812"/>
          </a:xfrm>
          <a:prstGeom prst="rect">
            <a:avLst/>
          </a:prstGeom>
        </p:spPr>
        <p:txBody>
          <a:bodyPr spcFirstLastPara="1" wrap="square" lIns="91425" tIns="45700" rIns="91425" bIns="45700" anchor="t" anchorCtr="0">
            <a:noAutofit/>
          </a:bodyPr>
          <a:lstStyle/>
          <a:p>
            <a:r>
              <a:rPr lang="en-US" b="1" dirty="0" smtClean="0"/>
              <a:t>Decision tree</a:t>
            </a:r>
            <a:r>
              <a:rPr lang="en-US" dirty="0" smtClean="0"/>
              <a:t> - It is a decision support tool that uses a tree-like graph or model of decisions and their possible consequences. A decision tree is a flowchart-like structure in which each internal node represents a “test” on an attribute, each branch represents the outcome of the test, and each leaf node represents a class label.</a:t>
            </a:r>
          </a:p>
          <a:p>
            <a:endParaRPr/>
          </a:p>
        </p:txBody>
      </p:sp>
      <p:pic>
        <p:nvPicPr>
          <p:cNvPr id="26626" name="Picture 2" descr="Related image"/>
          <p:cNvPicPr>
            <a:picLocks noChangeAspect="1" noChangeArrowheads="1"/>
          </p:cNvPicPr>
          <p:nvPr/>
        </p:nvPicPr>
        <p:blipFill>
          <a:blip r:embed="rId3"/>
          <a:srcRect/>
          <a:stretch>
            <a:fillRect/>
          </a:stretch>
        </p:blipFill>
        <p:spPr bwMode="auto">
          <a:xfrm>
            <a:off x="4024298" y="3929066"/>
            <a:ext cx="3836774" cy="252267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5" name="Google Shape;150;p23"/>
          <p:cNvSpPr txBox="1">
            <a:spLocks noGrp="1"/>
          </p:cNvSpPr>
          <p:nvPr>
            <p:ph idx="1"/>
          </p:nvPr>
        </p:nvSpPr>
        <p:spPr>
          <a:xfrm>
            <a:off x="738150" y="1071546"/>
            <a:ext cx="10615650" cy="5332754"/>
          </a:xfrm>
          <a:prstGeom prst="rect">
            <a:avLst/>
          </a:prstGeom>
        </p:spPr>
        <p:txBody>
          <a:bodyPr spcFirstLastPara="1" wrap="square" lIns="91425" tIns="45700" rIns="91425" bIns="45700" anchor="t" anchorCtr="0">
            <a:noAutofit/>
          </a:bodyPr>
          <a:lstStyle/>
          <a:p>
            <a:pPr algn="just"/>
            <a:r>
              <a:rPr lang="en-US" sz="2000" b="1" dirty="0" smtClean="0"/>
              <a:t>Support Vector – </a:t>
            </a:r>
            <a:r>
              <a:rPr lang="en-US" sz="2000" dirty="0" smtClean="0"/>
              <a:t>It is an algorithm that is specified to find a hyper plane in an N-dimensional space(N — the number of features) that distinctly classifies the data points.</a:t>
            </a:r>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r>
              <a:rPr lang="en-IN" sz="2000" b="1" dirty="0" smtClean="0"/>
              <a:t>Logistic Regression -</a:t>
            </a:r>
            <a:r>
              <a:rPr lang="en-IN" sz="2000" dirty="0" smtClean="0"/>
              <a:t> </a:t>
            </a:r>
            <a:r>
              <a:rPr lang="en-US" sz="2000" dirty="0" smtClean="0"/>
              <a:t>Logistic regression is a statistical model that in its basic form uses a logistic function to model a binary dependent variable. In regression analysis, logistic regression (or </a:t>
            </a:r>
            <a:r>
              <a:rPr lang="en-US" sz="2000" dirty="0" err="1" smtClean="0"/>
              <a:t>logit</a:t>
            </a:r>
            <a:r>
              <a:rPr lang="en-US" sz="2000" dirty="0" smtClean="0"/>
              <a:t> regression) is estimating the parameters of a logistic model</a:t>
            </a:r>
          </a:p>
          <a:p>
            <a:pPr algn="just"/>
            <a:endParaRPr/>
          </a:p>
        </p:txBody>
      </p:sp>
      <p:pic>
        <p:nvPicPr>
          <p:cNvPr id="22530" name="Picture 2" descr="https://miro.medium.com/max/375/0*0o8xIA4k3gXUDCFU.png"/>
          <p:cNvPicPr>
            <a:picLocks noChangeAspect="1" noChangeArrowheads="1"/>
          </p:cNvPicPr>
          <p:nvPr/>
        </p:nvPicPr>
        <p:blipFill>
          <a:blip r:embed="rId3"/>
          <a:srcRect/>
          <a:stretch>
            <a:fillRect/>
          </a:stretch>
        </p:blipFill>
        <p:spPr bwMode="auto">
          <a:xfrm>
            <a:off x="4595802" y="1928802"/>
            <a:ext cx="2000264" cy="1571636"/>
          </a:xfrm>
          <a:prstGeom prst="rect">
            <a:avLst/>
          </a:prstGeom>
          <a:noFill/>
        </p:spPr>
      </p:pic>
      <p:pic>
        <p:nvPicPr>
          <p:cNvPr id="22534" name="Picture 6" descr="Understanding Logistic Regression step by step - Towards Data Science"/>
          <p:cNvPicPr>
            <a:picLocks noChangeAspect="1" noChangeArrowheads="1"/>
          </p:cNvPicPr>
          <p:nvPr/>
        </p:nvPicPr>
        <p:blipFill>
          <a:blip r:embed="rId4"/>
          <a:srcRect/>
          <a:stretch>
            <a:fillRect/>
          </a:stretch>
        </p:blipFill>
        <p:spPr bwMode="auto">
          <a:xfrm>
            <a:off x="4238612" y="4786322"/>
            <a:ext cx="2829273" cy="19288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36" y="1071546"/>
            <a:ext cx="11058564" cy="5643602"/>
          </a:xfrm>
        </p:spPr>
        <p:txBody>
          <a:bodyPr>
            <a:normAutofit fontScale="92500" lnSpcReduction="10000"/>
          </a:bodyPr>
          <a:lstStyle/>
          <a:p>
            <a:pPr algn="just"/>
            <a:r>
              <a:rPr lang="en-US" sz="2000" b="1" dirty="0" smtClean="0"/>
              <a:t>K-Nearest Neighbors - </a:t>
            </a:r>
            <a:r>
              <a:rPr lang="en-US" sz="2000" dirty="0" smtClean="0"/>
              <a:t>The KNN algorithm assumes that similar things exist in close proximity. In other words, similar things are near to each other.</a:t>
            </a:r>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dirty="0" smtClean="0"/>
          </a:p>
          <a:p>
            <a:pPr algn="just"/>
            <a:endParaRPr lang="en-IN" sz="2000" b="1" dirty="0" smtClean="0"/>
          </a:p>
          <a:p>
            <a:pPr algn="just"/>
            <a:r>
              <a:rPr lang="en-IN" sz="2000" b="1" dirty="0" smtClean="0"/>
              <a:t>Ridge Regression- </a:t>
            </a:r>
            <a:r>
              <a:rPr lang="en-US" sz="2000" dirty="0" smtClean="0"/>
              <a:t>Ridge regression is an extension for linear regression. It is implemented by imposing a penalty on the size of the coefficients when the data leads to over fitting a model and failure to find unique solutions.</a:t>
            </a:r>
          </a:p>
          <a:p>
            <a:pPr algn="just">
              <a:buNone/>
            </a:pPr>
            <a:endParaRPr lang="en-US" sz="2000" dirty="0" smtClean="0"/>
          </a:p>
          <a:p>
            <a:pPr algn="just"/>
            <a:r>
              <a:rPr lang="en-IN" sz="2000" b="1" dirty="0" smtClean="0"/>
              <a:t>Lasso Regression - </a:t>
            </a:r>
            <a:r>
              <a:rPr lang="en-US" sz="2000" dirty="0" smtClean="0"/>
              <a:t>Lasso is another extension built on regularized linear regression, but with a small twist. The only difference from Ridge regression is that the regularization term is in absolute value. Lasso method overcomes the disadvantage of Ridge regression by not only punishing high values penalty but actually setting them to zero if they are not relevant which creates a huge difference due to which we end up with fewer features.  </a:t>
            </a:r>
          </a:p>
          <a:p>
            <a:pPr algn="just"/>
            <a:endParaRPr lang="en-US" sz="2000" b="1" dirty="0" smtClean="0"/>
          </a:p>
          <a:p>
            <a:pPr algn="just"/>
            <a:endParaRPr lang="en-US" dirty="0"/>
          </a:p>
        </p:txBody>
      </p:sp>
      <p:pic>
        <p:nvPicPr>
          <p:cNvPr id="47106" name="Picture 2" descr="https://miro.medium.com/max/764/1*wW8O-0xVQUFhBGexx2B6hg.png"/>
          <p:cNvPicPr>
            <a:picLocks noChangeAspect="1" noChangeArrowheads="1"/>
          </p:cNvPicPr>
          <p:nvPr/>
        </p:nvPicPr>
        <p:blipFill>
          <a:blip r:embed="rId2"/>
          <a:srcRect/>
          <a:stretch>
            <a:fillRect/>
          </a:stretch>
        </p:blipFill>
        <p:spPr bwMode="auto">
          <a:xfrm>
            <a:off x="4167174" y="1696961"/>
            <a:ext cx="3214710" cy="210981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74" y="1142984"/>
            <a:ext cx="10987126" cy="5181616"/>
          </a:xfrm>
        </p:spPr>
        <p:txBody>
          <a:bodyPr>
            <a:normAutofit/>
          </a:bodyPr>
          <a:lstStyle/>
          <a:p>
            <a:pPr algn="just"/>
            <a:r>
              <a:rPr lang="en-IN" sz="2000" b="1" dirty="0" smtClean="0"/>
              <a:t>Bayesian Regression- </a:t>
            </a:r>
            <a:r>
              <a:rPr lang="en-US" sz="2000" dirty="0" smtClean="0"/>
              <a:t>In the Bayesian viewpoint, we formulate linear regression using probability distributions rather than point estimates. The response, y, is not estimated as a single value, but is assumed to be drawn from a probability distribution.</a:t>
            </a:r>
          </a:p>
          <a:p>
            <a:pPr algn="just"/>
            <a:endParaRPr lang="en-US" sz="2000" b="1" dirty="0" smtClean="0"/>
          </a:p>
          <a:p>
            <a:pPr algn="just"/>
            <a:r>
              <a:rPr lang="en-US" sz="2000" b="1" dirty="0" smtClean="0"/>
              <a:t>General Regression Neural Network -</a:t>
            </a:r>
            <a:r>
              <a:rPr lang="en-US" sz="2000" dirty="0" smtClean="0"/>
              <a:t>The general regression neural network (GRNN) is a single-pass neural network which uses a Gaussian activation function in the hidden layer. GRNN consists of input, hidden, summation, and division layers.</a:t>
            </a:r>
          </a:p>
          <a:p>
            <a:pPr algn="just"/>
            <a:endParaRPr lang="en-US" sz="2000" b="1" dirty="0" smtClean="0"/>
          </a:p>
          <a:p>
            <a:pPr algn="just"/>
            <a:r>
              <a:rPr lang="en-US" sz="2000" b="1" dirty="0" smtClean="0"/>
              <a:t>Probabilistic Neural Network - </a:t>
            </a:r>
            <a:r>
              <a:rPr lang="en-US" sz="2000" dirty="0" smtClean="0"/>
              <a:t>A probabilistic neural network (PNN) is a feed forward neural network, which is widely used in classification and pattern recognition problems. In the PNN algorithm, the parent probability distribution function (PDF) of each class is approximated, the class probability of a new input data is estimated and </a:t>
            </a:r>
            <a:r>
              <a:rPr lang="en-US" sz="2000" dirty="0" err="1" smtClean="0"/>
              <a:t>Bayes</a:t>
            </a:r>
            <a:r>
              <a:rPr lang="en-US" sz="2000" dirty="0" smtClean="0"/>
              <a:t>’ rule is then employed to allocate the class with highest posterior probability to new input data</a:t>
            </a:r>
            <a:endParaRPr 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500042"/>
            <a:ext cx="10972800" cy="796086"/>
          </a:xfrm>
        </p:spPr>
        <p:txBody>
          <a:bodyPr>
            <a:normAutofit fontScale="90000"/>
          </a:bodyPr>
          <a:lstStyle/>
          <a:p>
            <a:pPr lvl="0" algn="ctr"/>
            <a:r>
              <a:rPr lang="en-US" b="1" u="sng" dirty="0" smtClean="0"/>
              <a:t>Prediction Accuracy Measures</a:t>
            </a:r>
            <a:endParaRPr lang="en-US" b="1" u="sng" dirty="0"/>
          </a:p>
        </p:txBody>
      </p:sp>
      <p:sp>
        <p:nvSpPr>
          <p:cNvPr id="3" name="Content Placeholder 2"/>
          <p:cNvSpPr>
            <a:spLocks noGrp="1"/>
          </p:cNvSpPr>
          <p:nvPr>
            <p:ph idx="1"/>
          </p:nvPr>
        </p:nvSpPr>
        <p:spPr>
          <a:xfrm>
            <a:off x="609600" y="1500174"/>
            <a:ext cx="10972800" cy="5643602"/>
          </a:xfrm>
        </p:spPr>
        <p:txBody>
          <a:bodyPr>
            <a:normAutofit/>
          </a:bodyPr>
          <a:lstStyle/>
          <a:p>
            <a:pPr marL="274320" lvl="1" indent="-274320">
              <a:buClr>
                <a:schemeClr val="accent3"/>
              </a:buClr>
              <a:buSzPct val="95000"/>
            </a:pPr>
            <a:r>
              <a:rPr lang="en-IN" sz="2000" b="1" dirty="0" smtClean="0"/>
              <a:t>Mean Absolute Error (MAE) - </a:t>
            </a:r>
            <a:r>
              <a:rPr lang="en-US" sz="2000" dirty="0" smtClean="0"/>
              <a:t>MAE is an arithmetic average of the absolute errors, where  is the prediction and the true value.</a:t>
            </a:r>
          </a:p>
          <a:p>
            <a:pPr marL="274320" lvl="1" indent="-274320">
              <a:buClr>
                <a:schemeClr val="accent3"/>
              </a:buClr>
              <a:buSzPct val="95000"/>
            </a:pPr>
            <a:endParaRPr lang="en-US" sz="2000" b="1" dirty="0" smtClean="0"/>
          </a:p>
          <a:p>
            <a:pPr marL="274320" lvl="1" indent="-274320">
              <a:buClr>
                <a:schemeClr val="accent3"/>
              </a:buClr>
              <a:buSzPct val="95000"/>
            </a:pPr>
            <a:endParaRPr lang="en-US" sz="2000" b="1" dirty="0" smtClean="0"/>
          </a:p>
          <a:p>
            <a:pPr marL="274320" lvl="1" indent="-274320">
              <a:buClr>
                <a:schemeClr val="accent3"/>
              </a:buClr>
              <a:buSzPct val="95000"/>
            </a:pPr>
            <a:r>
              <a:rPr lang="en-US" sz="2000" b="1" dirty="0" smtClean="0"/>
              <a:t>Root Mean Square Error (RMSE) - </a:t>
            </a:r>
            <a:r>
              <a:rPr lang="en-US" sz="2000" dirty="0" smtClean="0"/>
              <a:t>RMSE is defined as the square root of differences between predicted values and observed values. </a:t>
            </a:r>
          </a:p>
          <a:p>
            <a:pPr marL="274320" lvl="1" indent="-274320">
              <a:buClr>
                <a:schemeClr val="accent3"/>
              </a:buClr>
              <a:buSzPct val="95000"/>
            </a:pPr>
            <a:endParaRPr lang="en-IN" sz="2000" b="1" dirty="0" smtClean="0"/>
          </a:p>
          <a:p>
            <a:pPr marL="274320" lvl="1" indent="-274320">
              <a:buClr>
                <a:schemeClr val="accent3"/>
              </a:buClr>
              <a:buSzPct val="95000"/>
            </a:pPr>
            <a:endParaRPr lang="en-IN" sz="2000" b="1" dirty="0" smtClean="0"/>
          </a:p>
          <a:p>
            <a:pPr marL="274320" lvl="1" indent="-274320">
              <a:buClr>
                <a:schemeClr val="accent3"/>
              </a:buClr>
              <a:buSzPct val="95000"/>
            </a:pPr>
            <a:r>
              <a:rPr lang="en-IN" sz="2000" b="1" dirty="0" smtClean="0"/>
              <a:t>R Squared Error – </a:t>
            </a:r>
            <a:r>
              <a:rPr lang="en-US" sz="2000" dirty="0" smtClean="0"/>
              <a:t>It is the proportion of the variance in the dependent variable that is predictable from the independent variable(s).</a:t>
            </a:r>
          </a:p>
          <a:p>
            <a:pPr marL="274320" lvl="1" indent="-274320">
              <a:buClr>
                <a:schemeClr val="accent3"/>
              </a:buClr>
              <a:buSzPct val="95000"/>
            </a:pPr>
            <a:endParaRPr lang="en-IN" sz="2000" dirty="0" smtClean="0"/>
          </a:p>
          <a:p>
            <a:pPr marL="274320" lvl="1" indent="-274320">
              <a:buClr>
                <a:schemeClr val="accent3"/>
              </a:buClr>
              <a:buSzPct val="95000"/>
            </a:pPr>
            <a:endParaRPr lang="en-IN" sz="2000" dirty="0" smtClean="0"/>
          </a:p>
          <a:p>
            <a:pPr marL="274320" lvl="1" indent="-274320">
              <a:buClr>
                <a:schemeClr val="accent3"/>
              </a:buClr>
              <a:buSzPct val="95000"/>
            </a:pPr>
            <a:endParaRPr lang="en-IN" sz="2000" dirty="0" smtClean="0"/>
          </a:p>
          <a:p>
            <a:pPr algn="ctr">
              <a:buNone/>
            </a:pPr>
            <a:r>
              <a:rPr lang="en-US" sz="1100" dirty="0" smtClean="0"/>
              <a:t>Sum of squared errors of our regression model (</a:t>
            </a:r>
            <a:r>
              <a:rPr lang="en-US" sz="1100" dirty="0" err="1" smtClean="0"/>
              <a:t>SSres</a:t>
            </a:r>
            <a:r>
              <a:rPr lang="en-US" sz="1100" dirty="0" smtClean="0"/>
              <a:t>)  Sum of squared errors (</a:t>
            </a:r>
            <a:r>
              <a:rPr lang="en-US" sz="1100" dirty="0" err="1" smtClean="0"/>
              <a:t>SStot</a:t>
            </a:r>
            <a:r>
              <a:rPr lang="en-US" sz="1100" dirty="0" smtClean="0"/>
              <a:t>)</a:t>
            </a:r>
          </a:p>
          <a:p>
            <a:pPr marL="274320" lvl="1" indent="-274320">
              <a:buClr>
                <a:schemeClr val="accent3"/>
              </a:buClr>
              <a:buSzPct val="95000"/>
            </a:pPr>
            <a:endParaRPr lang="en-US" sz="2000" dirty="0" smtClean="0"/>
          </a:p>
          <a:p>
            <a:pPr marL="274320" lvl="1" indent="-274320">
              <a:buClr>
                <a:schemeClr val="accent3"/>
              </a:buClr>
              <a:buSzPct val="95000"/>
            </a:pPr>
            <a:endParaRPr lang="en-IN" sz="2000" b="1" dirty="0" smtClean="0"/>
          </a:p>
          <a:p>
            <a:pPr marL="274320" lvl="1" indent="-274320">
              <a:buClr>
                <a:schemeClr val="accent3"/>
              </a:buClr>
              <a:buSzPct val="95000"/>
            </a:pPr>
            <a:endParaRPr lang="en-IN" sz="2000" b="1" dirty="0" smtClean="0"/>
          </a:p>
          <a:p>
            <a:pPr marL="274320" lvl="1" indent="-274320">
              <a:buClr>
                <a:schemeClr val="accent3"/>
              </a:buClr>
              <a:buSzPct val="95000"/>
            </a:pPr>
            <a:endParaRPr lang="en-IN" sz="2000" b="1" dirty="0" smtClean="0"/>
          </a:p>
          <a:p>
            <a:pPr marL="274320" lvl="1" indent="-274320">
              <a:buClr>
                <a:schemeClr val="accent3"/>
              </a:buClr>
              <a:buSzPct val="95000"/>
            </a:pPr>
            <a:endParaRPr lang="en-US" sz="2000" b="1" dirty="0" smtClean="0"/>
          </a:p>
          <a:p>
            <a:endParaRPr lang="en-US" sz="2000" dirty="0"/>
          </a:p>
        </p:txBody>
      </p:sp>
      <p:pic>
        <p:nvPicPr>
          <p:cNvPr id="4" name="Picture 3" descr="https://a8h2w5y7.rocketcdn.me/wp-content/uploads/2016/10/MAE.png"/>
          <p:cNvPicPr/>
          <p:nvPr/>
        </p:nvPicPr>
        <p:blipFill>
          <a:blip r:embed="rId2"/>
          <a:srcRect/>
          <a:stretch>
            <a:fillRect/>
          </a:stretch>
        </p:blipFill>
        <p:spPr bwMode="auto">
          <a:xfrm>
            <a:off x="4742446" y="2143116"/>
            <a:ext cx="2707108" cy="785818"/>
          </a:xfrm>
          <a:prstGeom prst="rect">
            <a:avLst/>
          </a:prstGeom>
          <a:noFill/>
          <a:ln w="9525">
            <a:noFill/>
            <a:miter lim="800000"/>
            <a:headEnd/>
            <a:tailEnd/>
          </a:ln>
        </p:spPr>
      </p:pic>
      <p:pic>
        <p:nvPicPr>
          <p:cNvPr id="5" name="Picture 4" descr="Root Mean Square Formula"/>
          <p:cNvPicPr/>
          <p:nvPr/>
        </p:nvPicPr>
        <p:blipFill>
          <a:blip r:embed="rId3"/>
          <a:srcRect/>
          <a:stretch>
            <a:fillRect/>
          </a:stretch>
        </p:blipFill>
        <p:spPr bwMode="auto">
          <a:xfrm>
            <a:off x="4333770" y="3500438"/>
            <a:ext cx="3524460" cy="857256"/>
          </a:xfrm>
          <a:prstGeom prst="rect">
            <a:avLst/>
          </a:prstGeom>
          <a:noFill/>
          <a:ln w="9525">
            <a:noFill/>
            <a:miter lim="800000"/>
            <a:headEnd/>
            <a:tailEnd/>
          </a:ln>
        </p:spPr>
      </p:pic>
      <p:pic>
        <p:nvPicPr>
          <p:cNvPr id="6" name="Picture 5" descr="https://miro.medium.com/max/1758/1*_HbrAW-tMRBli6ASD5Bttw.png"/>
          <p:cNvPicPr/>
          <p:nvPr/>
        </p:nvPicPr>
        <p:blipFill>
          <a:blip r:embed="rId4"/>
          <a:srcRect/>
          <a:stretch>
            <a:fillRect/>
          </a:stretch>
        </p:blipFill>
        <p:spPr bwMode="auto">
          <a:xfrm>
            <a:off x="3881422" y="5072074"/>
            <a:ext cx="4314825" cy="86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838200" y="365125"/>
            <a:ext cx="10515600" cy="1083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b="1" u="sng" dirty="0"/>
              <a:t>Results</a:t>
            </a:r>
            <a:endParaRPr b="1" u="sng"/>
          </a:p>
        </p:txBody>
      </p:sp>
      <p:graphicFrame>
        <p:nvGraphicFramePr>
          <p:cNvPr id="6" name="Chart 5"/>
          <p:cNvGraphicFramePr/>
          <p:nvPr/>
        </p:nvGraphicFramePr>
        <p:xfrm>
          <a:off x="2724150" y="5000636"/>
          <a:ext cx="6743700" cy="185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2724150" y="3143248"/>
          <a:ext cx="6743700" cy="18573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nvGraphicFramePr>
        <p:xfrm>
          <a:off x="2727325" y="1285860"/>
          <a:ext cx="6737350" cy="1857388"/>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b="1" u="sng" dirty="0"/>
              <a:t>Conclusions</a:t>
            </a:r>
            <a:endParaRPr b="1" u="sng"/>
          </a:p>
        </p:txBody>
      </p:sp>
      <p:sp>
        <p:nvSpPr>
          <p:cNvPr id="184" name="Google Shape;184;p2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indent="-228600" algn="just">
              <a:lnSpc>
                <a:spcPct val="90000"/>
              </a:lnSpc>
              <a:spcBef>
                <a:spcPts val="1000"/>
              </a:spcBef>
              <a:buClr>
                <a:schemeClr val="dk1"/>
              </a:buClr>
              <a:buSzPts val="3600"/>
              <a:buFont typeface="Wingdings 2"/>
              <a:buChar char="•"/>
            </a:pPr>
            <a:r>
              <a:rPr lang="en-US" sz="2200" dirty="0" smtClean="0"/>
              <a:t>The prediction performance of the machine learning algorithms based models were assessed and compared with prevailing models in terms of R Squared values, MAE values and RMSE values. </a:t>
            </a:r>
          </a:p>
          <a:p>
            <a:pPr marL="228600" indent="-228600" algn="just">
              <a:lnSpc>
                <a:spcPct val="90000"/>
              </a:lnSpc>
              <a:spcBef>
                <a:spcPts val="1000"/>
              </a:spcBef>
              <a:buClr>
                <a:schemeClr val="dk1"/>
              </a:buClr>
              <a:buSzPts val="3600"/>
              <a:buFont typeface="Wingdings 2"/>
              <a:buChar char="•"/>
            </a:pPr>
            <a:endParaRPr lang="en-US" sz="2200" dirty="0" smtClean="0"/>
          </a:p>
          <a:p>
            <a:pPr marL="228600" indent="-228600" algn="just">
              <a:lnSpc>
                <a:spcPct val="90000"/>
              </a:lnSpc>
              <a:spcBef>
                <a:spcPts val="1000"/>
              </a:spcBef>
              <a:buClr>
                <a:schemeClr val="dk1"/>
              </a:buClr>
              <a:buSzPts val="3600"/>
              <a:buFont typeface="Wingdings 2"/>
              <a:buChar char="•"/>
            </a:pPr>
            <a:r>
              <a:rPr lang="en-US" sz="2200" dirty="0" smtClean="0"/>
              <a:t>It was found that KNN and Ridge Regression model outperformed the prevailing models as the least RMSE value is recorded. As far as R Squared values are concerned, KNN and Ridge Regression models are significantly better over others on the QUES dataset </a:t>
            </a:r>
          </a:p>
          <a:p>
            <a:pPr marL="228600" indent="-228600" algn="just">
              <a:lnSpc>
                <a:spcPct val="90000"/>
              </a:lnSpc>
              <a:spcBef>
                <a:spcPts val="1000"/>
              </a:spcBef>
              <a:buClr>
                <a:schemeClr val="dk1"/>
              </a:buClr>
              <a:buSzPts val="3600"/>
              <a:buFont typeface="Wingdings 2"/>
              <a:buChar char="•"/>
            </a:pPr>
            <a:endParaRPr lang="en-US" sz="2200" dirty="0" smtClean="0"/>
          </a:p>
          <a:p>
            <a:pPr marL="228600" indent="-228600" algn="just">
              <a:lnSpc>
                <a:spcPct val="90000"/>
              </a:lnSpc>
              <a:spcBef>
                <a:spcPts val="1000"/>
              </a:spcBef>
              <a:buClr>
                <a:schemeClr val="dk1"/>
              </a:buClr>
              <a:buSzPts val="3600"/>
              <a:buFont typeface="Wingdings 2"/>
              <a:buChar char="•"/>
            </a:pPr>
            <a:r>
              <a:rPr lang="en-US" sz="2200" dirty="0" smtClean="0"/>
              <a:t>Whereas GRNN and PNN gave compelling results of R Squared values on both the datasets. Thus, it is concluded GRNN and PNN are indeed a very useful modeling technique and it could be used as a sound alternative for the prediction of software maintainability.</a:t>
            </a:r>
          </a:p>
          <a:p>
            <a:pPr marL="228600" lvl="0" indent="-228600" algn="just" rtl="0">
              <a:lnSpc>
                <a:spcPct val="90000"/>
              </a:lnSpc>
              <a:spcBef>
                <a:spcPts val="1000"/>
              </a:spcBef>
              <a:spcAft>
                <a:spcPts val="0"/>
              </a:spcAft>
              <a:buClr>
                <a:schemeClr val="dk1"/>
              </a:buClr>
              <a:buSzPts val="3600"/>
              <a:buChar char="•"/>
            </a:pPr>
            <a:endParaRPr sz="2200"/>
          </a:p>
          <a:p>
            <a:pPr marL="228600" lvl="0" indent="0" algn="just" rtl="0">
              <a:lnSpc>
                <a:spcPct val="90000"/>
              </a:lnSpc>
              <a:spcBef>
                <a:spcPts val="1000"/>
              </a:spcBef>
              <a:spcAft>
                <a:spcPts val="0"/>
              </a:spcAft>
              <a:buSzPts val="1800"/>
              <a:buNone/>
            </a:pPr>
            <a:endParaRPr sz="2200"/>
          </a:p>
          <a:p>
            <a:pPr marL="228600" lvl="0" indent="-50800" algn="just" rtl="0">
              <a:lnSpc>
                <a:spcPct val="90000"/>
              </a:lnSpc>
              <a:spcBef>
                <a:spcPts val="1000"/>
              </a:spcBef>
              <a:spcAft>
                <a:spcPts val="0"/>
              </a:spcAft>
              <a:buClr>
                <a:schemeClr val="dk1"/>
              </a:buClr>
              <a:buSzPts val="2800"/>
              <a:buNone/>
            </a:pPr>
            <a:endParaRPr sz="2200"/>
          </a:p>
          <a:p>
            <a:pPr marL="228600" lvl="0" indent="-50800" algn="just" rtl="0">
              <a:lnSpc>
                <a:spcPct val="90000"/>
              </a:lnSpc>
              <a:spcBef>
                <a:spcPts val="1000"/>
              </a:spcBef>
              <a:spcAft>
                <a:spcPts val="0"/>
              </a:spcAft>
              <a:buClr>
                <a:schemeClr val="dk1"/>
              </a:buClr>
              <a:buSzPts val="2800"/>
              <a:buNone/>
            </a:pPr>
            <a:endParaRPr sz="2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Future Directions</a:t>
            </a:r>
            <a:endParaRPr lang="en-US" b="1" u="sng" dirty="0"/>
          </a:p>
        </p:txBody>
      </p:sp>
      <p:sp>
        <p:nvSpPr>
          <p:cNvPr id="3" name="Text Placeholder 2"/>
          <p:cNvSpPr>
            <a:spLocks noGrp="1"/>
          </p:cNvSpPr>
          <p:nvPr>
            <p:ph idx="1"/>
          </p:nvPr>
        </p:nvSpPr>
        <p:spPr/>
        <p:txBody>
          <a:bodyPr>
            <a:normAutofit/>
          </a:bodyPr>
          <a:lstStyle/>
          <a:p>
            <a:pPr algn="just"/>
            <a:r>
              <a:rPr lang="en-US" dirty="0" smtClean="0"/>
              <a:t>The present investigation depended on two business programming datasets UIMS and QUES created in ADA, therefore we there can be research in the same datasets created in different programming </a:t>
            </a:r>
          </a:p>
          <a:p>
            <a:pPr algn="just"/>
            <a:endParaRPr lang="en-US" dirty="0" smtClean="0"/>
          </a:p>
          <a:p>
            <a:pPr algn="just"/>
            <a:r>
              <a:rPr lang="en-US" dirty="0" smtClean="0"/>
              <a:t>Further research can be arranged trying to join these models with other information mining procedures to create expectation models which can gauge the viability of programming all the more precisely with least accuracy mistakes on other programming dialects.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501131" y="2581752"/>
            <a:ext cx="5189737" cy="169449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b="1" u="sng" dirty="0"/>
              <a:t>Contents</a:t>
            </a:r>
            <a:endParaRPr b="1" u="sng"/>
          </a:p>
        </p:txBody>
      </p:sp>
      <p:sp>
        <p:nvSpPr>
          <p:cNvPr id="94" name="Google Shape;94;p1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dirty="0"/>
              <a:t>Objective</a:t>
            </a:r>
            <a:endParaRPr/>
          </a:p>
          <a:p>
            <a:pPr marL="457200" lvl="0" indent="-342900" algn="l" rtl="0">
              <a:lnSpc>
                <a:spcPct val="90000"/>
              </a:lnSpc>
              <a:spcBef>
                <a:spcPts val="0"/>
              </a:spcBef>
              <a:spcAft>
                <a:spcPts val="0"/>
              </a:spcAft>
              <a:buSzPts val="1800"/>
              <a:buChar char="●"/>
            </a:pPr>
            <a:r>
              <a:rPr lang="en-IN" dirty="0" smtClean="0"/>
              <a:t>Project Benefits</a:t>
            </a:r>
            <a:endParaRPr/>
          </a:p>
          <a:p>
            <a:pPr marL="457200" lvl="0" indent="-342900" algn="l" rtl="0">
              <a:lnSpc>
                <a:spcPct val="90000"/>
              </a:lnSpc>
              <a:spcBef>
                <a:spcPts val="0"/>
              </a:spcBef>
              <a:spcAft>
                <a:spcPts val="0"/>
              </a:spcAft>
              <a:buSzPts val="1800"/>
              <a:buChar char="●"/>
            </a:pPr>
            <a:r>
              <a:rPr lang="en-US" dirty="0" smtClean="0"/>
              <a:t>Introduction</a:t>
            </a:r>
          </a:p>
          <a:p>
            <a:pPr marL="457200" indent="-342900">
              <a:lnSpc>
                <a:spcPct val="90000"/>
              </a:lnSpc>
              <a:spcBef>
                <a:spcPts val="0"/>
              </a:spcBef>
              <a:buSzPts val="1800"/>
              <a:buFont typeface="Wingdings 2"/>
              <a:buChar char="●"/>
            </a:pPr>
            <a:r>
              <a:rPr lang="en-IN" dirty="0" smtClean="0"/>
              <a:t>Research Methodology </a:t>
            </a:r>
            <a:endParaRPr/>
          </a:p>
          <a:p>
            <a:pPr marL="457200" lvl="0" indent="-342900" algn="l" rtl="0">
              <a:lnSpc>
                <a:spcPct val="90000"/>
              </a:lnSpc>
              <a:spcBef>
                <a:spcPts val="0"/>
              </a:spcBef>
              <a:spcAft>
                <a:spcPts val="0"/>
              </a:spcAft>
              <a:buSzPts val="1800"/>
              <a:buChar char="●"/>
            </a:pPr>
            <a:r>
              <a:rPr lang="en-US" dirty="0" smtClean="0"/>
              <a:t>Dataset</a:t>
            </a:r>
          </a:p>
          <a:p>
            <a:pPr marL="457200" lvl="0" indent="-342900" algn="l" rtl="0">
              <a:lnSpc>
                <a:spcPct val="90000"/>
              </a:lnSpc>
              <a:spcBef>
                <a:spcPts val="0"/>
              </a:spcBef>
              <a:spcAft>
                <a:spcPts val="0"/>
              </a:spcAft>
              <a:buSzPts val="1800"/>
              <a:buChar char="●"/>
            </a:pPr>
            <a:r>
              <a:rPr lang="en-US" dirty="0" smtClean="0"/>
              <a:t>Models Description </a:t>
            </a:r>
          </a:p>
          <a:p>
            <a:pPr marL="457200" lvl="0" indent="-342900">
              <a:lnSpc>
                <a:spcPct val="90000"/>
              </a:lnSpc>
              <a:spcBef>
                <a:spcPts val="0"/>
              </a:spcBef>
              <a:buSzPts val="1800"/>
              <a:buChar char="●"/>
            </a:pPr>
            <a:r>
              <a:rPr lang="en-US" dirty="0" smtClean="0"/>
              <a:t>Prediction Accuracy Measures</a:t>
            </a:r>
            <a:endParaRPr/>
          </a:p>
          <a:p>
            <a:pPr marL="457200" lvl="0" indent="-342900" algn="l" rtl="0">
              <a:lnSpc>
                <a:spcPct val="90000"/>
              </a:lnSpc>
              <a:spcBef>
                <a:spcPts val="0"/>
              </a:spcBef>
              <a:spcAft>
                <a:spcPts val="0"/>
              </a:spcAft>
              <a:buSzPts val="1800"/>
              <a:buChar char="●"/>
            </a:pPr>
            <a:r>
              <a:rPr lang="en-US" dirty="0"/>
              <a:t>Results</a:t>
            </a:r>
            <a:endParaRPr/>
          </a:p>
          <a:p>
            <a:pPr marL="457200" lvl="0" indent="-342900" algn="l" rtl="0">
              <a:lnSpc>
                <a:spcPct val="90000"/>
              </a:lnSpc>
              <a:spcBef>
                <a:spcPts val="0"/>
              </a:spcBef>
              <a:spcAft>
                <a:spcPts val="0"/>
              </a:spcAft>
              <a:buSzPts val="1800"/>
              <a:buChar char="●"/>
            </a:pPr>
            <a:r>
              <a:rPr lang="en-US" dirty="0" smtClean="0"/>
              <a:t>Conclusion</a:t>
            </a:r>
          </a:p>
          <a:p>
            <a:pPr marL="457200" lvl="0" indent="-342900" algn="l" rtl="0">
              <a:lnSpc>
                <a:spcPct val="90000"/>
              </a:lnSpc>
              <a:spcBef>
                <a:spcPts val="0"/>
              </a:spcBef>
              <a:spcAft>
                <a:spcPts val="0"/>
              </a:spcAft>
              <a:buSzPts val="1800"/>
              <a:buChar char="●"/>
            </a:pPr>
            <a:r>
              <a:rPr lang="en-IN" dirty="0" smtClean="0"/>
              <a:t>Future Direction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b="1" u="sng" dirty="0"/>
              <a:t>Objective</a:t>
            </a:r>
            <a:endParaRPr b="1" u="sng"/>
          </a:p>
        </p:txBody>
      </p:sp>
      <p:sp>
        <p:nvSpPr>
          <p:cNvPr id="100" name="Google Shape;100;p15"/>
          <p:cNvSpPr txBox="1">
            <a:spLocks noGrp="1"/>
          </p:cNvSpPr>
          <p:nvPr>
            <p:ph idx="1"/>
          </p:nvPr>
        </p:nvSpPr>
        <p:spPr>
          <a:xfrm>
            <a:off x="838200" y="1504150"/>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1800"/>
              <a:buNone/>
            </a:pPr>
            <a:endParaRPr sz="3600"/>
          </a:p>
          <a:p>
            <a:pPr lvl="0" indent="-457200" algn="just">
              <a:spcBef>
                <a:spcPts val="0"/>
              </a:spcBef>
              <a:buSzPts val="3600"/>
              <a:buNone/>
            </a:pPr>
            <a:r>
              <a:rPr lang="en-US" sz="3600" dirty="0" smtClean="0"/>
              <a:t>	The </a:t>
            </a:r>
            <a:r>
              <a:rPr lang="en-US" sz="3600" dirty="0"/>
              <a:t>main purpose of this project is to </a:t>
            </a:r>
            <a:r>
              <a:rPr lang="en-US" sz="3600" dirty="0" smtClean="0"/>
              <a:t>find a </a:t>
            </a:r>
            <a:r>
              <a:rPr lang="en-US" sz="3600" dirty="0"/>
              <a:t>robust </a:t>
            </a:r>
            <a:r>
              <a:rPr lang="en-US" sz="3600" dirty="0" smtClean="0"/>
              <a:t> machine learning </a:t>
            </a:r>
            <a:r>
              <a:rPr lang="en-US" sz="3600" dirty="0"/>
              <a:t>model that can work </a:t>
            </a:r>
            <a:r>
              <a:rPr lang="en-US" sz="3600" dirty="0" smtClean="0"/>
              <a:t>accomplishes </a:t>
            </a:r>
            <a:r>
              <a:rPr lang="en-US" sz="3600" dirty="0"/>
              <a:t>the </a:t>
            </a:r>
            <a:r>
              <a:rPr lang="en-US" sz="3600" dirty="0" smtClean="0"/>
              <a:t>task of prediction of software maintainability cost, based on a combination of features that describes the software so that the user saves the time and money in maintaining the software.</a:t>
            </a:r>
          </a:p>
          <a:p>
            <a:pPr lvl="0" indent="-457200" algn="just">
              <a:spcBef>
                <a:spcPts val="0"/>
              </a:spcBef>
              <a:buSzPts val="3600"/>
              <a:buNone/>
            </a:pPr>
            <a:endParaRPr lang="en-IN" sz="3600" dirty="0" smtClean="0"/>
          </a:p>
          <a:p>
            <a:pPr indent="-457200" algn="just">
              <a:spcBef>
                <a:spcPts val="0"/>
              </a:spcBef>
              <a:buSzPts val="3600"/>
              <a:buNone/>
            </a:pP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u="sng" dirty="0" smtClean="0"/>
              <a:t>Project Benefits</a:t>
            </a:r>
            <a:endParaRPr b="1" u="sng"/>
          </a:p>
        </p:txBody>
      </p:sp>
      <p:sp>
        <p:nvSpPr>
          <p:cNvPr id="106" name="Google Shape;106;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lgn="just"/>
            <a:r>
              <a:rPr lang="en-US" dirty="0" smtClean="0"/>
              <a:t>It helps in keeping future maintenance effort under control.</a:t>
            </a:r>
          </a:p>
          <a:p>
            <a:pPr algn="just"/>
            <a:r>
              <a:rPr lang="en-US" dirty="0" smtClean="0"/>
              <a:t>It provides managers with information for more effectively planning the use of valuable resources.</a:t>
            </a:r>
          </a:p>
          <a:p>
            <a:pPr algn="just"/>
            <a:r>
              <a:rPr lang="en-US" dirty="0" smtClean="0"/>
              <a:t>It guides about maintenance process efficiency.</a:t>
            </a:r>
          </a:p>
          <a:p>
            <a:pPr algn="just"/>
            <a:r>
              <a:rPr lang="en-US" dirty="0" smtClean="0"/>
              <a:t>It enables the developers to identify the determinants of software quality so that they can improve design and coding.</a:t>
            </a:r>
          </a:p>
          <a:p>
            <a:pPr algn="just"/>
            <a:r>
              <a:rPr lang="en-US" dirty="0" smtClean="0"/>
              <a:t>It helps project managers in comparing the productivity and costs among different projects. </a:t>
            </a:r>
          </a:p>
          <a:p>
            <a:pPr algn="ju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u="sng" dirty="0"/>
              <a:t>Introduction</a:t>
            </a:r>
            <a:endParaRPr b="1" u="sng"/>
          </a:p>
        </p:txBody>
      </p:sp>
      <p:sp>
        <p:nvSpPr>
          <p:cNvPr id="4" name="Text Placeholder 3"/>
          <p:cNvSpPr>
            <a:spLocks noGrp="1"/>
          </p:cNvSpPr>
          <p:nvPr>
            <p:ph idx="1"/>
          </p:nvPr>
        </p:nvSpPr>
        <p:spPr/>
        <p:txBody>
          <a:bodyPr/>
          <a:lstStyle/>
          <a:p>
            <a:pPr algn="just"/>
            <a:r>
              <a:rPr lang="en-US" dirty="0" smtClean="0"/>
              <a:t>‘Software maintainability’ is defined as the ease with which a software system or component can be modified to correct faults, improve performance or other attributes, or adapt to a changed environment.</a:t>
            </a:r>
          </a:p>
          <a:p>
            <a:pPr algn="just"/>
            <a:endParaRPr lang="en-IN" dirty="0" smtClean="0"/>
          </a:p>
          <a:p>
            <a:pPr algn="just"/>
            <a:r>
              <a:rPr lang="en-US" dirty="0" smtClean="0"/>
              <a:t>Data shows that the cost associated to maintain one line of source code is 10 times the cost of initial development of that line.</a:t>
            </a:r>
          </a:p>
          <a:p>
            <a:pPr algn="just"/>
            <a:endParaRPr lang="en-IN" dirty="0" smtClean="0"/>
          </a:p>
          <a:p>
            <a:pPr algn="just"/>
            <a:r>
              <a:rPr lang="en-US" dirty="0" smtClean="0"/>
              <a:t>‘‘Ease of maintainability’’ is not only to reduce cost but also to ascertain whether maintenance of that product is worthwhile or not.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idx="1"/>
          </p:nvPr>
        </p:nvSpPr>
        <p:spPr>
          <a:xfrm>
            <a:off x="609600" y="1285860"/>
            <a:ext cx="10972800" cy="5038740"/>
          </a:xfrm>
          <a:prstGeom prst="rect">
            <a:avLst/>
          </a:prstGeom>
          <a:noFill/>
          <a:ln>
            <a:noFill/>
          </a:ln>
        </p:spPr>
        <p:txBody>
          <a:bodyPr spcFirstLastPara="1" wrap="square" lIns="91425" tIns="45700" rIns="91425" bIns="45700" anchor="t" anchorCtr="0">
            <a:noAutofit/>
          </a:bodyPr>
          <a:lstStyle/>
          <a:p>
            <a:pPr marL="457200" indent="-400050" algn="just">
              <a:lnSpc>
                <a:spcPct val="90000"/>
              </a:lnSpc>
              <a:spcBef>
                <a:spcPts val="0"/>
              </a:spcBef>
              <a:buSzPts val="2700"/>
              <a:buFont typeface="Calibri"/>
              <a:buChar char="●"/>
            </a:pPr>
            <a:r>
              <a:rPr lang="en-US" sz="2800" dirty="0" smtClean="0"/>
              <a:t>The work regarding Software Maintainability Prediction is based on applying different machine learning algorithms on software models and providing a comparative study between the different software metrics and machine learning algorithms.</a:t>
            </a:r>
          </a:p>
          <a:p>
            <a:pPr marL="457200" lvl="0" indent="-400050" algn="just">
              <a:lnSpc>
                <a:spcPct val="90000"/>
              </a:lnSpc>
              <a:spcBef>
                <a:spcPts val="0"/>
              </a:spcBef>
              <a:buSzPts val="2700"/>
              <a:buFont typeface="Calibri"/>
              <a:buChar char="●"/>
            </a:pPr>
            <a:endParaRPr lang="en-US" sz="2800" dirty="0" smtClean="0"/>
          </a:p>
          <a:p>
            <a:pPr marL="457200" lvl="0" indent="-400050" algn="just">
              <a:lnSpc>
                <a:spcPct val="90000"/>
              </a:lnSpc>
              <a:spcBef>
                <a:spcPts val="0"/>
              </a:spcBef>
              <a:buSzPts val="2700"/>
              <a:buFont typeface="Calibri"/>
              <a:buChar char="●"/>
            </a:pPr>
            <a:r>
              <a:rPr lang="en-US" sz="2800" dirty="0" smtClean="0"/>
              <a:t>Machine learning is an application of artificial intelligence (AI) that provides systems the ability to automatically learn and improve from experience without being explicitly programmed. </a:t>
            </a:r>
          </a:p>
          <a:p>
            <a:pPr marL="457200" lvl="0" indent="-400050" algn="just">
              <a:lnSpc>
                <a:spcPct val="90000"/>
              </a:lnSpc>
              <a:spcBef>
                <a:spcPts val="0"/>
              </a:spcBef>
              <a:buSzPts val="2700"/>
              <a:buFont typeface="Calibri"/>
              <a:buChar char="●"/>
            </a:pPr>
            <a:endParaRPr lang="en-US" sz="2800" b="1" dirty="0" smtClean="0"/>
          </a:p>
          <a:p>
            <a:pPr marL="457200" lvl="0" indent="-400050" algn="just">
              <a:lnSpc>
                <a:spcPct val="90000"/>
              </a:lnSpc>
              <a:spcBef>
                <a:spcPts val="0"/>
              </a:spcBef>
              <a:buSzPts val="2700"/>
              <a:buFont typeface="Calibri"/>
              <a:buChar char="●"/>
            </a:pPr>
            <a:r>
              <a:rPr lang="en-US" sz="2800" dirty="0" smtClean="0"/>
              <a:t>Machine learning focuses on the development of computer programs that can access data and use it to learn for themselves.</a:t>
            </a:r>
            <a:endParaRPr lang="en-IN" sz="2800" dirty="0" smtClean="0"/>
          </a:p>
          <a:p>
            <a:pPr marL="457200" lvl="0" indent="-400050" algn="just">
              <a:lnSpc>
                <a:spcPct val="90000"/>
              </a:lnSpc>
              <a:spcBef>
                <a:spcPts val="0"/>
              </a:spcBef>
              <a:buSzPts val="2700"/>
              <a:buFont typeface="Calibri"/>
              <a:buChar char="●"/>
            </a:pP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10334"/>
          </a:xfrm>
        </p:spPr>
        <p:txBody>
          <a:bodyPr>
            <a:normAutofit fontScale="90000"/>
          </a:bodyPr>
          <a:lstStyle/>
          <a:p>
            <a:pPr lvl="0" algn="ctr"/>
            <a:r>
              <a:rPr lang="en-IN" b="1" u="sng" dirty="0" smtClean="0"/>
              <a:t>Research Methodology </a:t>
            </a:r>
            <a:endParaRPr lang="en-US" b="1" u="sng" dirty="0"/>
          </a:p>
        </p:txBody>
      </p:sp>
      <p:graphicFrame>
        <p:nvGraphicFramePr>
          <p:cNvPr id="4" name="Diagram 3"/>
          <p:cNvGraphicFramePr/>
          <p:nvPr/>
        </p:nvGraphicFramePr>
        <p:xfrm>
          <a:off x="4310050" y="1214422"/>
          <a:ext cx="3929090"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b="1" u="sng" dirty="0" smtClean="0"/>
              <a:t>Dataset</a:t>
            </a:r>
            <a:endParaRPr b="1" u="sng"/>
          </a:p>
        </p:txBody>
      </p:sp>
      <p:sp>
        <p:nvSpPr>
          <p:cNvPr id="130" name="Google Shape;130;p20"/>
          <p:cNvSpPr txBox="1">
            <a:spLocks noGrp="1"/>
          </p:cNvSpPr>
          <p:nvPr>
            <p:ph idx="1"/>
          </p:nvPr>
        </p:nvSpPr>
        <p:spPr>
          <a:xfrm>
            <a:off x="609600" y="1714488"/>
            <a:ext cx="10972800" cy="4714908"/>
          </a:xfrm>
          <a:prstGeom prst="rect">
            <a:avLst/>
          </a:prstGeom>
          <a:noFill/>
          <a:ln>
            <a:noFill/>
          </a:ln>
        </p:spPr>
        <p:txBody>
          <a:bodyPr spcFirstLastPara="1" wrap="square" lIns="91425" tIns="45700" rIns="91425" bIns="45700" anchor="t" anchorCtr="0">
            <a:noAutofit/>
          </a:bodyPr>
          <a:lstStyle/>
          <a:p>
            <a:pPr marL="0" indent="0" algn="just">
              <a:lnSpc>
                <a:spcPct val="90000"/>
              </a:lnSpc>
              <a:spcBef>
                <a:spcPts val="1000"/>
              </a:spcBef>
              <a:buSzPts val="1800"/>
            </a:pPr>
            <a:r>
              <a:rPr lang="en-US" sz="2800" dirty="0" smtClean="0"/>
              <a:t>In our project the use two most popular object oriented maintainability datasets : UIMS and QUES datasets.</a:t>
            </a:r>
          </a:p>
          <a:p>
            <a:pPr marL="0" indent="0" algn="just">
              <a:lnSpc>
                <a:spcPct val="90000"/>
              </a:lnSpc>
              <a:spcBef>
                <a:spcPts val="1000"/>
              </a:spcBef>
              <a:buSzPts val="1800"/>
            </a:pPr>
            <a:r>
              <a:rPr lang="en-US" sz="2800" dirty="0" smtClean="0"/>
              <a:t>The UIMS dataset contains class-level metrics data collected from 39 classes of a user interface management system. </a:t>
            </a:r>
          </a:p>
          <a:p>
            <a:pPr marL="0" indent="0" algn="just">
              <a:lnSpc>
                <a:spcPct val="90000"/>
              </a:lnSpc>
              <a:spcBef>
                <a:spcPts val="1000"/>
              </a:spcBef>
              <a:buSzPts val="1800"/>
            </a:pPr>
            <a:r>
              <a:rPr lang="en-US" sz="2800" dirty="0" smtClean="0"/>
              <a:t>The QUES dataset contains the same metrics collected from 71 classes of a quality evaluation system. </a:t>
            </a:r>
          </a:p>
          <a:p>
            <a:pPr marL="0" indent="0" algn="just">
              <a:lnSpc>
                <a:spcPct val="90000"/>
              </a:lnSpc>
              <a:spcBef>
                <a:spcPts val="1000"/>
              </a:spcBef>
              <a:buSzPts val="1800"/>
            </a:pPr>
            <a:r>
              <a:rPr lang="en-US" sz="2800" dirty="0" smtClean="0"/>
              <a:t>Both systems were implemented in </a:t>
            </a:r>
            <a:r>
              <a:rPr lang="en-US" sz="2800" dirty="0" err="1" smtClean="0"/>
              <a:t>Ada</a:t>
            </a:r>
            <a:r>
              <a:rPr lang="en-US" sz="2800" dirty="0" smtClean="0"/>
              <a:t>. </a:t>
            </a:r>
          </a:p>
          <a:p>
            <a:pPr marL="0" indent="0" algn="just">
              <a:lnSpc>
                <a:spcPct val="90000"/>
              </a:lnSpc>
              <a:spcBef>
                <a:spcPts val="1000"/>
              </a:spcBef>
              <a:buSzPts val="1800"/>
            </a:pPr>
            <a:r>
              <a:rPr lang="en-US" sz="2800" dirty="0" smtClean="0"/>
              <a:t>Both datasets consist of eleven class-level metrics: ten independent variables (WMC, DIT, NOC, RFC, LCOM, MPC, DAC, NOM, SIZE1 and SIZE2 )and one dependent variable(CHANGE).</a:t>
            </a:r>
            <a:endParaRPr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lgn="ctr">
              <a:lnSpc>
                <a:spcPct val="90000"/>
              </a:lnSpc>
              <a:spcBef>
                <a:spcPts val="0"/>
              </a:spcBef>
              <a:buClr>
                <a:schemeClr val="dk1"/>
              </a:buClr>
              <a:buSzPts val="4400"/>
            </a:pPr>
            <a:r>
              <a:rPr lang="en-US" b="1" u="sng" dirty="0" smtClean="0"/>
              <a:t>Dataset description</a:t>
            </a:r>
            <a:endParaRPr b="1" u="sng"/>
          </a:p>
        </p:txBody>
      </p:sp>
      <p:graphicFrame>
        <p:nvGraphicFramePr>
          <p:cNvPr id="9" name="Table 8"/>
          <p:cNvGraphicFramePr>
            <a:graphicFrameLocks noGrp="1"/>
          </p:cNvGraphicFramePr>
          <p:nvPr/>
        </p:nvGraphicFramePr>
        <p:xfrm>
          <a:off x="2024034" y="1785926"/>
          <a:ext cx="8358246" cy="4516000"/>
        </p:xfrm>
        <a:graphic>
          <a:graphicData uri="http://schemas.openxmlformats.org/drawingml/2006/table">
            <a:tbl>
              <a:tblPr/>
              <a:tblGrid>
                <a:gridCol w="4179123"/>
                <a:gridCol w="4179123"/>
              </a:tblGrid>
              <a:tr h="652302">
                <a:tc>
                  <a:txBody>
                    <a:bodyPr/>
                    <a:lstStyle/>
                    <a:p>
                      <a:pPr algn="just">
                        <a:lnSpc>
                          <a:spcPct val="115000"/>
                        </a:lnSpc>
                        <a:spcAft>
                          <a:spcPts val="0"/>
                        </a:spcAft>
                      </a:pPr>
                      <a:r>
                        <a:rPr lang="en-US" sz="900" b="1" dirty="0">
                          <a:latin typeface="Calibri"/>
                          <a:ea typeface="Calibri"/>
                          <a:cs typeface="Calibri"/>
                        </a:rPr>
                        <a:t>WMC (Weighted Methods Per  Class)</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Calibri"/>
                          <a:ea typeface="Calibri"/>
                          <a:cs typeface="Calibri"/>
                        </a:rPr>
                        <a:t>The sum of McCabe’s </a:t>
                      </a:r>
                      <a:r>
                        <a:rPr lang="en-US" sz="900" dirty="0" err="1">
                          <a:latin typeface="Calibri"/>
                          <a:ea typeface="Calibri"/>
                          <a:cs typeface="Calibri"/>
                        </a:rPr>
                        <a:t>cyclomatic</a:t>
                      </a:r>
                      <a:r>
                        <a:rPr lang="en-US" sz="900" dirty="0">
                          <a:latin typeface="Calibri"/>
                          <a:ea typeface="Calibri"/>
                          <a:cs typeface="Calibri"/>
                        </a:rPr>
                        <a:t> complexities of all local methods in a class. Let a class K1 with method M1…… </a:t>
                      </a:r>
                      <a:r>
                        <a:rPr lang="en-US" sz="900" dirty="0" err="1">
                          <a:latin typeface="Calibri"/>
                          <a:ea typeface="Calibri"/>
                          <a:cs typeface="Calibri"/>
                        </a:rPr>
                        <a:t>Mn</a:t>
                      </a:r>
                      <a:r>
                        <a:rPr lang="en-US" sz="900" dirty="0">
                          <a:latin typeface="Calibri"/>
                          <a:ea typeface="Calibri"/>
                          <a:cs typeface="Calibri"/>
                        </a:rPr>
                        <a:t> that are defined in the </a:t>
                      </a:r>
                      <a:r>
                        <a:rPr lang="en-US" sz="900" dirty="0" smtClean="0">
                          <a:latin typeface="Calibri"/>
                          <a:ea typeface="Calibri"/>
                          <a:cs typeface="Calibri"/>
                        </a:rPr>
                        <a:t>class.</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1">
                <a:tc>
                  <a:txBody>
                    <a:bodyPr/>
                    <a:lstStyle/>
                    <a:p>
                      <a:pPr algn="just">
                        <a:lnSpc>
                          <a:spcPct val="115000"/>
                        </a:lnSpc>
                        <a:spcAft>
                          <a:spcPts val="0"/>
                        </a:spcAft>
                      </a:pPr>
                      <a:r>
                        <a:rPr lang="en-US" sz="900" b="1">
                          <a:latin typeface="Calibri"/>
                          <a:ea typeface="Calibri"/>
                          <a:cs typeface="Calibri"/>
                        </a:rPr>
                        <a:t>DIT (Depth of Inheritance Tree)</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Calibri"/>
                          <a:ea typeface="Calibri"/>
                          <a:cs typeface="Calibri"/>
                        </a:rPr>
                        <a:t>The depth of a class in the inheritance tree where the root class is zero.</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381">
                <a:tc>
                  <a:txBody>
                    <a:bodyPr/>
                    <a:lstStyle/>
                    <a:p>
                      <a:pPr algn="just">
                        <a:lnSpc>
                          <a:spcPct val="115000"/>
                        </a:lnSpc>
                        <a:spcAft>
                          <a:spcPts val="0"/>
                        </a:spcAft>
                      </a:pPr>
                      <a:r>
                        <a:rPr lang="en-US" sz="900" b="1">
                          <a:latin typeface="Calibri"/>
                          <a:ea typeface="Calibri"/>
                          <a:cs typeface="Calibri"/>
                        </a:rPr>
                        <a:t>NOC (Number of Children)</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child classes for a class. It counts number of immediate sub classes of a class in a hierarchy.</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605">
                <a:tc>
                  <a:txBody>
                    <a:bodyPr/>
                    <a:lstStyle/>
                    <a:p>
                      <a:pPr algn="just">
                        <a:lnSpc>
                          <a:spcPct val="115000"/>
                        </a:lnSpc>
                        <a:spcAft>
                          <a:spcPts val="0"/>
                        </a:spcAft>
                      </a:pPr>
                      <a:r>
                        <a:rPr lang="en-US" sz="900" b="1" dirty="0">
                          <a:latin typeface="Calibri"/>
                          <a:ea typeface="Calibri"/>
                          <a:cs typeface="Calibri"/>
                        </a:rPr>
                        <a:t>RFC (Response for a Class)</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b="1" dirty="0">
                          <a:latin typeface="Calibri"/>
                          <a:ea typeface="Calibri"/>
                          <a:cs typeface="Calibri"/>
                        </a:rPr>
                        <a:t> </a:t>
                      </a:r>
                      <a:r>
                        <a:rPr lang="en-US" sz="900" dirty="0">
                          <a:latin typeface="Calibri"/>
                          <a:ea typeface="Calibri"/>
                          <a:cs typeface="Calibri"/>
                        </a:rPr>
                        <a:t>The number of local methods plus the number of non local methods called by local methods.</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842">
                <a:tc>
                  <a:txBody>
                    <a:bodyPr/>
                    <a:lstStyle/>
                    <a:p>
                      <a:pPr algn="just">
                        <a:lnSpc>
                          <a:spcPct val="115000"/>
                        </a:lnSpc>
                        <a:spcAft>
                          <a:spcPts val="0"/>
                        </a:spcAft>
                      </a:pPr>
                      <a:r>
                        <a:rPr lang="en-US" sz="900" b="1" dirty="0">
                          <a:latin typeface="Calibri"/>
                          <a:ea typeface="Calibri"/>
                          <a:cs typeface="Calibri"/>
                        </a:rPr>
                        <a:t>LCOM (Lack of Cohesion of Methods)</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disjoint sets of local methods. Each method in a disjoint set shares at least one instance variable with at least one member of the same set.</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661">
                <a:tc>
                  <a:txBody>
                    <a:bodyPr/>
                    <a:lstStyle/>
                    <a:p>
                      <a:pPr algn="just">
                        <a:lnSpc>
                          <a:spcPct val="115000"/>
                        </a:lnSpc>
                        <a:spcAft>
                          <a:spcPts val="0"/>
                        </a:spcAft>
                      </a:pPr>
                      <a:r>
                        <a:rPr lang="en-US" sz="900" b="1">
                          <a:latin typeface="Calibri"/>
                          <a:ea typeface="Calibri"/>
                          <a:cs typeface="Calibri"/>
                        </a:rPr>
                        <a:t>MPC (Message Passing Coupling)</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messages sent out from a class.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128">
                <a:tc>
                  <a:txBody>
                    <a:bodyPr/>
                    <a:lstStyle/>
                    <a:p>
                      <a:pPr algn="just">
                        <a:lnSpc>
                          <a:spcPct val="115000"/>
                        </a:lnSpc>
                        <a:spcAft>
                          <a:spcPts val="0"/>
                        </a:spcAft>
                      </a:pPr>
                      <a:r>
                        <a:rPr lang="en-US" sz="900" b="1">
                          <a:latin typeface="Calibri"/>
                          <a:ea typeface="Calibri"/>
                          <a:cs typeface="Calibri"/>
                        </a:rPr>
                        <a:t>DAC (Data Abstraction Coupling)</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instances of another class declared within a class.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605">
                <a:tc>
                  <a:txBody>
                    <a:bodyPr/>
                    <a:lstStyle/>
                    <a:p>
                      <a:pPr algn="just">
                        <a:lnSpc>
                          <a:spcPct val="115000"/>
                        </a:lnSpc>
                        <a:spcAft>
                          <a:spcPts val="0"/>
                        </a:spcAft>
                      </a:pPr>
                      <a:r>
                        <a:rPr lang="en-US" sz="900" b="1">
                          <a:latin typeface="Calibri"/>
                          <a:ea typeface="Calibri"/>
                          <a:cs typeface="Calibri"/>
                        </a:rPr>
                        <a:t>NOM (Number of Methods)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methods in a class.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605">
                <a:tc>
                  <a:txBody>
                    <a:bodyPr/>
                    <a:lstStyle/>
                    <a:p>
                      <a:pPr algn="just">
                        <a:lnSpc>
                          <a:spcPct val="115000"/>
                        </a:lnSpc>
                        <a:spcAft>
                          <a:spcPts val="0"/>
                        </a:spcAft>
                      </a:pPr>
                      <a:r>
                        <a:rPr lang="en-US" sz="900" b="1">
                          <a:latin typeface="Calibri"/>
                          <a:ea typeface="Calibri"/>
                          <a:cs typeface="Calibri"/>
                        </a:rPr>
                        <a:t>SIZE1 (Lines of code)</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number of lines of code excluding comments.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605">
                <a:tc>
                  <a:txBody>
                    <a:bodyPr/>
                    <a:lstStyle/>
                    <a:p>
                      <a:pPr algn="just">
                        <a:lnSpc>
                          <a:spcPct val="115000"/>
                        </a:lnSpc>
                        <a:spcAft>
                          <a:spcPts val="0"/>
                        </a:spcAft>
                      </a:pPr>
                      <a:r>
                        <a:rPr lang="en-US" sz="900" b="1">
                          <a:latin typeface="Calibri"/>
                          <a:ea typeface="Calibri"/>
                          <a:cs typeface="Calibri"/>
                        </a:rPr>
                        <a:t>SIZE2 (Number of properties)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Calibri"/>
                          <a:ea typeface="Calibri"/>
                          <a:cs typeface="Calibri"/>
                        </a:rPr>
                        <a:t>The total count of the number of data attributes and the number of local methods in a class.</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605">
                <a:tc>
                  <a:txBody>
                    <a:bodyPr/>
                    <a:lstStyle/>
                    <a:p>
                      <a:pPr algn="just">
                        <a:lnSpc>
                          <a:spcPct val="115000"/>
                        </a:lnSpc>
                        <a:spcAft>
                          <a:spcPts val="0"/>
                        </a:spcAft>
                      </a:pPr>
                      <a:r>
                        <a:rPr lang="en-US" sz="900" b="1">
                          <a:latin typeface="Calibri"/>
                          <a:ea typeface="Calibri"/>
                          <a:cs typeface="Calibri"/>
                        </a:rPr>
                        <a:t>CHANGE (Number of lines changed)</a:t>
                      </a:r>
                      <a:endParaRPr lang="en-US" sz="80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Calibri"/>
                          <a:ea typeface="Calibri"/>
                          <a:cs typeface="Calibri"/>
                        </a:rPr>
                        <a:t>The number of lines added and deleted in a class change of the content is counted as two.</a:t>
                      </a:r>
                      <a:endParaRPr lang="en-US" sz="800" dirty="0">
                        <a:latin typeface="Calibri"/>
                        <a:ea typeface="Calibri"/>
                        <a:cs typeface="Times New Roman"/>
                      </a:endParaRPr>
                    </a:p>
                  </a:txBody>
                  <a:tcPr marL="50309" marR="503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534</TotalTime>
  <Words>1143</Words>
  <PresentationFormat>Custom</PresentationFormat>
  <Paragraphs>142</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Major Project Presentation</vt:lpstr>
      <vt:lpstr>Contents</vt:lpstr>
      <vt:lpstr>Objective</vt:lpstr>
      <vt:lpstr>Project Benefits</vt:lpstr>
      <vt:lpstr>Introduction</vt:lpstr>
      <vt:lpstr>Slide 6</vt:lpstr>
      <vt:lpstr>Research Methodology </vt:lpstr>
      <vt:lpstr>Dataset</vt:lpstr>
      <vt:lpstr>Dataset description</vt:lpstr>
      <vt:lpstr>Models Description</vt:lpstr>
      <vt:lpstr>Slide 11</vt:lpstr>
      <vt:lpstr>Slide 12</vt:lpstr>
      <vt:lpstr>Slide 13</vt:lpstr>
      <vt:lpstr>Prediction Accuracy Measures</vt:lpstr>
      <vt:lpstr>Results</vt:lpstr>
      <vt:lpstr>Conclusions</vt:lpstr>
      <vt:lpstr>Future Directions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cp:lastModifiedBy>Rahul Chaudhry</cp:lastModifiedBy>
  <cp:revision>47</cp:revision>
  <dcterms:modified xsi:type="dcterms:W3CDTF">2020-05-13T10:42:43Z</dcterms:modified>
</cp:coreProperties>
</file>