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60" r:id="rId4"/>
    <p:sldId id="262" r:id="rId5"/>
    <p:sldId id="263" r:id="rId6"/>
    <p:sldId id="264" r:id="rId7"/>
    <p:sldId id="266" r:id="rId8"/>
    <p:sldId id="268" r:id="rId9"/>
    <p:sldId id="269" r:id="rId10"/>
    <p:sldId id="27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0" autoAdjust="0"/>
    <p:restoredTop sz="95033" autoAdjust="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3C69-1EB5-BB85-F3BF-C11E02BFF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F1106C-B065-F6AC-3181-00182FBDF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43F2C4-4A2A-6769-46F2-F29FF60AB2A6}"/>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5" name="Footer Placeholder 4">
            <a:extLst>
              <a:ext uri="{FF2B5EF4-FFF2-40B4-BE49-F238E27FC236}">
                <a16:creationId xmlns:a16="http://schemas.microsoft.com/office/drawing/2014/main" id="{2BB806F9-2DBB-896D-D9EB-3B2A4404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9EAF1-7F58-DCB2-3531-102C80A8F4BA}"/>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157444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8587-7C94-7AF8-6158-D852DA5C35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50628-8074-D399-8D5C-725FD85E1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1F6F2-6014-8356-E2C8-B64312367910}"/>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5" name="Footer Placeholder 4">
            <a:extLst>
              <a:ext uri="{FF2B5EF4-FFF2-40B4-BE49-F238E27FC236}">
                <a16:creationId xmlns:a16="http://schemas.microsoft.com/office/drawing/2014/main" id="{8733D1E4-C776-34BC-B7C7-80A444418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5CEC3-53F3-9E00-F4D6-99CD90EC1F86}"/>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87015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F67B5-DF67-8B94-0D24-99F4158F4B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DBD9D-F66F-1FBC-FCEC-C3B32BEFC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7C1E3-C8F3-BF76-1DB4-6FA154AA3DEF}"/>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5" name="Footer Placeholder 4">
            <a:extLst>
              <a:ext uri="{FF2B5EF4-FFF2-40B4-BE49-F238E27FC236}">
                <a16:creationId xmlns:a16="http://schemas.microsoft.com/office/drawing/2014/main" id="{41A564B1-CA1E-26D5-77FE-E877F2708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AA7C1-EEAE-7209-AE02-07FACD4F97F1}"/>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76159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434C-19F2-DD1C-3766-A9B83E4933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3F682-FA12-25FF-F5C7-9775910B2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D4693-8AA4-95CD-3D36-57453F0B6B56}"/>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5" name="Footer Placeholder 4">
            <a:extLst>
              <a:ext uri="{FF2B5EF4-FFF2-40B4-BE49-F238E27FC236}">
                <a16:creationId xmlns:a16="http://schemas.microsoft.com/office/drawing/2014/main" id="{4BA2A147-6350-1C2A-7A78-A42B23EEA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86380-E71E-304B-BF26-E3F3BB97BB4E}"/>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408932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C320-9643-263B-D266-178495070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EC9160-5C57-64F5-6CDE-38923F57C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42D1C-A2DF-9FEB-88E2-6C16ACB5D28F}"/>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5" name="Footer Placeholder 4">
            <a:extLst>
              <a:ext uri="{FF2B5EF4-FFF2-40B4-BE49-F238E27FC236}">
                <a16:creationId xmlns:a16="http://schemas.microsoft.com/office/drawing/2014/main" id="{E93FEAF6-519F-D054-BE55-666AA1478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6C7F2-561C-E166-7825-A71BD9C24EF1}"/>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400755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FFD9-BF96-571E-0A2A-E85C04777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95603-E8BF-4459-AAC7-F3DEB63EC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0A5598-FE54-F12A-5CD5-8934211CB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CCACC5-7DE5-61BC-3596-D2066A3DC9A9}"/>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6" name="Footer Placeholder 5">
            <a:extLst>
              <a:ext uri="{FF2B5EF4-FFF2-40B4-BE49-F238E27FC236}">
                <a16:creationId xmlns:a16="http://schemas.microsoft.com/office/drawing/2014/main" id="{B95BB8B9-A9EF-4229-10B5-81F8CB204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1CE02-E219-6053-B139-B36ECBC26008}"/>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349512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6A07-BCB9-E2F0-0A9A-C84D754C67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0F7D93-3FF7-233D-BFA7-3E34185D2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7D2167-81C2-22DA-59B8-BE27203FD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43D6F-C443-D4DD-AE56-9E21FB76F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7D22D-1202-C307-7CC8-2FDDC8EB5A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EDA075-62EC-F305-EC24-9932E8A23564}"/>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8" name="Footer Placeholder 7">
            <a:extLst>
              <a:ext uri="{FF2B5EF4-FFF2-40B4-BE49-F238E27FC236}">
                <a16:creationId xmlns:a16="http://schemas.microsoft.com/office/drawing/2014/main" id="{EE4482A2-5C6F-4632-707E-C072C5EDB4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D60E1-660A-59FB-1B16-E9DF0367A8FC}"/>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96090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660D-C6F3-45F2-A5FE-2C2F0F5B05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9141AE-CCF6-09E7-2BBF-F1EDD6C1A2EA}"/>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4" name="Footer Placeholder 3">
            <a:extLst>
              <a:ext uri="{FF2B5EF4-FFF2-40B4-BE49-F238E27FC236}">
                <a16:creationId xmlns:a16="http://schemas.microsoft.com/office/drawing/2014/main" id="{340AB93F-3832-162A-8EE2-19FA4A9583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82BB4B-22B7-FF92-F78B-5BDCEE737A65}"/>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98413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7F900-786D-1614-EF82-B59E55F68EBB}"/>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3" name="Footer Placeholder 2">
            <a:extLst>
              <a:ext uri="{FF2B5EF4-FFF2-40B4-BE49-F238E27FC236}">
                <a16:creationId xmlns:a16="http://schemas.microsoft.com/office/drawing/2014/main" id="{5852BB2A-BBC4-4CC1-819A-D503D64427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8DB04A-DEDA-C2A5-CF74-0C2A645FDC73}"/>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78888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AE74-A5BC-5381-44B5-E0D8CF9C8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7AD36-E7E5-2362-0101-5CEBBB5CB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FEDC88-5033-2713-A433-75C04FF2B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8D860-319A-0AF2-1133-7E4327602082}"/>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6" name="Footer Placeholder 5">
            <a:extLst>
              <a:ext uri="{FF2B5EF4-FFF2-40B4-BE49-F238E27FC236}">
                <a16:creationId xmlns:a16="http://schemas.microsoft.com/office/drawing/2014/main" id="{2F8361BC-C6D4-A751-A1A0-F576A4A1A7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7006C-D4FC-C9A8-780B-EB76BA9E3E63}"/>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116655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FF1-0718-56B1-BE60-7E8CB52B7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4F25C5-0C17-7BDF-29D9-446CD84B9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0A056D-7B84-49C1-0D89-511479CFE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FF858-EEC3-FB56-3F5F-68E6FA103CD6}"/>
              </a:ext>
            </a:extLst>
          </p:cNvPr>
          <p:cNvSpPr>
            <a:spLocks noGrp="1"/>
          </p:cNvSpPr>
          <p:nvPr>
            <p:ph type="dt" sz="half" idx="10"/>
          </p:nvPr>
        </p:nvSpPr>
        <p:spPr/>
        <p:txBody>
          <a:bodyPr/>
          <a:lstStyle/>
          <a:p>
            <a:fld id="{B3F62591-D4D8-4779-9F21-7F1246638A7A}" type="datetimeFigureOut">
              <a:rPr lang="en-IN" smtClean="0"/>
              <a:t>30-10-2023</a:t>
            </a:fld>
            <a:endParaRPr lang="en-IN"/>
          </a:p>
        </p:txBody>
      </p:sp>
      <p:sp>
        <p:nvSpPr>
          <p:cNvPr id="6" name="Footer Placeholder 5">
            <a:extLst>
              <a:ext uri="{FF2B5EF4-FFF2-40B4-BE49-F238E27FC236}">
                <a16:creationId xmlns:a16="http://schemas.microsoft.com/office/drawing/2014/main" id="{8FBD221E-3E52-C51A-BC93-5026A67EE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98D96-9120-901D-552F-4BF11E1B2B92}"/>
              </a:ext>
            </a:extLst>
          </p:cNvPr>
          <p:cNvSpPr>
            <a:spLocks noGrp="1"/>
          </p:cNvSpPr>
          <p:nvPr>
            <p:ph type="sldNum" sz="quarter" idx="12"/>
          </p:nvPr>
        </p:nvSpPr>
        <p:spPr/>
        <p:txBody>
          <a:bodyPr/>
          <a:lstStyle/>
          <a:p>
            <a:fld id="{D852142D-A3EC-479E-8B99-724238BEEB2E}" type="slidenum">
              <a:rPr lang="en-IN" smtClean="0"/>
              <a:t>‹#›</a:t>
            </a:fld>
            <a:endParaRPr lang="en-IN"/>
          </a:p>
        </p:txBody>
      </p:sp>
    </p:spTree>
    <p:extLst>
      <p:ext uri="{BB962C8B-B14F-4D97-AF65-F5344CB8AC3E}">
        <p14:creationId xmlns:p14="http://schemas.microsoft.com/office/powerpoint/2010/main" val="269609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E9F19-2855-E22B-DF73-9A1F34D9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A1B85-DB81-DC11-5A0A-C30194CDE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8EF6A8-86E6-1688-CAEC-C390BD207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62591-D4D8-4779-9F21-7F1246638A7A}" type="datetimeFigureOut">
              <a:rPr lang="en-IN" smtClean="0"/>
              <a:t>30-10-2023</a:t>
            </a:fld>
            <a:endParaRPr lang="en-IN"/>
          </a:p>
        </p:txBody>
      </p:sp>
      <p:sp>
        <p:nvSpPr>
          <p:cNvPr id="5" name="Footer Placeholder 4">
            <a:extLst>
              <a:ext uri="{FF2B5EF4-FFF2-40B4-BE49-F238E27FC236}">
                <a16:creationId xmlns:a16="http://schemas.microsoft.com/office/drawing/2014/main" id="{702AAD60-E0AE-E475-4D5F-AA91388C8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D3576E-0F04-62CF-159A-808BB3C25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2142D-A3EC-479E-8B99-724238BEEB2E}" type="slidenum">
              <a:rPr lang="en-IN" smtClean="0"/>
              <a:t>‹#›</a:t>
            </a:fld>
            <a:endParaRPr lang="en-IN"/>
          </a:p>
        </p:txBody>
      </p:sp>
    </p:spTree>
    <p:extLst>
      <p:ext uri="{BB962C8B-B14F-4D97-AF65-F5344CB8AC3E}">
        <p14:creationId xmlns:p14="http://schemas.microsoft.com/office/powerpoint/2010/main" val="158378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rednjaskol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vaworld.com/" TargetMode="External"/><Relationship Id="rId2" Type="http://schemas.openxmlformats.org/officeDocument/2006/relationships/hyperlink" Target="http://www.learncomputerscienceonlin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221D-F42B-1EB2-BCDB-017CC3FEAC1F}"/>
              </a:ext>
            </a:extLst>
          </p:cNvPr>
          <p:cNvSpPr>
            <a:spLocks noGrp="1"/>
          </p:cNvSpPr>
          <p:nvPr>
            <p:ph type="title"/>
          </p:nvPr>
        </p:nvSpPr>
        <p:spPr>
          <a:xfrm>
            <a:off x="3963955" y="-390654"/>
            <a:ext cx="10515600" cy="1325563"/>
          </a:xfrm>
        </p:spPr>
        <p:txBody>
          <a:bodyPr/>
          <a:lstStyle/>
          <a:p>
            <a:r>
              <a:rPr lang="en-US" dirty="0"/>
              <a:t>* </a:t>
            </a:r>
            <a:r>
              <a:rPr lang="en-US" u="sng" dirty="0"/>
              <a:t>Topic</a:t>
            </a:r>
            <a:r>
              <a:rPr lang="en-US" dirty="0"/>
              <a:t> *</a:t>
            </a:r>
            <a:endParaRPr lang="en-IN" dirty="0"/>
          </a:p>
        </p:txBody>
      </p:sp>
      <p:sp>
        <p:nvSpPr>
          <p:cNvPr id="3" name="Content Placeholder 2">
            <a:extLst>
              <a:ext uri="{FF2B5EF4-FFF2-40B4-BE49-F238E27FC236}">
                <a16:creationId xmlns:a16="http://schemas.microsoft.com/office/drawing/2014/main" id="{DC08288E-602D-54AF-97E5-1C52C1F10524}"/>
              </a:ext>
            </a:extLst>
          </p:cNvPr>
          <p:cNvSpPr>
            <a:spLocks noGrp="1"/>
          </p:cNvSpPr>
          <p:nvPr>
            <p:ph idx="1"/>
          </p:nvPr>
        </p:nvSpPr>
        <p:spPr>
          <a:xfrm>
            <a:off x="586272" y="696620"/>
            <a:ext cx="10515600" cy="6161380"/>
          </a:xfrm>
        </p:spPr>
        <p:txBody>
          <a:bodyPr>
            <a:normAutofit fontScale="92500" lnSpcReduction="20000"/>
          </a:bodyPr>
          <a:lstStyle/>
          <a:p>
            <a:pPr marL="514350" indent="-514350">
              <a:buFont typeface="+mj-lt"/>
              <a:buAutoNum type="arabicPeriod"/>
            </a:pPr>
            <a:r>
              <a:rPr lang="en-US" dirty="0"/>
              <a:t>Website</a:t>
            </a:r>
          </a:p>
          <a:p>
            <a:pPr marL="514350" indent="-514350">
              <a:buFont typeface="+mj-lt"/>
              <a:buAutoNum type="arabicPeriod"/>
            </a:pPr>
            <a:r>
              <a:rPr lang="en-US" dirty="0"/>
              <a:t>www</a:t>
            </a:r>
          </a:p>
          <a:p>
            <a:pPr marL="514350" indent="-514350">
              <a:buFont typeface="+mj-lt"/>
              <a:buAutoNum type="arabicPeriod"/>
            </a:pPr>
            <a:r>
              <a:rPr lang="en-US" dirty="0"/>
              <a:t>http/https</a:t>
            </a:r>
          </a:p>
          <a:p>
            <a:pPr marL="514350" indent="-514350">
              <a:buFont typeface="+mj-lt"/>
              <a:buAutoNum type="arabicPeriod"/>
            </a:pPr>
            <a:r>
              <a:rPr lang="en-US" dirty="0"/>
              <a:t>Client server</a:t>
            </a:r>
          </a:p>
          <a:p>
            <a:pPr marL="514350" indent="-514350">
              <a:buFont typeface="+mj-lt"/>
              <a:buAutoNum type="arabicPeriod"/>
            </a:pPr>
            <a:r>
              <a:rPr lang="en-US" dirty="0"/>
              <a:t>Domain</a:t>
            </a:r>
          </a:p>
          <a:p>
            <a:pPr marL="514350" indent="-514350">
              <a:buFont typeface="+mj-lt"/>
              <a:buAutoNum type="arabicPeriod"/>
            </a:pPr>
            <a:r>
              <a:rPr lang="en-US" dirty="0"/>
              <a:t>Host</a:t>
            </a:r>
          </a:p>
          <a:p>
            <a:pPr marL="514350" indent="-514350">
              <a:buFont typeface="+mj-lt"/>
              <a:buAutoNum type="arabicPeriod"/>
            </a:pPr>
            <a:r>
              <a:rPr lang="en-US" dirty="0"/>
              <a:t>Hosting</a:t>
            </a:r>
          </a:p>
          <a:p>
            <a:pPr marL="514350" indent="-514350">
              <a:buFont typeface="+mj-lt"/>
              <a:buAutoNum type="arabicPeriod"/>
            </a:pPr>
            <a:r>
              <a:rPr lang="en-US" dirty="0"/>
              <a:t>FTP = &gt; File Transfer Protocol</a:t>
            </a:r>
          </a:p>
          <a:p>
            <a:pPr marL="514350" indent="-514350">
              <a:buFont typeface="+mj-lt"/>
              <a:buAutoNum type="arabicPeriod"/>
            </a:pPr>
            <a:r>
              <a:rPr lang="en-IN" dirty="0"/>
              <a:t>Path</a:t>
            </a:r>
          </a:p>
          <a:p>
            <a:pPr marL="514350" indent="-514350">
              <a:buFont typeface="+mj-lt"/>
              <a:buAutoNum type="arabicPeriod"/>
            </a:pPr>
            <a:r>
              <a:rPr lang="en-IN" dirty="0"/>
              <a:t>Extension</a:t>
            </a:r>
          </a:p>
          <a:p>
            <a:pPr marL="514350" indent="-514350">
              <a:buFont typeface="+mj-lt"/>
              <a:buAutoNum type="arabicPeriod"/>
            </a:pPr>
            <a:r>
              <a:rPr lang="en-IN" dirty="0"/>
              <a:t>Editor / </a:t>
            </a:r>
            <a:r>
              <a:rPr lang="en-IN" dirty="0" err="1"/>
              <a:t>vscode</a:t>
            </a:r>
            <a:endParaRPr lang="en-IN" dirty="0"/>
          </a:p>
          <a:p>
            <a:pPr marL="514350" indent="-514350">
              <a:buFont typeface="+mj-lt"/>
              <a:buAutoNum type="arabicPeriod"/>
            </a:pPr>
            <a:r>
              <a:rPr lang="en-IN" dirty="0"/>
              <a:t>URL – URI / URN</a:t>
            </a:r>
          </a:p>
          <a:p>
            <a:pPr marL="514350" indent="-514350">
              <a:buFont typeface="+mj-lt"/>
              <a:buAutoNum type="arabicPeriod"/>
            </a:pPr>
            <a:r>
              <a:rPr lang="en-IN" dirty="0"/>
              <a:t>Address bar</a:t>
            </a:r>
          </a:p>
          <a:p>
            <a:pPr marL="514350" indent="-514350">
              <a:buFont typeface="+mj-lt"/>
              <a:buAutoNum type="arabicPeriod"/>
            </a:pPr>
            <a:r>
              <a:rPr lang="en-IN" dirty="0"/>
              <a:t>Title bar</a:t>
            </a:r>
          </a:p>
        </p:txBody>
      </p:sp>
    </p:spTree>
    <p:extLst>
      <p:ext uri="{BB962C8B-B14F-4D97-AF65-F5344CB8AC3E}">
        <p14:creationId xmlns:p14="http://schemas.microsoft.com/office/powerpoint/2010/main" val="114271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AFF9-32DF-8E0E-C496-6A639534F5F7}"/>
              </a:ext>
            </a:extLst>
          </p:cNvPr>
          <p:cNvSpPr>
            <a:spLocks noGrp="1"/>
          </p:cNvSpPr>
          <p:nvPr>
            <p:ph type="title"/>
          </p:nvPr>
        </p:nvSpPr>
        <p:spPr>
          <a:xfrm>
            <a:off x="3819526" y="75778"/>
            <a:ext cx="7905750" cy="605259"/>
          </a:xfrm>
        </p:spPr>
        <p:txBody>
          <a:bodyPr>
            <a:normAutofit fontScale="90000"/>
          </a:bodyPr>
          <a:lstStyle/>
          <a:p>
            <a:endParaRPr lang="en-IN" u="sng" dirty="0"/>
          </a:p>
        </p:txBody>
      </p:sp>
      <p:sp>
        <p:nvSpPr>
          <p:cNvPr id="3" name="Content Placeholder 2">
            <a:extLst>
              <a:ext uri="{FF2B5EF4-FFF2-40B4-BE49-F238E27FC236}">
                <a16:creationId xmlns:a16="http://schemas.microsoft.com/office/drawing/2014/main" id="{E9AB9F64-28F4-C260-86B4-85D667045A0F}"/>
              </a:ext>
            </a:extLst>
          </p:cNvPr>
          <p:cNvSpPr>
            <a:spLocks noGrp="1"/>
          </p:cNvSpPr>
          <p:nvPr>
            <p:ph idx="1"/>
          </p:nvPr>
        </p:nvSpPr>
        <p:spPr>
          <a:xfrm>
            <a:off x="538842" y="0"/>
            <a:ext cx="11653157" cy="6858000"/>
          </a:xfrm>
        </p:spPr>
        <p:txBody>
          <a:bodyPr>
            <a:normAutofit fontScale="25000" lnSpcReduction="20000"/>
          </a:bodyPr>
          <a:lstStyle/>
          <a:p>
            <a:endParaRPr lang="en-IN" u="sng" dirty="0">
              <a:solidFill>
                <a:schemeClr val="tx1">
                  <a:lumMod val="95000"/>
                  <a:lumOff val="5000"/>
                </a:schemeClr>
              </a:solidFill>
              <a:latin typeface="Google Sans"/>
            </a:endParaRPr>
          </a:p>
          <a:p>
            <a:endParaRPr lang="en-IN" u="sng" dirty="0">
              <a:solidFill>
                <a:schemeClr val="tx1">
                  <a:lumMod val="95000"/>
                  <a:lumOff val="5000"/>
                </a:schemeClr>
              </a:solidFill>
              <a:latin typeface="Google Sans"/>
            </a:endParaRPr>
          </a:p>
          <a:p>
            <a:endParaRPr lang="en-IN" u="sng" dirty="0">
              <a:solidFill>
                <a:schemeClr val="tx1">
                  <a:lumMod val="95000"/>
                  <a:lumOff val="5000"/>
                </a:schemeClr>
              </a:solidFill>
              <a:latin typeface="Google Sans"/>
            </a:endParaRPr>
          </a:p>
          <a:p>
            <a:r>
              <a:rPr lang="en-IN" sz="8000" u="sng" dirty="0">
                <a:solidFill>
                  <a:schemeClr val="tx1">
                    <a:lumMod val="95000"/>
                    <a:lumOff val="5000"/>
                  </a:schemeClr>
                </a:solidFill>
                <a:latin typeface="Google Sans"/>
              </a:rPr>
              <a:t>definition                    </a:t>
            </a:r>
          </a:p>
          <a:p>
            <a:pPr>
              <a:buFont typeface="Courier New" panose="02070309020205020404" pitchFamily="49" charset="0"/>
              <a:buChar char="o"/>
            </a:pPr>
            <a:endParaRPr lang="en-IN" sz="8000" u="sng" dirty="0">
              <a:solidFill>
                <a:schemeClr val="tx1">
                  <a:lumMod val="95000"/>
                  <a:lumOff val="5000"/>
                </a:schemeClr>
              </a:solidFill>
            </a:endParaRPr>
          </a:p>
          <a:p>
            <a:pPr>
              <a:buFont typeface="Courier New" panose="02070309020205020404" pitchFamily="49" charset="0"/>
              <a:buChar char="o"/>
            </a:pPr>
            <a:r>
              <a:rPr lang="en-IN" sz="8000" u="sng" dirty="0">
                <a:solidFill>
                  <a:schemeClr val="tx1">
                    <a:lumMod val="95000"/>
                    <a:lumOff val="5000"/>
                  </a:schemeClr>
                </a:solidFill>
              </a:rPr>
              <a:t>URL</a:t>
            </a:r>
            <a:r>
              <a:rPr lang="en-IN" sz="8000" dirty="0">
                <a:solidFill>
                  <a:schemeClr val="tx1">
                    <a:lumMod val="95000"/>
                    <a:lumOff val="5000"/>
                  </a:schemeClr>
                </a:solidFill>
              </a:rPr>
              <a:t> :-      “</a:t>
            </a:r>
            <a:r>
              <a:rPr lang="en-US" sz="8000" dirty="0">
                <a:solidFill>
                  <a:schemeClr val="tx1">
                    <a:lumMod val="95000"/>
                    <a:lumOff val="5000"/>
                  </a:schemeClr>
                </a:solidFill>
              </a:rPr>
              <a:t>a unique identifier used to locate a resource on the Internet”.        </a:t>
            </a:r>
            <a:r>
              <a:rPr lang="en-US" sz="8000" u="sng" dirty="0">
                <a:solidFill>
                  <a:schemeClr val="tx1">
                    <a:lumMod val="95000"/>
                    <a:lumOff val="5000"/>
                  </a:schemeClr>
                </a:solidFill>
              </a:rPr>
              <a:t>__________________________________________________________________</a:t>
            </a:r>
          </a:p>
          <a:p>
            <a:pPr>
              <a:buFont typeface="Courier New" panose="02070309020205020404" pitchFamily="49" charset="0"/>
              <a:buChar char="o"/>
            </a:pPr>
            <a:endParaRPr lang="en-US" sz="8000" u="sng" dirty="0">
              <a:solidFill>
                <a:schemeClr val="tx1">
                  <a:lumMod val="95000"/>
                  <a:lumOff val="5000"/>
                </a:schemeClr>
              </a:solidFill>
            </a:endParaRPr>
          </a:p>
          <a:p>
            <a:pPr>
              <a:buFont typeface="Courier New" panose="02070309020205020404" pitchFamily="49" charset="0"/>
              <a:buChar char="o"/>
            </a:pPr>
            <a:r>
              <a:rPr lang="en-US" sz="8000" u="sng" dirty="0">
                <a:solidFill>
                  <a:schemeClr val="tx1">
                    <a:lumMod val="95000"/>
                    <a:lumOff val="5000"/>
                  </a:schemeClr>
                </a:solidFill>
              </a:rPr>
              <a:t>URI</a:t>
            </a:r>
            <a:r>
              <a:rPr lang="en-US" sz="8000" dirty="0">
                <a:solidFill>
                  <a:schemeClr val="tx1">
                    <a:lumMod val="95000"/>
                    <a:lumOff val="5000"/>
                  </a:schemeClr>
                </a:solidFill>
              </a:rPr>
              <a:t> :-        “</a:t>
            </a:r>
            <a:r>
              <a:rPr lang="en-US" sz="8000" b="0" i="0" dirty="0">
                <a:solidFill>
                  <a:schemeClr val="tx1">
                    <a:lumMod val="95000"/>
                    <a:lumOff val="5000"/>
                  </a:schemeClr>
                </a:solidFill>
                <a:effectLst/>
                <a:latin typeface="Google Sans"/>
              </a:rPr>
              <a:t>URI identifies a resource and differentiates it from others by using a name, location, or both”.           </a:t>
            </a:r>
            <a:r>
              <a:rPr lang="en-US" sz="8000" dirty="0">
                <a:solidFill>
                  <a:schemeClr val="tx1">
                    <a:lumMod val="95000"/>
                    <a:lumOff val="5000"/>
                  </a:schemeClr>
                </a:solidFill>
                <a:latin typeface="Google Sans"/>
              </a:rPr>
              <a:t>________________________________________________________</a:t>
            </a:r>
          </a:p>
          <a:p>
            <a:pPr>
              <a:buFont typeface="Courier New" panose="02070309020205020404" pitchFamily="49" charset="0"/>
              <a:buChar char="o"/>
            </a:pPr>
            <a:endParaRPr lang="en-US" sz="8000" u="sng" dirty="0">
              <a:solidFill>
                <a:schemeClr val="tx1">
                  <a:lumMod val="95000"/>
                  <a:lumOff val="5000"/>
                </a:schemeClr>
              </a:solidFill>
              <a:latin typeface="Google Sans"/>
            </a:endParaRPr>
          </a:p>
          <a:p>
            <a:pPr>
              <a:buFont typeface="Courier New" panose="02070309020205020404" pitchFamily="49" charset="0"/>
              <a:buChar char="o"/>
            </a:pPr>
            <a:r>
              <a:rPr lang="en-US" sz="8000" u="sng" dirty="0">
                <a:solidFill>
                  <a:schemeClr val="tx1">
                    <a:lumMod val="95000"/>
                    <a:lumOff val="5000"/>
                  </a:schemeClr>
                </a:solidFill>
                <a:latin typeface="Google Sans"/>
              </a:rPr>
              <a:t>URN</a:t>
            </a:r>
            <a:r>
              <a:rPr lang="en-IN" sz="8000" dirty="0">
                <a:solidFill>
                  <a:schemeClr val="tx1">
                    <a:lumMod val="95000"/>
                    <a:lumOff val="5000"/>
                  </a:schemeClr>
                </a:solidFill>
                <a:latin typeface="Google Sans"/>
              </a:rPr>
              <a:t> :-       “</a:t>
            </a:r>
            <a:r>
              <a:rPr lang="en-US" sz="8000" dirty="0">
                <a:solidFill>
                  <a:schemeClr val="tx1">
                    <a:lumMod val="95000"/>
                    <a:lumOff val="5000"/>
                  </a:schemeClr>
                </a:solidFill>
                <a:latin typeface="Google Sans"/>
              </a:rPr>
              <a:t>identifies every resource on the internet, regardless of its form, such as a website or email”.</a:t>
            </a:r>
          </a:p>
          <a:p>
            <a:pPr marL="0" indent="0">
              <a:buNone/>
            </a:pPr>
            <a:r>
              <a:rPr lang="en-US" sz="8000" dirty="0">
                <a:solidFill>
                  <a:schemeClr val="tx1">
                    <a:lumMod val="95000"/>
                    <a:lumOff val="5000"/>
                  </a:schemeClr>
                </a:solidFill>
                <a:latin typeface="Google Sans"/>
              </a:rPr>
              <a:t> ________________________________________________________________________________</a:t>
            </a:r>
          </a:p>
          <a:p>
            <a:endParaRPr lang="en-US" sz="8000" u="sng" dirty="0"/>
          </a:p>
          <a:p>
            <a:r>
              <a:rPr lang="en-US" sz="8000" u="sng" dirty="0"/>
              <a:t>Example</a:t>
            </a:r>
            <a:r>
              <a:rPr lang="en-US" sz="8000" dirty="0"/>
              <a:t> :-         </a:t>
            </a:r>
          </a:p>
          <a:p>
            <a:pPr>
              <a:buFont typeface="Wingdings" panose="05000000000000000000" pitchFamily="2" charset="2"/>
              <a:buChar char="Ø"/>
            </a:pPr>
            <a:endParaRPr lang="en-US" sz="8000" dirty="0"/>
          </a:p>
          <a:p>
            <a:pPr>
              <a:buFont typeface="Wingdings" panose="05000000000000000000" pitchFamily="2" charset="2"/>
              <a:buChar char="Ø"/>
            </a:pPr>
            <a:r>
              <a:rPr lang="en-US" sz="8000" dirty="0"/>
              <a:t>URL :-                 “</a:t>
            </a:r>
            <a:r>
              <a:rPr lang="en-IN" sz="8000" b="0" i="0" dirty="0">
                <a:solidFill>
                  <a:schemeClr val="tx1">
                    <a:lumMod val="95000"/>
                    <a:lumOff val="5000"/>
                  </a:schemeClr>
                </a:solidFill>
                <a:effectLst/>
                <a:latin typeface="Google Sans"/>
              </a:rPr>
              <a:t>http://example.com”</a:t>
            </a:r>
            <a:r>
              <a:rPr lang="en-US" sz="8000" dirty="0"/>
              <a:t>    </a:t>
            </a:r>
          </a:p>
          <a:p>
            <a:pPr marL="0" indent="0">
              <a:buNone/>
            </a:pPr>
            <a:endParaRPr lang="en-US" sz="8000" dirty="0"/>
          </a:p>
          <a:p>
            <a:pPr>
              <a:buFont typeface="Wingdings" panose="05000000000000000000" pitchFamily="2" charset="2"/>
              <a:buChar char="Ø"/>
            </a:pPr>
            <a:r>
              <a:rPr lang="en-US" sz="8000" dirty="0"/>
              <a:t>URI :-      “foo://example.com:8042/over/</a:t>
            </a:r>
            <a:r>
              <a:rPr lang="en-US" sz="8000" dirty="0" err="1"/>
              <a:t>there?name</a:t>
            </a:r>
            <a:r>
              <a:rPr lang="en-US" sz="8000" dirty="0"/>
              <a:t>=</a:t>
            </a:r>
            <a:r>
              <a:rPr lang="en-US" sz="8000" dirty="0" err="1"/>
              <a:t>ferret#nose</a:t>
            </a:r>
            <a:r>
              <a:rPr lang="en-US" sz="8000" dirty="0"/>
              <a:t>”       </a:t>
            </a:r>
          </a:p>
          <a:p>
            <a:pPr marL="0" indent="0">
              <a:buNone/>
            </a:pPr>
            <a:endParaRPr lang="en-US" sz="8000" dirty="0"/>
          </a:p>
          <a:p>
            <a:pPr>
              <a:buFont typeface="Wingdings" panose="05000000000000000000" pitchFamily="2" charset="2"/>
              <a:buChar char="Ø"/>
            </a:pPr>
            <a:r>
              <a:rPr lang="en-US" sz="8000" dirty="0"/>
              <a:t>URN :-                 “</a:t>
            </a:r>
            <a:r>
              <a:rPr lang="en-IN" sz="8000" b="0" i="0" dirty="0">
                <a:solidFill>
                  <a:schemeClr val="tx1">
                    <a:lumMod val="95000"/>
                    <a:lumOff val="5000"/>
                  </a:schemeClr>
                </a:solidFill>
                <a:effectLst/>
                <a:latin typeface="Google Sans"/>
              </a:rPr>
              <a:t>urn:isbn:1234567890”</a:t>
            </a:r>
            <a:endParaRPr lang="en-US" sz="8000" dirty="0">
              <a:solidFill>
                <a:schemeClr val="tx1">
                  <a:lumMod val="95000"/>
                  <a:lumOff val="5000"/>
                </a:schemeClr>
              </a:solidFill>
            </a:endParaRPr>
          </a:p>
          <a:p>
            <a:pPr marL="0" indent="0">
              <a:buNone/>
            </a:pPr>
            <a:r>
              <a:rPr lang="en-US" sz="8000" dirty="0"/>
              <a:t>                              </a:t>
            </a:r>
            <a:endParaRPr lang="en-IN" sz="8000" dirty="0"/>
          </a:p>
          <a:p>
            <a:pPr>
              <a:buFont typeface="Courier New" panose="02070309020205020404" pitchFamily="49" charset="0"/>
              <a:buChar char="o"/>
            </a:pPr>
            <a:endParaRPr lang="en-IN" sz="2400" u="sng" dirty="0">
              <a:solidFill>
                <a:schemeClr val="tx1">
                  <a:lumMod val="95000"/>
                  <a:lumOff val="5000"/>
                </a:schemeClr>
              </a:solidFill>
            </a:endParaRPr>
          </a:p>
        </p:txBody>
      </p:sp>
    </p:spTree>
    <p:extLst>
      <p:ext uri="{BB962C8B-B14F-4D97-AF65-F5344CB8AC3E}">
        <p14:creationId xmlns:p14="http://schemas.microsoft.com/office/powerpoint/2010/main" val="91516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3AF5-20F8-B280-43AC-DAAE88D8629C}"/>
              </a:ext>
            </a:extLst>
          </p:cNvPr>
          <p:cNvSpPr>
            <a:spLocks noGrp="1"/>
          </p:cNvSpPr>
          <p:nvPr>
            <p:ph type="title"/>
          </p:nvPr>
        </p:nvSpPr>
        <p:spPr>
          <a:xfrm>
            <a:off x="4366726" y="-8197"/>
            <a:ext cx="8032101" cy="689234"/>
          </a:xfrm>
        </p:spPr>
        <p:txBody>
          <a:bodyPr>
            <a:normAutofit fontScale="90000"/>
          </a:bodyPr>
          <a:lstStyle/>
          <a:p>
            <a:r>
              <a:rPr lang="en-US" u="sng" dirty="0"/>
              <a:t>Address bar</a:t>
            </a:r>
            <a:endParaRPr lang="en-IN" u="sng" dirty="0"/>
          </a:p>
        </p:txBody>
      </p:sp>
      <p:sp>
        <p:nvSpPr>
          <p:cNvPr id="3" name="Content Placeholder 2">
            <a:extLst>
              <a:ext uri="{FF2B5EF4-FFF2-40B4-BE49-F238E27FC236}">
                <a16:creationId xmlns:a16="http://schemas.microsoft.com/office/drawing/2014/main" id="{0CE29F9A-4D4D-0E56-D2B5-B2E83A2CD615}"/>
              </a:ext>
            </a:extLst>
          </p:cNvPr>
          <p:cNvSpPr>
            <a:spLocks noGrp="1"/>
          </p:cNvSpPr>
          <p:nvPr>
            <p:ph idx="1"/>
          </p:nvPr>
        </p:nvSpPr>
        <p:spPr>
          <a:xfrm>
            <a:off x="838200" y="681036"/>
            <a:ext cx="10515600" cy="6176963"/>
          </a:xfrm>
        </p:spPr>
        <p:txBody>
          <a:bodyPr>
            <a:normAutofit fontScale="70000" lnSpcReduction="20000"/>
          </a:bodyPr>
          <a:lstStyle/>
          <a:p>
            <a:pPr>
              <a:buFont typeface="Wingdings" panose="05000000000000000000" pitchFamily="2" charset="2"/>
              <a:buChar char="§"/>
            </a:pPr>
            <a:endParaRPr lang="en-US" sz="2400" b="0" i="0" dirty="0">
              <a:solidFill>
                <a:schemeClr val="tx1">
                  <a:lumMod val="95000"/>
                  <a:lumOff val="5000"/>
                </a:schemeClr>
              </a:solidFill>
              <a:effectLst/>
              <a:latin typeface="arial" panose="020B0604020202020204" pitchFamily="34" charset="0"/>
            </a:endParaRPr>
          </a:p>
          <a:p>
            <a:pPr>
              <a:buFont typeface="Wingdings" panose="05000000000000000000" pitchFamily="2" charset="2"/>
              <a:buChar char="§"/>
            </a:pPr>
            <a:r>
              <a:rPr lang="en-US" sz="2400" b="0" i="0" dirty="0">
                <a:solidFill>
                  <a:schemeClr val="tx1">
                    <a:lumMod val="95000"/>
                    <a:lumOff val="5000"/>
                  </a:schemeClr>
                </a:solidFill>
                <a:effectLst/>
                <a:latin typeface="arial" panose="020B0604020202020204" pitchFamily="34" charset="0"/>
              </a:rPr>
              <a:t>a text box in a web browser displaying the address of the web page that is currently being viewed</a:t>
            </a:r>
            <a:r>
              <a:rPr lang="en-US" b="0" i="0" dirty="0">
                <a:solidFill>
                  <a:schemeClr val="tx1">
                    <a:lumMod val="95000"/>
                    <a:lumOff val="5000"/>
                  </a:schemeClr>
                </a:solidFill>
                <a:effectLst/>
                <a:latin typeface="arial" panose="020B0604020202020204" pitchFamily="34" charset="0"/>
              </a:rPr>
              <a:t>.  </a:t>
            </a:r>
          </a:p>
          <a:p>
            <a:pPr>
              <a:buFont typeface="Wingdings" panose="05000000000000000000" pitchFamily="2" charset="2"/>
              <a:buChar char="§"/>
            </a:pPr>
            <a:r>
              <a:rPr lang="en-US" sz="2400" b="0" i="0" dirty="0">
                <a:solidFill>
                  <a:schemeClr val="tx1">
                    <a:lumMod val="95000"/>
                    <a:lumOff val="5000"/>
                  </a:schemeClr>
                </a:solidFill>
                <a:effectLst/>
                <a:latin typeface="Google Sans"/>
              </a:rPr>
              <a:t>In short, the field called the address bar serves to issue the command to the Internet browser on which page you want to visit. The address bar example is</a:t>
            </a:r>
            <a:endParaRPr lang="en-IN" dirty="0"/>
          </a:p>
          <a:p>
            <a:pPr>
              <a:buFont typeface="Wingdings" panose="05000000000000000000" pitchFamily="2" charset="2"/>
              <a:buChar char="§"/>
            </a:pPr>
            <a:r>
              <a:rPr lang="en-IN" sz="3200" u="sng" dirty="0"/>
              <a:t>Example</a:t>
            </a:r>
            <a:r>
              <a:rPr lang="en-IN" sz="3200" dirty="0"/>
              <a:t> :-   </a:t>
            </a:r>
            <a:r>
              <a:rPr lang="en-US" sz="1800" b="0" i="0" dirty="0">
                <a:solidFill>
                  <a:schemeClr val="tx1">
                    <a:lumMod val="95000"/>
                    <a:lumOff val="5000"/>
                  </a:schemeClr>
                </a:solidFill>
                <a:effectLst/>
                <a:highlight>
                  <a:srgbClr val="FFFF00"/>
                </a:highlight>
                <a:latin typeface="Google Sans"/>
              </a:rPr>
              <a:t>http://www.akademijaoxford.com/ or </a:t>
            </a:r>
            <a:r>
              <a:rPr lang="en-US" sz="1800" b="0" i="0" dirty="0">
                <a:solidFill>
                  <a:schemeClr val="tx1">
                    <a:lumMod val="95000"/>
                    <a:lumOff val="5000"/>
                  </a:schemeClr>
                </a:solidFill>
                <a:effectLst/>
                <a:highlight>
                  <a:srgbClr val="FFFF00"/>
                </a:highlight>
                <a:latin typeface="Google Sans"/>
                <a:hlinkClick r:id="rId2"/>
              </a:rPr>
              <a:t>http://www.srednjaskola</a:t>
            </a:r>
            <a:r>
              <a:rPr lang="en-US" sz="1800" b="0" i="0" dirty="0">
                <a:solidFill>
                  <a:schemeClr val="tx1">
                    <a:lumMod val="95000"/>
                    <a:lumOff val="5000"/>
                  </a:schemeClr>
                </a:solidFill>
                <a:effectLst/>
                <a:highlight>
                  <a:srgbClr val="FFFF00"/>
                </a:highlight>
                <a:latin typeface="Google Sans"/>
              </a:rPr>
              <a:t> svarhangel.edu.rs/ .</a:t>
            </a:r>
            <a:endParaRPr lang="en-US" sz="1800" dirty="0">
              <a:solidFill>
                <a:schemeClr val="tx1">
                  <a:lumMod val="95000"/>
                  <a:lumOff val="5000"/>
                </a:schemeClr>
              </a:solidFill>
              <a:highlight>
                <a:srgbClr val="FFFF00"/>
              </a:highlight>
              <a:latin typeface="Google Sans"/>
            </a:endParaRPr>
          </a:p>
          <a:p>
            <a:pPr marL="0" indent="0">
              <a:buNone/>
            </a:pPr>
            <a:r>
              <a:rPr lang="en-IN" dirty="0"/>
              <a:t>_________________________________________________________</a:t>
            </a:r>
          </a:p>
          <a:p>
            <a:pPr marL="0" indent="0">
              <a:buNone/>
            </a:pPr>
            <a:r>
              <a:rPr lang="en-US" dirty="0"/>
              <a:t>                                                    </a:t>
            </a:r>
            <a:r>
              <a:rPr lang="en-US" u="sng" dirty="0"/>
              <a:t>Title bar          </a:t>
            </a:r>
          </a:p>
          <a:p>
            <a:pPr>
              <a:buFont typeface="Wingdings" panose="05000000000000000000" pitchFamily="2" charset="2"/>
              <a:buChar char="§"/>
            </a:pPr>
            <a:endParaRPr lang="en-US" sz="2000" b="0" i="0" dirty="0">
              <a:solidFill>
                <a:schemeClr val="tx1">
                  <a:lumMod val="95000"/>
                  <a:lumOff val="5000"/>
                </a:schemeClr>
              </a:solidFill>
              <a:effectLst/>
              <a:latin typeface="Google Sans"/>
            </a:endParaRPr>
          </a:p>
          <a:p>
            <a:r>
              <a:rPr lang="en-US" sz="4400" dirty="0"/>
              <a:t> </a:t>
            </a:r>
            <a:r>
              <a:rPr lang="en-US" sz="3200" b="0" i="0" dirty="0">
                <a:solidFill>
                  <a:schemeClr val="tx1">
                    <a:lumMod val="95000"/>
                    <a:lumOff val="5000"/>
                  </a:schemeClr>
                </a:solidFill>
                <a:effectLst/>
                <a:latin typeface="Google Sans"/>
              </a:rPr>
              <a:t>It displays the title of the software, name of the current document or file, or other text identifying the contents of that window. For example, in the picture below, the title bar displays the program name "</a:t>
            </a:r>
            <a:r>
              <a:rPr lang="en-US" sz="3200" b="0" i="0" dirty="0" err="1">
                <a:solidFill>
                  <a:schemeClr val="tx1">
                    <a:lumMod val="95000"/>
                    <a:lumOff val="5000"/>
                  </a:schemeClr>
                </a:solidFill>
                <a:effectLst/>
                <a:latin typeface="Google Sans"/>
              </a:rPr>
              <a:t>TextPad</a:t>
            </a:r>
            <a:r>
              <a:rPr lang="en-US" sz="3200" b="0" i="0" dirty="0">
                <a:solidFill>
                  <a:schemeClr val="tx1">
                    <a:lumMod val="95000"/>
                    <a:lumOff val="5000"/>
                  </a:schemeClr>
                </a:solidFill>
                <a:effectLst/>
                <a:latin typeface="Google Sans"/>
              </a:rPr>
              <a:t>" and the document name "Document1" that is currently being edited</a:t>
            </a:r>
            <a:r>
              <a:rPr lang="en-US" sz="4400" u="sng" dirty="0">
                <a:solidFill>
                  <a:schemeClr val="tx1">
                    <a:lumMod val="95000"/>
                    <a:lumOff val="5000"/>
                  </a:schemeClr>
                </a:solidFill>
              </a:rPr>
              <a:t>    </a:t>
            </a:r>
          </a:p>
          <a:p>
            <a:pPr marL="0" indent="0">
              <a:buNone/>
            </a:pPr>
            <a:r>
              <a:rPr lang="en-US" sz="3200" dirty="0"/>
              <a:t>_________________________________________________________________________</a:t>
            </a:r>
          </a:p>
          <a:p>
            <a:endParaRPr lang="en-US" sz="3200" dirty="0"/>
          </a:p>
          <a:p>
            <a:endParaRPr lang="en-US" sz="3200" dirty="0"/>
          </a:p>
          <a:p>
            <a:endParaRPr lang="en-US" sz="3200" dirty="0"/>
          </a:p>
          <a:p>
            <a:pPr marL="0" indent="0">
              <a:buNone/>
            </a:pPr>
            <a:r>
              <a:rPr lang="en-US" sz="3200" u="sng" dirty="0">
                <a:solidFill>
                  <a:schemeClr val="tx1">
                    <a:lumMod val="95000"/>
                    <a:lumOff val="5000"/>
                  </a:schemeClr>
                </a:solidFill>
              </a:rPr>
              <a:t> </a:t>
            </a:r>
          </a:p>
          <a:p>
            <a:pPr marL="0" indent="0">
              <a:buNone/>
            </a:pPr>
            <a:r>
              <a:rPr lang="en-US" sz="3200" u="sng" dirty="0">
                <a:solidFill>
                  <a:schemeClr val="tx1">
                    <a:lumMod val="95000"/>
                    <a:lumOff val="5000"/>
                  </a:schemeClr>
                </a:solidFill>
              </a:rPr>
              <a:t>   </a:t>
            </a:r>
          </a:p>
          <a:p>
            <a:endParaRPr lang="en-US" sz="3200" u="sng" dirty="0">
              <a:solidFill>
                <a:schemeClr val="tx1">
                  <a:lumMod val="95000"/>
                  <a:lumOff val="5000"/>
                </a:schemeClr>
              </a:solidFill>
            </a:endParaRPr>
          </a:p>
          <a:p>
            <a:endParaRPr lang="en-US" sz="3200" u="sng" dirty="0">
              <a:solidFill>
                <a:schemeClr val="tx1">
                  <a:lumMod val="95000"/>
                  <a:lumOff val="5000"/>
                </a:schemeClr>
              </a:solidFill>
            </a:endParaRPr>
          </a:p>
          <a:p>
            <a:endParaRPr lang="en-US" dirty="0"/>
          </a:p>
          <a:p>
            <a:endParaRPr lang="en-US" dirty="0"/>
          </a:p>
          <a:p>
            <a:pPr marL="0" indent="0">
              <a:buNone/>
            </a:pPr>
            <a:endParaRPr lang="en-IN" dirty="0">
              <a:solidFill>
                <a:schemeClr val="tx1">
                  <a:lumMod val="95000"/>
                  <a:lumOff val="5000"/>
                </a:schemeClr>
              </a:solidFill>
              <a:highlight>
                <a:srgbClr val="FFFF00"/>
              </a:highlight>
            </a:endParaRPr>
          </a:p>
        </p:txBody>
      </p:sp>
      <p:pic>
        <p:nvPicPr>
          <p:cNvPr id="4" name="Picture 3">
            <a:extLst>
              <a:ext uri="{FF2B5EF4-FFF2-40B4-BE49-F238E27FC236}">
                <a16:creationId xmlns:a16="http://schemas.microsoft.com/office/drawing/2014/main" id="{CDBCD9EE-2177-09BE-ADDF-15E4F124C374}"/>
              </a:ext>
            </a:extLst>
          </p:cNvPr>
          <p:cNvPicPr>
            <a:picLocks noChangeAspect="1"/>
          </p:cNvPicPr>
          <p:nvPr/>
        </p:nvPicPr>
        <p:blipFill>
          <a:blip r:embed="rId3"/>
          <a:stretch>
            <a:fillRect/>
          </a:stretch>
        </p:blipFill>
        <p:spPr>
          <a:xfrm>
            <a:off x="2892878" y="4733924"/>
            <a:ext cx="6596743" cy="2124075"/>
          </a:xfrm>
          <a:prstGeom prst="rect">
            <a:avLst/>
          </a:prstGeom>
        </p:spPr>
      </p:pic>
    </p:spTree>
    <p:extLst>
      <p:ext uri="{BB962C8B-B14F-4D97-AF65-F5344CB8AC3E}">
        <p14:creationId xmlns:p14="http://schemas.microsoft.com/office/powerpoint/2010/main" val="363058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8625-95D3-7362-A995-CC10E2B12B82}"/>
              </a:ext>
            </a:extLst>
          </p:cNvPr>
          <p:cNvSpPr>
            <a:spLocks noGrp="1"/>
          </p:cNvSpPr>
          <p:nvPr>
            <p:ph type="title"/>
          </p:nvPr>
        </p:nvSpPr>
        <p:spPr>
          <a:xfrm>
            <a:off x="3324808" y="-275253"/>
            <a:ext cx="5542383" cy="1576873"/>
          </a:xfrm>
        </p:spPr>
        <p:txBody>
          <a:bodyPr>
            <a:normAutofit/>
          </a:bodyPr>
          <a:lstStyle/>
          <a:p>
            <a:pPr marL="571500" indent="-571500">
              <a:buFont typeface="Wingdings" panose="05000000000000000000" pitchFamily="2" charset="2"/>
              <a:buChar char="v"/>
            </a:pPr>
            <a:r>
              <a:rPr lang="en-US" sz="3600" u="sng" dirty="0"/>
              <a:t>Definition of website</a:t>
            </a:r>
            <a:br>
              <a:rPr lang="en-US" sz="3100" dirty="0">
                <a:solidFill>
                  <a:schemeClr val="accent5">
                    <a:lumMod val="60000"/>
                    <a:lumOff val="40000"/>
                  </a:schemeClr>
                </a:solidFill>
              </a:rPr>
            </a:br>
            <a:endParaRPr lang="en-IN" dirty="0"/>
          </a:p>
        </p:txBody>
      </p:sp>
      <p:sp>
        <p:nvSpPr>
          <p:cNvPr id="3" name="Content Placeholder 2">
            <a:extLst>
              <a:ext uri="{FF2B5EF4-FFF2-40B4-BE49-F238E27FC236}">
                <a16:creationId xmlns:a16="http://schemas.microsoft.com/office/drawing/2014/main" id="{5186180F-CB0C-7A54-273D-0B77B9261515}"/>
              </a:ext>
            </a:extLst>
          </p:cNvPr>
          <p:cNvSpPr>
            <a:spLocks noGrp="1"/>
          </p:cNvSpPr>
          <p:nvPr>
            <p:ph idx="1"/>
          </p:nvPr>
        </p:nvSpPr>
        <p:spPr>
          <a:xfrm>
            <a:off x="531845" y="429209"/>
            <a:ext cx="10515600" cy="6587510"/>
          </a:xfrm>
        </p:spPr>
        <p:txBody>
          <a:bodyPr>
            <a:normAutofit fontScale="92500" lnSpcReduction="10000"/>
          </a:bodyPr>
          <a:lstStyle/>
          <a:p>
            <a:r>
              <a:rPr lang="en-US" dirty="0"/>
              <a:t>a place connected to the Internet, where a company, organization, etc. puts information that can be found on the World Wide Web.   </a:t>
            </a:r>
            <a:r>
              <a:rPr lang="en-US" sz="2800" dirty="0">
                <a:solidFill>
                  <a:schemeClr val="accent5">
                    <a:lumMod val="60000"/>
                    <a:lumOff val="40000"/>
                  </a:schemeClr>
                </a:solidFill>
              </a:rPr>
              <a:t>____________________________________________________________</a:t>
            </a:r>
            <a:r>
              <a:rPr kumimoji="0" lang="en-US" sz="28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 </a:t>
            </a:r>
            <a:endParaRPr lang="en-US" dirty="0"/>
          </a:p>
          <a:p>
            <a:pPr lvl="6">
              <a:buFont typeface="Wingdings" panose="05000000000000000000" pitchFamily="2" charset="2"/>
              <a:buChar char="v"/>
            </a:pPr>
            <a:r>
              <a:rPr lang="en-US" sz="3600" dirty="0"/>
              <a:t>Website example</a:t>
            </a:r>
            <a:endParaRPr lang="en-US" sz="3600" dirty="0">
              <a:solidFill>
                <a:schemeClr val="accent5">
                  <a:lumMod val="60000"/>
                  <a:lumOff val="40000"/>
                </a:schemeClr>
              </a:solidFill>
            </a:endParaRPr>
          </a:p>
          <a:p>
            <a:pPr>
              <a:buFont typeface="Wingdings" panose="05000000000000000000" pitchFamily="2" charset="2"/>
              <a:buChar char="Ø"/>
            </a:pPr>
            <a:r>
              <a:rPr lang="en-US" dirty="0"/>
              <a:t>example - javatpoint.com, google.com, youtube.com.           </a:t>
            </a:r>
            <a:r>
              <a:rPr lang="en-US" sz="3600" dirty="0">
                <a:solidFill>
                  <a:schemeClr val="accent5">
                    <a:lumMod val="60000"/>
                    <a:lumOff val="40000"/>
                  </a:schemeClr>
                </a:solidFill>
              </a:rPr>
              <a:t>________________________________________________</a:t>
            </a:r>
          </a:p>
          <a:p>
            <a:pPr marL="0" indent="0">
              <a:buNone/>
            </a:pPr>
            <a:r>
              <a:rPr lang="en-US" sz="2400" dirty="0"/>
              <a:t>                                                             </a:t>
            </a:r>
            <a:r>
              <a:rPr lang="en-US" sz="3500" u="sng" dirty="0"/>
              <a:t>www</a:t>
            </a:r>
            <a:r>
              <a:rPr lang="en-US" u="sng" dirty="0"/>
              <a:t>                </a:t>
            </a:r>
          </a:p>
          <a:p>
            <a:pPr>
              <a:buFont typeface="Wingdings" panose="05000000000000000000" pitchFamily="2" charset="2"/>
              <a:buChar char="Ø"/>
            </a:pPr>
            <a:r>
              <a:rPr lang="en-US" sz="3200" dirty="0"/>
              <a:t>Full from of www :- “ world wide web   </a:t>
            </a:r>
            <a:r>
              <a:rPr lang="en-US" sz="3200" dirty="0">
                <a:solidFill>
                  <a:schemeClr val="accent5">
                    <a:lumMod val="60000"/>
                    <a:lumOff val="40000"/>
                  </a:schemeClr>
                </a:solidFill>
              </a:rPr>
              <a:t>____________________________________________________</a:t>
            </a:r>
            <a:r>
              <a:rPr kumimoji="0" lang="en-US" sz="32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 __________________</a:t>
            </a:r>
            <a:r>
              <a:rPr lang="en-US" sz="3200" dirty="0"/>
              <a:t> </a:t>
            </a:r>
            <a:r>
              <a:rPr lang="en-US" sz="3200" dirty="0">
                <a:solidFill>
                  <a:schemeClr val="accent2">
                    <a:lumMod val="75000"/>
                  </a:schemeClr>
                </a:solidFill>
              </a:rPr>
              <a:t>Definition of www</a:t>
            </a:r>
            <a:r>
              <a:rPr kumimoji="0" lang="en-US" sz="3200" b="0" i="0" u="none" strike="noStrike" kern="1200" cap="none" spc="0" normalizeH="0" baseline="0" noProof="0" dirty="0">
                <a:ln>
                  <a:noFill/>
                </a:ln>
                <a:solidFill>
                  <a:schemeClr val="accent5">
                    <a:lumMod val="60000"/>
                    <a:lumOff val="40000"/>
                  </a:schemeClr>
                </a:solidFill>
                <a:effectLst/>
                <a:uLnTx/>
                <a:uFillTx/>
                <a:latin typeface="Calibri" panose="020F0502020204030204"/>
                <a:ea typeface="+mn-ea"/>
                <a:cs typeface="+mn-cs"/>
              </a:rPr>
              <a:t>___________________</a:t>
            </a:r>
          </a:p>
          <a:p>
            <a:pPr>
              <a:buFont typeface="Wingdings" panose="05000000000000000000" pitchFamily="2" charset="2"/>
              <a:buChar char="Ø"/>
            </a:pPr>
            <a:r>
              <a:rPr lang="en-US" sz="2400" dirty="0"/>
              <a:t>all the public websites or pages that users can access on their</a:t>
            </a:r>
          </a:p>
          <a:p>
            <a:pPr marL="0" indent="0">
              <a:buNone/>
            </a:pPr>
            <a:r>
              <a:rPr lang="en-US" sz="2400" dirty="0"/>
              <a:t> local computers and other devices through the internet. </a:t>
            </a:r>
          </a:p>
          <a:p>
            <a:pPr marL="0" indent="0">
              <a:buNone/>
            </a:pPr>
            <a:r>
              <a:rPr lang="en-US" sz="2400" dirty="0"/>
              <a:t>________________________________________________________________________________________________________example____________________________________</a:t>
            </a:r>
            <a:endParaRPr lang="en-IN" sz="2400" dirty="0"/>
          </a:p>
          <a:p>
            <a:pPr marL="0" indent="0">
              <a:buNone/>
            </a:pPr>
            <a:r>
              <a:rPr lang="en-IN" sz="2400" dirty="0"/>
              <a:t>                         </a:t>
            </a:r>
            <a:r>
              <a:rPr lang="en-IN" sz="2400" dirty="0">
                <a:hlinkClick r:id="rId2"/>
              </a:rPr>
              <a:t>www.learncomputerscienceonline.com</a:t>
            </a:r>
            <a:endParaRPr lang="en-IN" sz="2400" dirty="0"/>
          </a:p>
          <a:p>
            <a:pPr marL="0" indent="0">
              <a:buNone/>
            </a:pPr>
            <a:r>
              <a:rPr lang="en-IN" sz="2400" dirty="0"/>
              <a:t>                         </a:t>
            </a:r>
            <a:r>
              <a:rPr lang="en-IN" sz="2400" dirty="0">
                <a:hlinkClick r:id="rId3"/>
              </a:rPr>
              <a:t>www.youvaworld.com</a:t>
            </a:r>
            <a:endParaRPr lang="en-IN" sz="2400" dirty="0"/>
          </a:p>
          <a:p>
            <a:pPr marL="0" indent="0">
              <a:buNone/>
            </a:pPr>
            <a:endParaRPr lang="en-US" sz="2400" u="sng" dirty="0"/>
          </a:p>
        </p:txBody>
      </p:sp>
    </p:spTree>
    <p:extLst>
      <p:ext uri="{BB962C8B-B14F-4D97-AF65-F5344CB8AC3E}">
        <p14:creationId xmlns:p14="http://schemas.microsoft.com/office/powerpoint/2010/main" val="302295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B1DC-2587-5C5D-06B9-BAAE2DF36EA4}"/>
              </a:ext>
            </a:extLst>
          </p:cNvPr>
          <p:cNvSpPr>
            <a:spLocks noGrp="1"/>
          </p:cNvSpPr>
          <p:nvPr>
            <p:ph type="title"/>
          </p:nvPr>
        </p:nvSpPr>
        <p:spPr>
          <a:xfrm>
            <a:off x="2583025" y="-381325"/>
            <a:ext cx="5599922" cy="1325563"/>
          </a:xfrm>
        </p:spPr>
        <p:txBody>
          <a:bodyPr/>
          <a:lstStyle/>
          <a:p>
            <a:r>
              <a:rPr lang="en-US" b="1" i="1" u="sng" dirty="0">
                <a:solidFill>
                  <a:srgbClr val="002060"/>
                </a:solidFill>
              </a:rPr>
              <a:t>Meaning of http &amp; https</a:t>
            </a:r>
            <a:endParaRPr lang="en-IN" b="1" i="1" u="sng" dirty="0">
              <a:solidFill>
                <a:srgbClr val="002060"/>
              </a:solidFill>
            </a:endParaRPr>
          </a:p>
        </p:txBody>
      </p:sp>
      <p:sp>
        <p:nvSpPr>
          <p:cNvPr id="3" name="Content Placeholder 2">
            <a:extLst>
              <a:ext uri="{FF2B5EF4-FFF2-40B4-BE49-F238E27FC236}">
                <a16:creationId xmlns:a16="http://schemas.microsoft.com/office/drawing/2014/main" id="{BAFF57E3-100C-707E-A7D1-2CFD6B9691BA}"/>
              </a:ext>
            </a:extLst>
          </p:cNvPr>
          <p:cNvSpPr>
            <a:spLocks noGrp="1"/>
          </p:cNvSpPr>
          <p:nvPr>
            <p:ph idx="1"/>
          </p:nvPr>
        </p:nvSpPr>
        <p:spPr>
          <a:xfrm>
            <a:off x="138652" y="-298579"/>
            <a:ext cx="12165315" cy="7156579"/>
          </a:xfrm>
        </p:spPr>
        <p:txBody>
          <a:bodyPr>
            <a:normAutofit/>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solidFill>
                  <a:schemeClr val="accent2">
                    <a:lumMod val="75000"/>
                  </a:schemeClr>
                </a:solidFill>
              </a:rPr>
              <a:t>http</a:t>
            </a:r>
            <a:r>
              <a:rPr lang="en-US" dirty="0"/>
              <a:t> :-               </a:t>
            </a:r>
          </a:p>
          <a:p>
            <a:pPr marL="0" indent="0">
              <a:buNone/>
            </a:pPr>
            <a:r>
              <a:rPr lang="en-US" dirty="0"/>
              <a:t>                                         “ Hypertext Transfer </a:t>
            </a:r>
            <a:r>
              <a:rPr lang="en-US" dirty="0" err="1"/>
              <a:t>Protoco</a:t>
            </a:r>
            <a:r>
              <a:rPr lang="en-US" dirty="0"/>
              <a:t> ”</a:t>
            </a:r>
          </a:p>
          <a:p>
            <a:pPr>
              <a:buFont typeface="Wingdings" panose="05000000000000000000" pitchFamily="2" charset="2"/>
              <a:buChar char="§"/>
            </a:pPr>
            <a:r>
              <a:rPr lang="en-US" dirty="0">
                <a:solidFill>
                  <a:schemeClr val="accent2">
                    <a:lumMod val="75000"/>
                  </a:schemeClr>
                </a:solidFill>
              </a:rPr>
              <a:t>https</a:t>
            </a:r>
          </a:p>
          <a:p>
            <a:pPr marL="0" indent="0">
              <a:buNone/>
            </a:pPr>
            <a:r>
              <a:rPr lang="en-US" dirty="0"/>
              <a:t>                                          “ Hypertext Transfer Protocol Secure ”</a:t>
            </a:r>
          </a:p>
          <a:p>
            <a:pPr marL="0" indent="0">
              <a:buNone/>
            </a:pPr>
            <a:r>
              <a:rPr lang="en-US" dirty="0">
                <a:solidFill>
                  <a:schemeClr val="accent5">
                    <a:lumMod val="75000"/>
                  </a:schemeClr>
                </a:solidFill>
              </a:rPr>
              <a:t>___________________________________________________________________</a:t>
            </a:r>
          </a:p>
          <a:p>
            <a:pPr marL="0" indent="0">
              <a:buNone/>
            </a:pPr>
            <a:r>
              <a:rPr lang="en-US" sz="4800" dirty="0"/>
              <a:t>                     *</a:t>
            </a:r>
            <a:r>
              <a:rPr lang="en-US" sz="3600" u="sng" dirty="0">
                <a:solidFill>
                  <a:schemeClr val="accent6">
                    <a:lumMod val="75000"/>
                  </a:schemeClr>
                </a:solidFill>
              </a:rPr>
              <a:t>definition of http &amp; https</a:t>
            </a:r>
            <a:r>
              <a:rPr lang="en-US" sz="4800" u="sng" dirty="0"/>
              <a:t>*  </a:t>
            </a:r>
          </a:p>
          <a:p>
            <a:pPr>
              <a:buFont typeface="Wingdings" panose="05000000000000000000" pitchFamily="2" charset="2"/>
              <a:buChar char="§"/>
            </a:pPr>
            <a:r>
              <a:rPr lang="en-US" sz="3600" dirty="0">
                <a:solidFill>
                  <a:srgbClr val="292929"/>
                </a:solidFill>
                <a:latin typeface="tablet-gothic"/>
              </a:rPr>
              <a:t> </a:t>
            </a:r>
            <a:r>
              <a:rPr lang="en-US" sz="3600" dirty="0">
                <a:solidFill>
                  <a:schemeClr val="accent5">
                    <a:lumMod val="75000"/>
                  </a:schemeClr>
                </a:solidFill>
                <a:latin typeface="tablet-gothic"/>
              </a:rPr>
              <a:t>http</a:t>
            </a:r>
            <a:r>
              <a:rPr lang="en-US" sz="3600" dirty="0">
                <a:solidFill>
                  <a:srgbClr val="292929"/>
                </a:solidFill>
                <a:latin typeface="tablet-gothic"/>
              </a:rPr>
              <a:t> :-    </a:t>
            </a:r>
            <a:r>
              <a:rPr lang="en-US" sz="2400" dirty="0">
                <a:solidFill>
                  <a:srgbClr val="292929"/>
                </a:solidFill>
                <a:latin typeface="tablet-gothic"/>
              </a:rPr>
              <a:t> “</a:t>
            </a:r>
            <a:r>
              <a:rPr lang="en-US" sz="2000" dirty="0">
                <a:solidFill>
                  <a:srgbClr val="292929"/>
                </a:solidFill>
                <a:latin typeface="tablet-gothic"/>
              </a:rPr>
              <a:t> The primary function of HTTP is to establish a connection with the server and send HTML pages back to the user's browser.</a:t>
            </a:r>
          </a:p>
          <a:p>
            <a:pPr marL="0" indent="0">
              <a:buNone/>
            </a:pPr>
            <a:r>
              <a:rPr lang="en-US" sz="2000" dirty="0">
                <a:solidFill>
                  <a:srgbClr val="C00000"/>
                </a:solidFill>
                <a:latin typeface="tablet-gothic"/>
              </a:rPr>
              <a:t>__________</a:t>
            </a:r>
            <a:r>
              <a:rPr lang="en-US" sz="2000" dirty="0">
                <a:solidFill>
                  <a:srgbClr val="292929"/>
                </a:solidFill>
                <a:latin typeface="tablet-gothic"/>
              </a:rPr>
              <a:t>*___________*</a:t>
            </a:r>
            <a:r>
              <a:rPr lang="en-US" sz="2000" dirty="0">
                <a:solidFill>
                  <a:srgbClr val="C00000"/>
                </a:solidFill>
                <a:latin typeface="tablet-gothic"/>
              </a:rPr>
              <a:t>__________</a:t>
            </a:r>
            <a:r>
              <a:rPr lang="en-US" sz="2000" dirty="0">
                <a:solidFill>
                  <a:srgbClr val="292929"/>
                </a:solidFill>
                <a:latin typeface="tablet-gothic"/>
              </a:rPr>
              <a:t>*__________*</a:t>
            </a:r>
            <a:r>
              <a:rPr lang="en-US" sz="2000" dirty="0">
                <a:solidFill>
                  <a:srgbClr val="C00000"/>
                </a:solidFill>
                <a:latin typeface="tablet-gothic"/>
              </a:rPr>
              <a:t>____________</a:t>
            </a:r>
            <a:r>
              <a:rPr lang="en-US" sz="2000" dirty="0">
                <a:solidFill>
                  <a:srgbClr val="292929"/>
                </a:solidFill>
                <a:latin typeface="tablet-gothic"/>
              </a:rPr>
              <a:t>*__________*</a:t>
            </a:r>
            <a:r>
              <a:rPr lang="en-US" sz="2000" dirty="0">
                <a:solidFill>
                  <a:srgbClr val="C00000"/>
                </a:solidFill>
                <a:latin typeface="tablet-gothic"/>
              </a:rPr>
              <a:t>__________</a:t>
            </a:r>
            <a:r>
              <a:rPr lang="en-US" sz="2000" dirty="0">
                <a:solidFill>
                  <a:srgbClr val="292929"/>
                </a:solidFill>
                <a:latin typeface="tablet-gothic"/>
              </a:rPr>
              <a:t>*___________</a:t>
            </a:r>
          </a:p>
          <a:p>
            <a:pPr>
              <a:buFont typeface="Wingdings" panose="05000000000000000000" pitchFamily="2" charset="2"/>
              <a:buChar char="§"/>
            </a:pPr>
            <a:r>
              <a:rPr lang="en-US" sz="3200" dirty="0">
                <a:solidFill>
                  <a:schemeClr val="tx1">
                    <a:lumMod val="95000"/>
                    <a:lumOff val="5000"/>
                  </a:schemeClr>
                </a:solidFill>
                <a:latin typeface="tablet-gothic"/>
              </a:rPr>
              <a:t> </a:t>
            </a:r>
            <a:r>
              <a:rPr lang="en-US" sz="3200" dirty="0">
                <a:solidFill>
                  <a:srgbClr val="0070C0"/>
                </a:solidFill>
                <a:latin typeface="tablet-gothic"/>
              </a:rPr>
              <a:t>https </a:t>
            </a:r>
            <a:r>
              <a:rPr lang="en-US" sz="3200" dirty="0">
                <a:solidFill>
                  <a:srgbClr val="292929"/>
                </a:solidFill>
                <a:latin typeface="tablet-gothic"/>
              </a:rPr>
              <a:t>:-      </a:t>
            </a:r>
            <a:r>
              <a:rPr lang="en-US" sz="2400" dirty="0">
                <a:solidFill>
                  <a:srgbClr val="292929"/>
                </a:solidFill>
                <a:latin typeface="tablet-gothic"/>
              </a:rPr>
              <a:t> “</a:t>
            </a:r>
            <a:r>
              <a:rPr lang="en-IN" sz="1800" b="0" i="0" dirty="0" err="1">
                <a:effectLst/>
                <a:latin typeface="Google Sans"/>
              </a:rPr>
              <a:t>HyperText</a:t>
            </a:r>
            <a:r>
              <a:rPr lang="en-IN" sz="1800" b="0" i="0" dirty="0">
                <a:effectLst/>
                <a:latin typeface="Google Sans"/>
              </a:rPr>
              <a:t> Transfer Protocol Secure, enables protected communication over the computer network.”</a:t>
            </a:r>
          </a:p>
          <a:p>
            <a:pPr marL="0" indent="0">
              <a:buNone/>
            </a:pPr>
            <a:endParaRPr lang="en-IN" sz="1800" b="0" i="0" dirty="0">
              <a:effectLst/>
              <a:latin typeface="Google Sans"/>
            </a:endParaRPr>
          </a:p>
          <a:p>
            <a:pPr marL="0" indent="0">
              <a:buNone/>
            </a:pPr>
            <a:r>
              <a:rPr lang="en-IN" sz="1800" dirty="0">
                <a:latin typeface="Google Sans"/>
              </a:rPr>
              <a:t>_________*</a:t>
            </a:r>
            <a:r>
              <a:rPr lang="en-IN" sz="1800" dirty="0">
                <a:solidFill>
                  <a:srgbClr val="C00000"/>
                </a:solidFill>
                <a:latin typeface="Google Sans"/>
              </a:rPr>
              <a:t>___________</a:t>
            </a:r>
            <a:r>
              <a:rPr lang="en-IN" sz="1800" dirty="0">
                <a:latin typeface="Google Sans"/>
              </a:rPr>
              <a:t>*__________*</a:t>
            </a:r>
            <a:r>
              <a:rPr lang="en-IN" sz="1800" dirty="0">
                <a:solidFill>
                  <a:srgbClr val="C00000"/>
                </a:solidFill>
                <a:latin typeface="Google Sans"/>
              </a:rPr>
              <a:t>_____________</a:t>
            </a:r>
            <a:r>
              <a:rPr lang="en-IN" sz="1800" dirty="0">
                <a:latin typeface="Google Sans"/>
              </a:rPr>
              <a:t>*_____________*</a:t>
            </a:r>
            <a:r>
              <a:rPr lang="en-IN" sz="1800" dirty="0">
                <a:solidFill>
                  <a:srgbClr val="C00000"/>
                </a:solidFill>
                <a:latin typeface="Google Sans"/>
              </a:rPr>
              <a:t>_____________</a:t>
            </a:r>
            <a:r>
              <a:rPr lang="en-IN" sz="1800" dirty="0">
                <a:latin typeface="Google Sans"/>
              </a:rPr>
              <a:t>*____________*</a:t>
            </a:r>
            <a:r>
              <a:rPr lang="en-IN" sz="1800" dirty="0">
                <a:solidFill>
                  <a:srgbClr val="C00000"/>
                </a:solidFill>
                <a:latin typeface="Google Sans"/>
              </a:rPr>
              <a:t>______________</a:t>
            </a:r>
          </a:p>
        </p:txBody>
      </p:sp>
      <p:pic>
        <p:nvPicPr>
          <p:cNvPr id="7" name="Picture 2" descr="upload.wikimedia.org/wikipedia/commons/thumb/d/...">
            <a:extLst>
              <a:ext uri="{FF2B5EF4-FFF2-40B4-BE49-F238E27FC236}">
                <a16:creationId xmlns:a16="http://schemas.microsoft.com/office/drawing/2014/main" id="{4C67EB45-4953-62CD-4AA7-A3080EF6D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822" y="5941753"/>
            <a:ext cx="2192694" cy="49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C2E03E6-2CF0-3C3D-290E-3CBF78EE5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597" y="4637119"/>
            <a:ext cx="2360645" cy="59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2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FD85-C1CA-F301-CE0B-398FE69AC412}"/>
              </a:ext>
            </a:extLst>
          </p:cNvPr>
          <p:cNvSpPr>
            <a:spLocks noGrp="1"/>
          </p:cNvSpPr>
          <p:nvPr>
            <p:ph type="title"/>
          </p:nvPr>
        </p:nvSpPr>
        <p:spPr>
          <a:xfrm>
            <a:off x="4049486" y="0"/>
            <a:ext cx="7304314" cy="522514"/>
          </a:xfrm>
        </p:spPr>
        <p:txBody>
          <a:bodyPr>
            <a:normAutofit fontScale="90000"/>
          </a:bodyPr>
          <a:lstStyle/>
          <a:p>
            <a:r>
              <a:rPr lang="en-US" b="1" u="sng" dirty="0"/>
              <a:t>* Client server </a:t>
            </a:r>
            <a:r>
              <a:rPr lang="en-US" dirty="0"/>
              <a:t>*</a:t>
            </a:r>
            <a:endParaRPr lang="en-IN" dirty="0"/>
          </a:p>
        </p:txBody>
      </p:sp>
      <p:sp>
        <p:nvSpPr>
          <p:cNvPr id="3" name="Content Placeholder 2">
            <a:extLst>
              <a:ext uri="{FF2B5EF4-FFF2-40B4-BE49-F238E27FC236}">
                <a16:creationId xmlns:a16="http://schemas.microsoft.com/office/drawing/2014/main" id="{08F2482F-BB23-48C4-599F-2F523956D460}"/>
              </a:ext>
            </a:extLst>
          </p:cNvPr>
          <p:cNvSpPr>
            <a:spLocks noGrp="1"/>
          </p:cNvSpPr>
          <p:nvPr>
            <p:ph idx="1"/>
          </p:nvPr>
        </p:nvSpPr>
        <p:spPr>
          <a:xfrm>
            <a:off x="256934" y="685020"/>
            <a:ext cx="11678132" cy="12621157"/>
          </a:xfrm>
        </p:spPr>
        <p:txBody>
          <a:bodyPr/>
          <a:lstStyle/>
          <a:p>
            <a:pPr>
              <a:buFont typeface="Wingdings" panose="05000000000000000000" pitchFamily="2" charset="2"/>
              <a:buChar char="v"/>
            </a:pPr>
            <a:r>
              <a:rPr lang="en-US" dirty="0"/>
              <a:t>          </a:t>
            </a:r>
          </a:p>
          <a:p>
            <a:pPr marL="0" indent="0">
              <a:buNone/>
            </a:pPr>
            <a:r>
              <a:rPr lang="en-US" dirty="0"/>
              <a:t>             denoting a computer system in which a central server provides data to a number of networked workstations.</a:t>
            </a:r>
          </a:p>
          <a:p>
            <a:pPr marL="0" indent="0">
              <a:buNone/>
            </a:pPr>
            <a:r>
              <a:rPr lang="en-US" dirty="0">
                <a:solidFill>
                  <a:schemeClr val="accent1">
                    <a:lumMod val="60000"/>
                    <a:lumOff val="40000"/>
                  </a:schemeClr>
                </a:solidFill>
              </a:rPr>
              <a:t>________________________________________________________________</a:t>
            </a:r>
          </a:p>
          <a:p>
            <a:pPr marL="0" indent="0">
              <a:buNone/>
            </a:pPr>
            <a:r>
              <a:rPr lang="en-IN" dirty="0"/>
              <a:t>* Exa. =</a:t>
            </a:r>
          </a:p>
        </p:txBody>
      </p:sp>
      <p:pic>
        <p:nvPicPr>
          <p:cNvPr id="1026" name="Picture 2" descr="What is Client Server Architecture? - Differences, Types, Example">
            <a:extLst>
              <a:ext uri="{FF2B5EF4-FFF2-40B4-BE49-F238E27FC236}">
                <a16:creationId xmlns:a16="http://schemas.microsoft.com/office/drawing/2014/main" id="{DA43A99B-D9C8-611D-06B4-6F95184D8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96" y="3700368"/>
            <a:ext cx="7744408" cy="2472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481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D7BC-568D-B871-A813-3FEF3F7ADA4C}"/>
              </a:ext>
            </a:extLst>
          </p:cNvPr>
          <p:cNvSpPr>
            <a:spLocks noGrp="1"/>
          </p:cNvSpPr>
          <p:nvPr>
            <p:ph type="title"/>
          </p:nvPr>
        </p:nvSpPr>
        <p:spPr>
          <a:xfrm>
            <a:off x="4189445" y="1"/>
            <a:ext cx="7164354" cy="867746"/>
          </a:xfrm>
        </p:spPr>
        <p:txBody>
          <a:bodyPr>
            <a:normAutofit/>
          </a:bodyPr>
          <a:lstStyle/>
          <a:p>
            <a:r>
              <a:rPr lang="en-US" dirty="0"/>
              <a:t>*DOMAIN*</a:t>
            </a:r>
            <a:endParaRPr lang="en-IN" dirty="0"/>
          </a:p>
        </p:txBody>
      </p:sp>
      <p:sp>
        <p:nvSpPr>
          <p:cNvPr id="3" name="Content Placeholder 2">
            <a:extLst>
              <a:ext uri="{FF2B5EF4-FFF2-40B4-BE49-F238E27FC236}">
                <a16:creationId xmlns:a16="http://schemas.microsoft.com/office/drawing/2014/main" id="{3D862153-78F3-A184-B689-DFDDBC688BC1}"/>
              </a:ext>
            </a:extLst>
          </p:cNvPr>
          <p:cNvSpPr>
            <a:spLocks noGrp="1"/>
          </p:cNvSpPr>
          <p:nvPr>
            <p:ph idx="1"/>
          </p:nvPr>
        </p:nvSpPr>
        <p:spPr>
          <a:xfrm>
            <a:off x="838200" y="699796"/>
            <a:ext cx="10515600" cy="6354147"/>
          </a:xfrm>
        </p:spPr>
        <p:txBody>
          <a:bodyPr/>
          <a:lstStyle/>
          <a:p>
            <a:r>
              <a:rPr lang="en-US" sz="2400" dirty="0"/>
              <a:t>a particular field of thought, activity, or interest, especially one over which someone has control, influence, or rights.</a:t>
            </a:r>
          </a:p>
          <a:p>
            <a:pPr marL="0" indent="0" algn="l">
              <a:buNone/>
            </a:pPr>
            <a:r>
              <a:rPr lang="en-US" i="1" dirty="0">
                <a:solidFill>
                  <a:srgbClr val="000000"/>
                </a:solidFill>
                <a:latin typeface="inherit"/>
              </a:rPr>
              <a:t>__________________________________________________________</a:t>
            </a:r>
          </a:p>
          <a:p>
            <a:pPr marL="0" indent="0" algn="l">
              <a:buNone/>
            </a:pPr>
            <a:r>
              <a:rPr lang="en-US" b="0" i="1" dirty="0">
                <a:solidFill>
                  <a:srgbClr val="000000"/>
                </a:solidFill>
                <a:effectLst/>
                <a:latin typeface="inherit"/>
              </a:rPr>
              <a:t>                                                   example</a:t>
            </a:r>
            <a:endParaRPr lang="en-US" b="0" i="1" dirty="0">
              <a:solidFill>
                <a:srgbClr val="000000"/>
              </a:solidFill>
              <a:effectLst/>
              <a:latin typeface="Open Sans" panose="020B0606030504020204" pitchFamily="34" charset="0"/>
            </a:endParaRPr>
          </a:p>
          <a:p>
            <a:pPr marL="0" indent="0">
              <a:buNone/>
            </a:pPr>
            <a:r>
              <a:rPr lang="en-US" u="sng" dirty="0"/>
              <a:t>Exa.</a:t>
            </a:r>
            <a:r>
              <a:rPr lang="en-US" dirty="0"/>
              <a:t>=</a:t>
            </a:r>
            <a:endParaRPr lang="en-IN" dirty="0"/>
          </a:p>
        </p:txBody>
      </p:sp>
      <p:pic>
        <p:nvPicPr>
          <p:cNvPr id="1026" name="Picture 2" descr="Elements of a domain">
            <a:extLst>
              <a:ext uri="{FF2B5EF4-FFF2-40B4-BE49-F238E27FC236}">
                <a16:creationId xmlns:a16="http://schemas.microsoft.com/office/drawing/2014/main" id="{125A44D8-866A-5DCD-E0DC-10D12F44D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016" y="3209925"/>
            <a:ext cx="9929661"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22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BED0-2786-DD33-4936-4FFA430A6C4C}"/>
              </a:ext>
            </a:extLst>
          </p:cNvPr>
          <p:cNvSpPr>
            <a:spLocks noGrp="1"/>
          </p:cNvSpPr>
          <p:nvPr>
            <p:ph type="title"/>
          </p:nvPr>
        </p:nvSpPr>
        <p:spPr>
          <a:xfrm>
            <a:off x="2052735" y="1"/>
            <a:ext cx="10056844" cy="541176"/>
          </a:xfrm>
        </p:spPr>
        <p:txBody>
          <a:bodyPr>
            <a:normAutofit fontScale="90000"/>
          </a:bodyPr>
          <a:lstStyle/>
          <a:p>
            <a:r>
              <a:rPr lang="en-US" dirty="0"/>
              <a:t>                            * </a:t>
            </a:r>
            <a:r>
              <a:rPr lang="en-US" u="sng" dirty="0">
                <a:solidFill>
                  <a:srgbClr val="002060"/>
                </a:solidFill>
              </a:rPr>
              <a:t>HOST *</a:t>
            </a:r>
            <a:endParaRPr lang="en-IN" u="sng" dirty="0">
              <a:solidFill>
                <a:srgbClr val="002060"/>
              </a:solidFill>
            </a:endParaRPr>
          </a:p>
        </p:txBody>
      </p:sp>
      <p:sp>
        <p:nvSpPr>
          <p:cNvPr id="3" name="Content Placeholder 2">
            <a:extLst>
              <a:ext uri="{FF2B5EF4-FFF2-40B4-BE49-F238E27FC236}">
                <a16:creationId xmlns:a16="http://schemas.microsoft.com/office/drawing/2014/main" id="{11605F61-79F4-DFA1-A484-81373103C5AE}"/>
              </a:ext>
            </a:extLst>
          </p:cNvPr>
          <p:cNvSpPr>
            <a:spLocks noGrp="1"/>
          </p:cNvSpPr>
          <p:nvPr>
            <p:ph idx="1"/>
          </p:nvPr>
        </p:nvSpPr>
        <p:spPr>
          <a:xfrm>
            <a:off x="838200" y="541177"/>
            <a:ext cx="10515600" cy="6316822"/>
          </a:xfrm>
        </p:spPr>
        <p:txBody>
          <a:bodyPr/>
          <a:lstStyle/>
          <a:p>
            <a:r>
              <a:rPr lang="en-US" b="1" i="0" dirty="0">
                <a:solidFill>
                  <a:srgbClr val="212529"/>
                </a:solidFill>
                <a:effectLst/>
                <a:latin typeface="Open Sans" panose="020B0606030504020204" pitchFamily="34" charset="0"/>
              </a:rPr>
              <a:t> </a:t>
            </a:r>
            <a:r>
              <a:rPr lang="en-US" sz="2400" b="0" i="0" dirty="0">
                <a:solidFill>
                  <a:srgbClr val="212529"/>
                </a:solidFill>
                <a:effectLst/>
                <a:latin typeface="Open Sans" panose="020B0606030504020204" pitchFamily="34" charset="0"/>
              </a:rPr>
              <a:t>a person who talks to guests on a program (such as a radio or television show or a podcast)</a:t>
            </a:r>
          </a:p>
          <a:p>
            <a:pPr marL="0" indent="0">
              <a:buNone/>
            </a:pPr>
            <a:r>
              <a:rPr lang="en-US" sz="2400" dirty="0">
                <a:solidFill>
                  <a:srgbClr val="212529"/>
                </a:solidFill>
                <a:latin typeface="Open Sans" panose="020B0606030504020204" pitchFamily="34" charset="0"/>
              </a:rPr>
              <a:t>___________________________________________________________________________</a:t>
            </a:r>
          </a:p>
          <a:p>
            <a:pPr marL="0" indent="0">
              <a:buNone/>
            </a:pPr>
            <a:r>
              <a:rPr lang="en-US" sz="2400" u="sng" dirty="0">
                <a:solidFill>
                  <a:schemeClr val="accent5">
                    <a:lumMod val="50000"/>
                  </a:schemeClr>
                </a:solidFill>
              </a:rPr>
              <a:t>Example:-</a:t>
            </a:r>
          </a:p>
          <a:p>
            <a:pPr marL="0" indent="0">
              <a:buNone/>
            </a:pPr>
            <a:r>
              <a:rPr lang="en-US" sz="2400" dirty="0"/>
              <a:t>                              </a:t>
            </a:r>
            <a:endParaRPr lang="en-IN" sz="2400" dirty="0"/>
          </a:p>
        </p:txBody>
      </p:sp>
      <p:sp>
        <p:nvSpPr>
          <p:cNvPr id="4" name="AutoShape 2" descr="Types of Host and Host-Parasite relationship • Microbe Online">
            <a:extLst>
              <a:ext uri="{FF2B5EF4-FFF2-40B4-BE49-F238E27FC236}">
                <a16:creationId xmlns:a16="http://schemas.microsoft.com/office/drawing/2014/main" id="{138F4242-1A70-BCB5-55AC-9CF351CFC0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71DAAFA7-5018-EFA9-C846-9F50AD6AEC9C}"/>
              </a:ext>
            </a:extLst>
          </p:cNvPr>
          <p:cNvPicPr>
            <a:picLocks noChangeAspect="1"/>
          </p:cNvPicPr>
          <p:nvPr/>
        </p:nvPicPr>
        <p:blipFill>
          <a:blip r:embed="rId2"/>
          <a:stretch>
            <a:fillRect/>
          </a:stretch>
        </p:blipFill>
        <p:spPr>
          <a:xfrm>
            <a:off x="2034073" y="2495550"/>
            <a:ext cx="7819053" cy="3581400"/>
          </a:xfrm>
          <a:prstGeom prst="rect">
            <a:avLst/>
          </a:prstGeom>
        </p:spPr>
      </p:pic>
    </p:spTree>
    <p:extLst>
      <p:ext uri="{BB962C8B-B14F-4D97-AF65-F5344CB8AC3E}">
        <p14:creationId xmlns:p14="http://schemas.microsoft.com/office/powerpoint/2010/main" val="74857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DBCC-4ADE-212E-F852-E7B19F9827F2}"/>
              </a:ext>
            </a:extLst>
          </p:cNvPr>
          <p:cNvSpPr>
            <a:spLocks noGrp="1"/>
          </p:cNvSpPr>
          <p:nvPr>
            <p:ph type="title"/>
          </p:nvPr>
        </p:nvSpPr>
        <p:spPr>
          <a:xfrm>
            <a:off x="2590800" y="4524375"/>
            <a:ext cx="8843671" cy="742950"/>
          </a:xfrm>
        </p:spPr>
        <p:txBody>
          <a:bodyPr>
            <a:normAutofit fontScale="90000"/>
          </a:bodyPr>
          <a:lstStyle/>
          <a:p>
            <a:r>
              <a:rPr lang="en-IN" u="sng" dirty="0"/>
              <a:t>FTP = &gt; File transfer protocol</a:t>
            </a:r>
            <a:br>
              <a:rPr lang="en-IN" u="sng" dirty="0"/>
            </a:br>
            <a:endParaRPr lang="en-IN" u="sng" dirty="0"/>
          </a:p>
        </p:txBody>
      </p:sp>
      <p:sp>
        <p:nvSpPr>
          <p:cNvPr id="3" name="Content Placeholder 2">
            <a:extLst>
              <a:ext uri="{FF2B5EF4-FFF2-40B4-BE49-F238E27FC236}">
                <a16:creationId xmlns:a16="http://schemas.microsoft.com/office/drawing/2014/main" id="{B8F81436-CB73-B215-58E9-80C06EE54C11}"/>
              </a:ext>
            </a:extLst>
          </p:cNvPr>
          <p:cNvSpPr>
            <a:spLocks noGrp="1"/>
          </p:cNvSpPr>
          <p:nvPr>
            <p:ph idx="1"/>
          </p:nvPr>
        </p:nvSpPr>
        <p:spPr>
          <a:xfrm>
            <a:off x="800100" y="-304800"/>
            <a:ext cx="10639425" cy="7943849"/>
          </a:xfrm>
        </p:spPr>
        <p:txBody>
          <a:bodyPr>
            <a:normAutofit/>
          </a:bodyPr>
          <a:lstStyle/>
          <a:p>
            <a:pPr>
              <a:buFont typeface="Wingdings" panose="05000000000000000000" pitchFamily="2" charset="2"/>
              <a:buChar char="§"/>
            </a:pPr>
            <a:endParaRPr lang="en-US" sz="2400" dirty="0"/>
          </a:p>
          <a:p>
            <a:pPr marL="0" indent="0">
              <a:buNone/>
            </a:pPr>
            <a:r>
              <a:rPr lang="en-US" sz="4000" dirty="0">
                <a:solidFill>
                  <a:schemeClr val="tx2">
                    <a:lumMod val="75000"/>
                  </a:schemeClr>
                </a:solidFill>
              </a:rPr>
              <a:t>                            * </a:t>
            </a:r>
            <a:r>
              <a:rPr lang="en-US" sz="4000" u="sng" dirty="0">
                <a:solidFill>
                  <a:schemeClr val="tx2">
                    <a:lumMod val="75000"/>
                  </a:schemeClr>
                </a:solidFill>
              </a:rPr>
              <a:t>HOSTING</a:t>
            </a:r>
            <a:r>
              <a:rPr lang="en-US" sz="4000" dirty="0">
                <a:solidFill>
                  <a:schemeClr val="tx2">
                    <a:lumMod val="75000"/>
                  </a:schemeClr>
                </a:solidFill>
              </a:rPr>
              <a:t> *</a:t>
            </a:r>
          </a:p>
          <a:p>
            <a:pPr algn="l" fontAlgn="base"/>
            <a:r>
              <a:rPr lang="en-US" sz="2400" b="0" i="0" dirty="0">
                <a:solidFill>
                  <a:srgbClr val="111111"/>
                </a:solidFill>
                <a:effectLst/>
                <a:latin typeface="Open Sans" panose="020B0606030504020204" pitchFamily="34" charset="0"/>
              </a:rPr>
              <a:t>A </a:t>
            </a:r>
            <a:r>
              <a:rPr lang="en-US" sz="2400" b="1" i="1" dirty="0">
                <a:solidFill>
                  <a:srgbClr val="111111"/>
                </a:solidFill>
                <a:effectLst/>
                <a:latin typeface="Open Sans" panose="020B0606030504020204" pitchFamily="34" charset="0"/>
              </a:rPr>
              <a:t>web hosting </a:t>
            </a:r>
            <a:r>
              <a:rPr lang="en-US" sz="2400" b="0" i="0" dirty="0">
                <a:solidFill>
                  <a:srgbClr val="111111"/>
                </a:solidFill>
                <a:effectLst/>
                <a:latin typeface="Open Sans" panose="020B0606030504020204" pitchFamily="34" charset="0"/>
              </a:rPr>
              <a:t>is a generic term used to refer to a type of server that hosts websites and/or related data, applications, and services.</a:t>
            </a:r>
          </a:p>
          <a:p>
            <a:pPr algn="l" fontAlgn="base"/>
            <a:r>
              <a:rPr lang="en-US" sz="2400" b="0" i="0" dirty="0">
                <a:solidFill>
                  <a:srgbClr val="111111"/>
                </a:solidFill>
                <a:effectLst/>
                <a:latin typeface="Open Sans" panose="020B0606030504020204" pitchFamily="34" charset="0"/>
              </a:rPr>
              <a:t>It is a service that allows users to publish a website on the internet.</a:t>
            </a:r>
          </a:p>
          <a:p>
            <a:endParaRPr lang="en-US" sz="2400" dirty="0"/>
          </a:p>
          <a:p>
            <a:pPr fontAlgn="base">
              <a:buFont typeface="Wingdings" panose="05000000000000000000" pitchFamily="2" charset="2"/>
              <a:buChar char="Ø"/>
            </a:pPr>
            <a:r>
              <a:rPr lang="en-IN" sz="2800" b="0" i="0" u="sng" dirty="0">
                <a:solidFill>
                  <a:schemeClr val="tx1">
                    <a:lumMod val="95000"/>
                    <a:lumOff val="5000"/>
                  </a:schemeClr>
                </a:solidFill>
                <a:effectLst/>
                <a:latin typeface="Google Sans"/>
              </a:rPr>
              <a:t>Example</a:t>
            </a:r>
            <a:r>
              <a:rPr lang="en-IN" sz="2800" b="0" i="0" dirty="0">
                <a:solidFill>
                  <a:schemeClr val="tx1">
                    <a:lumMod val="95000"/>
                    <a:lumOff val="5000"/>
                  </a:schemeClr>
                </a:solidFill>
                <a:effectLst/>
                <a:latin typeface="Google Sans"/>
              </a:rPr>
              <a:t> :- </a:t>
            </a:r>
          </a:p>
          <a:p>
            <a:pPr marL="0" indent="0" algn="l" fontAlgn="base">
              <a:buNone/>
            </a:pPr>
            <a:r>
              <a:rPr lang="en-US" sz="2400" b="0" i="0" dirty="0">
                <a:solidFill>
                  <a:schemeClr val="tx1">
                    <a:lumMod val="95000"/>
                    <a:lumOff val="5000"/>
                  </a:schemeClr>
                </a:solidFill>
                <a:effectLst/>
                <a:latin typeface="Google Sans"/>
              </a:rPr>
              <a:t>                            When you have a company that has space on servers and people buy space to store their websites so they can appear on the Internet, </a:t>
            </a:r>
            <a:endParaRPr lang="en-IN" sz="2400" b="0" i="0" dirty="0">
              <a:solidFill>
                <a:schemeClr val="tx1">
                  <a:lumMod val="95000"/>
                  <a:lumOff val="5000"/>
                </a:schemeClr>
              </a:solidFill>
              <a:effectLst/>
              <a:latin typeface="Google Sans"/>
            </a:endParaRPr>
          </a:p>
          <a:p>
            <a:pPr marL="0" indent="0">
              <a:buNone/>
            </a:pPr>
            <a:r>
              <a:rPr lang="en-US" sz="2400" dirty="0"/>
              <a:t>____________________________________________________________________</a:t>
            </a:r>
          </a:p>
          <a:p>
            <a:pPr marL="0" indent="0">
              <a:buNone/>
            </a:pPr>
            <a:endParaRPr lang="en-US" sz="2400" dirty="0"/>
          </a:p>
          <a:p>
            <a:pPr marL="0" indent="0">
              <a:buNone/>
            </a:pPr>
            <a:endParaRPr lang="en-US" sz="2400" dirty="0"/>
          </a:p>
          <a:p>
            <a:r>
              <a:rPr lang="en-US" sz="2400" dirty="0"/>
              <a:t>FTP is a client-server protocol that relies on two communications channels between the client and server: a command channel for controlling the conversation and a data channel for transmitting file content</a:t>
            </a:r>
            <a:r>
              <a:rPr lang="en-US" dirty="0"/>
              <a:t>.</a:t>
            </a:r>
          </a:p>
        </p:txBody>
      </p:sp>
    </p:spTree>
    <p:extLst>
      <p:ext uri="{BB962C8B-B14F-4D97-AF65-F5344CB8AC3E}">
        <p14:creationId xmlns:p14="http://schemas.microsoft.com/office/powerpoint/2010/main" val="321532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2243-C5E8-7B9B-DCA7-76BADB22CAA8}"/>
              </a:ext>
            </a:extLst>
          </p:cNvPr>
          <p:cNvSpPr>
            <a:spLocks noGrp="1"/>
          </p:cNvSpPr>
          <p:nvPr>
            <p:ph type="title"/>
          </p:nvPr>
        </p:nvSpPr>
        <p:spPr>
          <a:xfrm>
            <a:off x="3990196" y="4125442"/>
            <a:ext cx="6333931" cy="791871"/>
          </a:xfrm>
        </p:spPr>
        <p:txBody>
          <a:bodyPr/>
          <a:lstStyle/>
          <a:p>
            <a:r>
              <a:rPr lang="en-IN" u="sng" dirty="0"/>
              <a:t>* Extension *</a:t>
            </a:r>
          </a:p>
        </p:txBody>
      </p:sp>
      <p:sp>
        <p:nvSpPr>
          <p:cNvPr id="3" name="Content Placeholder 2">
            <a:extLst>
              <a:ext uri="{FF2B5EF4-FFF2-40B4-BE49-F238E27FC236}">
                <a16:creationId xmlns:a16="http://schemas.microsoft.com/office/drawing/2014/main" id="{C4E3BB85-1EA1-62F6-0611-57349B632AD2}"/>
              </a:ext>
            </a:extLst>
          </p:cNvPr>
          <p:cNvSpPr>
            <a:spLocks noGrp="1"/>
          </p:cNvSpPr>
          <p:nvPr>
            <p:ph idx="1"/>
          </p:nvPr>
        </p:nvSpPr>
        <p:spPr>
          <a:xfrm>
            <a:off x="819150" y="352426"/>
            <a:ext cx="10420350" cy="6324600"/>
          </a:xfrm>
        </p:spPr>
        <p:txBody>
          <a:bodyPr>
            <a:normAutofit fontScale="92500" lnSpcReduction="10000"/>
          </a:bodyPr>
          <a:lstStyle/>
          <a:p>
            <a:pPr marL="0" indent="0">
              <a:buNone/>
            </a:pPr>
            <a:r>
              <a:rPr lang="en-IN" sz="4000" dirty="0"/>
              <a:t>                                  * </a:t>
            </a:r>
            <a:r>
              <a:rPr lang="en-IN" sz="4000" u="sng" dirty="0"/>
              <a:t>PATH </a:t>
            </a:r>
            <a:r>
              <a:rPr lang="en-IN" sz="4000" dirty="0"/>
              <a:t>*</a:t>
            </a:r>
            <a:endParaRPr lang="en-US" sz="2400" dirty="0"/>
          </a:p>
          <a:p>
            <a:pPr>
              <a:buFont typeface="Courier New" panose="02070309020205020404" pitchFamily="49" charset="0"/>
              <a:buChar char="o"/>
            </a:pPr>
            <a:r>
              <a:rPr lang="en-US" sz="2400" dirty="0"/>
              <a:t>a route or track between one place and another, or the direction in which something is moving.</a:t>
            </a:r>
          </a:p>
          <a:p>
            <a:pPr>
              <a:buFont typeface="Courier New" panose="02070309020205020404" pitchFamily="49" charset="0"/>
              <a:buChar char="o"/>
            </a:pPr>
            <a:endParaRPr lang="en-US" sz="2400" dirty="0"/>
          </a:p>
          <a:p>
            <a:pPr>
              <a:buFont typeface="Wingdings" panose="05000000000000000000" pitchFamily="2" charset="2"/>
              <a:buChar char="§"/>
            </a:pPr>
            <a:r>
              <a:rPr lang="en-US" sz="2800" u="sng" dirty="0"/>
              <a:t>Example</a:t>
            </a:r>
            <a:r>
              <a:rPr lang="en-US" sz="2800" dirty="0"/>
              <a:t> :-</a:t>
            </a:r>
          </a:p>
          <a:p>
            <a:pPr marL="0" indent="0">
              <a:buNone/>
            </a:pPr>
            <a:r>
              <a:rPr lang="en-US" sz="2400" dirty="0"/>
              <a:t>         </a:t>
            </a:r>
          </a:p>
          <a:p>
            <a:pPr marL="0" indent="0">
              <a:buNone/>
            </a:pPr>
            <a:r>
              <a:rPr lang="en-US" sz="2400" dirty="0"/>
              <a:t>                home/sally/</a:t>
            </a:r>
            <a:r>
              <a:rPr lang="en-US" sz="2400" dirty="0" err="1"/>
              <a:t>statusReport</a:t>
            </a:r>
            <a:r>
              <a:rPr lang="en-US" sz="2400" dirty="0"/>
              <a:t> is an absolute path. </a:t>
            </a:r>
            <a:endParaRPr lang="en-IN" sz="2400" dirty="0"/>
          </a:p>
          <a:p>
            <a:pPr>
              <a:buFont typeface="Courier New" panose="02070309020205020404" pitchFamily="49" charset="0"/>
              <a:buChar char="o"/>
            </a:pPr>
            <a:endParaRPr lang="en-US" sz="2400" dirty="0"/>
          </a:p>
          <a:p>
            <a:pPr marL="0" indent="0">
              <a:buNone/>
            </a:pPr>
            <a:r>
              <a:rPr lang="en-US" sz="2400" dirty="0"/>
              <a:t>________________________________________________________________________</a:t>
            </a:r>
          </a:p>
          <a:p>
            <a:pPr>
              <a:buFont typeface="Courier New" panose="02070309020205020404" pitchFamily="49" charset="0"/>
              <a:buChar char="o"/>
            </a:pPr>
            <a:endParaRPr lang="en-US" sz="2400" dirty="0"/>
          </a:p>
          <a:p>
            <a:pPr>
              <a:buFont typeface="Courier New" panose="02070309020205020404" pitchFamily="49" charset="0"/>
              <a:buChar char="o"/>
            </a:pPr>
            <a:endParaRPr lang="en-US" sz="2400" dirty="0"/>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a:t>An extension, in computer operating systems, is a piece of software that enhances or “extends” the capabilities of a programming language or other applications. An extension adds extra features to an already working standalone application. Usually an extension itself is not independently functional and needs other software with which to work</a:t>
            </a:r>
            <a:r>
              <a:rPr lang="en-IN" sz="2400" u="sng" dirty="0"/>
              <a:t> </a:t>
            </a:r>
          </a:p>
        </p:txBody>
      </p:sp>
    </p:spTree>
    <p:extLst>
      <p:ext uri="{BB962C8B-B14F-4D97-AF65-F5344CB8AC3E}">
        <p14:creationId xmlns:p14="http://schemas.microsoft.com/office/powerpoint/2010/main" val="231457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A172-801E-BB02-6F67-FAD31C2B24A3}"/>
              </a:ext>
            </a:extLst>
          </p:cNvPr>
          <p:cNvSpPr>
            <a:spLocks noGrp="1"/>
          </p:cNvSpPr>
          <p:nvPr>
            <p:ph type="title"/>
          </p:nvPr>
        </p:nvSpPr>
        <p:spPr>
          <a:xfrm>
            <a:off x="4170784" y="0"/>
            <a:ext cx="7183016" cy="595928"/>
          </a:xfrm>
        </p:spPr>
        <p:txBody>
          <a:bodyPr>
            <a:normAutofit fontScale="90000"/>
          </a:bodyPr>
          <a:lstStyle/>
          <a:p>
            <a:r>
              <a:rPr lang="en-IN" u="sng" dirty="0">
                <a:solidFill>
                  <a:schemeClr val="accent6">
                    <a:lumMod val="75000"/>
                  </a:schemeClr>
                </a:solidFill>
              </a:rPr>
              <a:t>Editor / </a:t>
            </a:r>
            <a:r>
              <a:rPr lang="en-IN" u="sng" dirty="0" err="1">
                <a:solidFill>
                  <a:schemeClr val="accent6">
                    <a:lumMod val="75000"/>
                  </a:schemeClr>
                </a:solidFill>
              </a:rPr>
              <a:t>vscode</a:t>
            </a:r>
            <a:endParaRPr lang="en-IN" u="sng" dirty="0">
              <a:solidFill>
                <a:schemeClr val="accent6">
                  <a:lumMod val="75000"/>
                </a:schemeClr>
              </a:solidFill>
            </a:endParaRPr>
          </a:p>
        </p:txBody>
      </p:sp>
      <p:sp>
        <p:nvSpPr>
          <p:cNvPr id="3" name="Content Placeholder 2">
            <a:extLst>
              <a:ext uri="{FF2B5EF4-FFF2-40B4-BE49-F238E27FC236}">
                <a16:creationId xmlns:a16="http://schemas.microsoft.com/office/drawing/2014/main" id="{EDE6D16D-3462-36C3-74CD-9B81D23476C7}"/>
              </a:ext>
            </a:extLst>
          </p:cNvPr>
          <p:cNvSpPr>
            <a:spLocks noGrp="1"/>
          </p:cNvSpPr>
          <p:nvPr>
            <p:ph idx="1"/>
          </p:nvPr>
        </p:nvSpPr>
        <p:spPr>
          <a:xfrm>
            <a:off x="716903" y="611414"/>
            <a:ext cx="10515600" cy="6246586"/>
          </a:xfrm>
        </p:spPr>
        <p:txBody>
          <a:bodyPr>
            <a:normAutofit lnSpcReduction="10000"/>
          </a:bodyPr>
          <a:lstStyle/>
          <a:p>
            <a:pPr>
              <a:buFont typeface="Wingdings" panose="05000000000000000000" pitchFamily="2" charset="2"/>
              <a:buChar char="v"/>
            </a:pPr>
            <a:r>
              <a:rPr lang="en-IN" dirty="0"/>
              <a:t> </a:t>
            </a:r>
            <a:r>
              <a:rPr lang="en-IN" u="sng" dirty="0">
                <a:solidFill>
                  <a:schemeClr val="accent4">
                    <a:lumMod val="75000"/>
                  </a:schemeClr>
                </a:solidFill>
              </a:rPr>
              <a:t>Editor</a:t>
            </a:r>
            <a:r>
              <a:rPr lang="en-IN" dirty="0">
                <a:solidFill>
                  <a:schemeClr val="accent4">
                    <a:lumMod val="75000"/>
                  </a:schemeClr>
                </a:solidFill>
              </a:rPr>
              <a:t> </a:t>
            </a:r>
            <a:r>
              <a:rPr lang="en-IN" dirty="0"/>
              <a:t>:-     </a:t>
            </a:r>
            <a:r>
              <a:rPr lang="en-US" sz="2400" dirty="0"/>
              <a:t>a computer program that permits the user to create or modify data (such as text or graphics) especially on a display screen</a:t>
            </a:r>
          </a:p>
          <a:p>
            <a:pPr marL="0" indent="0">
              <a:buNone/>
            </a:pPr>
            <a:r>
              <a:rPr lang="en-IN" dirty="0"/>
              <a:t>__________________________________________________________</a:t>
            </a:r>
          </a:p>
          <a:p>
            <a:pPr>
              <a:buFont typeface="Wingdings" panose="05000000000000000000" pitchFamily="2" charset="2"/>
              <a:buChar char="v"/>
            </a:pPr>
            <a:r>
              <a:rPr lang="en-IN" dirty="0"/>
              <a:t> </a:t>
            </a:r>
            <a:r>
              <a:rPr lang="en-IN" u="sng" dirty="0" err="1">
                <a:solidFill>
                  <a:schemeClr val="accent4">
                    <a:lumMod val="75000"/>
                  </a:schemeClr>
                </a:solidFill>
              </a:rPr>
              <a:t>vscode</a:t>
            </a:r>
            <a:r>
              <a:rPr lang="en-IN" dirty="0">
                <a:solidFill>
                  <a:schemeClr val="accent4">
                    <a:lumMod val="75000"/>
                  </a:schemeClr>
                </a:solidFill>
              </a:rPr>
              <a:t> </a:t>
            </a:r>
            <a:r>
              <a:rPr lang="en-IN" dirty="0"/>
              <a:t>:-</a:t>
            </a:r>
            <a:r>
              <a:rPr lang="en-US" dirty="0"/>
              <a:t> “</a:t>
            </a:r>
            <a:r>
              <a:rPr lang="en-US" sz="2400" dirty="0"/>
              <a:t>a free editor that helps the programmer write code, helps in debugging, and corrects the code using the </a:t>
            </a:r>
            <a:r>
              <a:rPr lang="en-US" sz="2400" dirty="0" err="1"/>
              <a:t>intelli</a:t>
            </a:r>
            <a:r>
              <a:rPr lang="en-US" sz="2400" dirty="0"/>
              <a:t>-sense method</a:t>
            </a:r>
            <a:r>
              <a:rPr lang="en-US" dirty="0"/>
              <a:t>”.    ________________________________________________________</a:t>
            </a:r>
          </a:p>
          <a:p>
            <a:pPr marL="0" indent="0">
              <a:buNone/>
            </a:pPr>
            <a:endParaRPr lang="en-US" dirty="0"/>
          </a:p>
          <a:p>
            <a:pPr marL="0" indent="0">
              <a:buNone/>
            </a:pPr>
            <a:r>
              <a:rPr lang="en-IN" dirty="0"/>
              <a:t>                                                  </a:t>
            </a:r>
            <a:r>
              <a:rPr lang="en-IN" u="sng" dirty="0"/>
              <a:t>URL-URI/URN</a:t>
            </a:r>
          </a:p>
          <a:p>
            <a:pPr marL="0" indent="0">
              <a:buNone/>
            </a:pPr>
            <a:endParaRPr lang="en-IN" dirty="0"/>
          </a:p>
          <a:p>
            <a:r>
              <a:rPr lang="en-US" dirty="0"/>
              <a:t>URL :-               “ </a:t>
            </a:r>
            <a:r>
              <a:rPr lang="en-US" sz="2400" dirty="0"/>
              <a:t>Uniform Resource Locator </a:t>
            </a:r>
            <a:r>
              <a:rPr lang="en-US" dirty="0"/>
              <a:t>”  ________________________________________________________</a:t>
            </a:r>
          </a:p>
          <a:p>
            <a:r>
              <a:rPr lang="en-US" dirty="0"/>
              <a:t>URI :-                 “ </a:t>
            </a:r>
            <a:r>
              <a:rPr lang="en-IN" sz="2400" b="0" i="0" dirty="0">
                <a:solidFill>
                  <a:schemeClr val="tx1">
                    <a:lumMod val="95000"/>
                    <a:lumOff val="5000"/>
                  </a:schemeClr>
                </a:solidFill>
                <a:effectLst/>
                <a:latin typeface="Google Sans"/>
              </a:rPr>
              <a:t>Uniform Resource Identifier ”          _</a:t>
            </a:r>
            <a:r>
              <a:rPr lang="en-IN" sz="2400" dirty="0">
                <a:solidFill>
                  <a:schemeClr val="tx1">
                    <a:lumMod val="95000"/>
                    <a:lumOff val="5000"/>
                  </a:schemeClr>
                </a:solidFill>
                <a:latin typeface="Google Sans"/>
              </a:rPr>
              <a:t>________________________________________________________________</a:t>
            </a:r>
          </a:p>
          <a:p>
            <a:r>
              <a:rPr lang="en-IN" dirty="0">
                <a:solidFill>
                  <a:schemeClr val="tx1">
                    <a:lumMod val="95000"/>
                    <a:lumOff val="5000"/>
                  </a:schemeClr>
                </a:solidFill>
                <a:latin typeface="Google Sans"/>
              </a:rPr>
              <a:t>URN :-                </a:t>
            </a:r>
            <a:r>
              <a:rPr lang="en-IN" sz="2400" dirty="0">
                <a:solidFill>
                  <a:schemeClr val="tx1">
                    <a:lumMod val="95000"/>
                    <a:lumOff val="5000"/>
                  </a:schemeClr>
                </a:solidFill>
                <a:latin typeface="Google Sans"/>
              </a:rPr>
              <a:t>“ Uniform Resource Name ”          </a:t>
            </a:r>
            <a:r>
              <a:rPr lang="en-IN" dirty="0">
                <a:solidFill>
                  <a:schemeClr val="tx1">
                    <a:lumMod val="95000"/>
                    <a:lumOff val="5000"/>
                  </a:schemeClr>
                </a:solidFill>
                <a:latin typeface="Google Sans"/>
              </a:rPr>
              <a:t>________________________________________________________</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0522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852</Words>
  <Application>Microsoft Office PowerPoint</Application>
  <PresentationFormat>Widescreen</PresentationFormat>
  <Paragraphs>130</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vt:lpstr>
      <vt:lpstr>Calibri</vt:lpstr>
      <vt:lpstr>Calibri Light</vt:lpstr>
      <vt:lpstr>Courier New</vt:lpstr>
      <vt:lpstr>Google Sans</vt:lpstr>
      <vt:lpstr>inherit</vt:lpstr>
      <vt:lpstr>Open Sans</vt:lpstr>
      <vt:lpstr>tablet-gothic</vt:lpstr>
      <vt:lpstr>Wingdings</vt:lpstr>
      <vt:lpstr>Office Theme</vt:lpstr>
      <vt:lpstr>* Topic *</vt:lpstr>
      <vt:lpstr>Definition of website </vt:lpstr>
      <vt:lpstr>Meaning of http &amp; https</vt:lpstr>
      <vt:lpstr>* Client server *</vt:lpstr>
      <vt:lpstr>*DOMAIN*</vt:lpstr>
      <vt:lpstr>                            * HOST *</vt:lpstr>
      <vt:lpstr>FTP = &gt; File transfer protocol </vt:lpstr>
      <vt:lpstr>* Extension *</vt:lpstr>
      <vt:lpstr>Editor / vscode</vt:lpstr>
      <vt:lpstr>PowerPoint Presentation</vt:lpstr>
      <vt:lpstr>Address 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choubisa</dc:creator>
  <cp:lastModifiedBy>rahul choubisa</cp:lastModifiedBy>
  <cp:revision>9</cp:revision>
  <dcterms:created xsi:type="dcterms:W3CDTF">2023-10-23T12:05:19Z</dcterms:created>
  <dcterms:modified xsi:type="dcterms:W3CDTF">2023-10-30T15:05:43Z</dcterms:modified>
</cp:coreProperties>
</file>