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0" autoAdjust="0"/>
    <p:restoredTop sz="95033" autoAdjust="0"/>
  </p:normalViewPr>
  <p:slideViewPr>
    <p:cSldViewPr snapToGrid="0">
      <p:cViewPr varScale="1">
        <p:scale>
          <a:sx n="82" d="100"/>
          <a:sy n="82" d="100"/>
        </p:scale>
        <p:origin x="9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3C69-1EB5-BB85-F3BF-C11E02BFF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F1106C-B065-F6AC-3181-00182FBDF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43F2C4-4A2A-6769-46F2-F29FF60AB2A6}"/>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5" name="Footer Placeholder 4">
            <a:extLst>
              <a:ext uri="{FF2B5EF4-FFF2-40B4-BE49-F238E27FC236}">
                <a16:creationId xmlns:a16="http://schemas.microsoft.com/office/drawing/2014/main" id="{2BB806F9-2DBB-896D-D9EB-3B2A44048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9EAF1-7F58-DCB2-3531-102C80A8F4BA}"/>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157444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8587-7C94-7AF8-6158-D852DA5C35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850628-8074-D399-8D5C-725FD85E1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1F6F2-6014-8356-E2C8-B64312367910}"/>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5" name="Footer Placeholder 4">
            <a:extLst>
              <a:ext uri="{FF2B5EF4-FFF2-40B4-BE49-F238E27FC236}">
                <a16:creationId xmlns:a16="http://schemas.microsoft.com/office/drawing/2014/main" id="{8733D1E4-C776-34BC-B7C7-80A444418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5CEC3-53F3-9E00-F4D6-99CD90EC1F86}"/>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87015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F67B5-DF67-8B94-0D24-99F4158F4B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DBD9D-F66F-1FBC-FCEC-C3B32BEFC5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7C1E3-C8F3-BF76-1DB4-6FA154AA3DEF}"/>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5" name="Footer Placeholder 4">
            <a:extLst>
              <a:ext uri="{FF2B5EF4-FFF2-40B4-BE49-F238E27FC236}">
                <a16:creationId xmlns:a16="http://schemas.microsoft.com/office/drawing/2014/main" id="{41A564B1-CA1E-26D5-77FE-E877F2708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6AA7C1-EEAE-7209-AE02-07FACD4F97F1}"/>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76159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434C-19F2-DD1C-3766-A9B83E4933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3F682-FA12-25FF-F5C7-9775910B2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D4693-8AA4-95CD-3D36-57453F0B6B56}"/>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5" name="Footer Placeholder 4">
            <a:extLst>
              <a:ext uri="{FF2B5EF4-FFF2-40B4-BE49-F238E27FC236}">
                <a16:creationId xmlns:a16="http://schemas.microsoft.com/office/drawing/2014/main" id="{4BA2A147-6350-1C2A-7A78-A42B23EEA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86380-E71E-304B-BF26-E3F3BB97BB4E}"/>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408932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C320-9643-263B-D266-178495070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EC9160-5C57-64F5-6CDE-38923F57C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42D1C-A2DF-9FEB-88E2-6C16ACB5D28F}"/>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5" name="Footer Placeholder 4">
            <a:extLst>
              <a:ext uri="{FF2B5EF4-FFF2-40B4-BE49-F238E27FC236}">
                <a16:creationId xmlns:a16="http://schemas.microsoft.com/office/drawing/2014/main" id="{E93FEAF6-519F-D054-BE55-666AA1478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6C7F2-561C-E166-7825-A71BD9C24EF1}"/>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400755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FFD9-BF96-571E-0A2A-E85C04777C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995603-E8BF-4459-AAC7-F3DEB63EC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0A5598-FE54-F12A-5CD5-8934211CB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CCACC5-7DE5-61BC-3596-D2066A3DC9A9}"/>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6" name="Footer Placeholder 5">
            <a:extLst>
              <a:ext uri="{FF2B5EF4-FFF2-40B4-BE49-F238E27FC236}">
                <a16:creationId xmlns:a16="http://schemas.microsoft.com/office/drawing/2014/main" id="{B95BB8B9-A9EF-4229-10B5-81F8CB204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1CE02-E219-6053-B139-B36ECBC26008}"/>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349512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6A07-BCB9-E2F0-0A9A-C84D754C67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0F7D93-3FF7-233D-BFA7-3E34185D2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7D2167-81C2-22DA-59B8-BE27203FD1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43D6F-C443-D4DD-AE56-9E21FB76F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7D22D-1202-C307-7CC8-2FDDC8EB5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EDA075-62EC-F305-EC24-9932E8A23564}"/>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8" name="Footer Placeholder 7">
            <a:extLst>
              <a:ext uri="{FF2B5EF4-FFF2-40B4-BE49-F238E27FC236}">
                <a16:creationId xmlns:a16="http://schemas.microsoft.com/office/drawing/2014/main" id="{EE4482A2-5C6F-4632-707E-C072C5EDB4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D60E1-660A-59FB-1B16-E9DF0367A8FC}"/>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296090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660D-C6F3-45F2-A5FE-2C2F0F5B05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9141AE-CCF6-09E7-2BBF-F1EDD6C1A2EA}"/>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4" name="Footer Placeholder 3">
            <a:extLst>
              <a:ext uri="{FF2B5EF4-FFF2-40B4-BE49-F238E27FC236}">
                <a16:creationId xmlns:a16="http://schemas.microsoft.com/office/drawing/2014/main" id="{340AB93F-3832-162A-8EE2-19FA4A9583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82BB4B-22B7-FF92-F78B-5BDCEE737A65}"/>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298413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7F900-786D-1614-EF82-B59E55F68EBB}"/>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3" name="Footer Placeholder 2">
            <a:extLst>
              <a:ext uri="{FF2B5EF4-FFF2-40B4-BE49-F238E27FC236}">
                <a16:creationId xmlns:a16="http://schemas.microsoft.com/office/drawing/2014/main" id="{5852BB2A-BBC4-4CC1-819A-D503D64427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8DB04A-DEDA-C2A5-CF74-0C2A645FDC73}"/>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278888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AE74-A5BC-5381-44B5-E0D8CF9C8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67AD36-E7E5-2362-0101-5CEBBB5CB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FEDC88-5033-2713-A433-75C04FF2B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8D860-319A-0AF2-1133-7E4327602082}"/>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6" name="Footer Placeholder 5">
            <a:extLst>
              <a:ext uri="{FF2B5EF4-FFF2-40B4-BE49-F238E27FC236}">
                <a16:creationId xmlns:a16="http://schemas.microsoft.com/office/drawing/2014/main" id="{2F8361BC-C6D4-A751-A1A0-F576A4A1A7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7006C-D4FC-C9A8-780B-EB76BA9E3E63}"/>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116655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1FF1-0718-56B1-BE60-7E8CB52B7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4F25C5-0C17-7BDF-29D9-446CD84B9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0A056D-7B84-49C1-0D89-511479CFE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FF858-EEC3-FB56-3F5F-68E6FA103CD6}"/>
              </a:ext>
            </a:extLst>
          </p:cNvPr>
          <p:cNvSpPr>
            <a:spLocks noGrp="1"/>
          </p:cNvSpPr>
          <p:nvPr>
            <p:ph type="dt" sz="half" idx="10"/>
          </p:nvPr>
        </p:nvSpPr>
        <p:spPr/>
        <p:txBody>
          <a:bodyPr/>
          <a:lstStyle/>
          <a:p>
            <a:fld id="{B3F62591-D4D8-4779-9F21-7F1246638A7A}" type="datetimeFigureOut">
              <a:rPr lang="en-IN" smtClean="0"/>
              <a:t>24-10-2023</a:t>
            </a:fld>
            <a:endParaRPr lang="en-IN"/>
          </a:p>
        </p:txBody>
      </p:sp>
      <p:sp>
        <p:nvSpPr>
          <p:cNvPr id="6" name="Footer Placeholder 5">
            <a:extLst>
              <a:ext uri="{FF2B5EF4-FFF2-40B4-BE49-F238E27FC236}">
                <a16:creationId xmlns:a16="http://schemas.microsoft.com/office/drawing/2014/main" id="{8FBD221E-3E52-C51A-BC93-5026A67EEA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998D96-9120-901D-552F-4BF11E1B2B92}"/>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269609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E9F19-2855-E22B-DF73-9A1F34D9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A1B85-DB81-DC11-5A0A-C30194CDE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8EF6A8-86E6-1688-CAEC-C390BD207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62591-D4D8-4779-9F21-7F1246638A7A}" type="datetimeFigureOut">
              <a:rPr lang="en-IN" smtClean="0"/>
              <a:t>24-10-2023</a:t>
            </a:fld>
            <a:endParaRPr lang="en-IN"/>
          </a:p>
        </p:txBody>
      </p:sp>
      <p:sp>
        <p:nvSpPr>
          <p:cNvPr id="5" name="Footer Placeholder 4">
            <a:extLst>
              <a:ext uri="{FF2B5EF4-FFF2-40B4-BE49-F238E27FC236}">
                <a16:creationId xmlns:a16="http://schemas.microsoft.com/office/drawing/2014/main" id="{702AAD60-E0AE-E475-4D5F-AA91388C8E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D3576E-0F04-62CF-159A-808BB3C25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2142D-A3EC-479E-8B99-724238BEEB2E}" type="slidenum">
              <a:rPr lang="en-IN" smtClean="0"/>
              <a:t>‹#›</a:t>
            </a:fld>
            <a:endParaRPr lang="en-IN"/>
          </a:p>
        </p:txBody>
      </p:sp>
    </p:spTree>
    <p:extLst>
      <p:ext uri="{BB962C8B-B14F-4D97-AF65-F5344CB8AC3E}">
        <p14:creationId xmlns:p14="http://schemas.microsoft.com/office/powerpoint/2010/main" val="158378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vaworld.com/" TargetMode="External"/><Relationship Id="rId2" Type="http://schemas.openxmlformats.org/officeDocument/2006/relationships/hyperlink" Target="http://www.learncomputerscienceonline.com/"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8625-95D3-7362-A995-CC10E2B12B82}"/>
              </a:ext>
            </a:extLst>
          </p:cNvPr>
          <p:cNvSpPr>
            <a:spLocks noGrp="1"/>
          </p:cNvSpPr>
          <p:nvPr>
            <p:ph type="title"/>
          </p:nvPr>
        </p:nvSpPr>
        <p:spPr>
          <a:xfrm>
            <a:off x="3303037" y="-242595"/>
            <a:ext cx="5794309" cy="2360644"/>
          </a:xfrm>
        </p:spPr>
        <p:txBody>
          <a:bodyPr>
            <a:normAutofit/>
          </a:bodyPr>
          <a:lstStyle/>
          <a:p>
            <a:pPr marL="571500" indent="-571500">
              <a:buFont typeface="Wingdings" panose="05000000000000000000" pitchFamily="2" charset="2"/>
              <a:buChar char="v"/>
            </a:pPr>
            <a:r>
              <a:rPr lang="en-US" sz="3600" dirty="0"/>
              <a:t>Definition of website</a:t>
            </a:r>
            <a:br>
              <a:rPr lang="en-US" sz="3100" dirty="0">
                <a:solidFill>
                  <a:schemeClr val="accent5">
                    <a:lumMod val="60000"/>
                    <a:lumOff val="40000"/>
                  </a:schemeClr>
                </a:solidFill>
              </a:rPr>
            </a:br>
            <a:endParaRPr lang="en-IN" dirty="0"/>
          </a:p>
        </p:txBody>
      </p:sp>
      <p:sp>
        <p:nvSpPr>
          <p:cNvPr id="3" name="Content Placeholder 2">
            <a:extLst>
              <a:ext uri="{FF2B5EF4-FFF2-40B4-BE49-F238E27FC236}">
                <a16:creationId xmlns:a16="http://schemas.microsoft.com/office/drawing/2014/main" id="{5186180F-CB0C-7A54-273D-0B77B9261515}"/>
              </a:ext>
            </a:extLst>
          </p:cNvPr>
          <p:cNvSpPr>
            <a:spLocks noGrp="1"/>
          </p:cNvSpPr>
          <p:nvPr>
            <p:ph idx="1"/>
          </p:nvPr>
        </p:nvSpPr>
        <p:spPr>
          <a:xfrm>
            <a:off x="531845" y="1334278"/>
            <a:ext cx="10515600" cy="6587510"/>
          </a:xfrm>
        </p:spPr>
        <p:txBody>
          <a:bodyPr/>
          <a:lstStyle/>
          <a:p>
            <a:r>
              <a:rPr lang="en-US" dirty="0"/>
              <a:t>a place connected to the Internet, where a company, organization, etc. puts information that can be found on the World Wide Web.</a:t>
            </a:r>
          </a:p>
          <a:p>
            <a:r>
              <a:rPr lang="en-US" dirty="0"/>
              <a:t>a collection of files accessed through a web address, covering a particular theme or subject, and managed by a particular person or organization.</a:t>
            </a:r>
          </a:p>
          <a:p>
            <a:pPr marL="0" indent="0">
              <a:buNone/>
            </a:pPr>
            <a:r>
              <a:rPr lang="en-US" sz="2800" dirty="0">
                <a:solidFill>
                  <a:schemeClr val="accent5">
                    <a:lumMod val="60000"/>
                    <a:lumOff val="40000"/>
                  </a:schemeClr>
                </a:solidFill>
              </a:rPr>
              <a:t>________________________________________________________</a:t>
            </a:r>
            <a:r>
              <a:rPr kumimoji="0" lang="en-US" sz="2800" b="0" i="0" u="none" strike="noStrike" kern="1200" cap="none" spc="0" normalizeH="0" baseline="0" noProof="0" dirty="0">
                <a:ln>
                  <a:noFill/>
                </a:ln>
                <a:solidFill>
                  <a:schemeClr val="accent5">
                    <a:lumMod val="60000"/>
                    <a:lumOff val="40000"/>
                  </a:schemeClr>
                </a:solidFill>
                <a:effectLst/>
                <a:uLnTx/>
                <a:uFillTx/>
                <a:latin typeface="Calibri" panose="020F0502020204030204"/>
                <a:ea typeface="+mn-ea"/>
                <a:cs typeface="+mn-cs"/>
              </a:rPr>
              <a:t> </a:t>
            </a:r>
            <a:endParaRPr lang="en-US" dirty="0"/>
          </a:p>
          <a:p>
            <a:pPr lvl="6">
              <a:buFont typeface="Wingdings" panose="05000000000000000000" pitchFamily="2" charset="2"/>
              <a:buChar char="v"/>
            </a:pPr>
            <a:r>
              <a:rPr lang="en-US" sz="3600" dirty="0"/>
              <a:t>Website example</a:t>
            </a:r>
            <a:endParaRPr lang="en-US" sz="3600" dirty="0">
              <a:solidFill>
                <a:schemeClr val="accent5">
                  <a:lumMod val="60000"/>
                  <a:lumOff val="40000"/>
                </a:schemeClr>
              </a:solidFill>
            </a:endParaRPr>
          </a:p>
          <a:p>
            <a:pPr marL="2743200" lvl="6" indent="0">
              <a:buNone/>
            </a:pPr>
            <a:endParaRPr lang="en-US" sz="3600" dirty="0"/>
          </a:p>
          <a:p>
            <a:pPr>
              <a:buFont typeface="Wingdings" panose="05000000000000000000" pitchFamily="2" charset="2"/>
              <a:buChar char="Ø"/>
            </a:pPr>
            <a:r>
              <a:rPr lang="en-US" dirty="0"/>
              <a:t>The website can be published on at least one web server and can be identified by a common domain name, for example - javatpoint.com, google.com, youtube.com. </a:t>
            </a:r>
            <a:endParaRPr lang="en-IN" dirty="0"/>
          </a:p>
        </p:txBody>
      </p:sp>
      <p:sp>
        <p:nvSpPr>
          <p:cNvPr id="5" name="TextBox 4">
            <a:extLst>
              <a:ext uri="{FF2B5EF4-FFF2-40B4-BE49-F238E27FC236}">
                <a16:creationId xmlns:a16="http://schemas.microsoft.com/office/drawing/2014/main" id="{DDB6BA14-567B-121C-9265-D34CDB94970E}"/>
              </a:ext>
            </a:extLst>
          </p:cNvPr>
          <p:cNvSpPr txBox="1"/>
          <p:nvPr/>
        </p:nvSpPr>
        <p:spPr>
          <a:xfrm>
            <a:off x="837423" y="899631"/>
            <a:ext cx="10210022" cy="369332"/>
          </a:xfrm>
          <a:prstGeom prst="rect">
            <a:avLst/>
          </a:prstGeom>
          <a:noFill/>
        </p:spPr>
        <p:txBody>
          <a:bodyPr wrap="square">
            <a:spAutoFit/>
          </a:bodyPr>
          <a:lstStyle/>
          <a:p>
            <a:r>
              <a:rPr lang="en-US" sz="1800" dirty="0">
                <a:solidFill>
                  <a:schemeClr val="accent5">
                    <a:lumMod val="60000"/>
                    <a:lumOff val="40000"/>
                  </a:schemeClr>
                </a:solidFill>
              </a:rPr>
              <a:t>_______________________________________________________________________________________</a:t>
            </a:r>
            <a:r>
              <a:rPr kumimoji="0" lang="en-US" sz="1800" b="0" i="0" u="none" strike="noStrike" kern="1200" cap="none" spc="0" normalizeH="0" baseline="0" noProof="0" dirty="0">
                <a:ln>
                  <a:noFill/>
                </a:ln>
                <a:solidFill>
                  <a:schemeClr val="accent5">
                    <a:lumMod val="60000"/>
                    <a:lumOff val="40000"/>
                  </a:schemeClr>
                </a:solidFill>
                <a:effectLst/>
                <a:uLnTx/>
                <a:uFillTx/>
                <a:latin typeface="Calibri" panose="020F0502020204030204"/>
                <a:ea typeface="+mn-ea"/>
                <a:cs typeface="+mn-cs"/>
              </a:rPr>
              <a:t> </a:t>
            </a:r>
            <a:endParaRPr lang="en-IN" dirty="0"/>
          </a:p>
        </p:txBody>
      </p:sp>
    </p:spTree>
    <p:extLst>
      <p:ext uri="{BB962C8B-B14F-4D97-AF65-F5344CB8AC3E}">
        <p14:creationId xmlns:p14="http://schemas.microsoft.com/office/powerpoint/2010/main" val="302295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C3EE-1EEC-6F1F-4DC8-F64D3D33F942}"/>
              </a:ext>
            </a:extLst>
          </p:cNvPr>
          <p:cNvSpPr>
            <a:spLocks noGrp="1"/>
          </p:cNvSpPr>
          <p:nvPr>
            <p:ph type="title"/>
          </p:nvPr>
        </p:nvSpPr>
        <p:spPr>
          <a:xfrm>
            <a:off x="3928187" y="-316625"/>
            <a:ext cx="7873482" cy="1325563"/>
          </a:xfrm>
        </p:spPr>
        <p:txBody>
          <a:bodyPr>
            <a:normAutofit/>
          </a:bodyPr>
          <a:lstStyle/>
          <a:p>
            <a:pPr marL="685800" indent="-685800">
              <a:buFont typeface="Arial" panose="020B0604020202020204" pitchFamily="34" charset="0"/>
              <a:buChar char="•"/>
            </a:pPr>
            <a:r>
              <a:rPr lang="en-US" sz="4800" dirty="0"/>
              <a:t>www</a:t>
            </a:r>
            <a:endParaRPr lang="en-IN" sz="4800" dirty="0"/>
          </a:p>
        </p:txBody>
      </p:sp>
      <p:sp>
        <p:nvSpPr>
          <p:cNvPr id="3" name="Content Placeholder 2">
            <a:extLst>
              <a:ext uri="{FF2B5EF4-FFF2-40B4-BE49-F238E27FC236}">
                <a16:creationId xmlns:a16="http://schemas.microsoft.com/office/drawing/2014/main" id="{871C84F5-37EC-C09A-78F1-FCA02659AFE9}"/>
              </a:ext>
            </a:extLst>
          </p:cNvPr>
          <p:cNvSpPr>
            <a:spLocks noGrp="1"/>
          </p:cNvSpPr>
          <p:nvPr>
            <p:ph idx="1"/>
          </p:nvPr>
        </p:nvSpPr>
        <p:spPr>
          <a:xfrm>
            <a:off x="1017036" y="727787"/>
            <a:ext cx="9834465" cy="15748303"/>
          </a:xfrm>
        </p:spPr>
        <p:txBody>
          <a:bodyPr/>
          <a:lstStyle/>
          <a:p>
            <a:pPr>
              <a:buFont typeface="Wingdings" panose="05000000000000000000" pitchFamily="2" charset="2"/>
              <a:buChar char="Ø"/>
            </a:pPr>
            <a:r>
              <a:rPr lang="en-US" sz="3600" dirty="0"/>
              <a:t>Full from of www :- “ world wide web   </a:t>
            </a:r>
            <a:r>
              <a:rPr lang="en-US" sz="3600" dirty="0">
                <a:solidFill>
                  <a:schemeClr val="accent5">
                    <a:lumMod val="60000"/>
                    <a:lumOff val="40000"/>
                  </a:schemeClr>
                </a:solidFill>
              </a:rPr>
              <a:t>_________________________________________</a:t>
            </a:r>
            <a:r>
              <a:rPr kumimoji="0" lang="en-US" sz="3600" b="0" i="0" u="none" strike="noStrike" kern="1200" cap="none" spc="0" normalizeH="0" baseline="0" noProof="0" dirty="0">
                <a:ln>
                  <a:noFill/>
                </a:ln>
                <a:solidFill>
                  <a:schemeClr val="accent5">
                    <a:lumMod val="60000"/>
                    <a:lumOff val="40000"/>
                  </a:schemeClr>
                </a:solidFill>
                <a:effectLst/>
                <a:uLnTx/>
                <a:uFillTx/>
                <a:latin typeface="Calibri" panose="020F0502020204030204"/>
                <a:ea typeface="+mn-ea"/>
                <a:cs typeface="+mn-cs"/>
              </a:rPr>
              <a:t> _____________</a:t>
            </a:r>
            <a:r>
              <a:rPr lang="en-US" sz="3600" dirty="0"/>
              <a:t> </a:t>
            </a:r>
            <a:r>
              <a:rPr lang="en-US" sz="3600" dirty="0">
                <a:solidFill>
                  <a:schemeClr val="accent2">
                    <a:lumMod val="75000"/>
                  </a:schemeClr>
                </a:solidFill>
              </a:rPr>
              <a:t>Definition of www</a:t>
            </a:r>
            <a:r>
              <a:rPr kumimoji="0" lang="en-US" sz="3600" b="0" i="0" u="none" strike="noStrike" kern="1200" cap="none" spc="0" normalizeH="0" baseline="0" noProof="0" dirty="0">
                <a:ln>
                  <a:noFill/>
                </a:ln>
                <a:solidFill>
                  <a:schemeClr val="accent5">
                    <a:lumMod val="60000"/>
                    <a:lumOff val="40000"/>
                  </a:schemeClr>
                </a:solidFill>
                <a:effectLst/>
                <a:uLnTx/>
                <a:uFillTx/>
                <a:latin typeface="Calibri" panose="020F0502020204030204"/>
                <a:ea typeface="+mn-ea"/>
                <a:cs typeface="+mn-cs"/>
              </a:rPr>
              <a:t>_____________</a:t>
            </a:r>
          </a:p>
          <a:p>
            <a:pPr>
              <a:buFont typeface="Wingdings" panose="05000000000000000000" pitchFamily="2" charset="2"/>
              <a:buChar char="Ø"/>
            </a:pPr>
            <a:r>
              <a:rPr lang="en-US" dirty="0"/>
              <a:t>all the public websites or pages </a:t>
            </a:r>
          </a:p>
          <a:p>
            <a:pPr marL="0" indent="0">
              <a:buNone/>
            </a:pPr>
            <a:r>
              <a:rPr lang="en-US" dirty="0"/>
              <a:t>that users can access on their</a:t>
            </a:r>
          </a:p>
          <a:p>
            <a:pPr marL="0" indent="0">
              <a:buNone/>
            </a:pPr>
            <a:r>
              <a:rPr lang="en-US" dirty="0"/>
              <a:t> local computers and other</a:t>
            </a:r>
          </a:p>
          <a:p>
            <a:pPr marL="0" indent="0">
              <a:buNone/>
            </a:pPr>
            <a:r>
              <a:rPr lang="en-US" dirty="0"/>
              <a:t> devices through the internet. </a:t>
            </a:r>
          </a:p>
          <a:p>
            <a:pPr marL="0" indent="0">
              <a:buNone/>
            </a:pPr>
            <a:r>
              <a:rPr lang="en-US" dirty="0"/>
              <a:t>______________________________________________________________________________example_______________________</a:t>
            </a:r>
            <a:endParaRPr lang="en-IN" dirty="0"/>
          </a:p>
          <a:p>
            <a:pPr marL="0" indent="0">
              <a:buNone/>
            </a:pPr>
            <a:r>
              <a:rPr lang="en-IN" dirty="0"/>
              <a:t>                         </a:t>
            </a:r>
            <a:r>
              <a:rPr lang="en-IN" dirty="0">
                <a:hlinkClick r:id="rId2"/>
              </a:rPr>
              <a:t>www.learncomputerscienceonline.com</a:t>
            </a:r>
            <a:endParaRPr lang="en-IN" dirty="0"/>
          </a:p>
          <a:p>
            <a:pPr marL="0" indent="0">
              <a:buNone/>
            </a:pPr>
            <a:r>
              <a:rPr lang="en-IN" dirty="0"/>
              <a:t>                         </a:t>
            </a:r>
            <a:r>
              <a:rPr lang="en-IN" dirty="0">
                <a:hlinkClick r:id="rId3"/>
              </a:rPr>
              <a:t>www.youvaworld.com</a:t>
            </a:r>
            <a:endParaRPr lang="en-IN" dirty="0"/>
          </a:p>
          <a:p>
            <a:pPr marL="0" indent="0">
              <a:buNone/>
            </a:pPr>
            <a:endParaRPr lang="en-US" dirty="0"/>
          </a:p>
        </p:txBody>
      </p:sp>
      <p:pic>
        <p:nvPicPr>
          <p:cNvPr id="1026" name="Picture 2" descr="What does World Wide Web. mean? - Definition of World Wide Web. - World  Wide Web. stands for A global network of computers using hypertext  technology to create a world-wide depository of">
            <a:extLst>
              <a:ext uri="{FF2B5EF4-FFF2-40B4-BE49-F238E27FC236}">
                <a16:creationId xmlns:a16="http://schemas.microsoft.com/office/drawing/2014/main" id="{CEFE7CDB-F6A0-353B-F13F-44BB60858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840" y="2360643"/>
            <a:ext cx="4161453" cy="216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68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B1DC-2587-5C5D-06B9-BAAE2DF36EA4}"/>
              </a:ext>
            </a:extLst>
          </p:cNvPr>
          <p:cNvSpPr>
            <a:spLocks noGrp="1"/>
          </p:cNvSpPr>
          <p:nvPr>
            <p:ph type="title"/>
          </p:nvPr>
        </p:nvSpPr>
        <p:spPr>
          <a:xfrm>
            <a:off x="2583025" y="-381325"/>
            <a:ext cx="5599922" cy="1325563"/>
          </a:xfrm>
        </p:spPr>
        <p:txBody>
          <a:bodyPr/>
          <a:lstStyle/>
          <a:p>
            <a:r>
              <a:rPr lang="en-US" b="1" i="1" u="sng" dirty="0">
                <a:solidFill>
                  <a:srgbClr val="002060"/>
                </a:solidFill>
              </a:rPr>
              <a:t>Meaning of http &amp; https</a:t>
            </a:r>
            <a:endParaRPr lang="en-IN" b="1" i="1" u="sng" dirty="0">
              <a:solidFill>
                <a:srgbClr val="002060"/>
              </a:solidFill>
            </a:endParaRPr>
          </a:p>
        </p:txBody>
      </p:sp>
      <p:sp>
        <p:nvSpPr>
          <p:cNvPr id="3" name="Content Placeholder 2">
            <a:extLst>
              <a:ext uri="{FF2B5EF4-FFF2-40B4-BE49-F238E27FC236}">
                <a16:creationId xmlns:a16="http://schemas.microsoft.com/office/drawing/2014/main" id="{BAFF57E3-100C-707E-A7D1-2CFD6B9691BA}"/>
              </a:ext>
            </a:extLst>
          </p:cNvPr>
          <p:cNvSpPr>
            <a:spLocks noGrp="1"/>
          </p:cNvSpPr>
          <p:nvPr>
            <p:ph idx="1"/>
          </p:nvPr>
        </p:nvSpPr>
        <p:spPr>
          <a:xfrm>
            <a:off x="138652" y="-298579"/>
            <a:ext cx="12165315" cy="7156579"/>
          </a:xfrm>
        </p:spPr>
        <p:txBody>
          <a:bodyPr>
            <a:normAutofit lnSpcReduction="10000"/>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solidFill>
                  <a:schemeClr val="accent2">
                    <a:lumMod val="75000"/>
                  </a:schemeClr>
                </a:solidFill>
              </a:rPr>
              <a:t>http</a:t>
            </a:r>
            <a:r>
              <a:rPr lang="en-US" dirty="0"/>
              <a:t> :-               </a:t>
            </a:r>
          </a:p>
          <a:p>
            <a:pPr marL="0" indent="0">
              <a:buNone/>
            </a:pPr>
            <a:r>
              <a:rPr lang="en-US" dirty="0"/>
              <a:t>                                         “ Hypertext Transfer </a:t>
            </a:r>
            <a:r>
              <a:rPr lang="en-US" dirty="0" err="1"/>
              <a:t>Protoco</a:t>
            </a:r>
            <a:r>
              <a:rPr lang="en-US" dirty="0"/>
              <a:t> ”</a:t>
            </a:r>
          </a:p>
          <a:p>
            <a:pPr>
              <a:buFont typeface="Wingdings" panose="05000000000000000000" pitchFamily="2" charset="2"/>
              <a:buChar char="§"/>
            </a:pPr>
            <a:r>
              <a:rPr lang="en-US" dirty="0">
                <a:solidFill>
                  <a:schemeClr val="accent2">
                    <a:lumMod val="75000"/>
                  </a:schemeClr>
                </a:solidFill>
              </a:rPr>
              <a:t>https</a:t>
            </a:r>
          </a:p>
          <a:p>
            <a:pPr marL="0" indent="0">
              <a:buNone/>
            </a:pPr>
            <a:r>
              <a:rPr lang="en-US" dirty="0"/>
              <a:t>                                          “ Hypertext Transfer Protocol Secure ”</a:t>
            </a:r>
          </a:p>
          <a:p>
            <a:pPr marL="0" indent="0">
              <a:buNone/>
            </a:pPr>
            <a:r>
              <a:rPr lang="en-US" dirty="0">
                <a:solidFill>
                  <a:schemeClr val="accent5">
                    <a:lumMod val="75000"/>
                  </a:schemeClr>
                </a:solidFill>
              </a:rPr>
              <a:t>___________________________________________________________________</a:t>
            </a:r>
          </a:p>
          <a:p>
            <a:pPr marL="0" indent="0">
              <a:buNone/>
            </a:pPr>
            <a:r>
              <a:rPr lang="en-US" sz="4800" dirty="0"/>
              <a:t>                     *</a:t>
            </a:r>
            <a:r>
              <a:rPr lang="en-US" sz="3600" u="sng" dirty="0">
                <a:solidFill>
                  <a:schemeClr val="accent6">
                    <a:lumMod val="75000"/>
                  </a:schemeClr>
                </a:solidFill>
              </a:rPr>
              <a:t>definition of http &amp; https</a:t>
            </a:r>
            <a:r>
              <a:rPr lang="en-US" sz="4800" u="sng" dirty="0"/>
              <a:t>*  </a:t>
            </a:r>
          </a:p>
          <a:p>
            <a:pPr>
              <a:buFont typeface="Wingdings" panose="05000000000000000000" pitchFamily="2" charset="2"/>
              <a:buChar char="§"/>
            </a:pPr>
            <a:r>
              <a:rPr lang="en-US" sz="3600" dirty="0">
                <a:solidFill>
                  <a:srgbClr val="292929"/>
                </a:solidFill>
                <a:latin typeface="tablet-gothic"/>
              </a:rPr>
              <a:t> </a:t>
            </a:r>
            <a:r>
              <a:rPr lang="en-US" sz="3600" dirty="0">
                <a:solidFill>
                  <a:schemeClr val="accent5">
                    <a:lumMod val="75000"/>
                  </a:schemeClr>
                </a:solidFill>
                <a:latin typeface="tablet-gothic"/>
              </a:rPr>
              <a:t>http</a:t>
            </a:r>
            <a:r>
              <a:rPr lang="en-US" sz="3600" dirty="0">
                <a:solidFill>
                  <a:srgbClr val="292929"/>
                </a:solidFill>
                <a:latin typeface="tablet-gothic"/>
              </a:rPr>
              <a:t> :-    </a:t>
            </a:r>
            <a:r>
              <a:rPr lang="en-US" sz="2400" dirty="0">
                <a:solidFill>
                  <a:srgbClr val="292929"/>
                </a:solidFill>
                <a:latin typeface="tablet-gothic"/>
              </a:rPr>
              <a:t> “ </a:t>
            </a:r>
            <a:r>
              <a:rPr lang="en-US" sz="2000" dirty="0">
                <a:solidFill>
                  <a:srgbClr val="292929"/>
                </a:solidFill>
                <a:latin typeface="tablet-gothic"/>
              </a:rPr>
              <a:t>The communications protocol used to connect to Web servers on the Internet or to servers on a local network if an intranet is used. The primary function of HTTP is to establish a connection with the server and send HTML pages back to the user's browser. It is also used to download data from the server either to the browser or to any requesting application that uses HTTP.</a:t>
            </a:r>
          </a:p>
          <a:p>
            <a:pPr marL="0" indent="0">
              <a:buNone/>
            </a:pPr>
            <a:r>
              <a:rPr lang="en-US" sz="2000" dirty="0">
                <a:solidFill>
                  <a:srgbClr val="C00000"/>
                </a:solidFill>
                <a:latin typeface="tablet-gothic"/>
              </a:rPr>
              <a:t>__________</a:t>
            </a:r>
            <a:r>
              <a:rPr lang="en-US" sz="2000" dirty="0">
                <a:solidFill>
                  <a:srgbClr val="292929"/>
                </a:solidFill>
                <a:latin typeface="tablet-gothic"/>
              </a:rPr>
              <a:t>*___________*</a:t>
            </a:r>
            <a:r>
              <a:rPr lang="en-US" sz="2000" dirty="0">
                <a:solidFill>
                  <a:srgbClr val="C00000"/>
                </a:solidFill>
                <a:latin typeface="tablet-gothic"/>
              </a:rPr>
              <a:t>__________</a:t>
            </a:r>
            <a:r>
              <a:rPr lang="en-US" sz="2000" dirty="0">
                <a:solidFill>
                  <a:srgbClr val="292929"/>
                </a:solidFill>
                <a:latin typeface="tablet-gothic"/>
              </a:rPr>
              <a:t>*__________*</a:t>
            </a:r>
            <a:r>
              <a:rPr lang="en-US" sz="2000" dirty="0">
                <a:solidFill>
                  <a:srgbClr val="C00000"/>
                </a:solidFill>
                <a:latin typeface="tablet-gothic"/>
              </a:rPr>
              <a:t>____________</a:t>
            </a:r>
            <a:r>
              <a:rPr lang="en-US" sz="2000" dirty="0">
                <a:solidFill>
                  <a:srgbClr val="292929"/>
                </a:solidFill>
                <a:latin typeface="tablet-gothic"/>
              </a:rPr>
              <a:t>*__________*</a:t>
            </a:r>
            <a:r>
              <a:rPr lang="en-US" sz="2000" dirty="0">
                <a:solidFill>
                  <a:srgbClr val="C00000"/>
                </a:solidFill>
                <a:latin typeface="tablet-gothic"/>
              </a:rPr>
              <a:t>__________</a:t>
            </a:r>
            <a:r>
              <a:rPr lang="en-US" sz="2000" dirty="0">
                <a:solidFill>
                  <a:srgbClr val="292929"/>
                </a:solidFill>
                <a:latin typeface="tablet-gothic"/>
              </a:rPr>
              <a:t>*___________</a:t>
            </a:r>
          </a:p>
          <a:p>
            <a:pPr>
              <a:buFont typeface="Wingdings" panose="05000000000000000000" pitchFamily="2" charset="2"/>
              <a:buChar char="§"/>
            </a:pPr>
            <a:r>
              <a:rPr lang="en-US" sz="3200" dirty="0">
                <a:solidFill>
                  <a:schemeClr val="tx1">
                    <a:lumMod val="95000"/>
                    <a:lumOff val="5000"/>
                  </a:schemeClr>
                </a:solidFill>
                <a:latin typeface="tablet-gothic"/>
              </a:rPr>
              <a:t> </a:t>
            </a:r>
            <a:r>
              <a:rPr lang="en-US" sz="3200" dirty="0">
                <a:solidFill>
                  <a:srgbClr val="0070C0"/>
                </a:solidFill>
                <a:latin typeface="tablet-gothic"/>
              </a:rPr>
              <a:t>https </a:t>
            </a:r>
            <a:r>
              <a:rPr lang="en-US" sz="3200" dirty="0">
                <a:solidFill>
                  <a:srgbClr val="292929"/>
                </a:solidFill>
                <a:latin typeface="tablet-gothic"/>
              </a:rPr>
              <a:t>:-      </a:t>
            </a:r>
            <a:r>
              <a:rPr lang="en-US" sz="2400" dirty="0">
                <a:solidFill>
                  <a:srgbClr val="292929"/>
                </a:solidFill>
                <a:latin typeface="tablet-gothic"/>
              </a:rPr>
              <a:t> “</a:t>
            </a:r>
            <a:r>
              <a:rPr lang="en-IN" sz="1800" b="0" i="0" dirty="0">
                <a:effectLst/>
                <a:latin typeface="Google Sans"/>
              </a:rPr>
              <a:t>HTTP Secure (HTTPS) is a secure HTTP encrypted using the Secure Sockets Layer or Transport Layer Security (SSL/TLS) convention. </a:t>
            </a:r>
            <a:r>
              <a:rPr lang="en-IN" sz="1800" b="0" i="0" dirty="0" err="1">
                <a:effectLst/>
                <a:latin typeface="Google Sans"/>
              </a:rPr>
              <a:t>HyperText</a:t>
            </a:r>
            <a:r>
              <a:rPr lang="en-IN" sz="1800" b="0" i="0" dirty="0">
                <a:effectLst/>
                <a:latin typeface="Google Sans"/>
              </a:rPr>
              <a:t> Transfer Protocol Secure, enables protected communication over the computer network.”</a:t>
            </a:r>
          </a:p>
          <a:p>
            <a:pPr marL="0" indent="0">
              <a:buNone/>
            </a:pPr>
            <a:r>
              <a:rPr lang="en-IN" sz="1800" dirty="0">
                <a:latin typeface="Google Sans"/>
              </a:rPr>
              <a:t>_________*</a:t>
            </a:r>
            <a:r>
              <a:rPr lang="en-IN" sz="1800" dirty="0">
                <a:solidFill>
                  <a:srgbClr val="C00000"/>
                </a:solidFill>
                <a:latin typeface="Google Sans"/>
              </a:rPr>
              <a:t>___________</a:t>
            </a:r>
            <a:r>
              <a:rPr lang="en-IN" sz="1800" dirty="0">
                <a:latin typeface="Google Sans"/>
              </a:rPr>
              <a:t>*__________*</a:t>
            </a:r>
            <a:r>
              <a:rPr lang="en-IN" sz="1800" dirty="0">
                <a:solidFill>
                  <a:srgbClr val="C00000"/>
                </a:solidFill>
                <a:latin typeface="Google Sans"/>
              </a:rPr>
              <a:t>_____________</a:t>
            </a:r>
            <a:r>
              <a:rPr lang="en-IN" sz="1800" dirty="0">
                <a:latin typeface="Google Sans"/>
              </a:rPr>
              <a:t>*_____________*</a:t>
            </a:r>
            <a:r>
              <a:rPr lang="en-IN" sz="1800" dirty="0">
                <a:solidFill>
                  <a:srgbClr val="C00000"/>
                </a:solidFill>
                <a:latin typeface="Google Sans"/>
              </a:rPr>
              <a:t>_____________</a:t>
            </a:r>
            <a:r>
              <a:rPr lang="en-IN" sz="1800" dirty="0">
                <a:latin typeface="Google Sans"/>
              </a:rPr>
              <a:t>*____________*</a:t>
            </a:r>
            <a:r>
              <a:rPr lang="en-IN" sz="1800" dirty="0">
                <a:solidFill>
                  <a:srgbClr val="C00000"/>
                </a:solidFill>
                <a:latin typeface="Google Sans"/>
              </a:rPr>
              <a:t>______________</a:t>
            </a:r>
          </a:p>
        </p:txBody>
      </p:sp>
      <p:pic>
        <p:nvPicPr>
          <p:cNvPr id="7" name="Picture 2" descr="upload.wikimedia.org/wikipedia/commons/thumb/d/...">
            <a:extLst>
              <a:ext uri="{FF2B5EF4-FFF2-40B4-BE49-F238E27FC236}">
                <a16:creationId xmlns:a16="http://schemas.microsoft.com/office/drawing/2014/main" id="{4C67EB45-4953-62CD-4AA7-A3080EF6D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7347" y="6018245"/>
            <a:ext cx="2192694" cy="494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C2E03E6-2CF0-3C3D-290E-3CBF78EE5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7347" y="4646644"/>
            <a:ext cx="2360645" cy="59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2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AA50-076B-7BCF-BA52-7DD0CCF79129}"/>
              </a:ext>
            </a:extLst>
          </p:cNvPr>
          <p:cNvSpPr>
            <a:spLocks noGrp="1"/>
          </p:cNvSpPr>
          <p:nvPr>
            <p:ph type="title"/>
          </p:nvPr>
        </p:nvSpPr>
        <p:spPr>
          <a:xfrm>
            <a:off x="3135086" y="0"/>
            <a:ext cx="8218714" cy="587829"/>
          </a:xfrm>
        </p:spPr>
        <p:txBody>
          <a:bodyPr>
            <a:normAutofit fontScale="90000"/>
          </a:bodyPr>
          <a:lstStyle/>
          <a:p>
            <a:pPr marL="571500" indent="-571500">
              <a:buFont typeface="Wingdings" panose="05000000000000000000" pitchFamily="2" charset="2"/>
              <a:buChar char="v"/>
            </a:pPr>
            <a:r>
              <a:rPr lang="en-US" dirty="0">
                <a:solidFill>
                  <a:srgbClr val="C00000"/>
                </a:solidFill>
              </a:rPr>
              <a:t>Example of http &amp; https</a:t>
            </a:r>
            <a:endParaRPr lang="en-IN" dirty="0">
              <a:solidFill>
                <a:srgbClr val="C00000"/>
              </a:solidFill>
            </a:endParaRPr>
          </a:p>
        </p:txBody>
      </p:sp>
      <p:sp>
        <p:nvSpPr>
          <p:cNvPr id="4" name="Content Placeholder 3">
            <a:extLst>
              <a:ext uri="{FF2B5EF4-FFF2-40B4-BE49-F238E27FC236}">
                <a16:creationId xmlns:a16="http://schemas.microsoft.com/office/drawing/2014/main" id="{C09B677B-62F3-BAF7-B1C9-14E1C617EC9F}"/>
              </a:ext>
            </a:extLst>
          </p:cNvPr>
          <p:cNvSpPr>
            <a:spLocks noGrp="1"/>
          </p:cNvSpPr>
          <p:nvPr>
            <p:ph idx="1"/>
          </p:nvPr>
        </p:nvSpPr>
        <p:spPr>
          <a:xfrm>
            <a:off x="0" y="979714"/>
            <a:ext cx="12045820" cy="8921641"/>
          </a:xfrm>
        </p:spPr>
        <p:txBody>
          <a:bodyPr>
            <a:normAutofit/>
          </a:bodyPr>
          <a:lstStyle/>
          <a:p>
            <a:pPr>
              <a:buFont typeface="Wingdings" panose="05000000000000000000" pitchFamily="2" charset="2"/>
              <a:buChar char="Ø"/>
            </a:pPr>
            <a:r>
              <a:rPr lang="en-US" b="1" dirty="0"/>
              <a:t>http </a:t>
            </a:r>
            <a:r>
              <a:rPr lang="en-US" dirty="0"/>
              <a:t>:-         “</a:t>
            </a:r>
            <a:r>
              <a:rPr lang="en-US" sz="2000" dirty="0"/>
              <a:t>The request is sent to the server, which then sends another request back with the                query results. These results are displayed on the SERP (search engine results page) that you see when you complete the search.”</a:t>
            </a:r>
          </a:p>
          <a:p>
            <a:pPr marL="0" indent="0">
              <a:buNone/>
            </a:pPr>
            <a:endParaRPr lang="en-US" sz="2000" b="0" i="0" dirty="0">
              <a:solidFill>
                <a:srgbClr val="273239"/>
              </a:solidFill>
              <a:effectLst/>
              <a:latin typeface="Nunito" panose="020B0604020202020204" pitchFamily="2" charset="0"/>
            </a:endParaRPr>
          </a:p>
          <a:p>
            <a:pPr>
              <a:buFont typeface="Wingdings" panose="05000000000000000000" pitchFamily="2" charset="2"/>
              <a:buChar char="Ø"/>
            </a:pPr>
            <a:endParaRPr lang="en-US" sz="2000" dirty="0">
              <a:solidFill>
                <a:srgbClr val="273239"/>
              </a:solidFill>
              <a:latin typeface="Nunito" panose="020B0604020202020204" pitchFamily="2" charset="0"/>
            </a:endParaRPr>
          </a:p>
          <a:p>
            <a:pPr>
              <a:buFont typeface="Wingdings" panose="05000000000000000000" pitchFamily="2" charset="2"/>
              <a:buChar char="Ø"/>
            </a:pPr>
            <a:endParaRPr lang="en-US" sz="1600" b="0" i="0" dirty="0">
              <a:solidFill>
                <a:srgbClr val="273239"/>
              </a:solidFill>
              <a:effectLst/>
              <a:latin typeface="Nunito" panose="020B0604020202020204" pitchFamily="2" charset="0"/>
            </a:endParaRPr>
          </a:p>
          <a:p>
            <a:pPr>
              <a:buFont typeface="Wingdings" panose="05000000000000000000" pitchFamily="2" charset="2"/>
              <a:buChar char="Ø"/>
            </a:pPr>
            <a:endParaRPr lang="en-US" sz="1600" dirty="0">
              <a:solidFill>
                <a:srgbClr val="273239"/>
              </a:solidFill>
              <a:latin typeface="Nunito" panose="020B0604020202020204" pitchFamily="2" charset="0"/>
            </a:endParaRPr>
          </a:p>
          <a:p>
            <a:pPr>
              <a:buFont typeface="Wingdings" panose="05000000000000000000" pitchFamily="2" charset="2"/>
              <a:buChar char="Ø"/>
            </a:pPr>
            <a:endParaRPr lang="en-US" sz="1600" b="0" i="0" dirty="0">
              <a:solidFill>
                <a:srgbClr val="273239"/>
              </a:solidFill>
              <a:effectLst/>
              <a:latin typeface="Nunito" panose="020B0604020202020204" pitchFamily="2" charset="0"/>
            </a:endParaRPr>
          </a:p>
          <a:p>
            <a:pPr>
              <a:buFont typeface="Wingdings" panose="05000000000000000000" pitchFamily="2" charset="2"/>
              <a:buChar char="Ø"/>
            </a:pPr>
            <a:endParaRPr lang="en-US" sz="1600" dirty="0">
              <a:solidFill>
                <a:srgbClr val="273239"/>
              </a:solidFill>
              <a:latin typeface="Nunito" panose="020B0604020202020204" pitchFamily="2" charset="0"/>
            </a:endParaRPr>
          </a:p>
          <a:p>
            <a:pPr marL="0" indent="0">
              <a:buNone/>
            </a:pPr>
            <a:endParaRPr lang="en-US" b="1" i="0" dirty="0">
              <a:solidFill>
                <a:srgbClr val="273239"/>
              </a:solidFill>
              <a:effectLst/>
              <a:latin typeface="Nunito" panose="020B0604020202020204" pitchFamily="2" charset="0"/>
            </a:endParaRPr>
          </a:p>
          <a:p>
            <a:pPr marL="0" indent="0">
              <a:buNone/>
            </a:pPr>
            <a:endParaRPr lang="en-US" b="1" dirty="0">
              <a:solidFill>
                <a:srgbClr val="273239"/>
              </a:solidFill>
              <a:latin typeface="Nunito" panose="020B0604020202020204" pitchFamily="2" charset="0"/>
            </a:endParaRPr>
          </a:p>
          <a:p>
            <a:pPr>
              <a:buFont typeface="Wingdings" panose="05000000000000000000" pitchFamily="2" charset="2"/>
              <a:buChar char="Ø"/>
            </a:pPr>
            <a:endParaRPr lang="en-US" b="1" i="0" dirty="0">
              <a:solidFill>
                <a:srgbClr val="273239"/>
              </a:solidFill>
              <a:effectLst/>
              <a:latin typeface="Nunito" panose="020B0604020202020204" pitchFamily="2" charset="0"/>
            </a:endParaRPr>
          </a:p>
          <a:p>
            <a:pPr>
              <a:buFont typeface="Wingdings" panose="05000000000000000000" pitchFamily="2" charset="2"/>
              <a:buChar char="Ø"/>
            </a:pPr>
            <a:r>
              <a:rPr lang="en-US" b="1" i="0" dirty="0">
                <a:solidFill>
                  <a:srgbClr val="273239"/>
                </a:solidFill>
                <a:effectLst/>
                <a:latin typeface="Nunito" panose="020B0604020202020204" pitchFamily="2" charset="0"/>
              </a:rPr>
              <a:t> https </a:t>
            </a:r>
            <a:r>
              <a:rPr lang="en-US" sz="2400" b="1" i="0" dirty="0">
                <a:solidFill>
                  <a:srgbClr val="273239"/>
                </a:solidFill>
                <a:effectLst/>
                <a:latin typeface="Nunito" panose="020B0604020202020204" pitchFamily="2" charset="0"/>
              </a:rPr>
              <a:t>:-   </a:t>
            </a:r>
            <a:r>
              <a:rPr lang="en-US" b="1" i="0" dirty="0">
                <a:solidFill>
                  <a:srgbClr val="273239"/>
                </a:solidFill>
                <a:effectLst/>
                <a:latin typeface="Nunito" panose="020B0604020202020204" pitchFamily="2" charset="0"/>
              </a:rPr>
              <a:t>    </a:t>
            </a:r>
            <a:r>
              <a:rPr lang="en-US" sz="2400" b="1" i="0" dirty="0">
                <a:solidFill>
                  <a:srgbClr val="273239"/>
                </a:solidFill>
                <a:effectLst/>
                <a:latin typeface="Nunito" panose="020B0604020202020204" pitchFamily="2" charset="0"/>
              </a:rPr>
              <a:t>“</a:t>
            </a:r>
            <a:r>
              <a:rPr lang="en-US" sz="2000" b="0" i="0" dirty="0">
                <a:solidFill>
                  <a:srgbClr val="000000"/>
                </a:solidFill>
                <a:effectLst/>
                <a:latin typeface="Inter"/>
              </a:rPr>
              <a:t>Unlike HTTP, HTTPS uses a secure certificate from a third-party vendor to secure a connection and verify that the site is legitimate. This secure certificate is known as an SSL Certificate (or "cert").</a:t>
            </a:r>
            <a:endParaRPr lang="en-IN" sz="2000" dirty="0"/>
          </a:p>
        </p:txBody>
      </p:sp>
      <p:pic>
        <p:nvPicPr>
          <p:cNvPr id="1030" name="Picture 6" descr="img-semblog">
            <a:extLst>
              <a:ext uri="{FF2B5EF4-FFF2-40B4-BE49-F238E27FC236}">
                <a16:creationId xmlns:a16="http://schemas.microsoft.com/office/drawing/2014/main" id="{7119CC35-28EA-4D2C-3AB6-F0810362A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849" y="2258598"/>
            <a:ext cx="8266923" cy="2910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175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FD85-C1CA-F301-CE0B-398FE69AC412}"/>
              </a:ext>
            </a:extLst>
          </p:cNvPr>
          <p:cNvSpPr>
            <a:spLocks noGrp="1"/>
          </p:cNvSpPr>
          <p:nvPr>
            <p:ph type="title"/>
          </p:nvPr>
        </p:nvSpPr>
        <p:spPr>
          <a:xfrm>
            <a:off x="4049486" y="0"/>
            <a:ext cx="7304314" cy="522514"/>
          </a:xfrm>
        </p:spPr>
        <p:txBody>
          <a:bodyPr>
            <a:normAutofit fontScale="90000"/>
          </a:bodyPr>
          <a:lstStyle/>
          <a:p>
            <a:r>
              <a:rPr lang="en-US" b="1" u="sng" dirty="0"/>
              <a:t>* Client server </a:t>
            </a:r>
            <a:r>
              <a:rPr lang="en-US" dirty="0"/>
              <a:t>*</a:t>
            </a:r>
            <a:endParaRPr lang="en-IN" dirty="0"/>
          </a:p>
        </p:txBody>
      </p:sp>
      <p:sp>
        <p:nvSpPr>
          <p:cNvPr id="3" name="Content Placeholder 2">
            <a:extLst>
              <a:ext uri="{FF2B5EF4-FFF2-40B4-BE49-F238E27FC236}">
                <a16:creationId xmlns:a16="http://schemas.microsoft.com/office/drawing/2014/main" id="{08F2482F-BB23-48C4-599F-2F523956D460}"/>
              </a:ext>
            </a:extLst>
          </p:cNvPr>
          <p:cNvSpPr>
            <a:spLocks noGrp="1"/>
          </p:cNvSpPr>
          <p:nvPr>
            <p:ph idx="1"/>
          </p:nvPr>
        </p:nvSpPr>
        <p:spPr>
          <a:xfrm>
            <a:off x="256934" y="685020"/>
            <a:ext cx="11678132" cy="12621157"/>
          </a:xfrm>
        </p:spPr>
        <p:txBody>
          <a:bodyPr/>
          <a:lstStyle/>
          <a:p>
            <a:pPr>
              <a:buFont typeface="Wingdings" panose="05000000000000000000" pitchFamily="2" charset="2"/>
              <a:buChar char="v"/>
            </a:pPr>
            <a:r>
              <a:rPr lang="en-US" dirty="0"/>
              <a:t>          </a:t>
            </a:r>
          </a:p>
          <a:p>
            <a:pPr marL="0" indent="0">
              <a:buNone/>
            </a:pPr>
            <a:r>
              <a:rPr lang="en-US" dirty="0"/>
              <a:t>             denoting a computer system in which a central server provides data to a number of networked workstations.</a:t>
            </a:r>
          </a:p>
          <a:p>
            <a:pPr marL="0" indent="0">
              <a:buNone/>
            </a:pPr>
            <a:r>
              <a:rPr lang="en-US" dirty="0">
                <a:solidFill>
                  <a:schemeClr val="accent1">
                    <a:lumMod val="60000"/>
                    <a:lumOff val="40000"/>
                  </a:schemeClr>
                </a:solidFill>
              </a:rPr>
              <a:t>__________________________________________________________</a:t>
            </a:r>
          </a:p>
          <a:p>
            <a:r>
              <a:rPr lang="en-US" dirty="0"/>
              <a:t> a computing model in which the server hosts, delivers, and manages most of the resources and services requested by the client</a:t>
            </a:r>
            <a:r>
              <a:rPr lang="en-US" b="0" i="0" dirty="0">
                <a:solidFill>
                  <a:srgbClr val="BDC1C6"/>
                </a:solidFill>
                <a:effectLst/>
                <a:latin typeface="Google Sans"/>
              </a:rPr>
              <a:t> </a:t>
            </a:r>
            <a:r>
              <a:rPr lang="en-US" b="0" i="0" dirty="0">
                <a:solidFill>
                  <a:schemeClr val="tx1">
                    <a:lumMod val="95000"/>
                    <a:lumOff val="5000"/>
                  </a:schemeClr>
                </a:solidFill>
                <a:effectLst/>
                <a:latin typeface="Google Sans"/>
              </a:rPr>
              <a:t>.</a:t>
            </a:r>
          </a:p>
          <a:p>
            <a:pPr marL="0" indent="0">
              <a:buNone/>
            </a:pPr>
            <a:endParaRPr lang="en-US" dirty="0">
              <a:solidFill>
                <a:schemeClr val="tx1">
                  <a:lumMod val="95000"/>
                  <a:lumOff val="5000"/>
                </a:schemeClr>
              </a:solidFill>
            </a:endParaRPr>
          </a:p>
          <a:p>
            <a:pPr marL="0" indent="0">
              <a:buNone/>
            </a:pPr>
            <a:r>
              <a:rPr lang="en-IN" dirty="0"/>
              <a:t>* </a:t>
            </a:r>
            <a:r>
              <a:rPr lang="en-IN" dirty="0" err="1"/>
              <a:t>Exa</a:t>
            </a:r>
            <a:r>
              <a:rPr lang="en-IN" dirty="0"/>
              <a:t>. =</a:t>
            </a:r>
          </a:p>
        </p:txBody>
      </p:sp>
      <p:pic>
        <p:nvPicPr>
          <p:cNvPr id="1026" name="Picture 2" descr="What is Client Server Architecture? - Differences, Types, Example">
            <a:extLst>
              <a:ext uri="{FF2B5EF4-FFF2-40B4-BE49-F238E27FC236}">
                <a16:creationId xmlns:a16="http://schemas.microsoft.com/office/drawing/2014/main" id="{DA43A99B-D9C8-611D-06B4-6F95184D8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796" y="4282751"/>
            <a:ext cx="7744408" cy="24726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481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D7BC-568D-B871-A813-3FEF3F7ADA4C}"/>
              </a:ext>
            </a:extLst>
          </p:cNvPr>
          <p:cNvSpPr>
            <a:spLocks noGrp="1"/>
          </p:cNvSpPr>
          <p:nvPr>
            <p:ph type="title"/>
          </p:nvPr>
        </p:nvSpPr>
        <p:spPr>
          <a:xfrm>
            <a:off x="4189445" y="1"/>
            <a:ext cx="7164354" cy="867746"/>
          </a:xfrm>
        </p:spPr>
        <p:txBody>
          <a:bodyPr>
            <a:normAutofit/>
          </a:bodyPr>
          <a:lstStyle/>
          <a:p>
            <a:r>
              <a:rPr lang="en-US" dirty="0"/>
              <a:t>*DOMAIN*</a:t>
            </a:r>
            <a:endParaRPr lang="en-IN" dirty="0"/>
          </a:p>
        </p:txBody>
      </p:sp>
      <p:sp>
        <p:nvSpPr>
          <p:cNvPr id="3" name="Content Placeholder 2">
            <a:extLst>
              <a:ext uri="{FF2B5EF4-FFF2-40B4-BE49-F238E27FC236}">
                <a16:creationId xmlns:a16="http://schemas.microsoft.com/office/drawing/2014/main" id="{3D862153-78F3-A184-B689-DFDDBC688BC1}"/>
              </a:ext>
            </a:extLst>
          </p:cNvPr>
          <p:cNvSpPr>
            <a:spLocks noGrp="1"/>
          </p:cNvSpPr>
          <p:nvPr>
            <p:ph idx="1"/>
          </p:nvPr>
        </p:nvSpPr>
        <p:spPr>
          <a:xfrm>
            <a:off x="838200" y="699796"/>
            <a:ext cx="10515600" cy="6158203"/>
          </a:xfrm>
        </p:spPr>
        <p:txBody>
          <a:bodyPr/>
          <a:lstStyle/>
          <a:p>
            <a:r>
              <a:rPr lang="en-US" dirty="0"/>
              <a:t>an area of interest or an area over which a person has control.</a:t>
            </a:r>
          </a:p>
          <a:p>
            <a:endParaRPr lang="en-IN" dirty="0"/>
          </a:p>
        </p:txBody>
      </p:sp>
    </p:spTree>
    <p:extLst>
      <p:ext uri="{BB962C8B-B14F-4D97-AF65-F5344CB8AC3E}">
        <p14:creationId xmlns:p14="http://schemas.microsoft.com/office/powerpoint/2010/main" val="152022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463</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Google Sans</vt:lpstr>
      <vt:lpstr>Inter</vt:lpstr>
      <vt:lpstr>Nunito</vt:lpstr>
      <vt:lpstr>tablet-gothic</vt:lpstr>
      <vt:lpstr>Wingdings</vt:lpstr>
      <vt:lpstr>Office Theme</vt:lpstr>
      <vt:lpstr>Definition of website </vt:lpstr>
      <vt:lpstr>www</vt:lpstr>
      <vt:lpstr>Meaning of http &amp; https</vt:lpstr>
      <vt:lpstr>Example of http &amp; https</vt:lpstr>
      <vt:lpstr>* Client server *</vt:lpstr>
      <vt:lpstr>*DOMAIN*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choubisa</dc:creator>
  <cp:lastModifiedBy>rahul choubisa</cp:lastModifiedBy>
  <cp:revision>6</cp:revision>
  <dcterms:created xsi:type="dcterms:W3CDTF">2023-10-23T12:05:19Z</dcterms:created>
  <dcterms:modified xsi:type="dcterms:W3CDTF">2023-10-24T16:16:06Z</dcterms:modified>
</cp:coreProperties>
</file>