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32"/>
  </p:notesMasterIdLst>
  <p:sldIdLst>
    <p:sldId id="256" r:id="rId5"/>
    <p:sldId id="290" r:id="rId6"/>
    <p:sldId id="299" r:id="rId7"/>
    <p:sldId id="300" r:id="rId8"/>
    <p:sldId id="291" r:id="rId9"/>
    <p:sldId id="296" r:id="rId10"/>
    <p:sldId id="257" r:id="rId11"/>
    <p:sldId id="292" r:id="rId12"/>
    <p:sldId id="301" r:id="rId13"/>
    <p:sldId id="288" r:id="rId14"/>
    <p:sldId id="295" r:id="rId15"/>
    <p:sldId id="276" r:id="rId16"/>
    <p:sldId id="279" r:id="rId17"/>
    <p:sldId id="281" r:id="rId18"/>
    <p:sldId id="287" r:id="rId19"/>
    <p:sldId id="297" r:id="rId20"/>
    <p:sldId id="272" r:id="rId21"/>
    <p:sldId id="273" r:id="rId22"/>
    <p:sldId id="274" r:id="rId23"/>
    <p:sldId id="275" r:id="rId24"/>
    <p:sldId id="277" r:id="rId25"/>
    <p:sldId id="278" r:id="rId26"/>
    <p:sldId id="280" r:id="rId27"/>
    <p:sldId id="282" r:id="rId28"/>
    <p:sldId id="283" r:id="rId29"/>
    <p:sldId id="289" r:id="rId30"/>
    <p:sldId id="298" r:id="rId31"/>
  </p:sldIdLst>
  <p:sldSz cx="9144000" cy="5143500" type="screen16x9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C3319-B183-4543-B7C4-DE446A660EF8}" v="2" dt="2022-04-27T12:01:52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-207168" y="1350169"/>
            <a:ext cx="9522618" cy="304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19BIO211</a:t>
            </a:r>
            <a:br>
              <a:rPr lang="en" dirty="0"/>
            </a:br>
            <a:r>
              <a:rPr lang="en" dirty="0"/>
              <a:t>Intelligence for Biological System 4</a:t>
            </a:r>
            <a:br>
              <a:rPr lang="en" dirty="0"/>
            </a:br>
            <a:r>
              <a:rPr lang="en" dirty="0"/>
              <a:t>RNA folding problem</a:t>
            </a:r>
            <a:br>
              <a:rPr lang="en" dirty="0"/>
            </a:br>
            <a:r>
              <a:rPr lang="en" dirty="0"/>
              <a:t>End Semester Project</a:t>
            </a:r>
            <a:br>
              <a:rPr lang="en" dirty="0"/>
            </a:br>
            <a:r>
              <a:rPr lang="en" sz="1800" dirty="0"/>
              <a:t>BY Rahul G – [CB.EN.U4AIE20056]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>
            <a:spLocks noGrp="1"/>
          </p:cNvSpPr>
          <p:nvPr>
            <p:ph type="title"/>
          </p:nvPr>
        </p:nvSpPr>
        <p:spPr>
          <a:xfrm>
            <a:off x="-1" y="557536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0" dirty="0"/>
              <a:t>Updating Objective function</a:t>
            </a:r>
            <a:endParaRPr sz="2000" b="0" dirty="0"/>
          </a:p>
        </p:txBody>
      </p:sp>
      <p:sp>
        <p:nvSpPr>
          <p:cNvPr id="341" name="Google Shape;341;p46"/>
          <p:cNvSpPr txBox="1">
            <a:spLocks noGrp="1"/>
          </p:cNvSpPr>
          <p:nvPr>
            <p:ph type="body" idx="1"/>
          </p:nvPr>
        </p:nvSpPr>
        <p:spPr>
          <a:xfrm>
            <a:off x="744394" y="1275560"/>
            <a:ext cx="5955000" cy="10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chemeClr val="bg2"/>
                </a:solidFill>
              </a:rPr>
              <a:t>The interactions between the pair of nucleotides ‘C’ and ‘G’ is a little more stronger than the interactions between the pair ‘A’ and ‘U’</a:t>
            </a:r>
            <a:endParaRPr sz="3200" b="1" dirty="0">
              <a:solidFill>
                <a:schemeClr val="bg2"/>
              </a:solidFill>
            </a:endParaRPr>
          </a:p>
        </p:txBody>
      </p:sp>
      <p:pic>
        <p:nvPicPr>
          <p:cNvPr id="342" name="Google Shape;34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545" y="3769553"/>
            <a:ext cx="5159164" cy="8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429B0-1873-4222-A223-0649348929BC}"/>
              </a:ext>
            </a:extLst>
          </p:cNvPr>
          <p:cNvSpPr txBox="1"/>
          <p:nvPr/>
        </p:nvSpPr>
        <p:spPr>
          <a:xfrm>
            <a:off x="6536532" y="1236075"/>
            <a:ext cx="25360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{C,G} - three hydrogen bonds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{A,U} - two bonds.</a:t>
            </a:r>
            <a:endParaRPr lang="en-US" sz="2800" dirty="0">
              <a:solidFill>
                <a:srgbClr val="A61C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ACFE-DC4E-492E-B5F8-C5EC5E78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50473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641812" y="1347479"/>
            <a:ext cx="5214151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chemeClr val="bg2"/>
                </a:solidFill>
              </a:rPr>
              <a:t>A nucleotide present in RNA  sequence can only bond with its complement present in the sequence.</a:t>
            </a:r>
            <a:endParaRPr sz="3200" b="1" dirty="0">
              <a:solidFill>
                <a:schemeClr val="bg2"/>
              </a:solidFill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0" y="514913"/>
            <a:ext cx="90857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b="0" dirty="0"/>
              <a:t>Constraint - 1</a:t>
            </a:r>
            <a:endParaRPr sz="2000" b="0" dirty="0"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812" y="3648985"/>
            <a:ext cx="6888675" cy="5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6177281" y="1664494"/>
            <a:ext cx="2706412" cy="15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100" b="1" dirty="0">
                <a:solidFill>
                  <a:schemeClr val="bg2"/>
                </a:solidFill>
              </a:rPr>
              <a:t>A pairs with U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100" b="1" dirty="0">
                <a:solidFill>
                  <a:schemeClr val="bg2"/>
                </a:solidFill>
              </a:rPr>
              <a:t>U pairs with A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100" b="1" dirty="0">
                <a:solidFill>
                  <a:schemeClr val="bg2"/>
                </a:solidFill>
              </a:rPr>
              <a:t>C pairs with G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100" b="1" dirty="0">
                <a:solidFill>
                  <a:schemeClr val="bg2"/>
                </a:solidFill>
              </a:rPr>
              <a:t>G pairs with C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2100" b="1" dirty="0">
              <a:solidFill>
                <a:srgbClr val="A61C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100" b="1" dirty="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body" idx="1"/>
          </p:nvPr>
        </p:nvSpPr>
        <p:spPr>
          <a:xfrm>
            <a:off x="678657" y="1316994"/>
            <a:ext cx="5729287" cy="1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chemeClr val="bg2"/>
                </a:solidFill>
              </a:rPr>
              <a:t>A nucleotide present in RNA sequence can be paired with only one other nucleotide present in the sequence.</a:t>
            </a:r>
            <a:endParaRPr sz="3200" b="1" dirty="0">
              <a:solidFill>
                <a:schemeClr val="bg2"/>
              </a:solidFill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0" y="531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b="0" dirty="0"/>
              <a:t>Constraint - 2</a:t>
            </a:r>
            <a:endParaRPr sz="2000" b="0" dirty="0"/>
          </a:p>
        </p:txBody>
      </p:sp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095" y="3706175"/>
            <a:ext cx="800381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564356" y="1240381"/>
            <a:ext cx="6648075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chemeClr val="bg2"/>
                </a:solidFill>
              </a:rPr>
              <a:t>No to pairings or bonds present in an RNA sequence must cross each other, all the interactions must be in a nested manner.</a:t>
            </a:r>
            <a:endParaRPr sz="3200" b="1" dirty="0">
              <a:solidFill>
                <a:schemeClr val="bg2"/>
              </a:solidFill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0" y="542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b="0" dirty="0"/>
              <a:t>Constraint - 3</a:t>
            </a:r>
            <a:endParaRPr sz="2000" dirty="0"/>
          </a:p>
        </p:txBody>
      </p:sp>
      <p:pic>
        <p:nvPicPr>
          <p:cNvPr id="275" name="Google Shape;27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500" y="3435263"/>
            <a:ext cx="8055100" cy="4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A3D30-7886-4582-BD43-4D8082AB4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799" y="2400301"/>
            <a:ext cx="1979896" cy="8539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0" y="59713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0" dirty="0"/>
              <a:t>Constraint - 4</a:t>
            </a:r>
            <a:endParaRPr sz="2000" b="0" dirty="0"/>
          </a:p>
        </p:txBody>
      </p:sp>
      <p:sp>
        <p:nvSpPr>
          <p:cNvPr id="334" name="Google Shape;334;p45"/>
          <p:cNvSpPr txBox="1">
            <a:spLocks noGrp="1"/>
          </p:cNvSpPr>
          <p:nvPr>
            <p:ph type="body" idx="1"/>
          </p:nvPr>
        </p:nvSpPr>
        <p:spPr>
          <a:xfrm>
            <a:off x="729665" y="1327050"/>
            <a:ext cx="6229369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chemeClr val="bg2"/>
                </a:solidFill>
              </a:rPr>
              <a:t>A nucleotide present in RNA sequence can interact with another nucleotide which is at least 4 nucleotides away</a:t>
            </a:r>
            <a:endParaRPr sz="3200" b="1" dirty="0">
              <a:solidFill>
                <a:schemeClr val="bg2"/>
              </a:solidFill>
            </a:endParaRPr>
          </a:p>
        </p:txBody>
      </p:sp>
      <p:pic>
        <p:nvPicPr>
          <p:cNvPr id="335" name="Google Shape;33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069" y="3355518"/>
            <a:ext cx="4164474" cy="6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91DF-90AF-45BC-85E1-29C60388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4423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661744" y="1231788"/>
            <a:ext cx="41460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chemeClr val="bg2"/>
                </a:solidFill>
              </a:rPr>
              <a:t>P(i,j) =&gt; matrix</a:t>
            </a:r>
            <a:endParaRPr sz="3200" b="1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chemeClr val="bg2"/>
                </a:solidFill>
              </a:rPr>
              <a:t>[filled with variables P</a:t>
            </a:r>
            <a:r>
              <a:rPr lang="en" sz="3200" b="1" baseline="-25000" dirty="0">
                <a:solidFill>
                  <a:schemeClr val="bg2"/>
                </a:solidFill>
              </a:rPr>
              <a:t>ij</a:t>
            </a:r>
            <a:r>
              <a:rPr lang="en" sz="3200" b="1" dirty="0">
                <a:solidFill>
                  <a:schemeClr val="bg2"/>
                </a:solidFill>
              </a:rPr>
              <a:t> at the position (i,j)]</a:t>
            </a:r>
            <a:endParaRPr sz="3200" b="1" dirty="0">
              <a:solidFill>
                <a:schemeClr val="bg2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987725"/>
            <a:ext cx="3765776" cy="2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2944EC-F21A-4D71-8F71-D8A09AAE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550"/>
            <a:ext cx="7688700" cy="535200"/>
          </a:xfrm>
        </p:spPr>
        <p:txBody>
          <a:bodyPr>
            <a:normAutofit/>
          </a:bodyPr>
          <a:lstStyle/>
          <a:p>
            <a:r>
              <a:rPr lang="en-US" sz="2000" b="0" dirty="0"/>
              <a:t>Notations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9A215-630D-409F-9DF6-0F2FCFB250E8}"/>
              </a:ext>
            </a:extLst>
          </p:cNvPr>
          <p:cNvSpPr txBox="1"/>
          <p:nvPr/>
        </p:nvSpPr>
        <p:spPr>
          <a:xfrm>
            <a:off x="661744" y="3267163"/>
            <a:ext cx="46041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Seq = ACUGUACUGUACUGUAC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0" y="4613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0" dirty="0"/>
              <a:t>Removing redundant variables</a:t>
            </a:r>
            <a:endParaRPr sz="2000" b="0" dirty="0"/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250" y="1954450"/>
            <a:ext cx="3178699" cy="20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 rotWithShape="1">
          <a:blip r:embed="rId4">
            <a:alphaModFix/>
          </a:blip>
          <a:srcRect l="20628"/>
          <a:stretch/>
        </p:blipFill>
        <p:spPr>
          <a:xfrm>
            <a:off x="5420150" y="1938175"/>
            <a:ext cx="2522950" cy="204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1"/>
          <p:cNvCxnSpPr>
            <a:stCxn id="199" idx="3"/>
            <a:endCxn id="200" idx="1"/>
          </p:cNvCxnSpPr>
          <p:nvPr/>
        </p:nvCxnSpPr>
        <p:spPr>
          <a:xfrm>
            <a:off x="3891949" y="2959438"/>
            <a:ext cx="1528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791137" y="1331475"/>
            <a:ext cx="6218700" cy="13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chemeClr val="bg2"/>
                </a:solidFill>
              </a:rPr>
              <a:t>The total number of pairings must be maximized in order to keep the RNA molecule compact and stable.</a:t>
            </a:r>
            <a:endParaRPr sz="3200" b="1" dirty="0">
              <a:solidFill>
                <a:schemeClr val="bg2"/>
              </a:solidFill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0" y="566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0" dirty="0"/>
              <a:t>Modelling objective function</a:t>
            </a:r>
            <a:endParaRPr sz="2000" b="0" dirty="0"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t="24477"/>
          <a:stretch/>
        </p:blipFill>
        <p:spPr>
          <a:xfrm>
            <a:off x="2626537" y="3686532"/>
            <a:ext cx="5805453" cy="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A39B-5AEE-4B46-AB0A-15249031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1413"/>
            <a:ext cx="7688700" cy="535200"/>
          </a:xfrm>
        </p:spPr>
        <p:txBody>
          <a:bodyPr>
            <a:noAutofit/>
          </a:bodyPr>
          <a:lstStyle/>
          <a:p>
            <a:r>
              <a:rPr lang="en-US" sz="2000" b="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263A-A007-4FDC-8715-940BA9F08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1200"/>
            <a:ext cx="9144000" cy="296649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Why ILP?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Prerequisites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ILP formulation 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Constraints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2166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t="24477"/>
          <a:stretch/>
        </p:blipFill>
        <p:spPr>
          <a:xfrm>
            <a:off x="1669275" y="1425050"/>
            <a:ext cx="5805453" cy="5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539250"/>
            <a:ext cx="8082648" cy="3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3094000"/>
            <a:ext cx="3155853" cy="1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663" y="1590425"/>
            <a:ext cx="6888675" cy="5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57D6AD-E0C1-4DDD-B256-D024C0B27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07" y="2263973"/>
            <a:ext cx="1295512" cy="25148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311700" y="67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0" dirty="0"/>
              <a:t>Constraint - 1</a:t>
            </a:r>
            <a:endParaRPr b="0" dirty="0"/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r="67370"/>
          <a:stretch/>
        </p:blipFill>
        <p:spPr>
          <a:xfrm>
            <a:off x="752581" y="1455075"/>
            <a:ext cx="1192300" cy="22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 rotWithShape="1">
          <a:blip r:embed="rId4">
            <a:alphaModFix/>
          </a:blip>
          <a:srcRect l="2334" t="28171" r="41944" b="56350"/>
          <a:stretch/>
        </p:blipFill>
        <p:spPr>
          <a:xfrm>
            <a:off x="2219850" y="1923113"/>
            <a:ext cx="4087250" cy="2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 rotWithShape="1">
          <a:blip r:embed="rId4">
            <a:alphaModFix/>
          </a:blip>
          <a:srcRect l="69451" r="5128" b="13710"/>
          <a:stretch/>
        </p:blipFill>
        <p:spPr>
          <a:xfrm>
            <a:off x="6107825" y="2636925"/>
            <a:ext cx="1864525" cy="16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262" y="2696675"/>
            <a:ext cx="2455752" cy="151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6"/>
          <p:cNvCxnSpPr>
            <a:stCxn id="247" idx="3"/>
            <a:endCxn id="246" idx="1"/>
          </p:cNvCxnSpPr>
          <p:nvPr/>
        </p:nvCxnSpPr>
        <p:spPr>
          <a:xfrm>
            <a:off x="4795014" y="3456250"/>
            <a:ext cx="1312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49" name="Google Shape;249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9850" y="1590413"/>
            <a:ext cx="6841952" cy="2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637" y="1538625"/>
            <a:ext cx="3934850" cy="16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 rotWithShape="1">
          <a:blip r:embed="rId4">
            <a:alphaModFix/>
          </a:blip>
          <a:srcRect r="67370"/>
          <a:stretch/>
        </p:blipFill>
        <p:spPr>
          <a:xfrm>
            <a:off x="1056792" y="1602262"/>
            <a:ext cx="1192300" cy="22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31296" y="3411994"/>
            <a:ext cx="2606425" cy="14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00" y="1590425"/>
            <a:ext cx="8055100" cy="4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0600" y="2215123"/>
            <a:ext cx="1923350" cy="15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7187" y="3900527"/>
            <a:ext cx="1970175" cy="114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 rotWithShape="1">
          <a:blip r:embed="rId6">
            <a:alphaModFix/>
          </a:blip>
          <a:srcRect r="67370"/>
          <a:stretch/>
        </p:blipFill>
        <p:spPr>
          <a:xfrm>
            <a:off x="3223306" y="2380175"/>
            <a:ext cx="1192300" cy="22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6663" y="862450"/>
            <a:ext cx="4770675" cy="6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 rotWithShape="1">
          <a:blip r:embed="rId4">
            <a:alphaModFix/>
          </a:blip>
          <a:srcRect l="49902"/>
          <a:stretch/>
        </p:blipFill>
        <p:spPr>
          <a:xfrm>
            <a:off x="652175" y="1426025"/>
            <a:ext cx="2380026" cy="24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35150" y="1503300"/>
            <a:ext cx="1625725" cy="9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>
            <a:spLocks noGrp="1"/>
          </p:cNvSpPr>
          <p:nvPr>
            <p:ph type="title"/>
          </p:nvPr>
        </p:nvSpPr>
        <p:spPr>
          <a:xfrm>
            <a:off x="-1675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endParaRPr sz="32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336" y="960975"/>
            <a:ext cx="3660675" cy="29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461" y="1064525"/>
            <a:ext cx="3660675" cy="29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7"/>
          <p:cNvSpPr txBox="1"/>
          <p:nvPr/>
        </p:nvSpPr>
        <p:spPr>
          <a:xfrm>
            <a:off x="1192750" y="3453500"/>
            <a:ext cx="2461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Our Solution</a:t>
            </a:r>
            <a:endParaRPr sz="150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351" name="Google Shape;351;p47"/>
          <p:cNvSpPr txBox="1"/>
          <p:nvPr/>
        </p:nvSpPr>
        <p:spPr>
          <a:xfrm>
            <a:off x="5254325" y="3536175"/>
            <a:ext cx="2461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MATLAB solution</a:t>
            </a:r>
            <a:endParaRPr sz="150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64C6-FFE2-4D8A-A7D7-ED73B662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306658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907A-4F66-4451-9EE0-BA8E94B3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500"/>
            <a:ext cx="7688700" cy="535200"/>
          </a:xfrm>
        </p:spPr>
        <p:txBody>
          <a:bodyPr>
            <a:noAutofit/>
          </a:bodyPr>
          <a:lstStyle/>
          <a:p>
            <a:r>
              <a:rPr lang="en-US" sz="2000" b="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D59A-747E-4721-AD28-F24E5767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1644"/>
            <a:ext cx="9143999" cy="34361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Nucleic acid secondary structure is the represented as a list of bases which are paired in a nucleic acid molecule. 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907A-4F66-4451-9EE0-BA8E94B3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500"/>
            <a:ext cx="7688700" cy="535200"/>
          </a:xfrm>
        </p:spPr>
        <p:txBody>
          <a:bodyPr>
            <a:noAutofit/>
          </a:bodyPr>
          <a:lstStyle/>
          <a:p>
            <a:r>
              <a:rPr lang="en-US" sz="2000" b="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D59A-747E-4721-AD28-F24E5767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1644"/>
            <a:ext cx="9143999" cy="34361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Biological RNA is single stranded and often forms complex and intricate base-pairing.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Due to interactions due to its increased ability to form hydrogen bonds stemming from the extra hydroxyl group in the ribose sugar.</a:t>
            </a:r>
          </a:p>
          <a:p>
            <a:pPr marL="146050" indent="0">
              <a:buNone/>
            </a:pP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1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907A-4F66-4451-9EE0-BA8E94B3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500"/>
            <a:ext cx="7688700" cy="535200"/>
          </a:xfrm>
        </p:spPr>
        <p:txBody>
          <a:bodyPr>
            <a:noAutofit/>
          </a:bodyPr>
          <a:lstStyle/>
          <a:p>
            <a:r>
              <a:rPr lang="en-US" sz="2000" b="0" dirty="0"/>
              <a:t>Why ILP?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D59A-747E-4721-AD28-F24E5767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1644"/>
            <a:ext cx="9143999" cy="34361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Aim : To predict the secondary structure of an RNA molecule, given only its nucleotide sequence.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Usually modelled in Dynamic Programming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Integer Linear Programming requires much less effort</a:t>
            </a:r>
          </a:p>
        </p:txBody>
      </p:sp>
    </p:spTree>
    <p:extLst>
      <p:ext uri="{BB962C8B-B14F-4D97-AF65-F5344CB8AC3E}">
        <p14:creationId xmlns:p14="http://schemas.microsoft.com/office/powerpoint/2010/main" val="357506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2290-C2A7-4F00-B1D5-3EBB9D9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5809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0" y="1341750"/>
            <a:ext cx="9144000" cy="3566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ammersmith One"/>
              </a:rPr>
              <a:t>Each nucleotide consists of a base – A, U, C, G, a phosphate group, and a sugar group.</a:t>
            </a:r>
            <a:endParaRPr sz="3200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ammersmith O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3200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ammersmith O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ammersmith One"/>
              </a:rPr>
              <a:t>Through the formation of hydrogen bonds the two groups of complementary bases, A-U and C-G, form stable base pairs.</a:t>
            </a:r>
            <a:endParaRPr sz="3200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ammersmith O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5426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7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7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579CB-DCD0-4EA4-B48A-5473190E73C2}"/>
              </a:ext>
            </a:extLst>
          </p:cNvPr>
          <p:cNvSpPr txBox="1"/>
          <p:nvPr/>
        </p:nvSpPr>
        <p:spPr>
          <a:xfrm>
            <a:off x="0" y="591035"/>
            <a:ext cx="6422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Raleway" pitchFamily="2" charset="0"/>
              </a:rPr>
              <a:t>Prerequisites – </a:t>
            </a:r>
            <a:r>
              <a:rPr lang="en-US" sz="2000" b="1" dirty="0">
                <a:latin typeface="Raleway" pitchFamily="2" charset="0"/>
              </a:rPr>
              <a:t>Nucleotide Bases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1031-4A8A-4D82-9407-A430EE1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3069"/>
            <a:ext cx="7688700" cy="535200"/>
          </a:xfrm>
        </p:spPr>
        <p:txBody>
          <a:bodyPr>
            <a:noAutofit/>
          </a:bodyPr>
          <a:lstStyle/>
          <a:p>
            <a:r>
              <a:rPr lang="en-US" sz="2000" b="0" dirty="0"/>
              <a:t>Prerequisites</a:t>
            </a:r>
            <a:r>
              <a:rPr lang="en-US" sz="2000" dirty="0"/>
              <a:t> – </a:t>
            </a:r>
            <a:r>
              <a:rPr lang="en-US" sz="2000" dirty="0" err="1"/>
              <a:t>Keypoints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11A9-1A61-437C-9C8D-3B602B64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1200"/>
            <a:ext cx="9144000" cy="36022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Pairing  - set of disjoint pairs of characters in s.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A pair that is in a pairing is said to be a matched pair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Complementary pair - characters in the pair are {A,U} or {C,G}.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Nested pairing and fold stability</a:t>
            </a:r>
          </a:p>
        </p:txBody>
      </p:sp>
    </p:spTree>
    <p:extLst>
      <p:ext uri="{BB962C8B-B14F-4D97-AF65-F5344CB8AC3E}">
        <p14:creationId xmlns:p14="http://schemas.microsoft.com/office/powerpoint/2010/main" val="132953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1031-4A8A-4D82-9407-A430EE1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3069"/>
            <a:ext cx="7688700" cy="535200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chemeClr val="bg2"/>
                </a:solidFill>
                <a:latin typeface="Raleway" pitchFamily="2" charset="0"/>
              </a:rPr>
              <a:t>ILP formulation </a:t>
            </a:r>
            <a:r>
              <a:rPr lang="en-US" sz="2000" b="1" dirty="0">
                <a:solidFill>
                  <a:schemeClr val="bg2"/>
                </a:solidFill>
                <a:latin typeface="Raleway" pitchFamily="2" charset="0"/>
              </a:rPr>
              <a:t>- Notations</a:t>
            </a:r>
            <a:br>
              <a:rPr lang="en-US" sz="2000" b="1" dirty="0">
                <a:solidFill>
                  <a:schemeClr val="bg2"/>
                </a:solidFill>
                <a:latin typeface="Raleway" pitchFamily="2" charset="0"/>
              </a:rPr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11A9-1A61-437C-9C8D-3B602B64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1200"/>
            <a:ext cx="9144000" cy="36022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binary var – P(</a:t>
            </a:r>
            <a:r>
              <a:rPr lang="en-US" sz="32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i,j</a:t>
            </a:r>
            <a:r>
              <a:rPr lang="en-US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– denotes whether or not the nucleotide in position </a:t>
            </a:r>
            <a:r>
              <a:rPr lang="en-US" sz="32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s will be paired with the nucleotide in position j of s for each position in s</a:t>
            </a:r>
            <a:br>
              <a:rPr lang="en-US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 – maximize P(</a:t>
            </a:r>
            <a:r>
              <a:rPr lang="en-US" sz="32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i,j</a:t>
            </a:r>
            <a:r>
              <a:rPr lang="en-US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with constraints</a:t>
            </a:r>
            <a:br>
              <a:rPr lang="en-US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US" sz="3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307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3412CE6C9DB4FAE65F9FEF90AF30F" ma:contentTypeVersion="10" ma:contentTypeDescription="Create a new document." ma:contentTypeScope="" ma:versionID="93202897e5e6a76722fe471d605c2fb4">
  <xsd:schema xmlns:xsd="http://www.w3.org/2001/XMLSchema" xmlns:xs="http://www.w3.org/2001/XMLSchema" xmlns:p="http://schemas.microsoft.com/office/2006/metadata/properties" xmlns:ns3="a63d3556-14c1-4f86-a0e8-4ad99b74c6aa" xmlns:ns4="6b25c4fa-f291-4632-8a36-1c74be72259a" targetNamespace="http://schemas.microsoft.com/office/2006/metadata/properties" ma:root="true" ma:fieldsID="4087c3f151beff6beebcbaa63aa28880" ns3:_="" ns4:_="">
    <xsd:import namespace="a63d3556-14c1-4f86-a0e8-4ad99b74c6aa"/>
    <xsd:import namespace="6b25c4fa-f291-4632-8a36-1c74be7225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d3556-14c1-4f86-a0e8-4ad99b74c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5c4fa-f291-4632-8a36-1c74be72259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A36596-A365-4673-AA13-8C9D79C89A9B}">
  <ds:schemaRefs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purl.org/dc/terms/"/>
    <ds:schemaRef ds:uri="6b25c4fa-f291-4632-8a36-1c74be72259a"/>
    <ds:schemaRef ds:uri="http://schemas.openxmlformats.org/package/2006/metadata/core-properties"/>
    <ds:schemaRef ds:uri="http://schemas.microsoft.com/office/2006/documentManagement/types"/>
    <ds:schemaRef ds:uri="a63d3556-14c1-4f86-a0e8-4ad99b74c6aa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459A3D-5ECC-4754-8F40-58D4F1181A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3d3556-14c1-4f86-a0e8-4ad99b74c6aa"/>
    <ds:schemaRef ds:uri="6b25c4fa-f291-4632-8a36-1c74be722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E3F6E1-850D-494A-BD01-0747D623B6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513</Words>
  <Application>Microsoft Office PowerPoint</Application>
  <PresentationFormat>On-screen Show (16:9)</PresentationFormat>
  <Paragraphs>59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Raleway</vt:lpstr>
      <vt:lpstr>Lato</vt:lpstr>
      <vt:lpstr>Arial</vt:lpstr>
      <vt:lpstr>Streamline</vt:lpstr>
      <vt:lpstr>19BIO211 Intelligence for Biological System 4 RNA folding problem End Semester Project BY Rahul G – [CB.EN.U4AIE20056]</vt:lpstr>
      <vt:lpstr>Contents</vt:lpstr>
      <vt:lpstr>Introduction</vt:lpstr>
      <vt:lpstr>Introduction</vt:lpstr>
      <vt:lpstr>Why ILP?</vt:lpstr>
      <vt:lpstr>Prerequisites</vt:lpstr>
      <vt:lpstr> </vt:lpstr>
      <vt:lpstr>Prerequisites – Keypoints</vt:lpstr>
      <vt:lpstr>ILP formulation - Notations </vt:lpstr>
      <vt:lpstr>Updating Objective function</vt:lpstr>
      <vt:lpstr>Constraints</vt:lpstr>
      <vt:lpstr>Constraint - 1</vt:lpstr>
      <vt:lpstr>Constraint - 2</vt:lpstr>
      <vt:lpstr>Constraint - 3</vt:lpstr>
      <vt:lpstr>Constraint - 4</vt:lpstr>
      <vt:lpstr>Example</vt:lpstr>
      <vt:lpstr>Notations</vt:lpstr>
      <vt:lpstr>Removing redundant variables</vt:lpstr>
      <vt:lpstr>Modelling objective function</vt:lpstr>
      <vt:lpstr>PowerPoint Presentation</vt:lpstr>
      <vt:lpstr>PowerPoint Presentation</vt:lpstr>
      <vt:lpstr>Constraint - 1</vt:lpstr>
      <vt:lpstr>PowerPoint Presentation</vt:lpstr>
      <vt:lpstr>PowerPoint Presentation</vt:lpstr>
      <vt:lpstr>PowerPoint Presentation</vt:lpstr>
      <vt:lpstr>Result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for Biological System 4 RNA folding problem End Semester Project</dc:title>
  <cp:lastModifiedBy>Rahul G - [CB.EN.U4AIE20056]</cp:lastModifiedBy>
  <cp:revision>10</cp:revision>
  <dcterms:modified xsi:type="dcterms:W3CDTF">2022-06-14T14:42:26Z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0x0101007963412CE6C9DB4FAE65F9FEF90AF30F</vt:lpwstr>
  </property>
</Properties>
</file>