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6" r:id="rId19"/>
    <p:sldId id="272" r:id="rId20"/>
    <p:sldId id="281" r:id="rId21"/>
    <p:sldId id="282" r:id="rId22"/>
    <p:sldId id="273" r:id="rId23"/>
    <p:sldId id="283" r:id="rId24"/>
    <p:sldId id="274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7AE9F-7008-0000-5BDA-2E8BADF3E72F}" v="393" dt="2021-02-25T18:23:38.580"/>
    <p1510:client id="{B439DAD9-F6C1-4F56-B56C-BABFB4C859B3}" v="944" dt="2021-02-25T17:37:37.351"/>
    <p1510:client id="{F47D82E9-3368-E66E-F1D3-8D15553998FC}" v="109" dt="2021-02-26T09:24:47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plant&#10;&#10;Description automatically generated">
            <a:extLst>
              <a:ext uri="{FF2B5EF4-FFF2-40B4-BE49-F238E27FC236}">
                <a16:creationId xmlns:a16="http://schemas.microsoft.com/office/drawing/2014/main" id="{BE7D0DC7-3CA7-4E6B-980C-9BA35A70D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0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3E823A2-AE7F-4DEA-A940-3DD60AAB0DDF}"/>
              </a:ext>
            </a:extLst>
          </p:cNvPr>
          <p:cNvSpPr txBox="1"/>
          <p:nvPr/>
        </p:nvSpPr>
        <p:spPr>
          <a:xfrm>
            <a:off x="371094" y="2718054"/>
            <a:ext cx="7990028" cy="2069477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latin typeface="Book Antiqua"/>
              </a:rPr>
              <a:t>BATCH 18:</a:t>
            </a:r>
            <a:endParaRPr lang="en-US" sz="2200" b="1">
              <a:latin typeface="Book Antiqua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latin typeface="Book Antiqua"/>
              </a:rPr>
              <a:t>    AIEA.35072   RAHUL G</a:t>
            </a:r>
            <a:endParaRPr lang="en-US" sz="2200" b="1">
              <a:latin typeface="Book Antiqua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latin typeface="Book Antiqua"/>
              </a:rPr>
              <a:t>    AIEA.33429   RISHI KARTHIGAYAN S</a:t>
            </a:r>
            <a:endParaRPr lang="en-US" sz="2200" b="1">
              <a:latin typeface="Book Antiqua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Book Antiqua"/>
              </a:rPr>
              <a:t>    </a:t>
            </a:r>
            <a:endParaRPr lang="en-US" sz="2000" b="1">
              <a:latin typeface="Book Antiqua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591F5-0CF5-466E-BA83-412FA4F462BA}"/>
              </a:ext>
            </a:extLst>
          </p:cNvPr>
          <p:cNvSpPr txBox="1"/>
          <p:nvPr/>
        </p:nvSpPr>
        <p:spPr>
          <a:xfrm>
            <a:off x="37578" y="1008345"/>
            <a:ext cx="7388268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Book Antiqua"/>
                <a:cs typeface="Segoe UI"/>
              </a:rPr>
              <a:t>        </a:t>
            </a:r>
            <a:r>
              <a:rPr lang="en-US" sz="2200" b="1">
                <a:latin typeface="Book Antiqua"/>
                <a:cs typeface="Segoe UI"/>
              </a:rPr>
              <a:t> 19MAT105 MATHEMATICAL FOR       </a:t>
            </a:r>
            <a:endParaRPr lang="en-US" sz="2200">
              <a:latin typeface="Calibri" panose="020F0502020204030204"/>
              <a:cs typeface="Calibri" panose="020F0502020204030204"/>
            </a:endParaRPr>
          </a:p>
          <a:p>
            <a:r>
              <a:rPr lang="en-US" sz="2200" b="1">
                <a:latin typeface="Book Antiqua"/>
                <a:cs typeface="Segoe UI"/>
              </a:rPr>
              <a:t>                INTELLIGENT </a:t>
            </a:r>
            <a:r>
              <a:rPr lang="en-US" sz="2200">
                <a:latin typeface="Book Antiqua"/>
              </a:rPr>
              <a:t> </a:t>
            </a:r>
            <a:r>
              <a:rPr lang="en-US" sz="2200" b="1">
                <a:latin typeface="Book Antiqua"/>
                <a:cs typeface="Segoe UI"/>
              </a:rPr>
              <a:t>SYSTEMS –1 </a:t>
            </a:r>
            <a:r>
              <a:rPr lang="en-US" sz="2200">
                <a:latin typeface="Book Antiqua"/>
                <a:cs typeface="Segoe UI"/>
              </a:rPr>
              <a:t> </a:t>
            </a:r>
            <a:endParaRPr lang="en-US" sz="2200">
              <a:cs typeface="Calibri"/>
            </a:endParaRPr>
          </a:p>
          <a:p>
            <a:r>
              <a:rPr lang="en-US" sz="2200" b="1">
                <a:latin typeface="Book Antiqua"/>
                <a:cs typeface="Segoe UI"/>
              </a:rPr>
              <a:t>                FIRST SEMESTER PROJECT </a:t>
            </a:r>
            <a:r>
              <a:rPr lang="en-US" sz="2200">
                <a:latin typeface="Book Antiqua"/>
                <a:cs typeface="Segoe UI"/>
              </a:rPr>
              <a:t> </a:t>
            </a:r>
          </a:p>
          <a:p>
            <a:r>
              <a:rPr lang="en-US" sz="2200" b="1">
                <a:latin typeface="Book Antiqua"/>
                <a:cs typeface="Segoe UI"/>
              </a:rPr>
              <a:t>TOPIC: DYNAMIC MODE DECOMPOSITION</a:t>
            </a:r>
            <a:r>
              <a:rPr lang="en-US" sz="2200">
                <a:latin typeface="Book Antiqua"/>
                <a:cs typeface="Segoe UI"/>
              </a:rPr>
              <a:t> </a:t>
            </a:r>
          </a:p>
          <a:p>
            <a:endParaRPr lang="en-US" sz="2200">
              <a:latin typeface="Algerian"/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24166-4E24-4F47-B395-4B73322CFBDB}"/>
              </a:ext>
            </a:extLst>
          </p:cNvPr>
          <p:cNvSpPr txBox="1"/>
          <p:nvPr/>
        </p:nvSpPr>
        <p:spPr>
          <a:xfrm>
            <a:off x="371605" y="5016674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latin typeface="Book Antiqua"/>
              </a:rPr>
              <a:t>DATE:26-02-2021</a:t>
            </a:r>
            <a:r>
              <a:rPr lang="en-US" sz="2200">
                <a:latin typeface="Book Antiqua"/>
              </a:rPr>
              <a:t> </a:t>
            </a:r>
            <a:endParaRPr lang="en-US" sz="2200">
              <a:latin typeface="Book Antiqu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80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889D07-69E0-420B-87A2-E86A0FC71559}"/>
              </a:ext>
            </a:extLst>
          </p:cNvPr>
          <p:cNvSpPr txBox="1"/>
          <p:nvPr/>
        </p:nvSpPr>
        <p:spPr>
          <a:xfrm>
            <a:off x="37577" y="89769"/>
            <a:ext cx="14905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mic Sans MS"/>
                <a:cs typeface="Calibri"/>
              </a:rPr>
              <a:t>2.)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B8A5430-97C8-46A2-ABFD-D51A429A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74" y="682668"/>
            <a:ext cx="4048911" cy="5722306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7A849EC-5663-4F06-97EC-048A1A2D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343" y="679080"/>
            <a:ext cx="4380847" cy="55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7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table&#10;&#10;Description automatically generated">
            <a:extLst>
              <a:ext uri="{FF2B5EF4-FFF2-40B4-BE49-F238E27FC236}">
                <a16:creationId xmlns:a16="http://schemas.microsoft.com/office/drawing/2014/main" id="{3E6376C6-B846-42D7-83AD-6175303D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3" y="610022"/>
            <a:ext cx="3922733" cy="5408310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48E63696-8A0B-4897-B483-77CEA931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23" y="515655"/>
            <a:ext cx="3131389" cy="571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1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7F81C0-5C5B-4258-B573-D26ADD49EF56}"/>
              </a:ext>
            </a:extLst>
          </p:cNvPr>
          <p:cNvSpPr txBox="1"/>
          <p:nvPr/>
        </p:nvSpPr>
        <p:spPr>
          <a:xfrm>
            <a:off x="37577" y="89769"/>
            <a:ext cx="43089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mic Sans MS"/>
                <a:cs typeface="Calibri"/>
              </a:rPr>
              <a:t>3.) RANDOMIZED SVD: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BAECEA4-A8D4-4EFC-A5E6-019E411A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1" y="1009103"/>
            <a:ext cx="5133583" cy="3702013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8DF4C7-7EC6-482D-AE45-FC4AC79C2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510" y="862250"/>
            <a:ext cx="4100186" cy="39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0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03DBB0A-C4A8-4C7E-B234-10A7A68B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9427"/>
            <a:ext cx="4956131" cy="4013941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BC993A2-9AED-4217-8BB8-2F5895E4D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619" y="213888"/>
            <a:ext cx="5739008" cy="400852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59C44C0-F24F-48F5-8CF4-A42CF2B89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318" y="4457352"/>
            <a:ext cx="8296405" cy="218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8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D4F72B-8547-4885-AF98-4F0DC5E21B3C}"/>
              </a:ext>
            </a:extLst>
          </p:cNvPr>
          <p:cNvSpPr txBox="1"/>
          <p:nvPr/>
        </p:nvSpPr>
        <p:spPr>
          <a:xfrm>
            <a:off x="37577" y="89769"/>
            <a:ext cx="22317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mic Sans MS"/>
                <a:cs typeface="Calibri"/>
              </a:rPr>
              <a:t>3.) RESULT: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9CF0EA-1ECC-43B3-8A1A-D8C4B101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1" y="889462"/>
            <a:ext cx="5616145" cy="3112290"/>
          </a:xfrm>
          <a:prstGeom prst="rect">
            <a:avLst/>
          </a:prstGeom>
        </p:spPr>
      </p:pic>
      <p:pic>
        <p:nvPicPr>
          <p:cNvPr id="2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B21A869-AB3A-4FCC-A9AB-D211A946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73" y="2678327"/>
            <a:ext cx="4998308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0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4B3F0B-11DF-4AFE-881F-0D61555FB762}"/>
              </a:ext>
            </a:extLst>
          </p:cNvPr>
          <p:cNvSpPr txBox="1"/>
          <p:nvPr/>
        </p:nvSpPr>
        <p:spPr>
          <a:xfrm>
            <a:off x="37577" y="89769"/>
            <a:ext cx="16625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mic Sans MS"/>
                <a:cs typeface="Calibri"/>
              </a:rPr>
              <a:t>4.) DMD: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14F2394-1B1D-48D5-8D93-B138EFB0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12" y="718021"/>
            <a:ext cx="6011392" cy="299828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E72A43E-F471-42C0-9221-CE0B4273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35" y="4257868"/>
            <a:ext cx="8359034" cy="212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5DB632-D8D3-4F2C-A983-EE79A4FDE223}"/>
              </a:ext>
            </a:extLst>
          </p:cNvPr>
          <p:cNvSpPr txBox="1"/>
          <p:nvPr/>
        </p:nvSpPr>
        <p:spPr>
          <a:xfrm>
            <a:off x="37577" y="89769"/>
            <a:ext cx="16625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mic Sans MS"/>
                <a:cs typeface="Calibri"/>
              </a:rPr>
              <a:t>RESULT: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134BD7D-55D8-418C-9DB5-D2F1DC5A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2" y="855423"/>
            <a:ext cx="5906021" cy="443734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D097D23-AC2E-40EB-8DE5-6627C9E7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031" y="991122"/>
            <a:ext cx="5540678" cy="415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5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734ADEC7-6296-4678-B324-0782C53B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73" y="250926"/>
            <a:ext cx="5373665" cy="2780869"/>
          </a:xfrm>
          <a:prstGeom prst="rect">
            <a:avLst/>
          </a:prstGeom>
        </p:spPr>
      </p:pic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D71D8BAF-393F-452A-9FCA-09C1DC48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318" y="3107551"/>
            <a:ext cx="5311035" cy="36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4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43845526-E407-4299-91E7-5E053616D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20" y="615342"/>
            <a:ext cx="7075117" cy="531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5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265A1C0-51C1-4644-8619-A432545E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69" y="1380924"/>
            <a:ext cx="5342350" cy="333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0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F467F8-6233-4CE6-91C0-E77AC0DD5F1A}"/>
              </a:ext>
            </a:extLst>
          </p:cNvPr>
          <p:cNvSpPr txBox="1"/>
          <p:nvPr/>
        </p:nvSpPr>
        <p:spPr>
          <a:xfrm>
            <a:off x="121085" y="183715"/>
            <a:ext cx="30667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Comic Sans MS"/>
                <a:cs typeface="Calibri"/>
              </a:rPr>
              <a:t>INTRODUCTION: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20179-EFAD-4030-B0F5-5F107F2263E3}"/>
              </a:ext>
            </a:extLst>
          </p:cNvPr>
          <p:cNvSpPr txBox="1"/>
          <p:nvPr/>
        </p:nvSpPr>
        <p:spPr>
          <a:xfrm>
            <a:off x="183715" y="1039660"/>
            <a:ext cx="1161580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 b="1">
                <a:latin typeface="Book Antiqua"/>
                <a:ea typeface="+mn-lt"/>
                <a:cs typeface="+mn-lt"/>
              </a:rPr>
              <a:t>Most of the systems in our daily life like an epidemiological system, financial markets, the climate, are examples of  dimensional, nonlinear dynamical systems.</a:t>
            </a:r>
            <a:endParaRPr lang="en-US"/>
          </a:p>
          <a:p>
            <a:endParaRPr lang="en-US" sz="2400" b="1">
              <a:latin typeface="Book Antiqua"/>
              <a:ea typeface="+mn-lt"/>
              <a:cs typeface="+mn-lt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b="1" dirty="0">
                <a:latin typeface="Book Antiqua"/>
                <a:ea typeface="+mn-lt"/>
                <a:cs typeface="+mn-lt"/>
              </a:rPr>
              <a:t>The DMD method originated in the fluid dynamics community as a method to decompose complex flows into a simple representation based on spatiotemporal coherent structures.</a:t>
            </a:r>
          </a:p>
          <a:p>
            <a:endParaRPr lang="en-US" sz="2400" b="1">
              <a:latin typeface="Book Antiqua"/>
              <a:ea typeface="+mn-lt"/>
              <a:cs typeface="+mn-lt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b="1" dirty="0">
                <a:latin typeface="Book Antiqua"/>
                <a:ea typeface="+mn-lt"/>
                <a:cs typeface="+mn-lt"/>
              </a:rPr>
              <a:t>DMD can be applied in data science, encompassing a broad range of techniques, from machine learning and statistical regression to computer vision and compressed sensing. Improved algorithms, abundant data help in rapid development of DMD.</a:t>
            </a:r>
          </a:p>
        </p:txBody>
      </p:sp>
    </p:spTree>
    <p:extLst>
      <p:ext uri="{BB962C8B-B14F-4D97-AF65-F5344CB8AC3E}">
        <p14:creationId xmlns:p14="http://schemas.microsoft.com/office/powerpoint/2010/main" val="328782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C79D46A-DB9D-4943-A5BF-DF6FA065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37" y="689007"/>
            <a:ext cx="7075117" cy="53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2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ECFA8EC-794D-4979-9BDC-5EF550B2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28" y="1438854"/>
            <a:ext cx="10999939" cy="34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15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2A98F9DE-42CA-4019-9CB3-923A0CED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13" y="408158"/>
            <a:ext cx="4100186" cy="2951930"/>
          </a:xfrm>
          <a:prstGeom prst="rect">
            <a:avLst/>
          </a:prstGeom>
        </p:spPr>
      </p:pic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73C0D17-8AE7-4598-A30A-C75A9582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7" y="4255122"/>
            <a:ext cx="11417473" cy="17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80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25331EE5-0AE2-4B68-B204-A8274C33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11" y="272122"/>
            <a:ext cx="7523966" cy="56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27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732AEE4-2833-4267-B5C4-7753F2FA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12" y="839244"/>
            <a:ext cx="6125227" cy="41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95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F5304B3F-22D7-4501-8A3E-63E1B39F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22" y="490081"/>
            <a:ext cx="7002048" cy="52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8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4355A7-C385-429B-80C5-DAED9D17C33B}"/>
              </a:ext>
            </a:extLst>
          </p:cNvPr>
          <p:cNvSpPr txBox="1"/>
          <p:nvPr/>
        </p:nvSpPr>
        <p:spPr>
          <a:xfrm>
            <a:off x="37577" y="89769"/>
            <a:ext cx="22470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mic Sans MS"/>
                <a:cs typeface="Calibri"/>
              </a:rPr>
              <a:t>INFERENCE: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46E0E-83E3-49B9-8C6D-553DEA3D2E21}"/>
              </a:ext>
            </a:extLst>
          </p:cNvPr>
          <p:cNvSpPr txBox="1"/>
          <p:nvPr/>
        </p:nvSpPr>
        <p:spPr>
          <a:xfrm>
            <a:off x="37579" y="1832976"/>
            <a:ext cx="1224210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>
                <a:latin typeface="Book Antiqua"/>
                <a:cs typeface="Segoe UI"/>
              </a:rPr>
              <a:t>Thus, DMD is an equation-free, data-driven model, capable of providing short-span future state predictions by accurate decomposition of a complex system into spatiotemporal coherent structures.  </a:t>
            </a:r>
          </a:p>
          <a:p>
            <a:endParaRPr lang="en-US" sz="20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77513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B86EE-A43A-473C-B6A1-8C4DD7382A1E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ying a bow in an arrangment of presents">
            <a:extLst>
              <a:ext uri="{FF2B5EF4-FFF2-40B4-BE49-F238E27FC236}">
                <a16:creationId xmlns:a16="http://schemas.microsoft.com/office/drawing/2014/main" id="{5CC5A06B-5A76-4204-B2F3-CB0173E48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6" r="14165" b="-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7087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C549B8-F6E5-4181-A8C3-2122B226C049}"/>
              </a:ext>
            </a:extLst>
          </p:cNvPr>
          <p:cNvSpPr txBox="1"/>
          <p:nvPr/>
        </p:nvSpPr>
        <p:spPr>
          <a:xfrm>
            <a:off x="121085" y="183715"/>
            <a:ext cx="9582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Comic Sans MS"/>
                <a:cs typeface="Calibri"/>
              </a:rPr>
              <a:t>SVD: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A411B-5C29-4C9B-A5EB-7525DEBE6D24}"/>
              </a:ext>
            </a:extLst>
          </p:cNvPr>
          <p:cNvSpPr txBox="1"/>
          <p:nvPr/>
        </p:nvSpPr>
        <p:spPr>
          <a:xfrm>
            <a:off x="409833" y="646670"/>
            <a:ext cx="11547389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 b="1">
                <a:latin typeface="Book Antiqua"/>
              </a:rPr>
              <a:t> </a:t>
            </a:r>
            <a:r>
              <a:rPr lang="en-US" sz="2400" b="1">
                <a:latin typeface="Book Antiqua"/>
              </a:rPr>
              <a:t>SVD is defined to be a unique matrix decomposition that exists for every complex valued matrix,</a:t>
            </a:r>
          </a:p>
          <a:p>
            <a:r>
              <a:rPr lang="en-US" sz="2400" b="1">
                <a:latin typeface="Book Antiqua"/>
              </a:rPr>
              <a:t>                                               </a:t>
            </a:r>
          </a:p>
          <a:p>
            <a:r>
              <a:rPr lang="en-US" sz="2400" b="1">
                <a:latin typeface="Book Antiqua"/>
              </a:rPr>
              <a:t>                                               </a:t>
            </a:r>
          </a:p>
          <a:p>
            <a:endParaRPr lang="en-US" sz="2400" b="1">
              <a:latin typeface="Book Antiqua"/>
            </a:endParaRPr>
          </a:p>
          <a:p>
            <a:r>
              <a:rPr lang="en-US" sz="2400" b="1">
                <a:latin typeface="Book Antiqua"/>
              </a:rPr>
              <a:t>where,</a:t>
            </a:r>
          </a:p>
          <a:p>
            <a:r>
              <a:rPr lang="en-US" sz="2400" b="1">
                <a:latin typeface="Book Antiqua"/>
              </a:rPr>
              <a:t>           </a:t>
            </a:r>
          </a:p>
          <a:p>
            <a:r>
              <a:rPr lang="en-US" sz="2400" b="1">
                <a:latin typeface="Book Antiqua"/>
              </a:rPr>
              <a:t>                  </a:t>
            </a:r>
          </a:p>
          <a:p>
            <a:endParaRPr lang="en-US" sz="2400" b="1">
              <a:latin typeface="Book Antiqua"/>
              <a:ea typeface="+mn-lt"/>
              <a:cs typeface="+mn-lt"/>
            </a:endParaRPr>
          </a:p>
          <a:p>
            <a:r>
              <a:rPr lang="en-US" sz="2400" b="1">
                <a:latin typeface="Book Antiqua"/>
                <a:ea typeface="+mn-lt"/>
                <a:cs typeface="+mn-lt"/>
              </a:rPr>
              <a:t>            Here, the symbol ‘*’ represents the complex conjugate transpose, whereas, for real-valued matrices it is similar to the regular transpose.</a:t>
            </a:r>
            <a:endParaRPr lang="en-US" sz="2400">
              <a:latin typeface="Book Antiqua"/>
              <a:ea typeface="+mn-lt"/>
              <a:cs typeface="+mn-lt"/>
            </a:endParaRPr>
          </a:p>
          <a:p>
            <a:endParaRPr lang="en-US" sz="2400" b="1">
              <a:latin typeface="Book Antiqua"/>
              <a:ea typeface="+mn-lt"/>
              <a:cs typeface="+mn-lt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b="1">
                <a:latin typeface="Book Antiqua"/>
                <a:ea typeface="+mn-lt"/>
                <a:cs typeface="+mn-lt"/>
              </a:rPr>
              <a:t>Both U and V are unitary matrices which contain orthonormal columns and Σ contains real and non-negative entries on the diagonal and zeros off the diagonal. . A vector is considered to be unitary if, </a:t>
            </a:r>
          </a:p>
          <a:p>
            <a:r>
              <a:rPr lang="en-US" sz="2400" b="1">
                <a:latin typeface="Book Antiqua"/>
                <a:ea typeface="+mn-lt"/>
                <a:cs typeface="+mn-lt"/>
              </a:rPr>
              <a:t>                               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B824BF6-D55B-42AE-9F8A-5208E3C8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50" y="1453978"/>
            <a:ext cx="1343808" cy="513567"/>
          </a:xfrm>
          <a:prstGeom prst="rect">
            <a:avLst/>
          </a:prstGeom>
        </p:spPr>
      </p:pic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B89AA00-8448-4A02-BD69-219E683B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036" y="1964824"/>
            <a:ext cx="1802312" cy="652788"/>
          </a:xfrm>
          <a:prstGeom prst="rect">
            <a:avLst/>
          </a:prstGeom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9345F301-EABA-4D09-8418-0FF8F2A7B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970" y="2823519"/>
            <a:ext cx="1310331" cy="46955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7CC65F0-436A-4245-871C-47CC97835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512" y="2844757"/>
            <a:ext cx="1257300" cy="44767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D96D7FB-C9B3-456B-AC95-7FE419B6B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207" y="6170099"/>
            <a:ext cx="2396646" cy="479511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CCDDA12-E42B-4DB0-AD9D-E0804D423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762" y="2798429"/>
            <a:ext cx="1201715" cy="5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211FC-856B-4C49-9D64-0DCDE5EC5B84}"/>
              </a:ext>
            </a:extLst>
          </p:cNvPr>
          <p:cNvSpPr txBox="1"/>
          <p:nvPr/>
        </p:nvSpPr>
        <p:spPr>
          <a:xfrm>
            <a:off x="361167" y="277660"/>
            <a:ext cx="11313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latin typeface="WordVisi_MSFontServic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7E1DF-FA38-4487-8406-EB8C2BEB03B9}"/>
              </a:ext>
            </a:extLst>
          </p:cNvPr>
          <p:cNvSpPr txBox="1"/>
          <p:nvPr/>
        </p:nvSpPr>
        <p:spPr>
          <a:xfrm>
            <a:off x="110647" y="183715"/>
            <a:ext cx="11073008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400" b="1" dirty="0">
                <a:latin typeface="Book Antiqua"/>
              </a:rPr>
              <a:t>When n ≥ m, the matrix Σ has at most m nonzero elements on the diagonal.</a:t>
            </a:r>
          </a:p>
          <a:p>
            <a:endParaRPr lang="en-US" sz="2400" b="1">
              <a:latin typeface="Book Antiqua"/>
              <a:ea typeface="+mn-lt"/>
              <a:cs typeface="+mn-lt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b="1" dirty="0">
                <a:latin typeface="Book Antiqua"/>
                <a:ea typeface="+mn-lt"/>
                <a:cs typeface="+mn-lt"/>
              </a:rPr>
              <a:t>Matrix X is represented using the economic SVD as </a:t>
            </a:r>
          </a:p>
          <a:p>
            <a:r>
              <a:rPr lang="en-US" sz="2400" b="1" dirty="0">
                <a:latin typeface="Book Antiqua"/>
                <a:ea typeface="+mn-lt"/>
                <a:cs typeface="+mn-lt"/>
              </a:rPr>
              <a:t>     </a:t>
            </a:r>
            <a:r>
              <a:rPr lang="en-US" sz="2400" b="1" dirty="0">
                <a:ea typeface="+mn-lt"/>
                <a:cs typeface="+mn-lt"/>
              </a:rPr>
              <a:t>                           </a:t>
            </a:r>
          </a:p>
          <a:p>
            <a:endParaRPr lang="en-US" sz="2400" b="1">
              <a:ea typeface="+mn-lt"/>
              <a:cs typeface="+mn-lt"/>
            </a:endParaRPr>
          </a:p>
          <a:p>
            <a:endParaRPr lang="en-US" sz="2400" b="1">
              <a:ea typeface="+mn-lt"/>
              <a:cs typeface="+mn-lt"/>
            </a:endParaRPr>
          </a:p>
          <a:p>
            <a:endParaRPr lang="en-US" sz="2400" b="1">
              <a:latin typeface="Calibri" panose="020F0502020204030204"/>
              <a:ea typeface="+mn-lt"/>
              <a:cs typeface="+mn-lt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b="1" dirty="0">
                <a:latin typeface="Book Antiqua"/>
                <a:ea typeface="+mn-lt"/>
                <a:cs typeface="+mn-lt"/>
              </a:rPr>
              <a:t>The columns of Uˆ ⊥ span a vector space that is complementary and orthogonal to that spanned by Uˆ. The columns of U are called left singular vectors of X and the columns of V are right singular vectors. The diagonal elements of Σˆ is called singular values and are ordered from largest to smallest. Rank is the number of non-zero eigen values. </a:t>
            </a:r>
          </a:p>
          <a:p>
            <a:endParaRPr lang="en-US" sz="2400" b="1">
              <a:latin typeface="Book Antiqua"/>
              <a:cs typeface="Calibri"/>
            </a:endParaRPr>
          </a:p>
        </p:txBody>
      </p:sp>
      <p:pic>
        <p:nvPicPr>
          <p:cNvPr id="4" name="Picture 4" descr="A picture containing text, gauge&#10;&#10;Description automatically generated">
            <a:extLst>
              <a:ext uri="{FF2B5EF4-FFF2-40B4-BE49-F238E27FC236}">
                <a16:creationId xmlns:a16="http://schemas.microsoft.com/office/drawing/2014/main" id="{B5E10F87-73DD-44EA-A6F6-2FF329E8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91" y="1552928"/>
            <a:ext cx="4037556" cy="693704"/>
          </a:xfrm>
          <a:prstGeom prst="rect">
            <a:avLst/>
          </a:prstGeom>
        </p:spPr>
      </p:pic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E4BEBA7A-26F0-4E71-AC09-3F6986486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49" y="2071948"/>
            <a:ext cx="12477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0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F60A6B-47E8-48F3-899F-89EB0D4222E3}"/>
              </a:ext>
            </a:extLst>
          </p:cNvPr>
          <p:cNvSpPr txBox="1"/>
          <p:nvPr/>
        </p:nvSpPr>
        <p:spPr>
          <a:xfrm>
            <a:off x="131523" y="100208"/>
            <a:ext cx="12713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Comic Sans MS"/>
                <a:cs typeface="Calibri"/>
              </a:rPr>
              <a:t>DMD: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9A276-0D86-49CB-8217-AC7D3DCE93C8}"/>
              </a:ext>
            </a:extLst>
          </p:cNvPr>
          <p:cNvSpPr txBox="1"/>
          <p:nvPr/>
        </p:nvSpPr>
        <p:spPr>
          <a:xfrm>
            <a:off x="132088" y="746822"/>
            <a:ext cx="1162624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 b="1">
                <a:latin typeface="Book Antiqua"/>
                <a:ea typeface="+mn-lt"/>
                <a:cs typeface="+mn-lt"/>
              </a:rPr>
              <a:t>The DMD method relies simply on collecting snapshots of data from a dynamical system at a number of times. DMD is algorithmically a regression of data onto locally linear dynamics</a:t>
            </a:r>
            <a:endParaRPr lang="en-US"/>
          </a:p>
          <a:p>
            <a:endParaRPr lang="en-US" sz="2400" b="1">
              <a:latin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b="1" dirty="0">
                <a:latin typeface="Book Antiqua"/>
                <a:ea typeface="+mn-lt"/>
                <a:cs typeface="+mn-lt"/>
              </a:rPr>
              <a:t>The algorithm involves a singular value decomposition (SVD) of the snapshot matrix constructed from the data.</a:t>
            </a:r>
          </a:p>
          <a:p>
            <a:pPr marL="342900" indent="-342900">
              <a:buFont typeface="Wingdings"/>
              <a:buChar char="v"/>
            </a:pPr>
            <a:endParaRPr lang="en-US" sz="2400" b="1">
              <a:latin typeface="Book Antiqua"/>
              <a:cs typeface="Calibri"/>
            </a:endParaRPr>
          </a:p>
          <a:p>
            <a:endParaRPr lang="en-US" sz="2400" b="1" dirty="0">
              <a:latin typeface="Book Antiqua"/>
              <a:ea typeface="+mn-lt"/>
              <a:cs typeface="+mn-lt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b="1">
                <a:latin typeface="Book Antiqua"/>
                <a:ea typeface="+mn-lt"/>
                <a:cs typeface="+mn-lt"/>
              </a:rPr>
              <a:t>The DMD method provides a spatiotemporal decomposition of data into a set </a:t>
            </a:r>
            <a:r>
              <a:rPr lang="en-US" sz="2400" b="1" dirty="0">
                <a:latin typeface="Book Antiqua"/>
                <a:ea typeface="+mn-lt"/>
                <a:cs typeface="+mn-lt"/>
              </a:rPr>
              <a:t>of dynamic modes that are derived from snapshots of a given system in time. It involves two parameters n and m, which represent number of spatial points saved per time snapshot and number of snapshots taken.</a:t>
            </a:r>
            <a:endParaRPr lang="en-US" sz="2400">
              <a:latin typeface="Book Antiqua"/>
              <a:ea typeface="+mn-lt"/>
              <a:cs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EAD63DE-F4D7-4DE4-8EF3-7F7C7BBD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039" y="3014815"/>
            <a:ext cx="1891130" cy="6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8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D843CBE5-ADF0-4429-8FB8-E8415ABC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1" y="252306"/>
            <a:ext cx="6219172" cy="2720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1A2908-AF9D-4982-8CAA-00E41275038F}"/>
              </a:ext>
            </a:extLst>
          </p:cNvPr>
          <p:cNvSpPr txBox="1"/>
          <p:nvPr/>
        </p:nvSpPr>
        <p:spPr>
          <a:xfrm>
            <a:off x="7313112" y="966591"/>
            <a:ext cx="53110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Book Antiqua"/>
              </a:rPr>
              <a:t>This is a schematic overview of DMD on a fluid flow example</a:t>
            </a:r>
            <a:endParaRPr lang="en-US" sz="2400">
              <a:latin typeface="Book Antiqu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46710-34A8-41F8-BF85-0C8011909822}"/>
              </a:ext>
            </a:extLst>
          </p:cNvPr>
          <p:cNvSpPr txBox="1"/>
          <p:nvPr/>
        </p:nvSpPr>
        <p:spPr>
          <a:xfrm>
            <a:off x="382044" y="3210838"/>
            <a:ext cx="1162623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 b="1">
                <a:latin typeface="Book Antiqua"/>
              </a:rPr>
              <a:t>The eigen decomposition of A˜ is used to approximate the eigen decomposition of the high dimensional matrix A.</a:t>
            </a:r>
            <a:r>
              <a:rPr lang="en-US" sz="2400">
                <a:latin typeface="Book Antiqua"/>
                <a:cs typeface="Calibri"/>
              </a:rPr>
              <a:t> </a:t>
            </a:r>
          </a:p>
          <a:p>
            <a:endParaRPr lang="en-US" sz="2400">
              <a:latin typeface="Book Antiqua"/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b="1">
                <a:latin typeface="Book Antiqua"/>
                <a:ea typeface="+mn-lt"/>
                <a:cs typeface="+mn-lt"/>
              </a:rPr>
              <a:t>DMD computes the leading eigen-decomposition of the best-fit linear operator A relating the data X' ≈ AX: A = X' X†.  The DMD modes, also called dynamic modes, are the eigenvectors of A, and each DMD mode corresponds to a particular eigenvalue of A.</a:t>
            </a:r>
            <a:endParaRPr lang="en-US" sz="2400">
              <a:latin typeface="Book Antiqu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444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2B110-148E-4398-A012-74C4F8FC823C}"/>
              </a:ext>
            </a:extLst>
          </p:cNvPr>
          <p:cNvSpPr txBox="1"/>
          <p:nvPr/>
        </p:nvSpPr>
        <p:spPr>
          <a:xfrm>
            <a:off x="37578" y="48016"/>
            <a:ext cx="46638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mic Sans MS"/>
                <a:cs typeface="Calibri"/>
              </a:rPr>
              <a:t>DMD ALGORITHM: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D7CF0-7E0D-4EB3-9222-E69948105598}"/>
              </a:ext>
            </a:extLst>
          </p:cNvPr>
          <p:cNvSpPr txBox="1"/>
          <p:nvPr/>
        </p:nvSpPr>
        <p:spPr>
          <a:xfrm>
            <a:off x="89771" y="705633"/>
            <a:ext cx="11615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Book Antiqua"/>
              </a:rPr>
              <a:t>For a matrix A with large state dimension, DMD avoids the eigen decomposition of A by considering a rank-reduced representation in terms of a POD projected matrix Ã. The DMD algorithm proceeds as follows:</a:t>
            </a:r>
          </a:p>
          <a:p>
            <a:pPr marL="342900" indent="-342900">
              <a:buFont typeface="Wingdings"/>
              <a:buChar char="v"/>
            </a:pPr>
            <a:endParaRPr lang="en-US" sz="2400" b="1">
              <a:latin typeface="Book Antiqua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A197357-2282-4C23-881E-CA1B691E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04" y="2000381"/>
            <a:ext cx="1920136" cy="519048"/>
          </a:xfrm>
          <a:prstGeom prst="rect">
            <a:avLst/>
          </a:prstGeom>
        </p:spPr>
      </p:pic>
      <p:pic>
        <p:nvPicPr>
          <p:cNvPr id="6" name="Picture 6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A0DECEF2-BB3C-408C-943D-78197B953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170" y="2136536"/>
            <a:ext cx="1350070" cy="143670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97FF343-63ED-4998-AEE8-1B946ABFA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93" y="2598106"/>
            <a:ext cx="2024780" cy="51356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FFCA367-7345-499E-B7B2-F52BF5E58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22" y="3153166"/>
            <a:ext cx="3415430" cy="635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54ED8-4C21-4B99-B55B-F46AFADDC04F}"/>
              </a:ext>
            </a:extLst>
          </p:cNvPr>
          <p:cNvSpPr txBox="1"/>
          <p:nvPr/>
        </p:nvSpPr>
        <p:spPr>
          <a:xfrm>
            <a:off x="215030" y="5141934"/>
            <a:ext cx="117619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Book Antiqua"/>
              </a:rPr>
              <a:t>The matrix Ã defines a low dimensional linear model of the dynamical system on the POD coordinates.</a:t>
            </a:r>
            <a:endParaRPr lang="en-US" sz="2400">
              <a:latin typeface="Book Antiqua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5EEE3470-652F-42E3-8804-977DC60CD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792" y="6041654"/>
            <a:ext cx="1950798" cy="64104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1E25319-A02E-444A-B7C2-7F4027EA4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9723" y="6068209"/>
            <a:ext cx="1541484" cy="567063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D261EAAA-3B07-415C-A9BD-D9FA19C681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854" y="3695048"/>
            <a:ext cx="1463196" cy="6370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292631A-A6A6-476F-BEF0-766550C6EA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1473" y="4133459"/>
            <a:ext cx="2074231" cy="543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56EEB2-A874-438E-AB95-61BD0D3B0CAD}"/>
              </a:ext>
            </a:extLst>
          </p:cNvPr>
          <p:cNvSpPr txBox="1"/>
          <p:nvPr/>
        </p:nvSpPr>
        <p:spPr>
          <a:xfrm>
            <a:off x="6394539" y="2219194"/>
            <a:ext cx="571813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Book Antiqua"/>
                <a:cs typeface="Segoe UI"/>
              </a:rPr>
              <a:t> The exact formulation may be used if,</a:t>
            </a:r>
            <a:r>
              <a:rPr lang="en-US" sz="2400">
                <a:latin typeface="Book Antiqua"/>
                <a:cs typeface="Segoe UI"/>
              </a:rPr>
              <a:t> </a:t>
            </a:r>
          </a:p>
          <a:p>
            <a:r>
              <a:rPr lang="en-US" sz="2400" b="1">
                <a:latin typeface="Book Antiqua"/>
                <a:cs typeface="Segoe UI"/>
              </a:rPr>
              <a:t>φ = X VΣ−1w = 0. Otherwise, the projected DMD formulation φ = UW, should be used.</a:t>
            </a:r>
            <a:r>
              <a:rPr lang="en-US" sz="2400">
                <a:latin typeface="Book Antiqua"/>
                <a:cs typeface="Segoe U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7586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C18FD9-715F-440A-9711-5ECE283BA204}"/>
              </a:ext>
            </a:extLst>
          </p:cNvPr>
          <p:cNvSpPr txBox="1"/>
          <p:nvPr/>
        </p:nvSpPr>
        <p:spPr>
          <a:xfrm>
            <a:off x="37578" y="48016"/>
            <a:ext cx="14905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mic Sans MS"/>
                <a:cs typeface="Calibri"/>
              </a:rPr>
              <a:t>CODES: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A71EA-7571-47DC-A8E5-003A63EB3A53}"/>
              </a:ext>
            </a:extLst>
          </p:cNvPr>
          <p:cNvSpPr txBox="1"/>
          <p:nvPr/>
        </p:nvSpPr>
        <p:spPr>
          <a:xfrm>
            <a:off x="37577" y="674317"/>
            <a:ext cx="14905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mic Sans MS"/>
                <a:cs typeface="Calibri"/>
              </a:rPr>
              <a:t>1.)</a:t>
            </a: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C0978C-0FF9-4E76-9507-38F14492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4" y="1296919"/>
            <a:ext cx="5206651" cy="4149339"/>
          </a:xfrm>
          <a:prstGeom prst="rect">
            <a:avLst/>
          </a:prstGeom>
        </p:spPr>
      </p:pic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00030B7-7EEE-47E2-BE08-E63AEC5A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73" y="1294447"/>
            <a:ext cx="5530240" cy="38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1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EF7C692-9E99-445C-93F4-4E848C50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523" y="885934"/>
            <a:ext cx="6469693" cy="407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4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53</cp:revision>
  <dcterms:created xsi:type="dcterms:W3CDTF">2021-02-25T16:22:31Z</dcterms:created>
  <dcterms:modified xsi:type="dcterms:W3CDTF">2021-02-26T10:42:11Z</dcterms:modified>
</cp:coreProperties>
</file>