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sldIdLst>
    <p:sldId id="301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4" r:id="rId36"/>
    <p:sldId id="295" r:id="rId37"/>
    <p:sldId id="296" r:id="rId38"/>
    <p:sldId id="298" r:id="rId39"/>
    <p:sldId id="299" r:id="rId40"/>
    <p:sldId id="300" r:id="rId4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pc="90" smtClean="0"/>
              <a:t>‹#›</a:t>
            </a:fld>
            <a:endParaRPr lang="en-IN" spc="9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91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pc="90" smtClean="0"/>
              <a:t>‹#›</a:t>
            </a:fld>
            <a:endParaRPr lang="en-IN" spc="90" dirty="0"/>
          </a:p>
        </p:txBody>
      </p:sp>
    </p:spTree>
    <p:extLst>
      <p:ext uri="{BB962C8B-B14F-4D97-AF65-F5344CB8AC3E}">
        <p14:creationId xmlns:p14="http://schemas.microsoft.com/office/powerpoint/2010/main" val="298020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pc="90" smtClean="0"/>
              <a:t>‹#›</a:t>
            </a:fld>
            <a:endParaRPr lang="en-IN" spc="9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6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0A48C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9312" y="1842198"/>
            <a:ext cx="3923029" cy="3615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CD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307322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pc="90" smtClean="0"/>
              <a:t>‹#›</a:t>
            </a:fld>
            <a:endParaRPr lang="en-IN" spc="90" dirty="0"/>
          </a:p>
        </p:txBody>
      </p:sp>
    </p:spTree>
    <p:extLst>
      <p:ext uri="{BB962C8B-B14F-4D97-AF65-F5344CB8AC3E}">
        <p14:creationId xmlns:p14="http://schemas.microsoft.com/office/powerpoint/2010/main" val="64121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pc="90" smtClean="0"/>
              <a:t>‹#›</a:t>
            </a:fld>
            <a:endParaRPr lang="en-IN" spc="9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2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pc="90" smtClean="0"/>
              <a:t>‹#›</a:t>
            </a:fld>
            <a:endParaRPr lang="en-IN" spc="90" dirty="0"/>
          </a:p>
        </p:txBody>
      </p:sp>
    </p:spTree>
    <p:extLst>
      <p:ext uri="{BB962C8B-B14F-4D97-AF65-F5344CB8AC3E}">
        <p14:creationId xmlns:p14="http://schemas.microsoft.com/office/powerpoint/2010/main" val="20102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pc="90" smtClean="0"/>
              <a:t>‹#›</a:t>
            </a:fld>
            <a:endParaRPr lang="en-IN" spc="90" dirty="0"/>
          </a:p>
        </p:txBody>
      </p:sp>
    </p:spTree>
    <p:extLst>
      <p:ext uri="{BB962C8B-B14F-4D97-AF65-F5344CB8AC3E}">
        <p14:creationId xmlns:p14="http://schemas.microsoft.com/office/powerpoint/2010/main" val="329440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pc="90" smtClean="0"/>
              <a:t>‹#›</a:t>
            </a:fld>
            <a:endParaRPr lang="en-IN" spc="90" dirty="0"/>
          </a:p>
        </p:txBody>
      </p:sp>
    </p:spTree>
    <p:extLst>
      <p:ext uri="{BB962C8B-B14F-4D97-AF65-F5344CB8AC3E}">
        <p14:creationId xmlns:p14="http://schemas.microsoft.com/office/powerpoint/2010/main" val="419515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pc="90" smtClean="0"/>
              <a:t>‹#›</a:t>
            </a:fld>
            <a:endParaRPr lang="en-IN" spc="90" dirty="0"/>
          </a:p>
        </p:txBody>
      </p:sp>
    </p:spTree>
    <p:extLst>
      <p:ext uri="{BB962C8B-B14F-4D97-AF65-F5344CB8AC3E}">
        <p14:creationId xmlns:p14="http://schemas.microsoft.com/office/powerpoint/2010/main" val="288977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pc="90" smtClean="0"/>
              <a:t>‹#›</a:t>
            </a:fld>
            <a:endParaRPr lang="en-IN" spc="90" dirty="0"/>
          </a:p>
        </p:txBody>
      </p:sp>
    </p:spTree>
    <p:extLst>
      <p:ext uri="{BB962C8B-B14F-4D97-AF65-F5344CB8AC3E}">
        <p14:creationId xmlns:p14="http://schemas.microsoft.com/office/powerpoint/2010/main" val="9414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pc="90" smtClean="0"/>
              <a:t>‹#›</a:t>
            </a:fld>
            <a:endParaRPr lang="en-IN" spc="9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3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lang="en-IN" spc="90" smtClean="0"/>
              <a:t>‹#›</a:t>
            </a:fld>
            <a:endParaRPr lang="en-IN" spc="9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6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deric19/IBM-Applied-Data-Science-Capstone/blob/main/spacex_dash_app.p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jp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7A3056-9B88-444B-94DA-40B0F2C6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280A4-3DAF-E4EB-D0DC-B1EB254D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5"/>
            <a:ext cx="3630168" cy="1677467"/>
          </a:xfrm>
        </p:spPr>
        <p:txBody>
          <a:bodyPr>
            <a:normAutofit/>
          </a:bodyPr>
          <a:lstStyle/>
          <a:p>
            <a:r>
              <a:rPr lang="en-IN" sz="4400" dirty="0" err="1"/>
              <a:t>Analyzing</a:t>
            </a:r>
            <a:r>
              <a:rPr lang="en-IN" sz="4400" dirty="0"/>
              <a:t> </a:t>
            </a:r>
            <a:r>
              <a:rPr lang="en-IN" sz="4400" dirty="0" err="1"/>
              <a:t>spacex’s</a:t>
            </a:r>
            <a:r>
              <a:rPr lang="en-IN" sz="4400" dirty="0"/>
              <a:t> GROWTH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20BD55-A71A-48C6-B0F7-235147F39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2423548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A715-47F8-ACFA-203B-BF5303BE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584415"/>
            <a:ext cx="3630168" cy="3724944"/>
          </a:xfrm>
        </p:spPr>
        <p:txBody>
          <a:bodyPr>
            <a:normAutofit/>
          </a:bodyPr>
          <a:lstStyle/>
          <a:p>
            <a:endParaRPr lang="en-IN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15CF0-5E5E-4D2E-B3AE-366652A36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9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359" y="982988"/>
            <a:ext cx="859256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pc="-235" dirty="0">
                <a:solidFill>
                  <a:schemeClr val="tx1"/>
                </a:solidFill>
              </a:rPr>
              <a:t>EDA </a:t>
            </a:r>
            <a:r>
              <a:rPr lang="en-IN" spc="25" dirty="0">
                <a:solidFill>
                  <a:schemeClr val="tx1"/>
                </a:solidFill>
              </a:rPr>
              <a:t>with </a:t>
            </a:r>
            <a:r>
              <a:rPr lang="en-IN" spc="-95" dirty="0">
                <a:solidFill>
                  <a:schemeClr val="tx1"/>
                </a:solidFill>
              </a:rPr>
              <a:t>Data</a:t>
            </a:r>
            <a:r>
              <a:rPr lang="en-IN" spc="-275" dirty="0">
                <a:solidFill>
                  <a:schemeClr val="tx1"/>
                </a:solidFill>
              </a:rPr>
              <a:t> </a:t>
            </a:r>
            <a:r>
              <a:rPr lang="en-IN" spc="-50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har char="•"/>
              <a:tabLst>
                <a:tab pos="241300" algn="l"/>
                <a:tab pos="241935" algn="l"/>
              </a:tabLst>
            </a:pPr>
            <a:r>
              <a:rPr spc="-50" dirty="0"/>
              <a:t>Scatter</a:t>
            </a:r>
            <a:r>
              <a:rPr spc="-60" dirty="0"/>
              <a:t> </a:t>
            </a:r>
            <a:r>
              <a:rPr spc="-100" dirty="0"/>
              <a:t>Graphs</a:t>
            </a:r>
          </a:p>
          <a:p>
            <a:pPr marL="699135" lvl="1" indent="-229870">
              <a:lnSpc>
                <a:spcPct val="100000"/>
              </a:lnSpc>
              <a:spcBef>
                <a:spcPts val="1505"/>
              </a:spcBef>
              <a:buChar char="•"/>
              <a:tabLst>
                <a:tab pos="699135" algn="l"/>
                <a:tab pos="699770" algn="l"/>
              </a:tabLst>
            </a:pPr>
            <a:r>
              <a:rPr sz="1550" dirty="0">
                <a:solidFill>
                  <a:srgbClr val="292929"/>
                </a:solidFill>
                <a:latin typeface="Arial"/>
                <a:cs typeface="Arial"/>
              </a:rPr>
              <a:t>Flight </a:t>
            </a:r>
            <a:r>
              <a:rPr sz="1550" spc="-35" dirty="0">
                <a:solidFill>
                  <a:srgbClr val="292929"/>
                </a:solidFill>
                <a:latin typeface="Arial"/>
                <a:cs typeface="Arial"/>
              </a:rPr>
              <a:t>Number </a:t>
            </a:r>
            <a:r>
              <a:rPr sz="1550" spc="-70" dirty="0">
                <a:solidFill>
                  <a:srgbClr val="292929"/>
                </a:solidFill>
                <a:latin typeface="Arial"/>
                <a:cs typeface="Arial"/>
              </a:rPr>
              <a:t>vs. </a:t>
            </a:r>
            <a:r>
              <a:rPr sz="1550" spc="-45" dirty="0">
                <a:solidFill>
                  <a:srgbClr val="292929"/>
                </a:solidFill>
                <a:latin typeface="Arial"/>
                <a:cs typeface="Arial"/>
              </a:rPr>
              <a:t>Payload</a:t>
            </a:r>
            <a:r>
              <a:rPr sz="1550" spc="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50" spc="-100" dirty="0">
                <a:solidFill>
                  <a:srgbClr val="292929"/>
                </a:solidFill>
                <a:latin typeface="Arial"/>
                <a:cs typeface="Arial"/>
              </a:rPr>
              <a:t>Mass</a:t>
            </a:r>
            <a:endParaRPr sz="155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445"/>
              </a:spcBef>
              <a:buChar char="•"/>
              <a:tabLst>
                <a:tab pos="699135" algn="l"/>
                <a:tab pos="699770" algn="l"/>
              </a:tabLst>
            </a:pPr>
            <a:r>
              <a:rPr sz="1550" dirty="0">
                <a:solidFill>
                  <a:srgbClr val="292929"/>
                </a:solidFill>
                <a:latin typeface="Arial"/>
                <a:cs typeface="Arial"/>
              </a:rPr>
              <a:t>Flight </a:t>
            </a:r>
            <a:r>
              <a:rPr sz="1550" spc="-35" dirty="0">
                <a:solidFill>
                  <a:srgbClr val="292929"/>
                </a:solidFill>
                <a:latin typeface="Arial"/>
                <a:cs typeface="Arial"/>
              </a:rPr>
              <a:t>Number </a:t>
            </a:r>
            <a:r>
              <a:rPr sz="1550" spc="-70" dirty="0">
                <a:solidFill>
                  <a:srgbClr val="292929"/>
                </a:solidFill>
                <a:latin typeface="Arial"/>
                <a:cs typeface="Arial"/>
              </a:rPr>
              <a:t>vs. </a:t>
            </a:r>
            <a:r>
              <a:rPr sz="1550" spc="-65" dirty="0">
                <a:solidFill>
                  <a:srgbClr val="292929"/>
                </a:solidFill>
                <a:latin typeface="Arial"/>
                <a:cs typeface="Arial"/>
              </a:rPr>
              <a:t>Launch</a:t>
            </a:r>
            <a:r>
              <a:rPr sz="1550" spc="2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292929"/>
                </a:solidFill>
                <a:latin typeface="Arial"/>
                <a:cs typeface="Arial"/>
              </a:rPr>
              <a:t>Site</a:t>
            </a:r>
            <a:endParaRPr sz="155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445"/>
              </a:spcBef>
              <a:buChar char="•"/>
              <a:tabLst>
                <a:tab pos="699135" algn="l"/>
                <a:tab pos="699770" algn="l"/>
              </a:tabLst>
            </a:pPr>
            <a:r>
              <a:rPr sz="1550" spc="-45" dirty="0">
                <a:solidFill>
                  <a:srgbClr val="292929"/>
                </a:solidFill>
                <a:latin typeface="Arial"/>
                <a:cs typeface="Arial"/>
              </a:rPr>
              <a:t>Payload </a:t>
            </a:r>
            <a:r>
              <a:rPr sz="1550" spc="-70" dirty="0">
                <a:solidFill>
                  <a:srgbClr val="292929"/>
                </a:solidFill>
                <a:latin typeface="Arial"/>
                <a:cs typeface="Arial"/>
              </a:rPr>
              <a:t>vs.  </a:t>
            </a:r>
            <a:r>
              <a:rPr sz="1550" spc="-65" dirty="0">
                <a:solidFill>
                  <a:srgbClr val="292929"/>
                </a:solidFill>
                <a:latin typeface="Arial"/>
                <a:cs typeface="Arial"/>
              </a:rPr>
              <a:t>Launch</a:t>
            </a:r>
            <a:r>
              <a:rPr sz="1550" spc="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292929"/>
                </a:solidFill>
                <a:latin typeface="Arial"/>
                <a:cs typeface="Arial"/>
              </a:rPr>
              <a:t>Site</a:t>
            </a:r>
            <a:endParaRPr sz="155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520"/>
              </a:spcBef>
              <a:buChar char="•"/>
              <a:tabLst>
                <a:tab pos="699135" algn="l"/>
                <a:tab pos="699770" algn="l"/>
              </a:tabLst>
            </a:pPr>
            <a:r>
              <a:rPr sz="1550" spc="10" dirty="0">
                <a:solidFill>
                  <a:srgbClr val="292929"/>
                </a:solidFill>
                <a:latin typeface="Arial"/>
                <a:cs typeface="Arial"/>
              </a:rPr>
              <a:t>Orbit </a:t>
            </a:r>
            <a:r>
              <a:rPr sz="1550" spc="-70" dirty="0">
                <a:solidFill>
                  <a:srgbClr val="292929"/>
                </a:solidFill>
                <a:latin typeface="Arial"/>
                <a:cs typeface="Arial"/>
              </a:rPr>
              <a:t>vs. </a:t>
            </a:r>
            <a:r>
              <a:rPr sz="1550" dirty="0">
                <a:solidFill>
                  <a:srgbClr val="292929"/>
                </a:solidFill>
                <a:latin typeface="Arial"/>
                <a:cs typeface="Arial"/>
              </a:rPr>
              <a:t>Flight</a:t>
            </a:r>
            <a:r>
              <a:rPr sz="1550" spc="3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Arial"/>
                <a:cs typeface="Arial"/>
              </a:rPr>
              <a:t>Number</a:t>
            </a:r>
            <a:endParaRPr sz="155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445"/>
              </a:spcBef>
              <a:buChar char="•"/>
              <a:tabLst>
                <a:tab pos="699135" algn="l"/>
                <a:tab pos="699770" algn="l"/>
              </a:tabLst>
            </a:pPr>
            <a:r>
              <a:rPr sz="1550" spc="-45" dirty="0">
                <a:solidFill>
                  <a:srgbClr val="292929"/>
                </a:solidFill>
                <a:latin typeface="Arial"/>
                <a:cs typeface="Arial"/>
              </a:rPr>
              <a:t>Payload </a:t>
            </a:r>
            <a:r>
              <a:rPr sz="1550" spc="-70" dirty="0">
                <a:solidFill>
                  <a:srgbClr val="292929"/>
                </a:solidFill>
                <a:latin typeface="Arial"/>
                <a:cs typeface="Arial"/>
              </a:rPr>
              <a:t>vs.  </a:t>
            </a:r>
            <a:r>
              <a:rPr sz="1550" spc="10" dirty="0">
                <a:solidFill>
                  <a:srgbClr val="292929"/>
                </a:solidFill>
                <a:latin typeface="Arial"/>
                <a:cs typeface="Arial"/>
              </a:rPr>
              <a:t>Orbit</a:t>
            </a:r>
            <a:r>
              <a:rPr sz="155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292929"/>
                </a:solidFill>
                <a:latin typeface="Arial"/>
                <a:cs typeface="Arial"/>
              </a:rPr>
              <a:t>Type</a:t>
            </a:r>
            <a:endParaRPr sz="155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445"/>
              </a:spcBef>
              <a:buChar char="•"/>
              <a:tabLst>
                <a:tab pos="699135" algn="l"/>
                <a:tab pos="699770" algn="l"/>
              </a:tabLst>
            </a:pPr>
            <a:r>
              <a:rPr sz="1550" spc="10" dirty="0">
                <a:solidFill>
                  <a:srgbClr val="292929"/>
                </a:solidFill>
                <a:latin typeface="Arial"/>
                <a:cs typeface="Arial"/>
              </a:rPr>
              <a:t>Orbit </a:t>
            </a:r>
            <a:r>
              <a:rPr sz="1550" spc="-70" dirty="0">
                <a:solidFill>
                  <a:srgbClr val="292929"/>
                </a:solidFill>
                <a:latin typeface="Arial"/>
                <a:cs typeface="Arial"/>
              </a:rPr>
              <a:t>vs. </a:t>
            </a:r>
            <a:r>
              <a:rPr sz="1550" spc="-45" dirty="0">
                <a:solidFill>
                  <a:srgbClr val="292929"/>
                </a:solidFill>
                <a:latin typeface="Arial"/>
                <a:cs typeface="Arial"/>
              </a:rPr>
              <a:t>Payload</a:t>
            </a:r>
            <a:r>
              <a:rPr sz="1550" spc="3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50" spc="-100" dirty="0">
                <a:solidFill>
                  <a:srgbClr val="292929"/>
                </a:solidFill>
                <a:latin typeface="Arial"/>
                <a:cs typeface="Arial"/>
              </a:rPr>
              <a:t>Mass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/>
          </a:p>
          <a:p>
            <a:pPr marL="13970">
              <a:lnSpc>
                <a:spcPts val="1725"/>
              </a:lnSpc>
            </a:pP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Scatter </a:t>
            </a:r>
            <a:r>
              <a:rPr sz="1500" i="1" spc="-35" dirty="0">
                <a:solidFill>
                  <a:srgbClr val="000000"/>
                </a:solidFill>
                <a:latin typeface="Arial"/>
                <a:cs typeface="Arial"/>
              </a:rPr>
              <a:t>plots </a:t>
            </a:r>
            <a:r>
              <a:rPr sz="1500" i="1" spc="-105" dirty="0">
                <a:solidFill>
                  <a:srgbClr val="000000"/>
                </a:solidFill>
                <a:latin typeface="Arial"/>
                <a:cs typeface="Arial"/>
              </a:rPr>
              <a:t>show </a:t>
            </a:r>
            <a:r>
              <a:rPr sz="1500" i="1" spc="-45" dirty="0">
                <a:solidFill>
                  <a:srgbClr val="000000"/>
                </a:solidFill>
                <a:latin typeface="Arial"/>
                <a:cs typeface="Arial"/>
              </a:rPr>
              <a:t>relationship</a:t>
            </a:r>
            <a:r>
              <a:rPr sz="1500" i="1" spc="-2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75" dirty="0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endParaRPr sz="1500">
              <a:latin typeface="Arial"/>
              <a:cs typeface="Arial"/>
            </a:endParaRPr>
          </a:p>
          <a:p>
            <a:pPr marL="13970">
              <a:lnSpc>
                <a:spcPts val="1725"/>
              </a:lnSpc>
            </a:pPr>
            <a:r>
              <a:rPr sz="1500" i="1" spc="-65" dirty="0">
                <a:solidFill>
                  <a:srgbClr val="000000"/>
                </a:solidFill>
                <a:latin typeface="Arial"/>
                <a:cs typeface="Arial"/>
              </a:rPr>
              <a:t>variables. 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This </a:t>
            </a:r>
            <a:r>
              <a:rPr sz="1500" i="1" spc="-45" dirty="0">
                <a:solidFill>
                  <a:srgbClr val="000000"/>
                </a:solidFill>
                <a:latin typeface="Arial"/>
                <a:cs typeface="Arial"/>
              </a:rPr>
              <a:t>relationship is </a:t>
            </a:r>
            <a:r>
              <a:rPr sz="1500" i="1" spc="-60" dirty="0">
                <a:solidFill>
                  <a:srgbClr val="000000"/>
                </a:solidFill>
                <a:latin typeface="Arial"/>
                <a:cs typeface="Arial"/>
              </a:rPr>
              <a:t>called</a:t>
            </a:r>
            <a:r>
              <a:rPr sz="1500" i="1" spc="-2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6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1500" i="1" spc="-55" dirty="0">
                <a:solidFill>
                  <a:srgbClr val="000000"/>
                </a:solidFill>
                <a:latin typeface="Arial"/>
                <a:cs typeface="Arial"/>
              </a:rPr>
              <a:t>correlation.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10</a:t>
            </a:fld>
            <a:endParaRPr spc="90" dirty="0"/>
          </a:p>
        </p:txBody>
      </p:sp>
      <p:sp>
        <p:nvSpPr>
          <p:cNvPr id="4" name="object 4"/>
          <p:cNvSpPr txBox="1"/>
          <p:nvPr/>
        </p:nvSpPr>
        <p:spPr>
          <a:xfrm>
            <a:off x="6112890" y="1731073"/>
            <a:ext cx="3328035" cy="1227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85" dirty="0">
                <a:solidFill>
                  <a:srgbClr val="292929"/>
                </a:solidFill>
                <a:latin typeface="Arial"/>
                <a:cs typeface="Arial"/>
              </a:rPr>
              <a:t>Bar</a:t>
            </a:r>
            <a:r>
              <a:rPr sz="20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292929"/>
                </a:solidFill>
                <a:latin typeface="Arial"/>
                <a:cs typeface="Arial"/>
              </a:rPr>
              <a:t>Graph</a:t>
            </a:r>
            <a:endParaRPr sz="2000">
              <a:latin typeface="Arial"/>
              <a:cs typeface="Arial"/>
            </a:endParaRPr>
          </a:p>
          <a:p>
            <a:pPr marL="813435" lvl="1" indent="-343535">
              <a:lnSpc>
                <a:spcPct val="100000"/>
              </a:lnSpc>
              <a:spcBef>
                <a:spcPts val="80"/>
              </a:spcBef>
              <a:buChar char="•"/>
              <a:tabLst>
                <a:tab pos="812800" algn="l"/>
                <a:tab pos="813435" algn="l"/>
              </a:tabLst>
            </a:pPr>
            <a:r>
              <a:rPr sz="1550" spc="-100" dirty="0">
                <a:solidFill>
                  <a:srgbClr val="292929"/>
                </a:solidFill>
                <a:latin typeface="Arial"/>
                <a:cs typeface="Arial"/>
              </a:rPr>
              <a:t>Success </a:t>
            </a:r>
            <a:r>
              <a:rPr sz="1550" spc="-25" dirty="0">
                <a:solidFill>
                  <a:srgbClr val="292929"/>
                </a:solidFill>
                <a:latin typeface="Arial"/>
                <a:cs typeface="Arial"/>
              </a:rPr>
              <a:t>rate </a:t>
            </a:r>
            <a:r>
              <a:rPr sz="1550" spc="-70" dirty="0">
                <a:solidFill>
                  <a:srgbClr val="292929"/>
                </a:solidFill>
                <a:latin typeface="Arial"/>
                <a:cs typeface="Arial"/>
              </a:rPr>
              <a:t>vs.</a:t>
            </a:r>
            <a:r>
              <a:rPr sz="1550" spc="-2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Arial"/>
                <a:cs typeface="Arial"/>
              </a:rPr>
              <a:t>Orbit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marL="78740">
              <a:lnSpc>
                <a:spcPts val="1725"/>
              </a:lnSpc>
              <a:spcBef>
                <a:spcPts val="5"/>
              </a:spcBef>
            </a:pPr>
            <a:r>
              <a:rPr sz="1500" i="1" spc="-120" dirty="0">
                <a:latin typeface="Arial"/>
                <a:cs typeface="Arial"/>
              </a:rPr>
              <a:t>Bar </a:t>
            </a:r>
            <a:r>
              <a:rPr sz="1500" i="1" spc="-65" dirty="0">
                <a:latin typeface="Arial"/>
                <a:cs typeface="Arial"/>
              </a:rPr>
              <a:t>graphs </a:t>
            </a:r>
            <a:r>
              <a:rPr sz="1500" i="1" spc="-105" dirty="0">
                <a:latin typeface="Arial"/>
                <a:cs typeface="Arial"/>
              </a:rPr>
              <a:t>show </a:t>
            </a:r>
            <a:r>
              <a:rPr sz="1500" i="1" spc="-60" dirty="0">
                <a:latin typeface="Arial"/>
                <a:cs typeface="Arial"/>
              </a:rPr>
              <a:t>the </a:t>
            </a:r>
            <a:r>
              <a:rPr sz="1500" i="1" spc="-45" dirty="0">
                <a:latin typeface="Arial"/>
                <a:cs typeface="Arial"/>
              </a:rPr>
              <a:t>relationship</a:t>
            </a:r>
            <a:r>
              <a:rPr sz="1500" i="1" spc="-165" dirty="0">
                <a:latin typeface="Arial"/>
                <a:cs typeface="Arial"/>
              </a:rPr>
              <a:t> </a:t>
            </a:r>
            <a:r>
              <a:rPr sz="1500" i="1" spc="-75" dirty="0">
                <a:latin typeface="Arial"/>
                <a:cs typeface="Arial"/>
              </a:rPr>
              <a:t>between</a:t>
            </a:r>
            <a:endParaRPr sz="1500">
              <a:latin typeface="Arial"/>
              <a:cs typeface="Arial"/>
            </a:endParaRPr>
          </a:p>
          <a:p>
            <a:pPr marL="78740">
              <a:lnSpc>
                <a:spcPts val="1725"/>
              </a:lnSpc>
            </a:pPr>
            <a:r>
              <a:rPr sz="1500" i="1" spc="-65" dirty="0">
                <a:latin typeface="Arial"/>
                <a:cs typeface="Arial"/>
              </a:rPr>
              <a:t>numeric </a:t>
            </a:r>
            <a:r>
              <a:rPr sz="1500" i="1" spc="-95" dirty="0">
                <a:latin typeface="Arial"/>
                <a:cs typeface="Arial"/>
              </a:rPr>
              <a:t>and </a:t>
            </a:r>
            <a:r>
              <a:rPr sz="1500" i="1" spc="-60" dirty="0">
                <a:latin typeface="Arial"/>
                <a:cs typeface="Arial"/>
              </a:rPr>
              <a:t>categoric</a:t>
            </a:r>
            <a:r>
              <a:rPr sz="1500" i="1" spc="-165" dirty="0">
                <a:latin typeface="Arial"/>
                <a:cs typeface="Arial"/>
              </a:rPr>
              <a:t> </a:t>
            </a:r>
            <a:r>
              <a:rPr sz="1500" i="1" spc="-65" dirty="0">
                <a:latin typeface="Arial"/>
                <a:cs typeface="Arial"/>
              </a:rPr>
              <a:t>variables.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2890" y="4029773"/>
            <a:ext cx="3862704" cy="136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Char char="•"/>
              <a:tabLst>
                <a:tab pos="298450" algn="l"/>
                <a:tab pos="299085" algn="l"/>
              </a:tabLst>
            </a:pPr>
            <a:r>
              <a:rPr sz="2000" spc="-60" dirty="0">
                <a:solidFill>
                  <a:srgbClr val="292929"/>
                </a:solidFill>
                <a:latin typeface="Arial"/>
                <a:cs typeface="Arial"/>
              </a:rPr>
              <a:t>Line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292929"/>
                </a:solidFill>
                <a:latin typeface="Arial"/>
                <a:cs typeface="Arial"/>
              </a:rPr>
              <a:t>Graph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80"/>
              </a:spcBef>
              <a:buChar char="•"/>
              <a:tabLst>
                <a:tab pos="755650" algn="l"/>
                <a:tab pos="756285" algn="l"/>
              </a:tabLst>
            </a:pPr>
            <a:r>
              <a:rPr sz="1550" spc="-100" dirty="0">
                <a:solidFill>
                  <a:srgbClr val="292929"/>
                </a:solidFill>
                <a:latin typeface="Arial"/>
                <a:cs typeface="Arial"/>
              </a:rPr>
              <a:t>Success </a:t>
            </a:r>
            <a:r>
              <a:rPr sz="1550" spc="-25" dirty="0">
                <a:solidFill>
                  <a:srgbClr val="292929"/>
                </a:solidFill>
                <a:latin typeface="Arial"/>
                <a:cs typeface="Arial"/>
              </a:rPr>
              <a:t>rate </a:t>
            </a:r>
            <a:r>
              <a:rPr sz="1550" spc="-70" dirty="0">
                <a:solidFill>
                  <a:srgbClr val="292929"/>
                </a:solidFill>
                <a:latin typeface="Arial"/>
                <a:cs typeface="Arial"/>
              </a:rPr>
              <a:t>vs.</a:t>
            </a:r>
            <a:r>
              <a:rPr sz="1550" spc="-2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Arial"/>
                <a:cs typeface="Arial"/>
              </a:rPr>
              <a:t>Year</a:t>
            </a:r>
            <a:endParaRPr sz="1550">
              <a:latin typeface="Arial"/>
              <a:cs typeface="Arial"/>
            </a:endParaRPr>
          </a:p>
          <a:p>
            <a:pPr marL="78740" marR="5080">
              <a:lnSpc>
                <a:spcPts val="1650"/>
              </a:lnSpc>
              <a:spcBef>
                <a:spcPts val="1220"/>
              </a:spcBef>
            </a:pPr>
            <a:r>
              <a:rPr sz="1500" i="1" spc="-65" dirty="0">
                <a:latin typeface="Arial"/>
                <a:cs typeface="Arial"/>
              </a:rPr>
              <a:t>Line graphs </a:t>
            </a:r>
            <a:r>
              <a:rPr sz="1500" i="1" spc="-105" dirty="0">
                <a:latin typeface="Arial"/>
                <a:cs typeface="Arial"/>
              </a:rPr>
              <a:t>show </a:t>
            </a:r>
            <a:r>
              <a:rPr sz="1500" i="1" spc="-70" dirty="0">
                <a:latin typeface="Arial"/>
                <a:cs typeface="Arial"/>
              </a:rPr>
              <a:t>data </a:t>
            </a:r>
            <a:r>
              <a:rPr sz="1500" i="1" spc="-60" dirty="0">
                <a:latin typeface="Arial"/>
                <a:cs typeface="Arial"/>
              </a:rPr>
              <a:t>variables </a:t>
            </a:r>
            <a:r>
              <a:rPr sz="1500" i="1" spc="-95" dirty="0">
                <a:latin typeface="Arial"/>
                <a:cs typeface="Arial"/>
              </a:rPr>
              <a:t>and </a:t>
            </a:r>
            <a:r>
              <a:rPr sz="1500" i="1" spc="-25" dirty="0">
                <a:latin typeface="Arial"/>
                <a:cs typeface="Arial"/>
              </a:rPr>
              <a:t>their</a:t>
            </a:r>
            <a:r>
              <a:rPr sz="1500" i="1" spc="-114" dirty="0">
                <a:latin typeface="Arial"/>
                <a:cs typeface="Arial"/>
              </a:rPr>
              <a:t> </a:t>
            </a:r>
            <a:r>
              <a:rPr sz="1500" i="1" spc="-55" dirty="0">
                <a:latin typeface="Arial"/>
                <a:cs typeface="Arial"/>
              </a:rPr>
              <a:t>trends.  </a:t>
            </a:r>
            <a:r>
              <a:rPr sz="1500" i="1" spc="-65" dirty="0">
                <a:latin typeface="Arial"/>
                <a:cs typeface="Arial"/>
              </a:rPr>
              <a:t>Line graphs </a:t>
            </a:r>
            <a:r>
              <a:rPr sz="1500" i="1" spc="-135" dirty="0">
                <a:latin typeface="Arial"/>
                <a:cs typeface="Arial"/>
              </a:rPr>
              <a:t>can </a:t>
            </a:r>
            <a:r>
              <a:rPr sz="1500" i="1" spc="-45" dirty="0">
                <a:latin typeface="Arial"/>
                <a:cs typeface="Arial"/>
              </a:rPr>
              <a:t>help </a:t>
            </a:r>
            <a:r>
              <a:rPr sz="1500" i="1" spc="-10" dirty="0">
                <a:latin typeface="Arial"/>
                <a:cs typeface="Arial"/>
              </a:rPr>
              <a:t>to </a:t>
            </a:r>
            <a:r>
              <a:rPr sz="1500" i="1" spc="-105" dirty="0">
                <a:latin typeface="Arial"/>
                <a:cs typeface="Arial"/>
              </a:rPr>
              <a:t>show </a:t>
            </a:r>
            <a:r>
              <a:rPr sz="1500" i="1" spc="-40" dirty="0">
                <a:latin typeface="Arial"/>
                <a:cs typeface="Arial"/>
              </a:rPr>
              <a:t>global </a:t>
            </a:r>
            <a:r>
              <a:rPr sz="1500" i="1" spc="-60" dirty="0">
                <a:latin typeface="Arial"/>
                <a:cs typeface="Arial"/>
              </a:rPr>
              <a:t>behavior  </a:t>
            </a:r>
            <a:r>
              <a:rPr sz="1500" i="1" spc="-95" dirty="0">
                <a:latin typeface="Arial"/>
                <a:cs typeface="Arial"/>
              </a:rPr>
              <a:t>and </a:t>
            </a:r>
            <a:r>
              <a:rPr sz="1500" i="1" spc="-125" dirty="0">
                <a:latin typeface="Arial"/>
                <a:cs typeface="Arial"/>
              </a:rPr>
              <a:t>make </a:t>
            </a:r>
            <a:r>
              <a:rPr sz="1500" i="1" spc="-30" dirty="0">
                <a:latin typeface="Arial"/>
                <a:cs typeface="Arial"/>
              </a:rPr>
              <a:t>prediction </a:t>
            </a:r>
            <a:r>
              <a:rPr sz="1500" i="1" spc="-50" dirty="0">
                <a:latin typeface="Arial"/>
                <a:cs typeface="Arial"/>
              </a:rPr>
              <a:t>for </a:t>
            </a:r>
            <a:r>
              <a:rPr sz="1500" i="1" spc="-100" dirty="0">
                <a:latin typeface="Arial"/>
                <a:cs typeface="Arial"/>
              </a:rPr>
              <a:t>unseen</a:t>
            </a:r>
            <a:r>
              <a:rPr sz="1500" i="1" spc="-90" dirty="0">
                <a:latin typeface="Arial"/>
                <a:cs typeface="Arial"/>
              </a:rPr>
              <a:t> </a:t>
            </a:r>
            <a:r>
              <a:rPr sz="1500" i="1" spc="-80" dirty="0">
                <a:latin typeface="Arial"/>
                <a:cs typeface="Arial"/>
              </a:rPr>
              <a:t>data.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57625" y="3181350"/>
            <a:ext cx="1457325" cy="143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86975" y="1714500"/>
            <a:ext cx="1457325" cy="1466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86975" y="4029075"/>
            <a:ext cx="1457325" cy="1466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212" y="1470088"/>
            <a:ext cx="10697845" cy="443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155" dirty="0">
                <a:solidFill>
                  <a:srgbClr val="292929"/>
                </a:solidFill>
                <a:latin typeface="Arial"/>
                <a:cs typeface="Arial"/>
              </a:rPr>
              <a:t>We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performed </a:t>
            </a:r>
            <a:r>
              <a:rPr sz="1800" spc="-150" dirty="0">
                <a:solidFill>
                  <a:srgbClr val="292929"/>
                </a:solidFill>
                <a:latin typeface="Arial"/>
                <a:cs typeface="Arial"/>
              </a:rPr>
              <a:t>SQL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queries </a:t>
            </a:r>
            <a:r>
              <a:rPr sz="1800" spc="45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gather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understand data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from</a:t>
            </a:r>
            <a:r>
              <a:rPr sz="1800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dataset:</a:t>
            </a:r>
            <a:endParaRPr sz="18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395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Displaying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400" spc="-60" dirty="0">
                <a:solidFill>
                  <a:srgbClr val="292929"/>
                </a:solidFill>
                <a:latin typeface="Arial"/>
                <a:cs typeface="Arial"/>
              </a:rPr>
              <a:t>names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unique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lauunch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sites </a:t>
            </a:r>
            <a:r>
              <a:rPr sz="1400" spc="20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space</a:t>
            </a:r>
            <a:r>
              <a:rPr sz="1400" spc="-2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Arial"/>
                <a:cs typeface="Arial"/>
              </a:rPr>
              <a:t>mission.</a:t>
            </a:r>
            <a:endParaRPr sz="14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Display</a:t>
            </a: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292929"/>
                </a:solidFill>
                <a:latin typeface="Arial"/>
                <a:cs typeface="Arial"/>
              </a:rPr>
              <a:t>5</a:t>
            </a:r>
            <a:r>
              <a:rPr sz="14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records</a:t>
            </a:r>
            <a:r>
              <a:rPr sz="14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where</a:t>
            </a:r>
            <a:r>
              <a:rPr sz="14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launch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sites</a:t>
            </a:r>
            <a:r>
              <a:rPr sz="14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Arial"/>
                <a:cs typeface="Arial"/>
              </a:rPr>
              <a:t>begin</a:t>
            </a:r>
            <a:r>
              <a:rPr sz="14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Arial"/>
                <a:cs typeface="Arial"/>
              </a:rPr>
              <a:t>with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4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Arial"/>
                <a:cs typeface="Arial"/>
              </a:rPr>
              <a:t>string</a:t>
            </a: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Arial"/>
                <a:cs typeface="Arial"/>
              </a:rPr>
              <a:t>'CCA'</a:t>
            </a:r>
            <a:endParaRPr sz="14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Display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total 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payload </a:t>
            </a:r>
            <a:r>
              <a:rPr sz="1400" spc="-85" dirty="0">
                <a:solidFill>
                  <a:srgbClr val="292929"/>
                </a:solidFill>
                <a:latin typeface="Arial"/>
                <a:cs typeface="Arial"/>
              </a:rPr>
              <a:t>mass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carried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by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boosters </a:t>
            </a:r>
            <a:r>
              <a:rPr sz="1400" spc="-35" dirty="0">
                <a:solidFill>
                  <a:srgbClr val="292929"/>
                </a:solidFill>
                <a:latin typeface="Arial"/>
                <a:cs typeface="Arial"/>
              </a:rPr>
              <a:t>launched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by </a:t>
            </a:r>
            <a:r>
              <a:rPr sz="1400" spc="-100" dirty="0">
                <a:solidFill>
                  <a:srgbClr val="292929"/>
                </a:solidFill>
                <a:latin typeface="Arial"/>
                <a:cs typeface="Arial"/>
              </a:rPr>
              <a:t>NASA</a:t>
            </a:r>
            <a:r>
              <a:rPr sz="1400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292929"/>
                </a:solidFill>
                <a:latin typeface="Arial"/>
                <a:cs typeface="Arial"/>
              </a:rPr>
              <a:t>(CRS).</a:t>
            </a:r>
            <a:endParaRPr sz="14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Display </a:t>
            </a:r>
            <a:r>
              <a:rPr sz="1400" spc="-35" dirty="0">
                <a:solidFill>
                  <a:srgbClr val="292929"/>
                </a:solidFill>
                <a:latin typeface="Arial"/>
                <a:cs typeface="Arial"/>
              </a:rPr>
              <a:t>average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payload </a:t>
            </a:r>
            <a:r>
              <a:rPr sz="1400" spc="-85" dirty="0">
                <a:solidFill>
                  <a:srgbClr val="292929"/>
                </a:solidFill>
                <a:latin typeface="Arial"/>
                <a:cs typeface="Arial"/>
              </a:rPr>
              <a:t>mass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carried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by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booster version F9</a:t>
            </a:r>
            <a:r>
              <a:rPr sz="1400" spc="-2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v1.1.</a:t>
            </a:r>
            <a:endParaRPr sz="14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List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date </a:t>
            </a:r>
            <a:r>
              <a:rPr sz="1400" spc="-35" dirty="0">
                <a:solidFill>
                  <a:srgbClr val="292929"/>
                </a:solidFill>
                <a:latin typeface="Arial"/>
                <a:cs typeface="Arial"/>
              </a:rPr>
              <a:t>when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400" spc="10" dirty="0">
                <a:solidFill>
                  <a:srgbClr val="292929"/>
                </a:solidFill>
                <a:latin typeface="Arial"/>
                <a:cs typeface="Arial"/>
              </a:rPr>
              <a:t>first </a:t>
            </a:r>
            <a:r>
              <a:rPr sz="1400" spc="-65" dirty="0">
                <a:solidFill>
                  <a:srgbClr val="292929"/>
                </a:solidFill>
                <a:latin typeface="Arial"/>
                <a:cs typeface="Arial"/>
              </a:rPr>
              <a:t>successful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landing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outcome </a:t>
            </a:r>
            <a:r>
              <a:rPr sz="1400" spc="20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1400" spc="5" dirty="0">
                <a:solidFill>
                  <a:srgbClr val="292929"/>
                </a:solidFill>
                <a:latin typeface="Arial"/>
                <a:cs typeface="Arial"/>
              </a:rPr>
              <a:t>ground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pad </a:t>
            </a:r>
            <a:r>
              <a:rPr sz="1400" spc="-75" dirty="0">
                <a:solidFill>
                  <a:srgbClr val="292929"/>
                </a:solidFill>
                <a:latin typeface="Arial"/>
                <a:cs typeface="Arial"/>
              </a:rPr>
              <a:t>was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Arial"/>
                <a:cs typeface="Arial"/>
              </a:rPr>
              <a:t>achieved.</a:t>
            </a:r>
            <a:endParaRPr sz="14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List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400" spc="-60" dirty="0">
                <a:solidFill>
                  <a:srgbClr val="292929"/>
                </a:solidFill>
                <a:latin typeface="Arial"/>
                <a:cs typeface="Arial"/>
              </a:rPr>
              <a:t>names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boosters </a:t>
            </a:r>
            <a:r>
              <a:rPr sz="1400" spc="-30" dirty="0">
                <a:solidFill>
                  <a:srgbClr val="292929"/>
                </a:solidFill>
                <a:latin typeface="Arial"/>
                <a:cs typeface="Arial"/>
              </a:rPr>
              <a:t>which </a:t>
            </a:r>
            <a:r>
              <a:rPr sz="1400" spc="-60" dirty="0">
                <a:solidFill>
                  <a:srgbClr val="292929"/>
                </a:solidFill>
                <a:latin typeface="Arial"/>
                <a:cs typeface="Arial"/>
              </a:rPr>
              <a:t>have </a:t>
            </a:r>
            <a:r>
              <a:rPr sz="1400" spc="-80" dirty="0">
                <a:solidFill>
                  <a:srgbClr val="292929"/>
                </a:solidFill>
                <a:latin typeface="Arial"/>
                <a:cs typeface="Arial"/>
              </a:rPr>
              <a:t>success </a:t>
            </a:r>
            <a:r>
              <a:rPr sz="1400" spc="20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drone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ship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1400" spc="-60" dirty="0">
                <a:solidFill>
                  <a:srgbClr val="292929"/>
                </a:solidFill>
                <a:latin typeface="Arial"/>
                <a:cs typeface="Arial"/>
              </a:rPr>
              <a:t>have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payload </a:t>
            </a:r>
            <a:r>
              <a:rPr sz="1400" spc="-85" dirty="0">
                <a:solidFill>
                  <a:srgbClr val="292929"/>
                </a:solidFill>
                <a:latin typeface="Arial"/>
                <a:cs typeface="Arial"/>
              </a:rPr>
              <a:t>mass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greater 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than </a:t>
            </a:r>
            <a:r>
              <a:rPr sz="1400" spc="50" dirty="0">
                <a:solidFill>
                  <a:srgbClr val="292929"/>
                </a:solidFill>
                <a:latin typeface="Arial"/>
                <a:cs typeface="Arial"/>
              </a:rPr>
              <a:t>4000 </a:t>
            </a:r>
            <a:r>
              <a:rPr sz="1400" spc="25" dirty="0">
                <a:solidFill>
                  <a:srgbClr val="292929"/>
                </a:solidFill>
                <a:latin typeface="Arial"/>
                <a:cs typeface="Arial"/>
              </a:rPr>
              <a:t>but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less 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than</a:t>
            </a:r>
            <a:r>
              <a:rPr sz="1400" spc="2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292929"/>
                </a:solidFill>
                <a:latin typeface="Arial"/>
                <a:cs typeface="Arial"/>
              </a:rPr>
              <a:t>6000.</a:t>
            </a:r>
            <a:endParaRPr sz="14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395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List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total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number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1400" spc="-65" dirty="0">
                <a:solidFill>
                  <a:srgbClr val="292929"/>
                </a:solidFill>
                <a:latin typeface="Arial"/>
                <a:cs typeface="Arial"/>
              </a:rPr>
              <a:t>successful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failure </a:t>
            </a:r>
            <a:r>
              <a:rPr sz="1400" spc="-30" dirty="0">
                <a:solidFill>
                  <a:srgbClr val="292929"/>
                </a:solidFill>
                <a:latin typeface="Arial"/>
                <a:cs typeface="Arial"/>
              </a:rPr>
              <a:t>mission</a:t>
            </a:r>
            <a:r>
              <a:rPr sz="14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Arial"/>
                <a:cs typeface="Arial"/>
              </a:rPr>
              <a:t>outcomes.</a:t>
            </a:r>
            <a:endParaRPr sz="14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List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400" spc="-60" dirty="0">
                <a:solidFill>
                  <a:srgbClr val="292929"/>
                </a:solidFill>
                <a:latin typeface="Arial"/>
                <a:cs typeface="Arial"/>
              </a:rPr>
              <a:t>names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booster_versions </a:t>
            </a:r>
            <a:r>
              <a:rPr sz="1400" spc="-30" dirty="0">
                <a:solidFill>
                  <a:srgbClr val="292929"/>
                </a:solidFill>
                <a:latin typeface="Arial"/>
                <a:cs typeface="Arial"/>
              </a:rPr>
              <a:t>which </a:t>
            </a:r>
            <a:r>
              <a:rPr sz="1400" spc="-60" dirty="0">
                <a:solidFill>
                  <a:srgbClr val="292929"/>
                </a:solidFill>
                <a:latin typeface="Arial"/>
                <a:cs typeface="Arial"/>
              </a:rPr>
              <a:t>have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carried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maximum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payload</a:t>
            </a:r>
            <a:r>
              <a:rPr sz="1400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292929"/>
                </a:solidFill>
                <a:latin typeface="Arial"/>
                <a:cs typeface="Arial"/>
              </a:rPr>
              <a:t>mass.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endParaRPr sz="1350">
              <a:latin typeface="Arial"/>
              <a:cs typeface="Arial"/>
            </a:endParaRPr>
          </a:p>
          <a:p>
            <a:pPr marL="699135" marR="5080" lvl="1" indent="-229235">
              <a:lnSpc>
                <a:spcPts val="1650"/>
              </a:lnSpc>
              <a:spcBef>
                <a:spcPts val="5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List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records </a:t>
            </a:r>
            <a:r>
              <a:rPr sz="1400" spc="-30" dirty="0">
                <a:solidFill>
                  <a:srgbClr val="292929"/>
                </a:solidFill>
                <a:latin typeface="Arial"/>
                <a:cs typeface="Arial"/>
              </a:rPr>
              <a:t>which </a:t>
            </a:r>
            <a:r>
              <a:rPr sz="1400" spc="25" dirty="0">
                <a:solidFill>
                  <a:srgbClr val="292929"/>
                </a:solidFill>
                <a:latin typeface="Arial"/>
                <a:cs typeface="Arial"/>
              </a:rPr>
              <a:t>will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display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month </a:t>
            </a:r>
            <a:r>
              <a:rPr sz="1400" spc="-65" dirty="0">
                <a:solidFill>
                  <a:srgbClr val="292929"/>
                </a:solidFill>
                <a:latin typeface="Arial"/>
                <a:cs typeface="Arial"/>
              </a:rPr>
              <a:t>names,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faiilure 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landing_ouutcomes </a:t>
            </a:r>
            <a:r>
              <a:rPr sz="1400" spc="20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drone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ship,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booster </a:t>
            </a:r>
            <a:r>
              <a:rPr sz="1400" spc="-35" dirty="0">
                <a:solidFill>
                  <a:srgbClr val="292929"/>
                </a:solidFill>
                <a:latin typeface="Arial"/>
                <a:cs typeface="Arial"/>
              </a:rPr>
              <a:t>versions, </a:t>
            </a:r>
            <a:r>
              <a:rPr sz="1400" spc="-30" dirty="0">
                <a:solidFill>
                  <a:srgbClr val="292929"/>
                </a:solidFill>
                <a:latin typeface="Arial"/>
                <a:cs typeface="Arial"/>
              </a:rPr>
              <a:t>launch_site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 </a:t>
            </a:r>
            <a:r>
              <a:rPr sz="1400" spc="-30" dirty="0">
                <a:solidFill>
                  <a:srgbClr val="292929"/>
                </a:solidFill>
                <a:latin typeface="Arial"/>
                <a:cs typeface="Arial"/>
              </a:rPr>
              <a:t>months </a:t>
            </a:r>
            <a:r>
              <a:rPr sz="1400" spc="20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1400" spc="-35" dirty="0">
                <a:solidFill>
                  <a:srgbClr val="292929"/>
                </a:solidFill>
                <a:latin typeface="Arial"/>
                <a:cs typeface="Arial"/>
              </a:rPr>
              <a:t>year</a:t>
            </a:r>
            <a:r>
              <a:rPr sz="1400" spc="-1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292929"/>
                </a:solidFill>
                <a:latin typeface="Arial"/>
                <a:cs typeface="Arial"/>
              </a:rPr>
              <a:t>2015.</a:t>
            </a:r>
            <a:endParaRPr sz="14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350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85" dirty="0">
                <a:solidFill>
                  <a:srgbClr val="292929"/>
                </a:solidFill>
                <a:latin typeface="Arial"/>
                <a:cs typeface="Arial"/>
              </a:rPr>
              <a:t>Rank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count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1400" spc="-65" dirty="0">
                <a:solidFill>
                  <a:srgbClr val="292929"/>
                </a:solidFill>
                <a:latin typeface="Arial"/>
                <a:cs typeface="Arial"/>
              </a:rPr>
              <a:t>successful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landiing_outcomes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date </a:t>
            </a:r>
            <a:r>
              <a:rPr sz="1400" spc="35" dirty="0">
                <a:solidFill>
                  <a:srgbClr val="292929"/>
                </a:solidFill>
                <a:latin typeface="Arial"/>
                <a:cs typeface="Arial"/>
              </a:rPr>
              <a:t>04-06-2010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1400" spc="30" dirty="0">
                <a:solidFill>
                  <a:srgbClr val="292929"/>
                </a:solidFill>
                <a:latin typeface="Arial"/>
                <a:cs typeface="Arial"/>
              </a:rPr>
              <a:t>20-03-2017 </a:t>
            </a:r>
            <a:r>
              <a:rPr sz="1400" spc="20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descending</a:t>
            </a:r>
            <a:r>
              <a:rPr sz="14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order.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360" y="770310"/>
            <a:ext cx="282829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35" dirty="0"/>
              <a:t>EDA </a:t>
            </a:r>
            <a:r>
              <a:rPr spc="25" dirty="0"/>
              <a:t>with</a:t>
            </a:r>
            <a:r>
              <a:rPr spc="-380" dirty="0"/>
              <a:t> </a:t>
            </a:r>
            <a:r>
              <a:rPr spc="-310" dirty="0"/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11</a:t>
            </a:fld>
            <a:endParaRPr spc="9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901253"/>
            <a:ext cx="10342880" cy="383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Folium </a:t>
            </a:r>
            <a:r>
              <a:rPr sz="1800" spc="-60" dirty="0">
                <a:solidFill>
                  <a:srgbClr val="292929"/>
                </a:solidFill>
                <a:latin typeface="Arial"/>
                <a:cs typeface="Arial"/>
              </a:rPr>
              <a:t>map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object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is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-60" dirty="0">
                <a:solidFill>
                  <a:srgbClr val="292929"/>
                </a:solidFill>
                <a:latin typeface="Arial"/>
                <a:cs typeface="Arial"/>
              </a:rPr>
              <a:t>map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centered on </a:t>
            </a:r>
            <a:r>
              <a:rPr sz="1800" spc="-125" dirty="0">
                <a:solidFill>
                  <a:srgbClr val="292929"/>
                </a:solidFill>
                <a:latin typeface="Arial"/>
                <a:cs typeface="Arial"/>
              </a:rPr>
              <a:t>NASA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Johnson </a:t>
            </a:r>
            <a:r>
              <a:rPr sz="1800" spc="-95" dirty="0">
                <a:solidFill>
                  <a:srgbClr val="292929"/>
                </a:solidFill>
                <a:latin typeface="Arial"/>
                <a:cs typeface="Arial"/>
              </a:rPr>
              <a:t>Space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Center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at 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Houson,</a:t>
            </a:r>
            <a:r>
              <a:rPr sz="1800" spc="2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Texas</a:t>
            </a:r>
            <a:endParaRPr sz="180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1295"/>
              </a:spcBef>
              <a:buChar char="•"/>
              <a:tabLst>
                <a:tab pos="698500" algn="l"/>
                <a:tab pos="699135" algn="l"/>
              </a:tabLst>
            </a:pP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Red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circle at </a:t>
            </a:r>
            <a:r>
              <a:rPr sz="1400" spc="-95" dirty="0">
                <a:solidFill>
                  <a:srgbClr val="292929"/>
                </a:solidFill>
                <a:latin typeface="Arial"/>
                <a:cs typeface="Arial"/>
              </a:rPr>
              <a:t>NASA </a:t>
            </a:r>
            <a:r>
              <a:rPr sz="1400" spc="-75" dirty="0">
                <a:solidFill>
                  <a:srgbClr val="292929"/>
                </a:solidFill>
                <a:latin typeface="Arial"/>
                <a:cs typeface="Arial"/>
              </a:rPr>
              <a:t>Johnson </a:t>
            </a:r>
            <a:r>
              <a:rPr sz="1400" spc="-85" dirty="0">
                <a:solidFill>
                  <a:srgbClr val="292929"/>
                </a:solidFill>
                <a:latin typeface="Arial"/>
                <a:cs typeface="Arial"/>
              </a:rPr>
              <a:t>Space </a:t>
            </a:r>
            <a:r>
              <a:rPr sz="1400" spc="-30" dirty="0">
                <a:solidFill>
                  <a:srgbClr val="292929"/>
                </a:solidFill>
                <a:latin typeface="Arial"/>
                <a:cs typeface="Arial"/>
              </a:rPr>
              <a:t>Center's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coordinate </a:t>
            </a:r>
            <a:r>
              <a:rPr sz="1400" spc="10" dirty="0">
                <a:solidFill>
                  <a:srgbClr val="292929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label 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showing </a:t>
            </a:r>
            <a:r>
              <a:rPr sz="1400" spc="10" dirty="0">
                <a:solidFill>
                  <a:srgbClr val="292929"/>
                </a:solidFill>
                <a:latin typeface="Arial"/>
                <a:cs typeface="Arial"/>
              </a:rPr>
              <a:t>its </a:t>
            </a:r>
            <a:r>
              <a:rPr sz="1400" spc="-65" dirty="0">
                <a:solidFill>
                  <a:srgbClr val="292929"/>
                </a:solidFill>
                <a:latin typeface="Arial"/>
                <a:cs typeface="Arial"/>
              </a:rPr>
              <a:t>name </a:t>
            </a:r>
            <a:r>
              <a:rPr sz="1500" i="1" spc="-70" dirty="0">
                <a:solidFill>
                  <a:srgbClr val="292929"/>
                </a:solidFill>
                <a:latin typeface="Arial"/>
                <a:cs typeface="Arial"/>
              </a:rPr>
              <a:t>(folium.Circle,</a:t>
            </a:r>
            <a:r>
              <a:rPr sz="1500" i="1" spc="-2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folium.map.Marker).</a:t>
            </a:r>
            <a:endParaRPr sz="1500">
              <a:latin typeface="Arial"/>
              <a:cs typeface="Arial"/>
            </a:endParaRPr>
          </a:p>
          <a:p>
            <a:pPr marL="699135" marR="1029335" lvl="1" indent="-229235">
              <a:lnSpc>
                <a:spcPts val="1650"/>
              </a:lnSpc>
              <a:spcBef>
                <a:spcPts val="1460"/>
              </a:spcBef>
              <a:buChar char="•"/>
              <a:tabLst>
                <a:tab pos="698500" algn="l"/>
                <a:tab pos="699135" algn="l"/>
              </a:tabLst>
            </a:pP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Red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circles at </a:t>
            </a: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each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launch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site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coordinates </a:t>
            </a:r>
            <a:r>
              <a:rPr sz="1400" spc="10" dirty="0">
                <a:solidFill>
                  <a:srgbClr val="292929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label 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showing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launch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site </a:t>
            </a:r>
            <a:r>
              <a:rPr sz="1400" spc="-65" dirty="0">
                <a:solidFill>
                  <a:srgbClr val="292929"/>
                </a:solidFill>
                <a:latin typeface="Arial"/>
                <a:cs typeface="Arial"/>
              </a:rPr>
              <a:t>name </a:t>
            </a:r>
            <a:r>
              <a:rPr sz="1500" i="1" spc="-70" dirty="0">
                <a:solidFill>
                  <a:srgbClr val="292929"/>
                </a:solidFill>
                <a:latin typeface="Arial"/>
                <a:cs typeface="Arial"/>
              </a:rPr>
              <a:t>(folium.Circle, </a:t>
            </a: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folium.map.Marker,  folium.features.DivIcon).</a:t>
            </a:r>
            <a:endParaRPr sz="1500">
              <a:latin typeface="Arial"/>
              <a:cs typeface="Arial"/>
            </a:endParaRPr>
          </a:p>
          <a:p>
            <a:pPr marL="699135" lvl="1" indent="-229235">
              <a:lnSpc>
                <a:spcPts val="1614"/>
              </a:lnSpc>
              <a:spcBef>
                <a:spcPts val="1425"/>
              </a:spcBef>
              <a:buChar char="•"/>
              <a:tabLst>
                <a:tab pos="698500" algn="l"/>
                <a:tab pos="699135" algn="l"/>
              </a:tabLst>
            </a:pP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4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Arial"/>
                <a:cs typeface="Arial"/>
              </a:rPr>
              <a:t>grouping</a:t>
            </a: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points</a:t>
            </a:r>
            <a:r>
              <a:rPr sz="14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140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cluster</a:t>
            </a:r>
            <a:r>
              <a:rPr sz="14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4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display</a:t>
            </a:r>
            <a:r>
              <a:rPr sz="14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Arial"/>
                <a:cs typeface="Arial"/>
              </a:rPr>
              <a:t>multiple</a:t>
            </a:r>
            <a:r>
              <a:rPr sz="14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Arial"/>
                <a:cs typeface="Arial"/>
              </a:rPr>
              <a:t>different</a:t>
            </a:r>
            <a:r>
              <a:rPr sz="1400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information</a:t>
            </a:r>
            <a:r>
              <a:rPr sz="1400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sz="14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4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Arial"/>
                <a:cs typeface="Arial"/>
              </a:rPr>
              <a:t>same</a:t>
            </a:r>
            <a:r>
              <a:rPr sz="14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coordinates</a:t>
            </a:r>
            <a:endParaRPr sz="1400">
              <a:latin typeface="Arial"/>
              <a:cs typeface="Arial"/>
            </a:endParaRPr>
          </a:p>
          <a:p>
            <a:pPr marL="699135">
              <a:lnSpc>
                <a:spcPts val="1735"/>
              </a:lnSpc>
            </a:pPr>
            <a:r>
              <a:rPr sz="1500" i="1" spc="-75" dirty="0">
                <a:solidFill>
                  <a:srgbClr val="292929"/>
                </a:solidFill>
                <a:latin typeface="Arial"/>
                <a:cs typeface="Arial"/>
              </a:rPr>
              <a:t>(folium.plugins.MarkerCluster).</a:t>
            </a:r>
            <a:endParaRPr sz="1500">
              <a:latin typeface="Arial"/>
              <a:cs typeface="Arial"/>
            </a:endParaRPr>
          </a:p>
          <a:p>
            <a:pPr marL="699135" lvl="1" indent="-229235">
              <a:lnSpc>
                <a:spcPts val="1614"/>
              </a:lnSpc>
              <a:spcBef>
                <a:spcPts val="1380"/>
              </a:spcBef>
              <a:buChar char="•"/>
              <a:tabLst>
                <a:tab pos="698500" algn="l"/>
                <a:tab pos="699135" algn="l"/>
              </a:tabLst>
            </a:pP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Markers </a:t>
            </a:r>
            <a:r>
              <a:rPr sz="1400" spc="30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1400" spc="-50" dirty="0">
                <a:solidFill>
                  <a:srgbClr val="292929"/>
                </a:solidFill>
                <a:latin typeface="Arial"/>
                <a:cs typeface="Arial"/>
              </a:rPr>
              <a:t>show </a:t>
            </a:r>
            <a:r>
              <a:rPr sz="1400" spc="-65" dirty="0">
                <a:solidFill>
                  <a:srgbClr val="292929"/>
                </a:solidFill>
                <a:latin typeface="Arial"/>
                <a:cs typeface="Arial"/>
              </a:rPr>
              <a:t>successful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1400" spc="-60" dirty="0">
                <a:solidFill>
                  <a:srgbClr val="292929"/>
                </a:solidFill>
                <a:latin typeface="Arial"/>
                <a:cs typeface="Arial"/>
              </a:rPr>
              <a:t>unsuccessful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landings. </a:t>
            </a:r>
            <a:r>
              <a:rPr sz="1400" spc="-50" dirty="0">
                <a:solidFill>
                  <a:srgbClr val="00AF50"/>
                </a:solidFill>
                <a:latin typeface="Arial"/>
                <a:cs typeface="Arial"/>
              </a:rPr>
              <a:t>Green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sz="1400" spc="-65" dirty="0">
                <a:solidFill>
                  <a:srgbClr val="292929"/>
                </a:solidFill>
                <a:latin typeface="Arial"/>
                <a:cs typeface="Arial"/>
              </a:rPr>
              <a:t>successful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landing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1400" spc="-70" dirty="0">
                <a:solidFill>
                  <a:srgbClr val="FF0000"/>
                </a:solidFill>
                <a:latin typeface="Arial"/>
                <a:cs typeface="Arial"/>
              </a:rPr>
              <a:t>Red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sz="1400" spc="-60" dirty="0">
                <a:solidFill>
                  <a:srgbClr val="292929"/>
                </a:solidFill>
                <a:latin typeface="Arial"/>
                <a:cs typeface="Arial"/>
              </a:rPr>
              <a:t>unsuccessful</a:t>
            </a:r>
            <a:r>
              <a:rPr sz="1400" spc="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landing.</a:t>
            </a:r>
            <a:endParaRPr sz="1400">
              <a:latin typeface="Arial"/>
              <a:cs typeface="Arial"/>
            </a:endParaRPr>
          </a:p>
          <a:p>
            <a:pPr marL="699135">
              <a:lnSpc>
                <a:spcPts val="1735"/>
              </a:lnSpc>
            </a:pP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(folium.map.Marker,</a:t>
            </a:r>
            <a:r>
              <a:rPr sz="1500" i="1" spc="-1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85" dirty="0">
                <a:solidFill>
                  <a:srgbClr val="292929"/>
                </a:solidFill>
                <a:latin typeface="Arial"/>
                <a:cs typeface="Arial"/>
              </a:rPr>
              <a:t>folium.Icon).</a:t>
            </a:r>
            <a:endParaRPr sz="1500">
              <a:latin typeface="Arial"/>
              <a:cs typeface="Arial"/>
            </a:endParaRPr>
          </a:p>
          <a:p>
            <a:pPr marL="699135" lvl="1" indent="-229235">
              <a:lnSpc>
                <a:spcPts val="1655"/>
              </a:lnSpc>
              <a:spcBef>
                <a:spcPts val="1375"/>
              </a:spcBef>
              <a:buChar char="•"/>
              <a:tabLst>
                <a:tab pos="698500" algn="l"/>
                <a:tab pos="699135" algn="l"/>
              </a:tabLst>
            </a:pP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Markers </a:t>
            </a:r>
            <a:r>
              <a:rPr sz="1400" spc="30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1400" spc="-50" dirty="0">
                <a:solidFill>
                  <a:srgbClr val="292929"/>
                </a:solidFill>
                <a:latin typeface="Arial"/>
                <a:cs typeface="Arial"/>
              </a:rPr>
              <a:t>show </a:t>
            </a:r>
            <a:r>
              <a:rPr sz="1400" spc="-35" dirty="0">
                <a:solidFill>
                  <a:srgbClr val="292929"/>
                </a:solidFill>
                <a:latin typeface="Arial"/>
                <a:cs typeface="Arial"/>
              </a:rPr>
              <a:t>distance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launch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site </a:t>
            </a:r>
            <a:r>
              <a:rPr sz="1400" spc="30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key 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locations </a:t>
            </a:r>
            <a:r>
              <a:rPr sz="1400" spc="-30" dirty="0">
                <a:solidFill>
                  <a:srgbClr val="292929"/>
                </a:solidFill>
                <a:latin typeface="Arial"/>
                <a:cs typeface="Arial"/>
              </a:rPr>
              <a:t>(railway, 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highway, </a:t>
            </a:r>
            <a:r>
              <a:rPr sz="1400" spc="-60" dirty="0">
                <a:solidFill>
                  <a:srgbClr val="292929"/>
                </a:solidFill>
                <a:latin typeface="Arial"/>
                <a:cs typeface="Arial"/>
              </a:rPr>
              <a:t>coastway,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city)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1400" spc="35" dirty="0">
                <a:solidFill>
                  <a:srgbClr val="292929"/>
                </a:solidFill>
                <a:latin typeface="Arial"/>
                <a:cs typeface="Arial"/>
              </a:rPr>
              <a:t>plot </a:t>
            </a:r>
            <a:r>
              <a:rPr sz="1400" spc="-8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400" spc="5" dirty="0">
                <a:solidFill>
                  <a:srgbClr val="292929"/>
                </a:solidFill>
                <a:latin typeface="Arial"/>
                <a:cs typeface="Arial"/>
              </a:rPr>
              <a:t>line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between</a:t>
            </a:r>
            <a:r>
              <a:rPr sz="14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  <a:p>
            <a:pPr marL="699135">
              <a:lnSpc>
                <a:spcPts val="1775"/>
              </a:lnSpc>
            </a:pP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(folium.map.Marker, </a:t>
            </a:r>
            <a:r>
              <a:rPr sz="1500" i="1" spc="-75" dirty="0">
                <a:solidFill>
                  <a:srgbClr val="292929"/>
                </a:solidFill>
                <a:latin typeface="Arial"/>
                <a:cs typeface="Arial"/>
              </a:rPr>
              <a:t>folium.PolyLine,</a:t>
            </a:r>
            <a:r>
              <a:rPr sz="1500" i="1" spc="-2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75" dirty="0">
                <a:solidFill>
                  <a:srgbClr val="292929"/>
                </a:solidFill>
                <a:latin typeface="Arial"/>
                <a:cs typeface="Arial"/>
              </a:rPr>
              <a:t>folium.features.DivIcon</a:t>
            </a:r>
            <a:r>
              <a:rPr sz="1400" i="1" spc="-75" dirty="0">
                <a:solidFill>
                  <a:srgbClr val="292929"/>
                </a:solidFill>
                <a:latin typeface="Carlito"/>
                <a:cs typeface="Carlito"/>
              </a:rPr>
              <a:t>)</a:t>
            </a:r>
            <a:endParaRPr sz="1400">
              <a:latin typeface="Carlito"/>
              <a:cs typeface="Carlito"/>
            </a:endParaRPr>
          </a:p>
          <a:p>
            <a:pPr marL="241300" marR="83185" indent="-229235">
              <a:lnSpc>
                <a:spcPct val="100800"/>
              </a:lnSpc>
              <a:spcBef>
                <a:spcPts val="134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105" dirty="0">
                <a:solidFill>
                  <a:srgbClr val="292929"/>
                </a:solidFill>
                <a:latin typeface="Arial"/>
                <a:cs typeface="Arial"/>
              </a:rPr>
              <a:t>These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objects </a:t>
            </a:r>
            <a:r>
              <a:rPr sz="1800" spc="-75" dirty="0">
                <a:solidFill>
                  <a:srgbClr val="292929"/>
                </a:solidFill>
                <a:latin typeface="Arial"/>
                <a:cs typeface="Arial"/>
              </a:rPr>
              <a:t>are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created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order </a:t>
            </a:r>
            <a:r>
              <a:rPr sz="1800" spc="45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understand 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better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problem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data. </a:t>
            </a:r>
            <a:r>
              <a:rPr sz="1800" spc="-150" dirty="0">
                <a:solidFill>
                  <a:srgbClr val="292929"/>
                </a:solidFill>
                <a:latin typeface="Arial"/>
                <a:cs typeface="Arial"/>
              </a:rPr>
              <a:t>We </a:t>
            </a:r>
            <a:r>
              <a:rPr sz="1800" spc="-75" dirty="0">
                <a:solidFill>
                  <a:srgbClr val="292929"/>
                </a:solidFill>
                <a:latin typeface="Arial"/>
                <a:cs typeface="Arial"/>
              </a:rPr>
              <a:t>can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show easily 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all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launch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sites, 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their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surroundings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number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successful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unsuccessful</a:t>
            </a:r>
            <a:r>
              <a:rPr sz="1800" spc="-3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landings.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360" y="921774"/>
            <a:ext cx="8447088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Build </a:t>
            </a:r>
            <a:r>
              <a:rPr spc="-155" dirty="0"/>
              <a:t>an </a:t>
            </a:r>
            <a:r>
              <a:rPr spc="-65" dirty="0"/>
              <a:t>Interactive </a:t>
            </a:r>
            <a:r>
              <a:rPr spc="-130" dirty="0"/>
              <a:t>Map </a:t>
            </a:r>
            <a:r>
              <a:rPr spc="25" dirty="0"/>
              <a:t>with</a:t>
            </a:r>
            <a:r>
              <a:rPr spc="1025" dirty="0"/>
              <a:t> </a:t>
            </a:r>
            <a:r>
              <a:rPr spc="-60" dirty="0"/>
              <a:t>Folium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12</a:t>
            </a:fld>
            <a:endParaRPr spc="9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7435152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Build </a:t>
            </a:r>
            <a:r>
              <a:rPr spc="-229" dirty="0"/>
              <a:t>a </a:t>
            </a:r>
            <a:r>
              <a:rPr spc="-80" dirty="0"/>
              <a:t>Dashboard </a:t>
            </a:r>
            <a:r>
              <a:rPr spc="25" dirty="0"/>
              <a:t>with </a:t>
            </a:r>
            <a:r>
              <a:rPr spc="-25" dirty="0"/>
              <a:t>Plotly</a:t>
            </a:r>
            <a:r>
              <a:rPr spc="145" dirty="0"/>
              <a:t> </a:t>
            </a:r>
            <a:r>
              <a:rPr spc="-165" dirty="0"/>
              <a:t>Dash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8925" indent="-229235">
              <a:lnSpc>
                <a:spcPct val="100000"/>
              </a:lnSpc>
              <a:spcBef>
                <a:spcPts val="125"/>
              </a:spcBef>
              <a:buChar char="•"/>
              <a:tabLst>
                <a:tab pos="288925" algn="l"/>
                <a:tab pos="289560" algn="l"/>
              </a:tabLst>
            </a:pPr>
            <a:r>
              <a:rPr spc="-50" dirty="0"/>
              <a:t>Dashboard </a:t>
            </a:r>
            <a:r>
              <a:rPr spc="-110" dirty="0"/>
              <a:t>has </a:t>
            </a:r>
            <a:r>
              <a:rPr spc="-15" dirty="0"/>
              <a:t>dropdown, </a:t>
            </a:r>
            <a:r>
              <a:rPr spc="-30" dirty="0"/>
              <a:t>pie </a:t>
            </a:r>
            <a:r>
              <a:rPr spc="-50" dirty="0"/>
              <a:t>chart, </a:t>
            </a:r>
            <a:r>
              <a:rPr spc="-35" dirty="0"/>
              <a:t>rangeslider </a:t>
            </a:r>
            <a:r>
              <a:rPr spc="-60" dirty="0"/>
              <a:t>and </a:t>
            </a:r>
            <a:r>
              <a:rPr spc="-25" dirty="0"/>
              <a:t>scatter </a:t>
            </a:r>
            <a:r>
              <a:rPr spc="25" dirty="0"/>
              <a:t>plot</a:t>
            </a:r>
            <a:r>
              <a:rPr spc="-40" dirty="0"/>
              <a:t> components</a:t>
            </a:r>
          </a:p>
          <a:p>
            <a:pPr marL="746760" lvl="1" indent="-229870">
              <a:lnSpc>
                <a:spcPts val="2120"/>
              </a:lnSpc>
              <a:spcBef>
                <a:spcPts val="1405"/>
              </a:spcBef>
              <a:buChar char="•"/>
              <a:tabLst>
                <a:tab pos="746760" algn="l"/>
                <a:tab pos="747395" algn="l"/>
              </a:tabLst>
            </a:pP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Dropdown </a:t>
            </a:r>
            <a:r>
              <a:rPr sz="1800" spc="-30" dirty="0">
                <a:latin typeface="Arial"/>
                <a:cs typeface="Arial"/>
              </a:rPr>
              <a:t>allows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50" dirty="0">
                <a:latin typeface="Arial"/>
                <a:cs typeface="Arial"/>
              </a:rPr>
              <a:t>user </a:t>
            </a:r>
            <a:r>
              <a:rPr sz="1800" spc="45" dirty="0">
                <a:latin typeface="Arial"/>
                <a:cs typeface="Arial"/>
              </a:rPr>
              <a:t>to </a:t>
            </a:r>
            <a:r>
              <a:rPr sz="1800" spc="-60" dirty="0">
                <a:latin typeface="Arial"/>
                <a:cs typeface="Arial"/>
              </a:rPr>
              <a:t>choose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launch </a:t>
            </a:r>
            <a:r>
              <a:rPr sz="1800" spc="-10" dirty="0">
                <a:latin typeface="Arial"/>
                <a:cs typeface="Arial"/>
              </a:rPr>
              <a:t>site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-45" dirty="0">
                <a:latin typeface="Arial"/>
                <a:cs typeface="Arial"/>
              </a:rPr>
              <a:t>launch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sites</a:t>
            </a:r>
            <a:endParaRPr sz="1800">
              <a:latin typeface="Arial"/>
              <a:cs typeface="Arial"/>
            </a:endParaRPr>
          </a:p>
          <a:p>
            <a:pPr marL="746760">
              <a:lnSpc>
                <a:spcPts val="2240"/>
              </a:lnSpc>
            </a:pPr>
            <a:r>
              <a:rPr sz="1900" i="1" spc="-100" dirty="0">
                <a:solidFill>
                  <a:srgbClr val="000000"/>
                </a:solidFill>
                <a:latin typeface="Arial"/>
                <a:cs typeface="Arial"/>
              </a:rPr>
              <a:t>(dash_core_components.Dropdown)</a:t>
            </a:r>
            <a:r>
              <a:rPr sz="1800" spc="-100" dirty="0">
                <a:solidFill>
                  <a:srgbClr val="000000"/>
                </a:solidFill>
              </a:rPr>
              <a:t>.</a:t>
            </a:r>
            <a:endParaRPr sz="1800">
              <a:latin typeface="Arial"/>
              <a:cs typeface="Arial"/>
            </a:endParaRPr>
          </a:p>
          <a:p>
            <a:pPr marL="746760" marR="1196340" lvl="1" indent="-229235">
              <a:lnSpc>
                <a:spcPts val="2180"/>
              </a:lnSpc>
              <a:spcBef>
                <a:spcPts val="1405"/>
              </a:spcBef>
              <a:buChar char="•"/>
              <a:tabLst>
                <a:tab pos="746760" algn="l"/>
                <a:tab pos="747395" algn="l"/>
              </a:tabLst>
            </a:pPr>
            <a:r>
              <a:rPr sz="1800" spc="-70" dirty="0">
                <a:latin typeface="Arial"/>
                <a:cs typeface="Arial"/>
              </a:rPr>
              <a:t>Pie </a:t>
            </a:r>
            <a:r>
              <a:rPr sz="1800" spc="-30" dirty="0">
                <a:latin typeface="Arial"/>
                <a:cs typeface="Arial"/>
              </a:rPr>
              <a:t>chart </a:t>
            </a:r>
            <a:r>
              <a:rPr sz="1800" spc="-60" dirty="0">
                <a:latin typeface="Arial"/>
                <a:cs typeface="Arial"/>
              </a:rPr>
              <a:t>shows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15" dirty="0">
                <a:latin typeface="Arial"/>
                <a:cs typeface="Arial"/>
              </a:rPr>
              <a:t>total </a:t>
            </a:r>
            <a:r>
              <a:rPr sz="1800" spc="-85" dirty="0">
                <a:latin typeface="Arial"/>
                <a:cs typeface="Arial"/>
              </a:rPr>
              <a:t>success </a:t>
            </a:r>
            <a:r>
              <a:rPr sz="1800" spc="-45" dirty="0">
                <a:latin typeface="Arial"/>
                <a:cs typeface="Arial"/>
              </a:rPr>
              <a:t>and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15" dirty="0">
                <a:latin typeface="Arial"/>
                <a:cs typeface="Arial"/>
              </a:rPr>
              <a:t>total </a:t>
            </a:r>
            <a:r>
              <a:rPr sz="1800" spc="-20" dirty="0">
                <a:latin typeface="Arial"/>
                <a:cs typeface="Arial"/>
              </a:rPr>
              <a:t>failure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launch </a:t>
            </a:r>
            <a:r>
              <a:rPr sz="1800" spc="-10" dirty="0">
                <a:latin typeface="Arial"/>
                <a:cs typeface="Arial"/>
              </a:rPr>
              <a:t>site </a:t>
            </a:r>
            <a:r>
              <a:rPr sz="1800" spc="-65" dirty="0">
                <a:latin typeface="Arial"/>
                <a:cs typeface="Arial"/>
              </a:rPr>
              <a:t>chosen </a:t>
            </a:r>
            <a:r>
              <a:rPr sz="1800" spc="15" dirty="0">
                <a:latin typeface="Arial"/>
                <a:cs typeface="Arial"/>
              </a:rPr>
              <a:t>with </a:t>
            </a:r>
            <a:r>
              <a:rPr sz="1800" spc="-15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dropdown </a:t>
            </a:r>
            <a:r>
              <a:rPr sz="1800" spc="-30" dirty="0">
                <a:latin typeface="Arial"/>
                <a:cs typeface="Arial"/>
              </a:rPr>
              <a:t>component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900" i="1" spc="-80" dirty="0">
                <a:latin typeface="Arial"/>
                <a:cs typeface="Arial"/>
              </a:rPr>
              <a:t>(plotly.express.pie)</a:t>
            </a:r>
            <a:r>
              <a:rPr sz="1800" spc="-8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746760" lvl="1" indent="-229870">
              <a:lnSpc>
                <a:spcPts val="2120"/>
              </a:lnSpc>
              <a:spcBef>
                <a:spcPts val="1370"/>
              </a:spcBef>
              <a:buChar char="•"/>
              <a:tabLst>
                <a:tab pos="746760" algn="l"/>
                <a:tab pos="747395" algn="l"/>
              </a:tabLst>
            </a:pPr>
            <a:r>
              <a:rPr sz="1800" spc="-45" dirty="0">
                <a:latin typeface="Arial"/>
                <a:cs typeface="Arial"/>
              </a:rPr>
              <a:t>Rangeslider </a:t>
            </a:r>
            <a:r>
              <a:rPr sz="1800" spc="-30" dirty="0">
                <a:latin typeface="Arial"/>
                <a:cs typeface="Arial"/>
              </a:rPr>
              <a:t>allows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50" dirty="0">
                <a:latin typeface="Arial"/>
                <a:cs typeface="Arial"/>
              </a:rPr>
              <a:t>user </a:t>
            </a:r>
            <a:r>
              <a:rPr sz="1800" spc="45" dirty="0">
                <a:latin typeface="Arial"/>
                <a:cs typeface="Arial"/>
              </a:rPr>
              <a:t>to </a:t>
            </a:r>
            <a:r>
              <a:rPr sz="1800" spc="-40" dirty="0">
                <a:latin typeface="Arial"/>
                <a:cs typeface="Arial"/>
              </a:rPr>
              <a:t>select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payload </a:t>
            </a:r>
            <a:r>
              <a:rPr sz="1800" spc="-95" dirty="0">
                <a:latin typeface="Arial"/>
                <a:cs typeface="Arial"/>
              </a:rPr>
              <a:t>mass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20" dirty="0">
                <a:latin typeface="Arial"/>
                <a:cs typeface="Arial"/>
              </a:rPr>
              <a:t>fixed</a:t>
            </a:r>
            <a:r>
              <a:rPr sz="1800" spc="4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range</a:t>
            </a:r>
            <a:endParaRPr sz="1800">
              <a:latin typeface="Arial"/>
              <a:cs typeface="Arial"/>
            </a:endParaRPr>
          </a:p>
          <a:p>
            <a:pPr marL="746760">
              <a:lnSpc>
                <a:spcPts val="2240"/>
              </a:lnSpc>
            </a:pPr>
            <a:r>
              <a:rPr sz="1900" i="1" spc="-110" dirty="0">
                <a:solidFill>
                  <a:srgbClr val="000000"/>
                </a:solidFill>
                <a:latin typeface="Arial"/>
                <a:cs typeface="Arial"/>
              </a:rPr>
              <a:t>(dash_core_components.RangeSlider)</a:t>
            </a:r>
            <a:r>
              <a:rPr sz="1800" spc="-110" dirty="0">
                <a:solidFill>
                  <a:srgbClr val="000000"/>
                </a:solidFill>
              </a:rPr>
              <a:t>.</a:t>
            </a:r>
            <a:endParaRPr sz="1800">
              <a:latin typeface="Arial"/>
              <a:cs typeface="Arial"/>
            </a:endParaRPr>
          </a:p>
          <a:p>
            <a:pPr marL="746760" marR="1699895" lvl="1" indent="-229235">
              <a:lnSpc>
                <a:spcPts val="2180"/>
              </a:lnSpc>
              <a:spcBef>
                <a:spcPts val="1405"/>
              </a:spcBef>
              <a:buChar char="•"/>
              <a:tabLst>
                <a:tab pos="746760" algn="l"/>
                <a:tab pos="747395" algn="l"/>
              </a:tabLst>
            </a:pPr>
            <a:r>
              <a:rPr sz="1800" spc="-45" dirty="0">
                <a:latin typeface="Arial"/>
                <a:cs typeface="Arial"/>
              </a:rPr>
              <a:t>Scatter </a:t>
            </a:r>
            <a:r>
              <a:rPr sz="1800" spc="-30" dirty="0">
                <a:latin typeface="Arial"/>
                <a:cs typeface="Arial"/>
              </a:rPr>
              <a:t>chart </a:t>
            </a:r>
            <a:r>
              <a:rPr sz="1800" spc="-60" dirty="0">
                <a:latin typeface="Arial"/>
                <a:cs typeface="Arial"/>
              </a:rPr>
              <a:t>shows </a:t>
            </a:r>
            <a:r>
              <a:rPr sz="1800" spc="-15" dirty="0">
                <a:latin typeface="Arial"/>
                <a:cs typeface="Arial"/>
              </a:rPr>
              <a:t>the relationship </a:t>
            </a:r>
            <a:r>
              <a:rPr sz="1800" spc="-35" dirty="0">
                <a:latin typeface="Arial"/>
                <a:cs typeface="Arial"/>
              </a:rPr>
              <a:t>between </a:t>
            </a:r>
            <a:r>
              <a:rPr sz="1800" spc="15" dirty="0">
                <a:latin typeface="Arial"/>
                <a:cs typeface="Arial"/>
              </a:rPr>
              <a:t>two </a:t>
            </a:r>
            <a:r>
              <a:rPr sz="1800" spc="-45" dirty="0">
                <a:latin typeface="Arial"/>
                <a:cs typeface="Arial"/>
              </a:rPr>
              <a:t>variables,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particular </a:t>
            </a:r>
            <a:r>
              <a:rPr sz="1800" spc="-105" dirty="0">
                <a:latin typeface="Arial"/>
                <a:cs typeface="Arial"/>
              </a:rPr>
              <a:t>Success </a:t>
            </a:r>
            <a:r>
              <a:rPr sz="1800" spc="-95" dirty="0">
                <a:latin typeface="Arial"/>
                <a:cs typeface="Arial"/>
              </a:rPr>
              <a:t>vs  </a:t>
            </a:r>
            <a:r>
              <a:rPr sz="1800" spc="-60" dirty="0">
                <a:latin typeface="Arial"/>
                <a:cs typeface="Arial"/>
              </a:rPr>
              <a:t>Payload </a:t>
            </a:r>
            <a:r>
              <a:rPr sz="1800" spc="-95" dirty="0">
                <a:latin typeface="Arial"/>
                <a:cs typeface="Arial"/>
              </a:rPr>
              <a:t>Mass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900" i="1" spc="-80" dirty="0">
                <a:latin typeface="Arial"/>
                <a:cs typeface="Arial"/>
              </a:rPr>
              <a:t>(plotly.express.scatter)</a:t>
            </a:r>
            <a:r>
              <a:rPr sz="1800" spc="-8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</a:pPr>
            <a:endParaRPr sz="2100"/>
          </a:p>
          <a:p>
            <a:pPr marL="47625">
              <a:lnSpc>
                <a:spcPct val="100000"/>
              </a:lnSpc>
            </a:pPr>
            <a:endParaRPr sz="2050"/>
          </a:p>
          <a:p>
            <a:pPr marL="61594">
              <a:lnSpc>
                <a:spcPct val="100000"/>
              </a:lnSpc>
            </a:pP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Link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to</a:t>
            </a:r>
            <a:r>
              <a:rPr sz="1800" u="heavy" spc="-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code</a:t>
            </a:r>
            <a:endParaRPr sz="1800">
              <a:latin typeface="Carlito"/>
              <a:cs typeface="Carlito"/>
            </a:endParaRPr>
          </a:p>
          <a:p>
            <a:pPr marL="47625" marR="5080" algn="r">
              <a:lnSpc>
                <a:spcPct val="100000"/>
              </a:lnSpc>
              <a:spcBef>
                <a:spcPts val="1100"/>
              </a:spcBef>
            </a:pPr>
            <a:r>
              <a:rPr sz="1550" spc="110" dirty="0">
                <a:solidFill>
                  <a:srgbClr val="1C7CDB"/>
                </a:solidFill>
              </a:rPr>
              <a:t>14</a:t>
            </a:r>
            <a:endParaRPr sz="15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CDB"/>
                </a:solidFill>
                <a:latin typeface="Arial"/>
                <a:cs typeface="Arial"/>
              </a:rPr>
              <a:t>15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616518"/>
            <a:ext cx="6335395" cy="41789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preparation</a:t>
            </a:r>
            <a:endParaRPr sz="18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420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Load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dataset</a:t>
            </a:r>
            <a:endParaRPr sz="14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Normalize</a:t>
            </a:r>
            <a:r>
              <a:rPr sz="14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275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10" dirty="0">
                <a:solidFill>
                  <a:srgbClr val="292929"/>
                </a:solidFill>
                <a:latin typeface="Arial"/>
                <a:cs typeface="Arial"/>
              </a:rPr>
              <a:t>Split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data </a:t>
            </a:r>
            <a:r>
              <a:rPr sz="1400" spc="20" dirty="0">
                <a:solidFill>
                  <a:srgbClr val="292929"/>
                </a:solidFill>
                <a:latin typeface="Arial"/>
                <a:cs typeface="Arial"/>
              </a:rPr>
              <a:t>into </a:t>
            </a:r>
            <a:r>
              <a:rPr sz="1400" spc="10" dirty="0">
                <a:solidFill>
                  <a:srgbClr val="292929"/>
                </a:solidFill>
                <a:latin typeface="Arial"/>
                <a:cs typeface="Arial"/>
              </a:rPr>
              <a:t>training 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test</a:t>
            </a:r>
            <a:r>
              <a:rPr sz="1400" spc="-20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Arial"/>
                <a:cs typeface="Arial"/>
              </a:rPr>
              <a:t>sets.</a:t>
            </a:r>
            <a:endParaRPr sz="1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95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Model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preparation</a:t>
            </a:r>
            <a:endParaRPr sz="18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420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30" dirty="0">
                <a:solidFill>
                  <a:srgbClr val="292929"/>
                </a:solidFill>
                <a:latin typeface="Arial"/>
                <a:cs typeface="Arial"/>
              </a:rPr>
              <a:t>Selection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1400" spc="-50" dirty="0">
                <a:solidFill>
                  <a:srgbClr val="292929"/>
                </a:solidFill>
                <a:latin typeface="Arial"/>
                <a:cs typeface="Arial"/>
              </a:rPr>
              <a:t>machine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learning</a:t>
            </a:r>
            <a:r>
              <a:rPr sz="1400" spc="-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350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50" dirty="0">
                <a:solidFill>
                  <a:srgbClr val="292929"/>
                </a:solidFill>
                <a:latin typeface="Arial"/>
                <a:cs typeface="Arial"/>
              </a:rPr>
              <a:t>Set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parameters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each </a:t>
            </a:r>
            <a:r>
              <a:rPr sz="1400" spc="5" dirty="0">
                <a:solidFill>
                  <a:srgbClr val="292929"/>
                </a:solidFill>
                <a:latin typeface="Arial"/>
                <a:cs typeface="Arial"/>
              </a:rPr>
              <a:t>algorithm </a:t>
            </a:r>
            <a:r>
              <a:rPr sz="1400" spc="3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400" spc="-1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Arial"/>
                <a:cs typeface="Arial"/>
              </a:rPr>
              <a:t>GridSearchCV</a:t>
            </a:r>
            <a:endParaRPr sz="14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350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Training</a:t>
            </a: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Arial"/>
                <a:cs typeface="Arial"/>
              </a:rPr>
              <a:t>GridSearchModel</a:t>
            </a:r>
            <a:r>
              <a:rPr sz="14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models</a:t>
            </a:r>
            <a:r>
              <a:rPr sz="14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Arial"/>
                <a:cs typeface="Arial"/>
              </a:rPr>
              <a:t>with</a:t>
            </a:r>
            <a:r>
              <a:rPr sz="14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Arial"/>
                <a:cs typeface="Arial"/>
              </a:rPr>
              <a:t>training</a:t>
            </a: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dataset</a:t>
            </a:r>
            <a:endParaRPr sz="1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Model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415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55" dirty="0">
                <a:solidFill>
                  <a:srgbClr val="292929"/>
                </a:solidFill>
                <a:latin typeface="Arial"/>
                <a:cs typeface="Arial"/>
              </a:rPr>
              <a:t>Get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best 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hyperparameters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each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type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4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350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Compute </a:t>
            </a: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accuracy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each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model </a:t>
            </a:r>
            <a:r>
              <a:rPr sz="1400" spc="10" dirty="0">
                <a:solidFill>
                  <a:srgbClr val="292929"/>
                </a:solidFill>
                <a:latin typeface="Arial"/>
                <a:cs typeface="Arial"/>
              </a:rPr>
              <a:t>with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test</a:t>
            </a:r>
            <a:r>
              <a:rPr sz="1400" spc="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dataset</a:t>
            </a:r>
            <a:endParaRPr sz="14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Plot </a:t>
            </a:r>
            <a:r>
              <a:rPr sz="1400" spc="-45" dirty="0">
                <a:solidFill>
                  <a:srgbClr val="292929"/>
                </a:solidFill>
                <a:latin typeface="Arial"/>
                <a:cs typeface="Arial"/>
              </a:rPr>
              <a:t>Confusion</a:t>
            </a:r>
            <a:r>
              <a:rPr sz="14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40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Model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comparison</a:t>
            </a:r>
            <a:endParaRPr sz="18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Comparison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models 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according </a:t>
            </a:r>
            <a:r>
              <a:rPr sz="1400" spc="30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1400" spc="15" dirty="0">
                <a:solidFill>
                  <a:srgbClr val="292929"/>
                </a:solidFill>
                <a:latin typeface="Arial"/>
                <a:cs typeface="Arial"/>
              </a:rPr>
              <a:t>their</a:t>
            </a:r>
            <a:r>
              <a:rPr sz="1400" spc="-1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accuracy</a:t>
            </a:r>
            <a:endParaRPr sz="14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350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model </a:t>
            </a:r>
            <a:r>
              <a:rPr sz="1400" spc="10" dirty="0">
                <a:solidFill>
                  <a:srgbClr val="292929"/>
                </a:solidFill>
                <a:latin typeface="Arial"/>
                <a:cs typeface="Arial"/>
              </a:rPr>
              <a:t>with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best </a:t>
            </a:r>
            <a:r>
              <a:rPr sz="1400" spc="-70" dirty="0">
                <a:solidFill>
                  <a:srgbClr val="292929"/>
                </a:solidFill>
                <a:latin typeface="Arial"/>
                <a:cs typeface="Arial"/>
              </a:rPr>
              <a:t>accuracy </a:t>
            </a:r>
            <a:r>
              <a:rPr sz="1400" spc="25" dirty="0">
                <a:solidFill>
                  <a:srgbClr val="292929"/>
                </a:solidFill>
                <a:latin typeface="Arial"/>
                <a:cs typeface="Arial"/>
              </a:rPr>
              <a:t>will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be </a:t>
            </a:r>
            <a:r>
              <a:rPr sz="1400" spc="-55" dirty="0">
                <a:solidFill>
                  <a:srgbClr val="292929"/>
                </a:solidFill>
                <a:latin typeface="Arial"/>
                <a:cs typeface="Arial"/>
              </a:rPr>
              <a:t>chosen </a:t>
            </a:r>
            <a:r>
              <a:rPr sz="1400" spc="-75" dirty="0">
                <a:solidFill>
                  <a:srgbClr val="292929"/>
                </a:solidFill>
                <a:latin typeface="Arial"/>
                <a:cs typeface="Arial"/>
              </a:rPr>
              <a:t>(see 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Notebook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sz="1400" spc="-1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result)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5408" y="830405"/>
            <a:ext cx="8294688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Predictive </a:t>
            </a:r>
            <a:r>
              <a:rPr spc="-114" dirty="0"/>
              <a:t>Analysis</a:t>
            </a:r>
            <a:r>
              <a:rPr spc="350" dirty="0"/>
              <a:t> </a:t>
            </a:r>
            <a:r>
              <a:rPr spc="-105" dirty="0"/>
              <a:t>(Classification)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1659953"/>
            <a:ext cx="5105400" cy="155130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5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-45" dirty="0">
                <a:solidFill>
                  <a:srgbClr val="292929"/>
                </a:solidFill>
                <a:latin typeface="Arial"/>
                <a:cs typeface="Arial"/>
              </a:rPr>
              <a:t>Exploratory </a:t>
            </a:r>
            <a:r>
              <a:rPr sz="2150" spc="-50" dirty="0">
                <a:solidFill>
                  <a:srgbClr val="292929"/>
                </a:solidFill>
                <a:latin typeface="Arial"/>
                <a:cs typeface="Arial"/>
              </a:rPr>
              <a:t>data </a:t>
            </a:r>
            <a:r>
              <a:rPr sz="2150" spc="-80" dirty="0">
                <a:solidFill>
                  <a:srgbClr val="292929"/>
                </a:solidFill>
                <a:latin typeface="Arial"/>
                <a:cs typeface="Arial"/>
              </a:rPr>
              <a:t>analysis</a:t>
            </a:r>
            <a:r>
              <a:rPr sz="2150" spc="1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Arial"/>
                <a:cs typeface="Arial"/>
              </a:rPr>
              <a:t>results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-40" dirty="0">
                <a:solidFill>
                  <a:srgbClr val="292929"/>
                </a:solidFill>
                <a:latin typeface="Arial"/>
                <a:cs typeface="Arial"/>
              </a:rPr>
              <a:t>Interactive </a:t>
            </a:r>
            <a:r>
              <a:rPr sz="2150" spc="-60" dirty="0">
                <a:solidFill>
                  <a:srgbClr val="292929"/>
                </a:solidFill>
                <a:latin typeface="Arial"/>
                <a:cs typeface="Arial"/>
              </a:rPr>
              <a:t>analytics </a:t>
            </a:r>
            <a:r>
              <a:rPr sz="2150" spc="-40" dirty="0">
                <a:solidFill>
                  <a:srgbClr val="292929"/>
                </a:solidFill>
                <a:latin typeface="Arial"/>
                <a:cs typeface="Arial"/>
              </a:rPr>
              <a:t>demo </a:t>
            </a:r>
            <a:r>
              <a:rPr sz="215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150" spc="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Arial"/>
                <a:cs typeface="Arial"/>
              </a:rPr>
              <a:t>screenshots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-40" dirty="0">
                <a:solidFill>
                  <a:srgbClr val="292929"/>
                </a:solidFill>
                <a:latin typeface="Arial"/>
                <a:cs typeface="Arial"/>
              </a:rPr>
              <a:t>Predictive </a:t>
            </a:r>
            <a:r>
              <a:rPr sz="2150" spc="-80" dirty="0">
                <a:solidFill>
                  <a:srgbClr val="292929"/>
                </a:solidFill>
                <a:latin typeface="Arial"/>
                <a:cs typeface="Arial"/>
              </a:rPr>
              <a:t>analysis</a:t>
            </a:r>
            <a:r>
              <a:rPr sz="2150" spc="3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Arial"/>
                <a:cs typeface="Arial"/>
              </a:rPr>
              <a:t>results</a:t>
            </a:r>
            <a:endParaRPr sz="2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CDB"/>
                </a:solidFill>
                <a:latin typeface="Arial"/>
                <a:cs typeface="Arial"/>
              </a:rPr>
              <a:t>16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0750" y="895176"/>
            <a:ext cx="1970088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9" dirty="0"/>
              <a:t>R</a:t>
            </a:r>
            <a:r>
              <a:rPr spc="-290" dirty="0"/>
              <a:t>e</a:t>
            </a:r>
            <a:r>
              <a:rPr spc="-250" dirty="0"/>
              <a:t>s</a:t>
            </a:r>
            <a:r>
              <a:rPr spc="-5" dirty="0"/>
              <a:t>u</a:t>
            </a:r>
            <a:r>
              <a:rPr spc="10" dirty="0"/>
              <a:t>l</a:t>
            </a:r>
            <a:r>
              <a:rPr spc="185" dirty="0"/>
              <a:t>t</a:t>
            </a:r>
            <a:r>
              <a:rPr spc="-215" dirty="0"/>
              <a:t>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5326697"/>
            <a:ext cx="5974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292929"/>
                </a:solidFill>
                <a:latin typeface="Arial"/>
                <a:cs typeface="Arial"/>
              </a:rPr>
              <a:t>We 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observe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that, 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sz="1800" spc="-85" dirty="0">
                <a:solidFill>
                  <a:srgbClr val="292929"/>
                </a:solidFill>
                <a:latin typeface="Arial"/>
                <a:cs typeface="Arial"/>
              </a:rPr>
              <a:t>each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site,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success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rate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increasing.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937578"/>
            <a:ext cx="60255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Flight </a:t>
            </a:r>
            <a:r>
              <a:rPr spc="-95" dirty="0"/>
              <a:t>Number </a:t>
            </a:r>
            <a:r>
              <a:rPr spc="-175" dirty="0"/>
              <a:t>vs. </a:t>
            </a:r>
            <a:r>
              <a:rPr spc="-145" dirty="0"/>
              <a:t>Launch</a:t>
            </a:r>
            <a:r>
              <a:rPr spc="-50" dirty="0"/>
              <a:t> </a:t>
            </a:r>
            <a:r>
              <a:rPr spc="-105" dirty="0"/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16</a:t>
            </a:fld>
            <a:endParaRPr spc="90" dirty="0"/>
          </a:p>
        </p:txBody>
      </p:sp>
      <p:sp>
        <p:nvSpPr>
          <p:cNvPr id="4" name="object 4"/>
          <p:cNvSpPr/>
          <p:nvPr/>
        </p:nvSpPr>
        <p:spPr>
          <a:xfrm>
            <a:off x="95250" y="1924050"/>
            <a:ext cx="11811000" cy="254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305" y="5319966"/>
            <a:ext cx="982154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Depending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on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launch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site,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heavier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payload </a:t>
            </a:r>
            <a:r>
              <a:rPr sz="1800" spc="-90" dirty="0">
                <a:solidFill>
                  <a:srgbClr val="292929"/>
                </a:solidFill>
                <a:latin typeface="Arial"/>
                <a:cs typeface="Arial"/>
              </a:rPr>
              <a:t>may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be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consideration 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-60" dirty="0">
                <a:solidFill>
                  <a:srgbClr val="292929"/>
                </a:solidFill>
                <a:latin typeface="Arial"/>
                <a:cs typeface="Arial"/>
              </a:rPr>
              <a:t>successful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landing. </a:t>
            </a:r>
            <a:r>
              <a:rPr sz="1800" spc="-90" dirty="0">
                <a:solidFill>
                  <a:srgbClr val="292929"/>
                </a:solidFill>
                <a:latin typeface="Arial"/>
                <a:cs typeface="Arial"/>
              </a:rPr>
              <a:t>On 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other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hand,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too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heavy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payload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can </a:t>
            </a:r>
            <a:r>
              <a:rPr sz="1800" spc="-75" dirty="0">
                <a:solidFill>
                  <a:srgbClr val="292929"/>
                </a:solidFill>
                <a:latin typeface="Arial"/>
                <a:cs typeface="Arial"/>
              </a:rPr>
              <a:t>make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landing</a:t>
            </a:r>
            <a:r>
              <a:rPr sz="1800" spc="-3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fail.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5825" y="928434"/>
            <a:ext cx="47402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25" dirty="0"/>
              <a:t>Payload </a:t>
            </a:r>
            <a:r>
              <a:rPr spc="-175" dirty="0"/>
              <a:t>vs. </a:t>
            </a:r>
            <a:r>
              <a:rPr spc="-145" dirty="0"/>
              <a:t>Launch</a:t>
            </a:r>
            <a:r>
              <a:rPr spc="-35" dirty="0"/>
              <a:t> </a:t>
            </a:r>
            <a:r>
              <a:rPr spc="-100" dirty="0"/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17</a:t>
            </a:fld>
            <a:endParaRPr spc="90" dirty="0"/>
          </a:p>
        </p:txBody>
      </p:sp>
      <p:sp>
        <p:nvSpPr>
          <p:cNvPr id="4" name="object 4"/>
          <p:cNvSpPr/>
          <p:nvPr/>
        </p:nvSpPr>
        <p:spPr>
          <a:xfrm>
            <a:off x="161925" y="1924050"/>
            <a:ext cx="11925300" cy="240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447029"/>
            <a:ext cx="1066990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this </a:t>
            </a:r>
            <a:r>
              <a:rPr sz="1800" spc="15" dirty="0">
                <a:solidFill>
                  <a:srgbClr val="292929"/>
                </a:solidFill>
                <a:latin typeface="Arial"/>
                <a:cs typeface="Arial"/>
              </a:rPr>
              <a:t>plot,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we </a:t>
            </a:r>
            <a:r>
              <a:rPr sz="1800" spc="-75" dirty="0">
                <a:solidFill>
                  <a:srgbClr val="292929"/>
                </a:solidFill>
                <a:latin typeface="Arial"/>
                <a:cs typeface="Arial"/>
              </a:rPr>
              <a:t>can </a:t>
            </a:r>
            <a:r>
              <a:rPr sz="1800" spc="-95" dirty="0">
                <a:solidFill>
                  <a:srgbClr val="292929"/>
                </a:solidFill>
                <a:latin typeface="Arial"/>
                <a:cs typeface="Arial"/>
              </a:rPr>
              <a:t>see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success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rate 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different </a:t>
            </a:r>
            <a:r>
              <a:rPr sz="1800" spc="30" dirty="0">
                <a:solidFill>
                  <a:srgbClr val="292929"/>
                </a:solidFill>
                <a:latin typeface="Arial"/>
                <a:cs typeface="Arial"/>
              </a:rPr>
              <a:t>orbit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types. </a:t>
            </a:r>
            <a:r>
              <a:rPr sz="1800" spc="-150" dirty="0">
                <a:solidFill>
                  <a:srgbClr val="292929"/>
                </a:solidFill>
                <a:latin typeface="Arial"/>
                <a:cs typeface="Arial"/>
              </a:rPr>
              <a:t>We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note 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that </a:t>
            </a:r>
            <a:r>
              <a:rPr sz="1800" spc="-95" dirty="0">
                <a:solidFill>
                  <a:srgbClr val="292929"/>
                </a:solidFill>
                <a:latin typeface="Arial"/>
                <a:cs typeface="Arial"/>
              </a:rPr>
              <a:t>ES-L1, </a:t>
            </a:r>
            <a:r>
              <a:rPr sz="1800" spc="-180" dirty="0">
                <a:solidFill>
                  <a:srgbClr val="292929"/>
                </a:solidFill>
                <a:latin typeface="Arial"/>
                <a:cs typeface="Arial"/>
              </a:rPr>
              <a:t>GEO, </a:t>
            </a:r>
            <a:r>
              <a:rPr sz="1800" spc="-140" dirty="0">
                <a:solidFill>
                  <a:srgbClr val="292929"/>
                </a:solidFill>
                <a:latin typeface="Arial"/>
                <a:cs typeface="Arial"/>
              </a:rPr>
              <a:t>HEO, </a:t>
            </a:r>
            <a:r>
              <a:rPr sz="1800" spc="-200" dirty="0">
                <a:solidFill>
                  <a:srgbClr val="292929"/>
                </a:solidFill>
                <a:latin typeface="Arial"/>
                <a:cs typeface="Arial"/>
              </a:rPr>
              <a:t>SSO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have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 best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1800" spc="-1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rate.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918210"/>
            <a:ext cx="55384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45" dirty="0"/>
              <a:t>Success </a:t>
            </a:r>
            <a:r>
              <a:rPr spc="-200" dirty="0"/>
              <a:t>Rate </a:t>
            </a:r>
            <a:r>
              <a:rPr spc="-175" dirty="0"/>
              <a:t>vs. </a:t>
            </a:r>
            <a:r>
              <a:rPr spc="15" dirty="0"/>
              <a:t>Orbit</a:t>
            </a:r>
            <a:r>
              <a:rPr spc="-335" dirty="0"/>
              <a:t> </a:t>
            </a:r>
            <a:r>
              <a:rPr spc="-165" dirty="0"/>
              <a:t>Type</a:t>
            </a:r>
          </a:p>
        </p:txBody>
      </p:sp>
      <p:sp>
        <p:nvSpPr>
          <p:cNvPr id="4" name="object 4"/>
          <p:cNvSpPr/>
          <p:nvPr/>
        </p:nvSpPr>
        <p:spPr>
          <a:xfrm>
            <a:off x="3429000" y="1871924"/>
            <a:ext cx="4819650" cy="347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16691" y="6113199"/>
            <a:ext cx="27305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550" spc="110" dirty="0">
                <a:solidFill>
                  <a:srgbClr val="1C7CDB"/>
                </a:solidFill>
                <a:latin typeface="Arial"/>
                <a:cs typeface="Arial"/>
              </a:rPr>
              <a:t>20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4957762"/>
            <a:ext cx="1041336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05"/>
              </a:spcBef>
            </a:pPr>
            <a:r>
              <a:rPr sz="1800" spc="-150" dirty="0">
                <a:latin typeface="Arial"/>
                <a:cs typeface="Arial"/>
              </a:rPr>
              <a:t>We </a:t>
            </a:r>
            <a:r>
              <a:rPr sz="1800" spc="-15" dirty="0">
                <a:latin typeface="Arial"/>
                <a:cs typeface="Arial"/>
              </a:rPr>
              <a:t>notice </a:t>
            </a:r>
            <a:r>
              <a:rPr sz="1800" spc="10" dirty="0">
                <a:latin typeface="Arial"/>
                <a:cs typeface="Arial"/>
              </a:rPr>
              <a:t>that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success </a:t>
            </a:r>
            <a:r>
              <a:rPr sz="1800" spc="-30" dirty="0">
                <a:latin typeface="Arial"/>
                <a:cs typeface="Arial"/>
              </a:rPr>
              <a:t>rate </a:t>
            </a:r>
            <a:r>
              <a:rPr sz="1800" spc="-65" dirty="0">
                <a:latin typeface="Arial"/>
                <a:cs typeface="Arial"/>
              </a:rPr>
              <a:t>increases </a:t>
            </a:r>
            <a:r>
              <a:rPr sz="1800" spc="15" dirty="0">
                <a:latin typeface="Arial"/>
                <a:cs typeface="Arial"/>
              </a:rPr>
              <a:t>with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number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15" dirty="0">
                <a:latin typeface="Arial"/>
                <a:cs typeface="Arial"/>
              </a:rPr>
              <a:t>flights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160" dirty="0">
                <a:latin typeface="Arial"/>
                <a:cs typeface="Arial"/>
              </a:rPr>
              <a:t>LEO </a:t>
            </a:r>
            <a:r>
              <a:rPr sz="1800" spc="10" dirty="0">
                <a:latin typeface="Arial"/>
                <a:cs typeface="Arial"/>
              </a:rPr>
              <a:t>orbit. </a:t>
            </a:r>
            <a:r>
              <a:rPr sz="1800" spc="-45" dirty="0">
                <a:latin typeface="Arial"/>
                <a:cs typeface="Arial"/>
              </a:rPr>
              <a:t>For </a:t>
            </a:r>
            <a:r>
              <a:rPr sz="1800" spc="-75" dirty="0">
                <a:latin typeface="Arial"/>
                <a:cs typeface="Arial"/>
              </a:rPr>
              <a:t>some </a:t>
            </a:r>
            <a:r>
              <a:rPr sz="1800" spc="5" dirty="0">
                <a:latin typeface="Arial"/>
                <a:cs typeface="Arial"/>
              </a:rPr>
              <a:t>orbits </a:t>
            </a:r>
            <a:r>
              <a:rPr sz="1800" spc="-5" dirty="0">
                <a:latin typeface="Arial"/>
                <a:cs typeface="Arial"/>
              </a:rPr>
              <a:t>like  </a:t>
            </a:r>
            <a:r>
              <a:rPr sz="1800" spc="-175" dirty="0">
                <a:latin typeface="Arial"/>
                <a:cs typeface="Arial"/>
              </a:rPr>
              <a:t>GTO, </a:t>
            </a:r>
            <a:r>
              <a:rPr sz="1800" spc="-30" dirty="0">
                <a:latin typeface="Arial"/>
                <a:cs typeface="Arial"/>
              </a:rPr>
              <a:t>there </a:t>
            </a:r>
            <a:r>
              <a:rPr sz="1800" spc="-35" dirty="0">
                <a:latin typeface="Arial"/>
                <a:cs typeface="Arial"/>
              </a:rPr>
              <a:t>is </a:t>
            </a:r>
            <a:r>
              <a:rPr sz="1800" spc="-20" dirty="0">
                <a:latin typeface="Arial"/>
                <a:cs typeface="Arial"/>
              </a:rPr>
              <a:t>no </a:t>
            </a:r>
            <a:r>
              <a:rPr sz="1800" spc="-10" dirty="0">
                <a:latin typeface="Arial"/>
                <a:cs typeface="Arial"/>
              </a:rPr>
              <a:t>relation </a:t>
            </a:r>
            <a:r>
              <a:rPr sz="1800" spc="-35" dirty="0">
                <a:latin typeface="Arial"/>
                <a:cs typeface="Arial"/>
              </a:rPr>
              <a:t>between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success </a:t>
            </a:r>
            <a:r>
              <a:rPr sz="1800" spc="-30" dirty="0">
                <a:latin typeface="Arial"/>
                <a:cs typeface="Arial"/>
              </a:rPr>
              <a:t>rate </a:t>
            </a:r>
            <a:r>
              <a:rPr sz="1800" spc="-40" dirty="0">
                <a:latin typeface="Arial"/>
                <a:cs typeface="Arial"/>
              </a:rPr>
              <a:t>and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number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flights. </a:t>
            </a:r>
            <a:r>
              <a:rPr sz="1800" spc="-10" dirty="0">
                <a:latin typeface="Arial"/>
                <a:cs typeface="Arial"/>
              </a:rPr>
              <a:t>But </a:t>
            </a:r>
            <a:r>
              <a:rPr sz="1800" spc="-70" dirty="0">
                <a:latin typeface="Arial"/>
                <a:cs typeface="Arial"/>
              </a:rPr>
              <a:t>we </a:t>
            </a:r>
            <a:r>
              <a:rPr sz="1800" spc="-80" dirty="0">
                <a:latin typeface="Arial"/>
                <a:cs typeface="Arial"/>
              </a:rPr>
              <a:t>can </a:t>
            </a:r>
            <a:r>
              <a:rPr sz="1800" spc="-35" dirty="0">
                <a:latin typeface="Arial"/>
                <a:cs typeface="Arial"/>
              </a:rPr>
              <a:t>suppose </a:t>
            </a:r>
            <a:r>
              <a:rPr sz="1800" spc="10" dirty="0">
                <a:latin typeface="Arial"/>
                <a:cs typeface="Arial"/>
              </a:rPr>
              <a:t>that </a:t>
            </a:r>
            <a:r>
              <a:rPr sz="1800" spc="-15" dirty="0">
                <a:latin typeface="Arial"/>
                <a:cs typeface="Arial"/>
              </a:rPr>
              <a:t>the  </a:t>
            </a:r>
            <a:r>
              <a:rPr sz="1800" spc="5" dirty="0">
                <a:latin typeface="Arial"/>
                <a:cs typeface="Arial"/>
              </a:rPr>
              <a:t>high </a:t>
            </a:r>
            <a:r>
              <a:rPr sz="1800" spc="-80" dirty="0">
                <a:latin typeface="Arial"/>
                <a:cs typeface="Arial"/>
              </a:rPr>
              <a:t>success </a:t>
            </a:r>
            <a:r>
              <a:rPr sz="1800" spc="-30" dirty="0">
                <a:latin typeface="Arial"/>
                <a:cs typeface="Arial"/>
              </a:rPr>
              <a:t>rate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70" dirty="0">
                <a:latin typeface="Arial"/>
                <a:cs typeface="Arial"/>
              </a:rPr>
              <a:t>some </a:t>
            </a:r>
            <a:r>
              <a:rPr sz="1800" spc="5" dirty="0">
                <a:latin typeface="Arial"/>
                <a:cs typeface="Arial"/>
              </a:rPr>
              <a:t>orbits </a:t>
            </a:r>
            <a:r>
              <a:rPr sz="1800" spc="-5" dirty="0">
                <a:latin typeface="Arial"/>
                <a:cs typeface="Arial"/>
              </a:rPr>
              <a:t>like </a:t>
            </a:r>
            <a:r>
              <a:rPr sz="1800" spc="-200" dirty="0">
                <a:latin typeface="Arial"/>
                <a:cs typeface="Arial"/>
              </a:rPr>
              <a:t>SSO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spc="-160" dirty="0">
                <a:latin typeface="Arial"/>
                <a:cs typeface="Arial"/>
              </a:rPr>
              <a:t>HEO </a:t>
            </a:r>
            <a:r>
              <a:rPr sz="1800" spc="-35" dirty="0">
                <a:latin typeface="Arial"/>
                <a:cs typeface="Arial"/>
              </a:rPr>
              <a:t>is </a:t>
            </a:r>
            <a:r>
              <a:rPr sz="1800" spc="-30" dirty="0">
                <a:latin typeface="Arial"/>
                <a:cs typeface="Arial"/>
              </a:rPr>
              <a:t>due </a:t>
            </a:r>
            <a:r>
              <a:rPr sz="1800" spc="45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20" dirty="0">
                <a:latin typeface="Arial"/>
                <a:cs typeface="Arial"/>
              </a:rPr>
              <a:t>knowledge </a:t>
            </a:r>
            <a:r>
              <a:rPr sz="1800" spc="-40" dirty="0">
                <a:latin typeface="Arial"/>
                <a:cs typeface="Arial"/>
              </a:rPr>
              <a:t>learned </a:t>
            </a:r>
            <a:r>
              <a:rPr sz="1800" spc="5" dirty="0">
                <a:latin typeface="Arial"/>
                <a:cs typeface="Arial"/>
              </a:rPr>
              <a:t>during </a:t>
            </a:r>
            <a:r>
              <a:rPr sz="1800" spc="-30" dirty="0">
                <a:latin typeface="Arial"/>
                <a:cs typeface="Arial"/>
              </a:rPr>
              <a:t>former </a:t>
            </a:r>
            <a:r>
              <a:rPr sz="1800" spc="-55" dirty="0">
                <a:latin typeface="Arial"/>
                <a:cs typeface="Arial"/>
              </a:rPr>
              <a:t>launches 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other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orbits.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1011818"/>
            <a:ext cx="58216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Flight </a:t>
            </a:r>
            <a:r>
              <a:rPr spc="-95" dirty="0"/>
              <a:t>Number </a:t>
            </a:r>
            <a:r>
              <a:rPr spc="-175" dirty="0"/>
              <a:t>vs. </a:t>
            </a:r>
            <a:r>
              <a:rPr spc="15" dirty="0"/>
              <a:t>Orbit</a:t>
            </a:r>
            <a:r>
              <a:rPr spc="-125" dirty="0"/>
              <a:t> </a:t>
            </a:r>
            <a:r>
              <a:rPr spc="-165" dirty="0"/>
              <a:t>Type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19</a:t>
            </a:fld>
            <a:endParaRPr spc="90" dirty="0"/>
          </a:p>
        </p:txBody>
      </p:sp>
      <p:sp>
        <p:nvSpPr>
          <p:cNvPr id="4" name="object 4"/>
          <p:cNvSpPr/>
          <p:nvPr/>
        </p:nvSpPr>
        <p:spPr>
          <a:xfrm>
            <a:off x="228600" y="1990725"/>
            <a:ext cx="11591925" cy="233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225" y="1965188"/>
            <a:ext cx="2522220" cy="309816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00"/>
              </a:spcBef>
              <a:buChar char="•"/>
              <a:tabLst>
                <a:tab pos="241300" algn="l"/>
                <a:tab pos="241935" algn="l"/>
              </a:tabLst>
            </a:pPr>
            <a:r>
              <a:rPr sz="2150" spc="-80" dirty="0">
                <a:solidFill>
                  <a:srgbClr val="292929"/>
                </a:solidFill>
                <a:latin typeface="Arial"/>
                <a:cs typeface="Arial"/>
              </a:rPr>
              <a:t>Executive</a:t>
            </a:r>
            <a:r>
              <a:rPr sz="2150" spc="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Arial"/>
                <a:cs typeface="Arial"/>
              </a:rPr>
              <a:t>Summary</a:t>
            </a:r>
            <a:endParaRPr sz="215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Char char="•"/>
              <a:tabLst>
                <a:tab pos="241300" algn="l"/>
                <a:tab pos="241935" algn="l"/>
              </a:tabLst>
            </a:pPr>
            <a:r>
              <a:rPr sz="2150" spc="-15" dirty="0">
                <a:solidFill>
                  <a:srgbClr val="292929"/>
                </a:solidFill>
                <a:latin typeface="Arial"/>
                <a:cs typeface="Arial"/>
              </a:rPr>
              <a:t>Introduction</a:t>
            </a:r>
            <a:endParaRPr sz="215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470"/>
              </a:spcBef>
              <a:buChar char="•"/>
              <a:tabLst>
                <a:tab pos="241300" algn="l"/>
                <a:tab pos="241935" algn="l"/>
              </a:tabLst>
            </a:pPr>
            <a:r>
              <a:rPr sz="2150" spc="-15" dirty="0">
                <a:solidFill>
                  <a:srgbClr val="292929"/>
                </a:solidFill>
                <a:latin typeface="Arial"/>
                <a:cs typeface="Arial"/>
              </a:rPr>
              <a:t>Methodology</a:t>
            </a:r>
            <a:endParaRPr sz="215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Char char="•"/>
              <a:tabLst>
                <a:tab pos="241300" algn="l"/>
                <a:tab pos="241935" algn="l"/>
              </a:tabLst>
            </a:pPr>
            <a:r>
              <a:rPr sz="2150" spc="-80" dirty="0">
                <a:solidFill>
                  <a:srgbClr val="292929"/>
                </a:solidFill>
                <a:latin typeface="Arial"/>
                <a:cs typeface="Arial"/>
              </a:rPr>
              <a:t>Results</a:t>
            </a:r>
            <a:endParaRPr sz="215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Arial"/>
                <a:cs typeface="Arial"/>
              </a:rPr>
              <a:t>Conclusion</a:t>
            </a:r>
            <a:endParaRPr sz="215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Char char="•"/>
              <a:tabLst>
                <a:tab pos="241300" algn="l"/>
                <a:tab pos="241935" algn="l"/>
              </a:tabLst>
            </a:pPr>
            <a:r>
              <a:rPr sz="2150" spc="-40" dirty="0">
                <a:solidFill>
                  <a:srgbClr val="292929"/>
                </a:solidFill>
                <a:latin typeface="Arial"/>
                <a:cs typeface="Arial"/>
              </a:rPr>
              <a:t>Appendix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4989" y="6113199"/>
            <a:ext cx="1974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550" spc="90" dirty="0">
                <a:solidFill>
                  <a:srgbClr val="1C7CDB"/>
                </a:solidFill>
                <a:latin typeface="Arial"/>
                <a:cs typeface="Arial"/>
              </a:rPr>
              <a:t>2</a:t>
            </a:fld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7091" y="914400"/>
            <a:ext cx="2884488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4716462"/>
            <a:ext cx="1019937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sz="1800" spc="-110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weight </a:t>
            </a:r>
            <a:r>
              <a:rPr sz="1800" spc="-15" dirty="0">
                <a:latin typeface="Arial"/>
                <a:cs typeface="Arial"/>
              </a:rPr>
              <a:t>of the </a:t>
            </a:r>
            <a:r>
              <a:rPr sz="1800" spc="-35" dirty="0">
                <a:latin typeface="Arial"/>
                <a:cs typeface="Arial"/>
              </a:rPr>
              <a:t>payloads </a:t>
            </a:r>
            <a:r>
              <a:rPr sz="1800" spc="-75" dirty="0">
                <a:latin typeface="Arial"/>
                <a:cs typeface="Arial"/>
              </a:rPr>
              <a:t>can </a:t>
            </a:r>
            <a:r>
              <a:rPr sz="1800" spc="-80" dirty="0">
                <a:latin typeface="Arial"/>
                <a:cs typeface="Arial"/>
              </a:rPr>
              <a:t>have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great </a:t>
            </a:r>
            <a:r>
              <a:rPr sz="1800" spc="-30" dirty="0">
                <a:latin typeface="Arial"/>
                <a:cs typeface="Arial"/>
              </a:rPr>
              <a:t>influence </a:t>
            </a:r>
            <a:r>
              <a:rPr sz="1800" spc="-40" dirty="0">
                <a:latin typeface="Arial"/>
                <a:cs typeface="Arial"/>
              </a:rPr>
              <a:t>on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success </a:t>
            </a:r>
            <a:r>
              <a:rPr sz="1800" spc="-30" dirty="0">
                <a:latin typeface="Arial"/>
                <a:cs typeface="Arial"/>
              </a:rPr>
              <a:t>rate </a:t>
            </a:r>
            <a:r>
              <a:rPr sz="1800" spc="-15" dirty="0">
                <a:latin typeface="Arial"/>
                <a:cs typeface="Arial"/>
              </a:rPr>
              <a:t>of the </a:t>
            </a:r>
            <a:r>
              <a:rPr sz="1800" spc="-55" dirty="0">
                <a:latin typeface="Arial"/>
                <a:cs typeface="Arial"/>
              </a:rPr>
              <a:t>launches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30" dirty="0">
                <a:latin typeface="Arial"/>
                <a:cs typeface="Arial"/>
              </a:rPr>
              <a:t>certain  </a:t>
            </a:r>
            <a:r>
              <a:rPr sz="1800" dirty="0">
                <a:latin typeface="Arial"/>
                <a:cs typeface="Arial"/>
              </a:rPr>
              <a:t>orbits. </a:t>
            </a:r>
            <a:r>
              <a:rPr sz="1800" spc="-45" dirty="0">
                <a:latin typeface="Arial"/>
                <a:cs typeface="Arial"/>
              </a:rPr>
              <a:t>For </a:t>
            </a:r>
            <a:r>
              <a:rPr sz="1800" spc="-60" dirty="0">
                <a:latin typeface="Arial"/>
                <a:cs typeface="Arial"/>
              </a:rPr>
              <a:t>example, </a:t>
            </a:r>
            <a:r>
              <a:rPr sz="1800" spc="-50" dirty="0">
                <a:latin typeface="Arial"/>
                <a:cs typeface="Arial"/>
              </a:rPr>
              <a:t>heavier </a:t>
            </a:r>
            <a:r>
              <a:rPr sz="1800" spc="-35" dirty="0">
                <a:latin typeface="Arial"/>
                <a:cs typeface="Arial"/>
              </a:rPr>
              <a:t>payloads </a:t>
            </a:r>
            <a:r>
              <a:rPr sz="1800" spc="-30" dirty="0">
                <a:latin typeface="Arial"/>
                <a:cs typeface="Arial"/>
              </a:rPr>
              <a:t>improve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success </a:t>
            </a:r>
            <a:r>
              <a:rPr sz="1800" spc="-30" dirty="0">
                <a:latin typeface="Arial"/>
                <a:cs typeface="Arial"/>
              </a:rPr>
              <a:t>rate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160" dirty="0">
                <a:latin typeface="Arial"/>
                <a:cs typeface="Arial"/>
              </a:rPr>
              <a:t>LEO </a:t>
            </a:r>
            <a:r>
              <a:rPr sz="1800" spc="10" dirty="0">
                <a:latin typeface="Arial"/>
                <a:cs typeface="Arial"/>
              </a:rPr>
              <a:t>orbit. </a:t>
            </a:r>
            <a:r>
              <a:rPr sz="1800" spc="-25" dirty="0">
                <a:latin typeface="Arial"/>
                <a:cs typeface="Arial"/>
              </a:rPr>
              <a:t>Another </a:t>
            </a:r>
            <a:r>
              <a:rPr sz="1800" spc="15" dirty="0">
                <a:latin typeface="Arial"/>
                <a:cs typeface="Arial"/>
              </a:rPr>
              <a:t>finding </a:t>
            </a:r>
            <a:r>
              <a:rPr sz="1800" spc="-35" dirty="0">
                <a:latin typeface="Arial"/>
                <a:cs typeface="Arial"/>
              </a:rPr>
              <a:t>is </a:t>
            </a:r>
            <a:r>
              <a:rPr sz="1800" spc="10" dirty="0">
                <a:latin typeface="Arial"/>
                <a:cs typeface="Arial"/>
              </a:rPr>
              <a:t>that  </a:t>
            </a:r>
            <a:r>
              <a:rPr sz="1800" spc="-40" dirty="0">
                <a:latin typeface="Arial"/>
                <a:cs typeface="Arial"/>
              </a:rPr>
              <a:t>decreasing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payload </a:t>
            </a:r>
            <a:r>
              <a:rPr sz="1800" dirty="0">
                <a:latin typeface="Arial"/>
                <a:cs typeface="Arial"/>
              </a:rPr>
              <a:t>weight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204" dirty="0">
                <a:latin typeface="Arial"/>
                <a:cs typeface="Arial"/>
              </a:rPr>
              <a:t>GTO </a:t>
            </a:r>
            <a:r>
              <a:rPr sz="1800" spc="30" dirty="0">
                <a:latin typeface="Arial"/>
                <a:cs typeface="Arial"/>
              </a:rPr>
              <a:t>orbit </a:t>
            </a:r>
            <a:r>
              <a:rPr sz="1800" spc="-40" dirty="0">
                <a:latin typeface="Arial"/>
                <a:cs typeface="Arial"/>
              </a:rPr>
              <a:t>improves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success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launch.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168" y="950754"/>
            <a:ext cx="45288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25" dirty="0"/>
              <a:t>Payload </a:t>
            </a:r>
            <a:r>
              <a:rPr spc="-175" dirty="0"/>
              <a:t>vs. </a:t>
            </a:r>
            <a:r>
              <a:rPr spc="15" dirty="0"/>
              <a:t>Orbit</a:t>
            </a:r>
            <a:r>
              <a:rPr spc="-135" dirty="0"/>
              <a:t> </a:t>
            </a:r>
            <a:r>
              <a:rPr spc="-170" dirty="0"/>
              <a:t>Type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20</a:t>
            </a:fld>
            <a:endParaRPr spc="90" dirty="0"/>
          </a:p>
        </p:txBody>
      </p:sp>
      <p:sp>
        <p:nvSpPr>
          <p:cNvPr id="4" name="object 4"/>
          <p:cNvSpPr/>
          <p:nvPr/>
        </p:nvSpPr>
        <p:spPr>
          <a:xfrm>
            <a:off x="104775" y="2009775"/>
            <a:ext cx="11991975" cy="240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5402897"/>
            <a:ext cx="70205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Since </a:t>
            </a:r>
            <a:r>
              <a:rPr sz="1800" spc="80" dirty="0">
                <a:latin typeface="Arial"/>
                <a:cs typeface="Arial"/>
              </a:rPr>
              <a:t>2013, </a:t>
            </a:r>
            <a:r>
              <a:rPr sz="1800" spc="-65" dirty="0">
                <a:latin typeface="Arial"/>
                <a:cs typeface="Arial"/>
              </a:rPr>
              <a:t>we </a:t>
            </a:r>
            <a:r>
              <a:rPr sz="1800" spc="-75" dirty="0">
                <a:latin typeface="Arial"/>
                <a:cs typeface="Arial"/>
              </a:rPr>
              <a:t>can </a:t>
            </a:r>
            <a:r>
              <a:rPr sz="1800" spc="-95" dirty="0">
                <a:latin typeface="Arial"/>
                <a:cs typeface="Arial"/>
              </a:rPr>
              <a:t>see </a:t>
            </a:r>
            <a:r>
              <a:rPr sz="1800" spc="-75" dirty="0">
                <a:latin typeface="Arial"/>
                <a:cs typeface="Arial"/>
              </a:rPr>
              <a:t>an </a:t>
            </a:r>
            <a:r>
              <a:rPr sz="1800" spc="-55" dirty="0">
                <a:latin typeface="Arial"/>
                <a:cs typeface="Arial"/>
              </a:rPr>
              <a:t>increase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Space </a:t>
            </a:r>
            <a:r>
              <a:rPr sz="1800" spc="-170" dirty="0">
                <a:latin typeface="Arial"/>
                <a:cs typeface="Arial"/>
              </a:rPr>
              <a:t>X </a:t>
            </a:r>
            <a:r>
              <a:rPr sz="1800" spc="-65" dirty="0">
                <a:latin typeface="Arial"/>
                <a:cs typeface="Arial"/>
              </a:rPr>
              <a:t>Rocket </a:t>
            </a:r>
            <a:r>
              <a:rPr sz="1800" spc="-80" dirty="0">
                <a:latin typeface="Arial"/>
                <a:cs typeface="Arial"/>
              </a:rPr>
              <a:t>success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rate.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1054418"/>
            <a:ext cx="580834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45" dirty="0"/>
              <a:t>Launch </a:t>
            </a:r>
            <a:r>
              <a:rPr spc="-245" dirty="0"/>
              <a:t>Success </a:t>
            </a:r>
            <a:r>
              <a:rPr spc="-125" dirty="0"/>
              <a:t>Yearly</a:t>
            </a:r>
            <a:r>
              <a:rPr spc="140" dirty="0"/>
              <a:t> </a:t>
            </a:r>
            <a:r>
              <a:rPr spc="-100" dirty="0"/>
              <a:t>Trend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21</a:t>
            </a:fld>
            <a:endParaRPr spc="90" dirty="0"/>
          </a:p>
        </p:txBody>
      </p:sp>
      <p:sp>
        <p:nvSpPr>
          <p:cNvPr id="4" name="object 4"/>
          <p:cNvSpPr/>
          <p:nvPr/>
        </p:nvSpPr>
        <p:spPr>
          <a:xfrm>
            <a:off x="3581400" y="1810067"/>
            <a:ext cx="4924425" cy="3562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925386"/>
            <a:ext cx="44811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All </a:t>
            </a:r>
            <a:r>
              <a:rPr spc="-145" dirty="0"/>
              <a:t>Launch </a:t>
            </a:r>
            <a:r>
              <a:rPr spc="-100" dirty="0"/>
              <a:t>Site</a:t>
            </a:r>
            <a:r>
              <a:rPr spc="-420" dirty="0"/>
              <a:t> </a:t>
            </a:r>
            <a:r>
              <a:rPr spc="-210" dirty="0"/>
              <a:t>Names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22</a:t>
            </a:fld>
            <a:endParaRPr spc="90" dirty="0"/>
          </a:p>
        </p:txBody>
      </p:sp>
      <p:sp>
        <p:nvSpPr>
          <p:cNvPr id="3" name="object 3"/>
          <p:cNvSpPr/>
          <p:nvPr/>
        </p:nvSpPr>
        <p:spPr>
          <a:xfrm>
            <a:off x="771525" y="2505075"/>
            <a:ext cx="4419600" cy="27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285" y="1983422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Arial"/>
                <a:cs typeface="Arial"/>
              </a:rPr>
              <a:t>SQL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Query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29600" y="2479167"/>
            <a:ext cx="96202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477000" y="1818004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900" y="3752913"/>
            <a:ext cx="495554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5"/>
              </a:spcBef>
            </a:pPr>
            <a:r>
              <a:rPr sz="1800" spc="-114" dirty="0">
                <a:latin typeface="Arial"/>
                <a:cs typeface="Arial"/>
              </a:rPr>
              <a:t>The </a:t>
            </a:r>
            <a:r>
              <a:rPr sz="1800" spc="-70" dirty="0">
                <a:latin typeface="Arial"/>
                <a:cs typeface="Arial"/>
              </a:rPr>
              <a:t>use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140" dirty="0">
                <a:latin typeface="Arial"/>
                <a:cs typeface="Arial"/>
              </a:rPr>
              <a:t>DISTINCT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query </a:t>
            </a:r>
            <a:r>
              <a:rPr sz="1800" spc="-30" dirty="0">
                <a:latin typeface="Arial"/>
                <a:cs typeface="Arial"/>
              </a:rPr>
              <a:t>allows </a:t>
            </a:r>
            <a:r>
              <a:rPr sz="1800" spc="45" dirty="0">
                <a:latin typeface="Arial"/>
                <a:cs typeface="Arial"/>
              </a:rPr>
              <a:t>to </a:t>
            </a:r>
            <a:r>
              <a:rPr sz="1800" spc="-65" dirty="0">
                <a:latin typeface="Arial"/>
                <a:cs typeface="Arial"/>
              </a:rPr>
              <a:t>remove  </a:t>
            </a:r>
            <a:r>
              <a:rPr sz="1800" spc="-5" dirty="0">
                <a:latin typeface="Arial"/>
                <a:cs typeface="Arial"/>
              </a:rPr>
              <a:t>duplicate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45" dirty="0">
                <a:latin typeface="Arial"/>
                <a:cs typeface="Arial"/>
              </a:rPr>
              <a:t>LAUNCH_SITE.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83793"/>
            <a:ext cx="7261859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45" dirty="0"/>
              <a:t>Launch </a:t>
            </a:r>
            <a:r>
              <a:rPr spc="-100" dirty="0"/>
              <a:t>Site </a:t>
            </a:r>
            <a:r>
              <a:rPr spc="-210" dirty="0"/>
              <a:t>Names </a:t>
            </a:r>
            <a:r>
              <a:rPr spc="-55" dirty="0"/>
              <a:t>Begin </a:t>
            </a:r>
            <a:r>
              <a:rPr spc="25" dirty="0"/>
              <a:t>with</a:t>
            </a:r>
            <a:r>
              <a:rPr spc="-600" dirty="0"/>
              <a:t> </a:t>
            </a:r>
            <a:r>
              <a:rPr spc="-215" dirty="0"/>
              <a:t>'CCA'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23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Arial"/>
                <a:cs typeface="Arial"/>
              </a:rPr>
              <a:t>SQL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00" y="3752913"/>
            <a:ext cx="1165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E</a:t>
            </a:r>
            <a:r>
              <a:rPr sz="1800" b="1" spc="-180" dirty="0">
                <a:latin typeface="Arial"/>
                <a:cs typeface="Arial"/>
              </a:rPr>
              <a:t>x</a:t>
            </a:r>
            <a:r>
              <a:rPr sz="1800" b="1" spc="-55" dirty="0">
                <a:latin typeface="Arial"/>
                <a:cs typeface="Arial"/>
              </a:rPr>
              <a:t>pl</a:t>
            </a:r>
            <a:r>
              <a:rPr sz="1800" b="1" spc="-180" dirty="0">
                <a:latin typeface="Arial"/>
                <a:cs typeface="Arial"/>
              </a:rPr>
              <a:t>a</a:t>
            </a:r>
            <a:r>
              <a:rPr sz="1800" b="1" spc="-130" dirty="0">
                <a:latin typeface="Arial"/>
                <a:cs typeface="Arial"/>
              </a:rPr>
              <a:t>n</a:t>
            </a:r>
            <a:r>
              <a:rPr sz="1800" b="1" spc="-18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-55" dirty="0">
                <a:latin typeface="Arial"/>
                <a:cs typeface="Arial"/>
              </a:rPr>
              <a:t>i</a:t>
            </a:r>
            <a:r>
              <a:rPr sz="1800" b="1" spc="-125" dirty="0">
                <a:latin typeface="Arial"/>
                <a:cs typeface="Arial"/>
              </a:rPr>
              <a:t>o</a:t>
            </a:r>
            <a:r>
              <a:rPr sz="1800" b="1" spc="-14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1525" y="2676525"/>
            <a:ext cx="4895850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91275" y="2095500"/>
            <a:ext cx="4895850" cy="295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0900" y="4716462"/>
            <a:ext cx="478790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sz="1800" spc="-114" dirty="0">
                <a:latin typeface="Arial"/>
                <a:cs typeface="Arial"/>
              </a:rPr>
              <a:t>The </a:t>
            </a:r>
            <a:r>
              <a:rPr sz="1800" spc="-210" dirty="0">
                <a:latin typeface="Arial"/>
                <a:cs typeface="Arial"/>
              </a:rPr>
              <a:t>WHERE </a:t>
            </a:r>
            <a:r>
              <a:rPr sz="1800" spc="-60" dirty="0">
                <a:latin typeface="Arial"/>
                <a:cs typeface="Arial"/>
              </a:rPr>
              <a:t>clause </a:t>
            </a:r>
            <a:r>
              <a:rPr sz="1800" spc="-10" dirty="0">
                <a:latin typeface="Arial"/>
                <a:cs typeface="Arial"/>
              </a:rPr>
              <a:t>followed </a:t>
            </a:r>
            <a:r>
              <a:rPr sz="1800" spc="-20" dirty="0">
                <a:latin typeface="Arial"/>
                <a:cs typeface="Arial"/>
              </a:rPr>
              <a:t>by </a:t>
            </a:r>
            <a:r>
              <a:rPr sz="1800" spc="-140" dirty="0">
                <a:latin typeface="Arial"/>
                <a:cs typeface="Arial"/>
              </a:rPr>
              <a:t>LIKE </a:t>
            </a:r>
            <a:r>
              <a:rPr sz="1800" spc="-60" dirty="0">
                <a:latin typeface="Arial"/>
                <a:cs typeface="Arial"/>
              </a:rPr>
              <a:t>clause </a:t>
            </a:r>
            <a:r>
              <a:rPr sz="1800" dirty="0">
                <a:latin typeface="Arial"/>
                <a:cs typeface="Arial"/>
              </a:rPr>
              <a:t>filters  </a:t>
            </a:r>
            <a:r>
              <a:rPr sz="1800" spc="-45" dirty="0">
                <a:latin typeface="Arial"/>
                <a:cs typeface="Arial"/>
              </a:rPr>
              <a:t>launch </a:t>
            </a:r>
            <a:r>
              <a:rPr sz="1800" spc="-30" dirty="0">
                <a:latin typeface="Arial"/>
                <a:cs typeface="Arial"/>
              </a:rPr>
              <a:t>sites </a:t>
            </a:r>
            <a:r>
              <a:rPr sz="1800" spc="10" dirty="0">
                <a:latin typeface="Arial"/>
                <a:cs typeface="Arial"/>
              </a:rPr>
              <a:t>that </a:t>
            </a:r>
            <a:r>
              <a:rPr sz="1800" spc="-25" dirty="0">
                <a:latin typeface="Arial"/>
                <a:cs typeface="Arial"/>
              </a:rPr>
              <a:t>contain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substring </a:t>
            </a:r>
            <a:r>
              <a:rPr sz="1800" spc="-165" dirty="0">
                <a:latin typeface="Arial"/>
                <a:cs typeface="Arial"/>
              </a:rPr>
              <a:t>CCA.  </a:t>
            </a:r>
            <a:r>
              <a:rPr sz="1800" spc="-100" dirty="0">
                <a:latin typeface="Arial"/>
                <a:cs typeface="Arial"/>
              </a:rPr>
              <a:t>LIMIT </a:t>
            </a:r>
            <a:r>
              <a:rPr sz="1800" spc="85" dirty="0">
                <a:latin typeface="Arial"/>
                <a:cs typeface="Arial"/>
              </a:rPr>
              <a:t>5 </a:t>
            </a:r>
            <a:r>
              <a:rPr sz="1800" spc="-60" dirty="0">
                <a:latin typeface="Arial"/>
                <a:cs typeface="Arial"/>
              </a:rPr>
              <a:t>shows </a:t>
            </a:r>
            <a:r>
              <a:rPr sz="1800" spc="85" dirty="0">
                <a:latin typeface="Arial"/>
                <a:cs typeface="Arial"/>
              </a:rPr>
              <a:t>5 </a:t>
            </a:r>
            <a:r>
              <a:rPr sz="1800" spc="-45" dirty="0">
                <a:latin typeface="Arial"/>
                <a:cs typeface="Arial"/>
              </a:rPr>
              <a:t>records </a:t>
            </a:r>
            <a:r>
              <a:rPr sz="1800" spc="-30" dirty="0">
                <a:latin typeface="Arial"/>
                <a:cs typeface="Arial"/>
              </a:rPr>
              <a:t>from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filtering.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944817"/>
            <a:ext cx="38709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0" dirty="0"/>
              <a:t>Total </a:t>
            </a:r>
            <a:r>
              <a:rPr spc="-125" dirty="0"/>
              <a:t>Payload</a:t>
            </a:r>
            <a:r>
              <a:rPr spc="290" dirty="0"/>
              <a:t> </a:t>
            </a:r>
            <a:r>
              <a:rPr spc="-225" dirty="0"/>
              <a:t>Mass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24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741045" y="1983422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Arial"/>
                <a:cs typeface="Arial"/>
              </a:rPr>
              <a:t>SQL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Query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0" y="1946846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525" y="2571750"/>
            <a:ext cx="5210175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00975" y="2514600"/>
            <a:ext cx="18288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0900" y="3752913"/>
            <a:ext cx="479806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595"/>
              </a:spcBef>
            </a:pPr>
            <a:r>
              <a:rPr sz="1800" spc="-75" dirty="0">
                <a:latin typeface="Arial"/>
                <a:cs typeface="Arial"/>
              </a:rPr>
              <a:t>This </a:t>
            </a:r>
            <a:r>
              <a:rPr sz="1800" spc="-35" dirty="0">
                <a:latin typeface="Arial"/>
                <a:cs typeface="Arial"/>
              </a:rPr>
              <a:t>query </a:t>
            </a:r>
            <a:r>
              <a:rPr sz="1800" spc="-30" dirty="0">
                <a:latin typeface="Arial"/>
                <a:cs typeface="Arial"/>
              </a:rPr>
              <a:t>returns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70" dirty="0">
                <a:latin typeface="Arial"/>
                <a:cs typeface="Arial"/>
              </a:rPr>
              <a:t>sum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-35" dirty="0">
                <a:latin typeface="Arial"/>
                <a:cs typeface="Arial"/>
              </a:rPr>
              <a:t>payload </a:t>
            </a:r>
            <a:r>
              <a:rPr sz="1800" spc="-95" dirty="0">
                <a:latin typeface="Arial"/>
                <a:cs typeface="Arial"/>
              </a:rPr>
              <a:t>masses  </a:t>
            </a:r>
            <a:r>
              <a:rPr sz="1800" spc="-55" dirty="0">
                <a:latin typeface="Arial"/>
                <a:cs typeface="Arial"/>
              </a:rPr>
              <a:t>where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customer is </a:t>
            </a:r>
            <a:r>
              <a:rPr sz="1800" spc="-125" dirty="0">
                <a:latin typeface="Arial"/>
                <a:cs typeface="Arial"/>
              </a:rPr>
              <a:t>NASA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65" dirty="0">
                <a:latin typeface="Arial"/>
                <a:cs typeface="Arial"/>
              </a:rPr>
              <a:t>(CRS).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975297"/>
            <a:ext cx="68726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0" dirty="0"/>
              <a:t>Average </a:t>
            </a:r>
            <a:r>
              <a:rPr spc="-125" dirty="0"/>
              <a:t>Payload </a:t>
            </a:r>
            <a:r>
              <a:rPr spc="-225" dirty="0"/>
              <a:t>Mass </a:t>
            </a:r>
            <a:r>
              <a:rPr spc="-40" dirty="0"/>
              <a:t>by </a:t>
            </a:r>
            <a:r>
              <a:rPr spc="-45" dirty="0"/>
              <a:t>F9</a:t>
            </a:r>
            <a:r>
              <a:rPr spc="-505" dirty="0"/>
              <a:t> </a:t>
            </a:r>
            <a:r>
              <a:rPr spc="30" dirty="0"/>
              <a:t>v1.1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25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744093" y="1983422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Arial"/>
                <a:cs typeface="Arial"/>
              </a:rPr>
              <a:t>SQL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Query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5682" y="1983422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525" y="2571750"/>
            <a:ext cx="4933950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0075" y="2419350"/>
            <a:ext cx="1866900" cy="476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0900" y="3752913"/>
            <a:ext cx="5169535" cy="159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99100"/>
              </a:lnSpc>
              <a:spcBef>
                <a:spcPts val="1495"/>
              </a:spcBef>
            </a:pPr>
            <a:r>
              <a:rPr sz="1800" spc="-75" dirty="0">
                <a:latin typeface="Arial"/>
                <a:cs typeface="Arial"/>
              </a:rPr>
              <a:t>This </a:t>
            </a:r>
            <a:r>
              <a:rPr sz="1800" spc="-35" dirty="0">
                <a:latin typeface="Arial"/>
                <a:cs typeface="Arial"/>
              </a:rPr>
              <a:t>query </a:t>
            </a:r>
            <a:r>
              <a:rPr sz="1800" spc="-30" dirty="0">
                <a:latin typeface="Arial"/>
                <a:cs typeface="Arial"/>
              </a:rPr>
              <a:t>returns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average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-35" dirty="0">
                <a:latin typeface="Arial"/>
                <a:cs typeface="Arial"/>
              </a:rPr>
              <a:t>payload </a:t>
            </a:r>
            <a:r>
              <a:rPr sz="1800" spc="-95" dirty="0">
                <a:latin typeface="Arial"/>
                <a:cs typeface="Arial"/>
              </a:rPr>
              <a:t>masses  </a:t>
            </a:r>
            <a:r>
              <a:rPr sz="1800" spc="-55" dirty="0">
                <a:latin typeface="Arial"/>
                <a:cs typeface="Arial"/>
              </a:rPr>
              <a:t>where </a:t>
            </a:r>
            <a:r>
              <a:rPr sz="1800" spc="-15" dirty="0">
                <a:latin typeface="Arial"/>
                <a:cs typeface="Arial"/>
              </a:rPr>
              <a:t>the booster </a:t>
            </a:r>
            <a:r>
              <a:rPr sz="1800" spc="-45" dirty="0">
                <a:latin typeface="Arial"/>
                <a:cs typeface="Arial"/>
              </a:rPr>
              <a:t>version </a:t>
            </a:r>
            <a:r>
              <a:rPr sz="1800" spc="-30" dirty="0">
                <a:latin typeface="Arial"/>
                <a:cs typeface="Arial"/>
              </a:rPr>
              <a:t>contains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substring </a:t>
            </a:r>
            <a:r>
              <a:rPr sz="1800" spc="-25" dirty="0">
                <a:latin typeface="Arial"/>
                <a:cs typeface="Arial"/>
              </a:rPr>
              <a:t>F9  </a:t>
            </a:r>
            <a:r>
              <a:rPr sz="1800" dirty="0">
                <a:latin typeface="Arial"/>
                <a:cs typeface="Arial"/>
              </a:rPr>
              <a:t>v1.1.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75596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First </a:t>
            </a:r>
            <a:r>
              <a:rPr spc="-170" dirty="0"/>
              <a:t>Successful </a:t>
            </a:r>
            <a:r>
              <a:rPr spc="-100" dirty="0"/>
              <a:t>Ground </a:t>
            </a:r>
            <a:r>
              <a:rPr spc="-50" dirty="0"/>
              <a:t>Landing</a:t>
            </a:r>
            <a:r>
              <a:rPr spc="175" dirty="0"/>
              <a:t> </a:t>
            </a:r>
            <a:r>
              <a:rPr spc="-85" dirty="0"/>
              <a:t>Date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26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Arial"/>
                <a:cs typeface="Arial"/>
              </a:rPr>
              <a:t>SQL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525" y="2647950"/>
            <a:ext cx="54864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2381250"/>
            <a:ext cx="914400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0900" y="3752913"/>
            <a:ext cx="5335270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710565">
              <a:lnSpc>
                <a:spcPts val="2100"/>
              </a:lnSpc>
              <a:spcBef>
                <a:spcPts val="1595"/>
              </a:spcBef>
            </a:pPr>
            <a:r>
              <a:rPr sz="1800" spc="-2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45" dirty="0">
                <a:latin typeface="Arial"/>
                <a:cs typeface="Arial"/>
              </a:rPr>
              <a:t>query, </a:t>
            </a:r>
            <a:r>
              <a:rPr sz="1800" spc="-70" dirty="0">
                <a:latin typeface="Arial"/>
                <a:cs typeface="Arial"/>
              </a:rPr>
              <a:t>we </a:t>
            </a:r>
            <a:r>
              <a:rPr sz="1800" spc="-40" dirty="0">
                <a:latin typeface="Arial"/>
                <a:cs typeface="Arial"/>
              </a:rPr>
              <a:t>select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oldest </a:t>
            </a:r>
            <a:r>
              <a:rPr sz="1800" spc="-60" dirty="0">
                <a:latin typeface="Arial"/>
                <a:cs typeface="Arial"/>
              </a:rPr>
              <a:t>successful  </a:t>
            </a:r>
            <a:r>
              <a:rPr sz="1800" spc="-10" dirty="0">
                <a:latin typeface="Arial"/>
                <a:cs typeface="Arial"/>
              </a:rPr>
              <a:t>landing.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80"/>
              </a:lnSpc>
              <a:spcBef>
                <a:spcPts val="15"/>
              </a:spcBef>
            </a:pPr>
            <a:r>
              <a:rPr sz="1800" spc="-114" dirty="0">
                <a:latin typeface="Arial"/>
                <a:cs typeface="Arial"/>
              </a:rPr>
              <a:t>The </a:t>
            </a:r>
            <a:r>
              <a:rPr sz="1800" spc="-210" dirty="0">
                <a:latin typeface="Arial"/>
                <a:cs typeface="Arial"/>
              </a:rPr>
              <a:t>WHERE </a:t>
            </a:r>
            <a:r>
              <a:rPr sz="1800" spc="-60" dirty="0">
                <a:latin typeface="Arial"/>
                <a:cs typeface="Arial"/>
              </a:rPr>
              <a:t>clause </a:t>
            </a:r>
            <a:r>
              <a:rPr sz="1800" dirty="0">
                <a:latin typeface="Arial"/>
                <a:cs typeface="Arial"/>
              </a:rPr>
              <a:t>filters </a:t>
            </a:r>
            <a:r>
              <a:rPr sz="1800" spc="-25" dirty="0">
                <a:latin typeface="Arial"/>
                <a:cs typeface="Arial"/>
              </a:rPr>
              <a:t>dataset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5" dirty="0">
                <a:latin typeface="Arial"/>
                <a:cs typeface="Arial"/>
              </a:rPr>
              <a:t>order </a:t>
            </a:r>
            <a:r>
              <a:rPr sz="1800" spc="45" dirty="0">
                <a:latin typeface="Arial"/>
                <a:cs typeface="Arial"/>
              </a:rPr>
              <a:t>to </a:t>
            </a:r>
            <a:r>
              <a:rPr sz="1800" spc="-50" dirty="0">
                <a:latin typeface="Arial"/>
                <a:cs typeface="Arial"/>
              </a:rPr>
              <a:t>keep </a:t>
            </a:r>
            <a:r>
              <a:rPr sz="1800" spc="-25" dirty="0">
                <a:latin typeface="Arial"/>
                <a:cs typeface="Arial"/>
              </a:rPr>
              <a:t>only  </a:t>
            </a:r>
            <a:r>
              <a:rPr sz="1800" spc="-45" dirty="0">
                <a:latin typeface="Arial"/>
                <a:cs typeface="Arial"/>
              </a:rPr>
              <a:t>records </a:t>
            </a:r>
            <a:r>
              <a:rPr sz="1800" spc="-55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landing </a:t>
            </a:r>
            <a:r>
              <a:rPr sz="1800" spc="-85" dirty="0">
                <a:latin typeface="Arial"/>
                <a:cs typeface="Arial"/>
              </a:rPr>
              <a:t>was </a:t>
            </a:r>
            <a:r>
              <a:rPr sz="1800" spc="-60" dirty="0">
                <a:latin typeface="Arial"/>
                <a:cs typeface="Arial"/>
              </a:rPr>
              <a:t>successful. </a:t>
            </a:r>
            <a:r>
              <a:rPr sz="1800" spc="-25" dirty="0">
                <a:latin typeface="Arial"/>
                <a:cs typeface="Arial"/>
              </a:rPr>
              <a:t>With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MIN  </a:t>
            </a:r>
            <a:r>
              <a:rPr sz="1800" spc="-15" dirty="0">
                <a:latin typeface="Arial"/>
                <a:cs typeface="Arial"/>
              </a:rPr>
              <a:t>function, </a:t>
            </a:r>
            <a:r>
              <a:rPr sz="1800" spc="-70" dirty="0">
                <a:latin typeface="Arial"/>
                <a:cs typeface="Arial"/>
              </a:rPr>
              <a:t>we </a:t>
            </a:r>
            <a:r>
              <a:rPr sz="1800" spc="-40" dirty="0">
                <a:latin typeface="Arial"/>
                <a:cs typeface="Arial"/>
              </a:rPr>
              <a:t>select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record </a:t>
            </a:r>
            <a:r>
              <a:rPr sz="1800" spc="15" dirty="0">
                <a:latin typeface="Arial"/>
                <a:cs typeface="Arial"/>
              </a:rPr>
              <a:t>with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oldest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date.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1029589"/>
            <a:ext cx="96056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10" dirty="0"/>
              <a:t>Successful </a:t>
            </a:r>
            <a:r>
              <a:rPr sz="2450" spc="-40" dirty="0"/>
              <a:t>Drone </a:t>
            </a:r>
            <a:r>
              <a:rPr sz="2450" spc="-55" dirty="0"/>
              <a:t>Ship </a:t>
            </a:r>
            <a:r>
              <a:rPr sz="2450" spc="-20" dirty="0"/>
              <a:t>Landing </a:t>
            </a:r>
            <a:r>
              <a:rPr sz="2450" spc="20" dirty="0"/>
              <a:t>with </a:t>
            </a:r>
            <a:r>
              <a:rPr sz="2450" spc="-80" dirty="0"/>
              <a:t>Payload </a:t>
            </a:r>
            <a:r>
              <a:rPr sz="2450" spc="-25" dirty="0"/>
              <a:t>between </a:t>
            </a:r>
            <a:r>
              <a:rPr sz="2450" spc="135" dirty="0"/>
              <a:t>4000 </a:t>
            </a:r>
            <a:r>
              <a:rPr sz="2450" spc="-50" dirty="0"/>
              <a:t>and</a:t>
            </a:r>
            <a:r>
              <a:rPr sz="2450" spc="-140" dirty="0"/>
              <a:t> </a:t>
            </a:r>
            <a:r>
              <a:rPr sz="2450" spc="135" dirty="0"/>
              <a:t>6000</a:t>
            </a:r>
            <a:endParaRPr sz="24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27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Arial"/>
                <a:cs typeface="Arial"/>
              </a:rPr>
              <a:t>SQL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525" y="2686050"/>
            <a:ext cx="5381625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0075" y="2209800"/>
            <a:ext cx="1000125" cy="1209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0900" y="3752913"/>
            <a:ext cx="5217795" cy="187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9700"/>
              </a:lnSpc>
              <a:spcBef>
                <a:spcPts val="1480"/>
              </a:spcBef>
            </a:pPr>
            <a:r>
              <a:rPr sz="1800" spc="-75" dirty="0">
                <a:latin typeface="Arial"/>
                <a:cs typeface="Arial"/>
              </a:rPr>
              <a:t>This </a:t>
            </a:r>
            <a:r>
              <a:rPr sz="1800" spc="-35" dirty="0">
                <a:latin typeface="Arial"/>
                <a:cs typeface="Arial"/>
              </a:rPr>
              <a:t>query </a:t>
            </a:r>
            <a:r>
              <a:rPr sz="1800" spc="-30" dirty="0">
                <a:latin typeface="Arial"/>
                <a:cs typeface="Arial"/>
              </a:rPr>
              <a:t>returns </a:t>
            </a:r>
            <a:r>
              <a:rPr sz="1800" spc="-15" dirty="0">
                <a:latin typeface="Arial"/>
                <a:cs typeface="Arial"/>
              </a:rPr>
              <a:t>the booster </a:t>
            </a:r>
            <a:r>
              <a:rPr sz="1800" spc="-45" dirty="0">
                <a:latin typeface="Arial"/>
                <a:cs typeface="Arial"/>
              </a:rPr>
              <a:t>version </a:t>
            </a:r>
            <a:r>
              <a:rPr sz="1800" spc="-55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landing  </a:t>
            </a:r>
            <a:r>
              <a:rPr sz="1800" spc="-85" dirty="0">
                <a:latin typeface="Arial"/>
                <a:cs typeface="Arial"/>
              </a:rPr>
              <a:t>was </a:t>
            </a:r>
            <a:r>
              <a:rPr sz="1800" spc="-55" dirty="0">
                <a:latin typeface="Arial"/>
                <a:cs typeface="Arial"/>
              </a:rPr>
              <a:t>successful </a:t>
            </a:r>
            <a:r>
              <a:rPr sz="1800" spc="-45" dirty="0">
                <a:latin typeface="Arial"/>
                <a:cs typeface="Arial"/>
              </a:rPr>
              <a:t>and </a:t>
            </a:r>
            <a:r>
              <a:rPr sz="1800" spc="-35" dirty="0">
                <a:latin typeface="Arial"/>
                <a:cs typeface="Arial"/>
              </a:rPr>
              <a:t>payload </a:t>
            </a:r>
            <a:r>
              <a:rPr sz="1800" spc="-95" dirty="0">
                <a:latin typeface="Arial"/>
                <a:cs typeface="Arial"/>
              </a:rPr>
              <a:t>mass </a:t>
            </a:r>
            <a:r>
              <a:rPr sz="1800" spc="-35" dirty="0">
                <a:latin typeface="Arial"/>
                <a:cs typeface="Arial"/>
              </a:rPr>
              <a:t>is between </a:t>
            </a:r>
            <a:r>
              <a:rPr sz="1800" spc="110" dirty="0">
                <a:latin typeface="Arial"/>
                <a:cs typeface="Arial"/>
              </a:rPr>
              <a:t>4000  </a:t>
            </a:r>
            <a:r>
              <a:rPr sz="1800" spc="-45" dirty="0">
                <a:latin typeface="Arial"/>
                <a:cs typeface="Arial"/>
              </a:rPr>
              <a:t>and </a:t>
            </a:r>
            <a:r>
              <a:rPr sz="1800" spc="110" dirty="0">
                <a:latin typeface="Arial"/>
                <a:cs typeface="Arial"/>
              </a:rPr>
              <a:t>6000 </a:t>
            </a:r>
            <a:r>
              <a:rPr sz="1800" spc="-20" dirty="0">
                <a:latin typeface="Arial"/>
                <a:cs typeface="Arial"/>
              </a:rPr>
              <a:t>kg. </a:t>
            </a:r>
            <a:r>
              <a:rPr sz="1800" spc="-114" dirty="0">
                <a:latin typeface="Arial"/>
                <a:cs typeface="Arial"/>
              </a:rPr>
              <a:t>The </a:t>
            </a:r>
            <a:r>
              <a:rPr sz="1800" spc="-210" dirty="0">
                <a:latin typeface="Arial"/>
                <a:cs typeface="Arial"/>
              </a:rPr>
              <a:t>WHERE </a:t>
            </a:r>
            <a:r>
              <a:rPr sz="1800" spc="-45" dirty="0">
                <a:latin typeface="Arial"/>
                <a:cs typeface="Arial"/>
              </a:rPr>
              <a:t>and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70" dirty="0">
                <a:latin typeface="Arial"/>
                <a:cs typeface="Arial"/>
              </a:rPr>
              <a:t>clauses </a:t>
            </a:r>
            <a:r>
              <a:rPr sz="1800" spc="20" dirty="0">
                <a:latin typeface="Arial"/>
                <a:cs typeface="Arial"/>
              </a:rPr>
              <a:t>filter </a:t>
            </a:r>
            <a:r>
              <a:rPr sz="1800" spc="-15" dirty="0">
                <a:latin typeface="Arial"/>
                <a:cs typeface="Arial"/>
              </a:rPr>
              <a:t>the  </a:t>
            </a:r>
            <a:r>
              <a:rPr sz="1800" spc="-35" dirty="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970914"/>
            <a:ext cx="978281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55" dirty="0"/>
              <a:t>Total</a:t>
            </a:r>
            <a:r>
              <a:rPr sz="3050" spc="130" dirty="0"/>
              <a:t> </a:t>
            </a:r>
            <a:r>
              <a:rPr sz="3050" spc="-70" dirty="0"/>
              <a:t>Number</a:t>
            </a:r>
            <a:r>
              <a:rPr sz="3050" spc="120" dirty="0"/>
              <a:t> </a:t>
            </a:r>
            <a:r>
              <a:rPr sz="3050" spc="20" dirty="0"/>
              <a:t>of</a:t>
            </a:r>
            <a:r>
              <a:rPr sz="3050" spc="90" dirty="0"/>
              <a:t> </a:t>
            </a:r>
            <a:r>
              <a:rPr sz="3050" spc="-120" dirty="0"/>
              <a:t>Successful</a:t>
            </a:r>
            <a:r>
              <a:rPr sz="3050" spc="65" dirty="0"/>
              <a:t> </a:t>
            </a:r>
            <a:r>
              <a:rPr sz="3050" spc="-70" dirty="0"/>
              <a:t>and</a:t>
            </a:r>
            <a:r>
              <a:rPr sz="3050" spc="120" dirty="0"/>
              <a:t> </a:t>
            </a:r>
            <a:r>
              <a:rPr sz="3050" spc="-65" dirty="0"/>
              <a:t>Failure</a:t>
            </a:r>
            <a:r>
              <a:rPr sz="3050" spc="170" dirty="0"/>
              <a:t> </a:t>
            </a:r>
            <a:r>
              <a:rPr sz="3050" spc="-60" dirty="0"/>
              <a:t>Mission</a:t>
            </a:r>
            <a:r>
              <a:rPr sz="3050" spc="140" dirty="0"/>
              <a:t> </a:t>
            </a:r>
            <a:r>
              <a:rPr sz="3050" spc="-95" dirty="0"/>
              <a:t>Outcomes</a:t>
            </a:r>
            <a:endParaRPr sz="30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28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Arial"/>
                <a:cs typeface="Arial"/>
              </a:rPr>
              <a:t>SQL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525" y="2695575"/>
            <a:ext cx="54864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0625" y="2581275"/>
            <a:ext cx="1276350" cy="466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0900" y="3752913"/>
            <a:ext cx="5351145" cy="242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99"/>
              </a:lnSpc>
              <a:spcBef>
                <a:spcPts val="1475"/>
              </a:spcBef>
            </a:pPr>
            <a:r>
              <a:rPr sz="1800" spc="-25" dirty="0">
                <a:latin typeface="Arial"/>
                <a:cs typeface="Arial"/>
              </a:rPr>
              <a:t>With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10" dirty="0">
                <a:latin typeface="Arial"/>
                <a:cs typeface="Arial"/>
              </a:rPr>
              <a:t>first </a:t>
            </a:r>
            <a:r>
              <a:rPr sz="1800" spc="-190" dirty="0">
                <a:latin typeface="Arial"/>
                <a:cs typeface="Arial"/>
              </a:rPr>
              <a:t>SELECT, </a:t>
            </a:r>
            <a:r>
              <a:rPr sz="1800" spc="-70" dirty="0">
                <a:latin typeface="Arial"/>
                <a:cs typeface="Arial"/>
              </a:rPr>
              <a:t>we </a:t>
            </a:r>
            <a:r>
              <a:rPr sz="1800" spc="-45" dirty="0">
                <a:latin typeface="Arial"/>
                <a:cs typeface="Arial"/>
              </a:rPr>
              <a:t>show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subqueries </a:t>
            </a:r>
            <a:r>
              <a:rPr sz="1800" spc="10" dirty="0">
                <a:latin typeface="Arial"/>
                <a:cs typeface="Arial"/>
              </a:rPr>
              <a:t>that  </a:t>
            </a:r>
            <a:r>
              <a:rPr sz="1800" spc="-15" dirty="0">
                <a:latin typeface="Arial"/>
                <a:cs typeface="Arial"/>
              </a:rPr>
              <a:t>return </a:t>
            </a:r>
            <a:r>
              <a:rPr sz="1800" spc="-30" dirty="0">
                <a:latin typeface="Arial"/>
                <a:cs typeface="Arial"/>
              </a:rPr>
              <a:t>results. </a:t>
            </a:r>
            <a:r>
              <a:rPr sz="1800" spc="-114" dirty="0">
                <a:latin typeface="Arial"/>
                <a:cs typeface="Arial"/>
              </a:rPr>
              <a:t>The </a:t>
            </a:r>
            <a:r>
              <a:rPr sz="1800" spc="10" dirty="0">
                <a:latin typeface="Arial"/>
                <a:cs typeface="Arial"/>
              </a:rPr>
              <a:t>first </a:t>
            </a:r>
            <a:r>
              <a:rPr sz="1800" spc="-30" dirty="0">
                <a:latin typeface="Arial"/>
                <a:cs typeface="Arial"/>
              </a:rPr>
              <a:t>subquery counts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successful  </a:t>
            </a:r>
            <a:r>
              <a:rPr sz="1800" spc="-40" dirty="0">
                <a:latin typeface="Arial"/>
                <a:cs typeface="Arial"/>
              </a:rPr>
              <a:t>mission. </a:t>
            </a:r>
            <a:r>
              <a:rPr sz="1800" spc="-114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second </a:t>
            </a:r>
            <a:r>
              <a:rPr sz="1800" spc="-30" dirty="0">
                <a:latin typeface="Arial"/>
                <a:cs typeface="Arial"/>
              </a:rPr>
              <a:t>subquery counts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unsuccessful  </a:t>
            </a:r>
            <a:r>
              <a:rPr sz="1800" spc="-40" dirty="0">
                <a:latin typeface="Arial"/>
                <a:cs typeface="Arial"/>
              </a:rPr>
              <a:t>mission. </a:t>
            </a:r>
            <a:r>
              <a:rPr sz="1800" spc="-110" dirty="0">
                <a:latin typeface="Arial"/>
                <a:cs typeface="Arial"/>
              </a:rPr>
              <a:t>The </a:t>
            </a:r>
            <a:r>
              <a:rPr sz="1800" spc="-210" dirty="0">
                <a:latin typeface="Arial"/>
                <a:cs typeface="Arial"/>
              </a:rPr>
              <a:t>WHERE </a:t>
            </a:r>
            <a:r>
              <a:rPr sz="1800" spc="-60" dirty="0">
                <a:latin typeface="Arial"/>
                <a:cs typeface="Arial"/>
              </a:rPr>
              <a:t>clause </a:t>
            </a:r>
            <a:r>
              <a:rPr sz="1800" spc="-10" dirty="0">
                <a:latin typeface="Arial"/>
                <a:cs typeface="Arial"/>
              </a:rPr>
              <a:t>followed </a:t>
            </a:r>
            <a:r>
              <a:rPr sz="1800" spc="-15" dirty="0">
                <a:latin typeface="Arial"/>
                <a:cs typeface="Arial"/>
              </a:rPr>
              <a:t>by </a:t>
            </a:r>
            <a:r>
              <a:rPr sz="1800" spc="-140" dirty="0">
                <a:latin typeface="Arial"/>
                <a:cs typeface="Arial"/>
              </a:rPr>
              <a:t>LIKE </a:t>
            </a:r>
            <a:r>
              <a:rPr sz="1800" spc="-60" dirty="0">
                <a:latin typeface="Arial"/>
                <a:cs typeface="Arial"/>
              </a:rPr>
              <a:t>clause  </a:t>
            </a:r>
            <a:r>
              <a:rPr sz="1800" dirty="0">
                <a:latin typeface="Arial"/>
                <a:cs typeface="Arial"/>
              </a:rPr>
              <a:t>filters </a:t>
            </a:r>
            <a:r>
              <a:rPr sz="1800" spc="-35" dirty="0">
                <a:latin typeface="Arial"/>
                <a:cs typeface="Arial"/>
              </a:rPr>
              <a:t>mission </a:t>
            </a:r>
            <a:r>
              <a:rPr sz="1800" spc="-40" dirty="0">
                <a:latin typeface="Arial"/>
                <a:cs typeface="Arial"/>
              </a:rPr>
              <a:t>outcome. </a:t>
            </a:r>
            <a:r>
              <a:rPr sz="1800" spc="-114" dirty="0">
                <a:latin typeface="Arial"/>
                <a:cs typeface="Arial"/>
              </a:rPr>
              <a:t>The </a:t>
            </a:r>
            <a:r>
              <a:rPr sz="1800" spc="-175" dirty="0">
                <a:latin typeface="Arial"/>
                <a:cs typeface="Arial"/>
              </a:rPr>
              <a:t>COUNT </a:t>
            </a:r>
            <a:r>
              <a:rPr sz="1800" spc="-10" dirty="0">
                <a:latin typeface="Arial"/>
                <a:cs typeface="Arial"/>
              </a:rPr>
              <a:t>function </a:t>
            </a:r>
            <a:r>
              <a:rPr sz="1800" spc="-30" dirty="0">
                <a:latin typeface="Arial"/>
                <a:cs typeface="Arial"/>
              </a:rPr>
              <a:t>counts  </a:t>
            </a:r>
            <a:r>
              <a:rPr sz="1800" spc="-45" dirty="0">
                <a:latin typeface="Arial"/>
                <a:cs typeface="Arial"/>
              </a:rPr>
              <a:t>records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filtered.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465" y="967105"/>
            <a:ext cx="71329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5" dirty="0"/>
              <a:t>Boosters </a:t>
            </a:r>
            <a:r>
              <a:rPr spc="-90" dirty="0"/>
              <a:t>Carried </a:t>
            </a:r>
            <a:r>
              <a:rPr spc="-140" dirty="0"/>
              <a:t>Maximum</a:t>
            </a:r>
            <a:r>
              <a:rPr spc="615" dirty="0"/>
              <a:t> </a:t>
            </a:r>
            <a:r>
              <a:rPr spc="-125" dirty="0"/>
              <a:t>Payload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29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Arial"/>
                <a:cs typeface="Arial"/>
              </a:rPr>
              <a:t>SQL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525" y="2657475"/>
            <a:ext cx="5486400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58225" y="1962150"/>
            <a:ext cx="1000125" cy="3190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0900" y="3752913"/>
            <a:ext cx="5224780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9900"/>
              </a:lnSpc>
              <a:spcBef>
                <a:spcPts val="1475"/>
              </a:spcBef>
            </a:pPr>
            <a:r>
              <a:rPr sz="1800" spc="-150" dirty="0">
                <a:latin typeface="Arial"/>
                <a:cs typeface="Arial"/>
              </a:rPr>
              <a:t>We </a:t>
            </a:r>
            <a:r>
              <a:rPr sz="1800" spc="-50" dirty="0">
                <a:latin typeface="Arial"/>
                <a:cs typeface="Arial"/>
              </a:rPr>
              <a:t>used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30" dirty="0">
                <a:latin typeface="Arial"/>
                <a:cs typeface="Arial"/>
              </a:rPr>
              <a:t>subquery </a:t>
            </a:r>
            <a:r>
              <a:rPr sz="1800" spc="45" dirty="0">
                <a:latin typeface="Arial"/>
                <a:cs typeface="Arial"/>
              </a:rPr>
              <a:t>to </a:t>
            </a:r>
            <a:r>
              <a:rPr sz="1800" spc="20" dirty="0">
                <a:latin typeface="Arial"/>
                <a:cs typeface="Arial"/>
              </a:rPr>
              <a:t>filter </a:t>
            </a:r>
            <a:r>
              <a:rPr sz="1800" spc="-25" dirty="0">
                <a:latin typeface="Arial"/>
                <a:cs typeface="Arial"/>
              </a:rPr>
              <a:t>data </a:t>
            </a:r>
            <a:r>
              <a:rPr sz="1800" spc="-20" dirty="0">
                <a:latin typeface="Arial"/>
                <a:cs typeface="Arial"/>
              </a:rPr>
              <a:t>by </a:t>
            </a:r>
            <a:r>
              <a:rPr sz="1800" spc="-5" dirty="0">
                <a:latin typeface="Arial"/>
                <a:cs typeface="Arial"/>
              </a:rPr>
              <a:t>returning </a:t>
            </a:r>
            <a:r>
              <a:rPr sz="1800" spc="-25" dirty="0">
                <a:latin typeface="Arial"/>
                <a:cs typeface="Arial"/>
              </a:rPr>
              <a:t>only 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heaviest </a:t>
            </a:r>
            <a:r>
              <a:rPr sz="1800" spc="-35" dirty="0">
                <a:latin typeface="Arial"/>
                <a:cs typeface="Arial"/>
              </a:rPr>
              <a:t>payload </a:t>
            </a:r>
            <a:r>
              <a:rPr sz="1800" spc="-95" dirty="0">
                <a:latin typeface="Arial"/>
                <a:cs typeface="Arial"/>
              </a:rPr>
              <a:t>mass </a:t>
            </a:r>
            <a:r>
              <a:rPr sz="1800" spc="15" dirty="0">
                <a:latin typeface="Arial"/>
                <a:cs typeface="Arial"/>
              </a:rPr>
              <a:t>with </a:t>
            </a:r>
            <a:r>
              <a:rPr sz="1800" spc="-110" dirty="0">
                <a:latin typeface="Arial"/>
                <a:cs typeface="Arial"/>
              </a:rPr>
              <a:t>MAX </a:t>
            </a:r>
            <a:r>
              <a:rPr sz="1800" spc="-15" dirty="0">
                <a:latin typeface="Arial"/>
                <a:cs typeface="Arial"/>
              </a:rPr>
              <a:t>function. </a:t>
            </a:r>
            <a:r>
              <a:rPr sz="1800" spc="-114" dirty="0">
                <a:latin typeface="Arial"/>
                <a:cs typeface="Arial"/>
              </a:rPr>
              <a:t>The  </a:t>
            </a:r>
            <a:r>
              <a:rPr sz="1800" spc="-50" dirty="0">
                <a:latin typeface="Arial"/>
                <a:cs typeface="Arial"/>
              </a:rPr>
              <a:t>main </a:t>
            </a:r>
            <a:r>
              <a:rPr sz="1800" spc="-35" dirty="0">
                <a:latin typeface="Arial"/>
                <a:cs typeface="Arial"/>
              </a:rPr>
              <a:t>query </a:t>
            </a:r>
            <a:r>
              <a:rPr sz="1800" spc="-80" dirty="0">
                <a:latin typeface="Arial"/>
                <a:cs typeface="Arial"/>
              </a:rPr>
              <a:t>uses </a:t>
            </a:r>
            <a:r>
              <a:rPr sz="1800" spc="-30" dirty="0">
                <a:latin typeface="Arial"/>
                <a:cs typeface="Arial"/>
              </a:rPr>
              <a:t>subquery </a:t>
            </a:r>
            <a:r>
              <a:rPr sz="1800" spc="-25" dirty="0">
                <a:latin typeface="Arial"/>
                <a:cs typeface="Arial"/>
              </a:rPr>
              <a:t>results </a:t>
            </a:r>
            <a:r>
              <a:rPr sz="1800" spc="-40" dirty="0">
                <a:latin typeface="Arial"/>
                <a:cs typeface="Arial"/>
              </a:rPr>
              <a:t>and </a:t>
            </a:r>
            <a:r>
              <a:rPr sz="1800" spc="-25" dirty="0">
                <a:latin typeface="Arial"/>
                <a:cs typeface="Arial"/>
              </a:rPr>
              <a:t>returns </a:t>
            </a:r>
            <a:r>
              <a:rPr sz="1800" spc="-20" dirty="0">
                <a:latin typeface="Arial"/>
                <a:cs typeface="Arial"/>
              </a:rPr>
              <a:t>unique  </a:t>
            </a:r>
            <a:r>
              <a:rPr sz="1800" spc="-15" dirty="0">
                <a:latin typeface="Arial"/>
                <a:cs typeface="Arial"/>
              </a:rPr>
              <a:t>booster </a:t>
            </a:r>
            <a:r>
              <a:rPr sz="1800" spc="-45" dirty="0">
                <a:latin typeface="Arial"/>
                <a:cs typeface="Arial"/>
              </a:rPr>
              <a:t>version </a:t>
            </a:r>
            <a:r>
              <a:rPr sz="1800" spc="-190" dirty="0">
                <a:latin typeface="Arial"/>
                <a:cs typeface="Arial"/>
              </a:rPr>
              <a:t>(SELECT </a:t>
            </a:r>
            <a:r>
              <a:rPr sz="1800" spc="-140" dirty="0">
                <a:latin typeface="Arial"/>
                <a:cs typeface="Arial"/>
              </a:rPr>
              <a:t>DISTINCT) </a:t>
            </a:r>
            <a:r>
              <a:rPr sz="1800" spc="15" dirty="0">
                <a:latin typeface="Arial"/>
                <a:cs typeface="Arial"/>
              </a:rPr>
              <a:t>with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heaviest  </a:t>
            </a:r>
            <a:r>
              <a:rPr sz="1800" spc="-35" dirty="0">
                <a:latin typeface="Arial"/>
                <a:cs typeface="Arial"/>
              </a:rPr>
              <a:t>payload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mass.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600" y="1581531"/>
            <a:ext cx="7876858" cy="485584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600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-105" dirty="0">
                <a:solidFill>
                  <a:srgbClr val="292929"/>
                </a:solidFill>
                <a:latin typeface="Arial"/>
                <a:cs typeface="Arial"/>
              </a:rPr>
              <a:t>Summary </a:t>
            </a:r>
            <a:r>
              <a:rPr sz="2150" spc="1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150" spc="-1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Arial"/>
                <a:cs typeface="Arial"/>
              </a:rPr>
              <a:t>methodologies</a:t>
            </a:r>
            <a:endParaRPr sz="215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22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Data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Collection 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via </a:t>
            </a:r>
            <a:r>
              <a:rPr sz="1800" spc="-95" dirty="0">
                <a:solidFill>
                  <a:srgbClr val="292929"/>
                </a:solidFill>
                <a:latin typeface="Arial"/>
                <a:cs typeface="Arial"/>
              </a:rPr>
              <a:t>API, Web</a:t>
            </a:r>
            <a:r>
              <a:rPr sz="1800" spc="1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Scraping</a:t>
            </a:r>
            <a:endParaRPr sz="1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22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Exploratory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Data 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Analysis </a:t>
            </a:r>
            <a:r>
              <a:rPr sz="1800" spc="-105" dirty="0">
                <a:solidFill>
                  <a:srgbClr val="292929"/>
                </a:solidFill>
                <a:latin typeface="Arial"/>
                <a:cs typeface="Arial"/>
              </a:rPr>
              <a:t>(EDA) </a:t>
            </a:r>
            <a:r>
              <a:rPr sz="1800" spc="15" dirty="0">
                <a:solidFill>
                  <a:srgbClr val="292929"/>
                </a:solidFill>
                <a:latin typeface="Arial"/>
                <a:cs typeface="Arial"/>
              </a:rPr>
              <a:t>with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1800" spc="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Visualization</a:t>
            </a:r>
            <a:endParaRPr sz="1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14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110" dirty="0">
                <a:solidFill>
                  <a:srgbClr val="292929"/>
                </a:solidFill>
                <a:latin typeface="Arial"/>
                <a:cs typeface="Arial"/>
              </a:rPr>
              <a:t>EDA </a:t>
            </a:r>
            <a:r>
              <a:rPr sz="1800" spc="15" dirty="0">
                <a:solidFill>
                  <a:srgbClr val="292929"/>
                </a:solidFill>
                <a:latin typeface="Arial"/>
                <a:cs typeface="Arial"/>
              </a:rPr>
              <a:t>with</a:t>
            </a:r>
            <a:r>
              <a:rPr sz="1800" spc="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292929"/>
                </a:solidFill>
                <a:latin typeface="Arial"/>
                <a:cs typeface="Arial"/>
              </a:rPr>
              <a:t>SQL</a:t>
            </a:r>
            <a:endParaRPr sz="1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22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Interactive </a:t>
            </a:r>
            <a:r>
              <a:rPr sz="1800" spc="-60" dirty="0">
                <a:solidFill>
                  <a:srgbClr val="292929"/>
                </a:solidFill>
                <a:latin typeface="Arial"/>
                <a:cs typeface="Arial"/>
              </a:rPr>
              <a:t>Map </a:t>
            </a:r>
            <a:r>
              <a:rPr sz="1800" spc="15" dirty="0">
                <a:solidFill>
                  <a:srgbClr val="292929"/>
                </a:solidFill>
                <a:latin typeface="Arial"/>
                <a:cs typeface="Arial"/>
              </a:rPr>
              <a:t>with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Folium</a:t>
            </a:r>
            <a:endParaRPr sz="1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14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Dashboards </a:t>
            </a:r>
            <a:r>
              <a:rPr sz="1800" spc="15" dirty="0">
                <a:solidFill>
                  <a:srgbClr val="292929"/>
                </a:solidFill>
                <a:latin typeface="Arial"/>
                <a:cs typeface="Arial"/>
              </a:rPr>
              <a:t>with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Plotly</a:t>
            </a:r>
            <a:r>
              <a:rPr sz="1800" spc="-1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Dash</a:t>
            </a:r>
            <a:endParaRPr sz="1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22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Predictive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Analysis</a:t>
            </a:r>
            <a:endParaRPr sz="1800" dirty="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170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-105" dirty="0">
                <a:solidFill>
                  <a:srgbClr val="292929"/>
                </a:solidFill>
                <a:latin typeface="Arial"/>
                <a:cs typeface="Arial"/>
              </a:rPr>
              <a:t>Summary </a:t>
            </a:r>
            <a:r>
              <a:rPr sz="2150" spc="5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2150" spc="-25" dirty="0">
                <a:solidFill>
                  <a:srgbClr val="292929"/>
                </a:solidFill>
                <a:latin typeface="Arial"/>
                <a:cs typeface="Arial"/>
              </a:rPr>
              <a:t>all</a:t>
            </a:r>
            <a:r>
              <a:rPr sz="215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Arial"/>
                <a:cs typeface="Arial"/>
              </a:rPr>
              <a:t>results</a:t>
            </a:r>
            <a:endParaRPr sz="215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22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Exploratory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Data 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Analysis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results</a:t>
            </a:r>
            <a:endParaRPr sz="1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14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Interactive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maps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dashboard</a:t>
            </a:r>
            <a:endParaRPr sz="1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22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Predictive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results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4989" y="6113199"/>
            <a:ext cx="1974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550" spc="90" dirty="0">
                <a:solidFill>
                  <a:srgbClr val="1C7CDB"/>
                </a:solidFill>
                <a:latin typeface="Arial"/>
                <a:cs typeface="Arial"/>
              </a:rPr>
              <a:t>3</a:t>
            </a:fld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5229" y="914400"/>
            <a:ext cx="38608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30" dirty="0"/>
              <a:t>Executive</a:t>
            </a:r>
            <a:r>
              <a:rPr spc="75" dirty="0"/>
              <a:t> </a:t>
            </a:r>
            <a:r>
              <a:rPr spc="-185" dirty="0"/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933006"/>
            <a:ext cx="44627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0" dirty="0"/>
              <a:t>2015 </a:t>
            </a:r>
            <a:r>
              <a:rPr spc="-145" dirty="0"/>
              <a:t>Launch</a:t>
            </a:r>
            <a:r>
              <a:rPr spc="-40" dirty="0"/>
              <a:t> </a:t>
            </a:r>
            <a:r>
              <a:rPr spc="-150" dirty="0"/>
              <a:t>Records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30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Arial"/>
                <a:cs typeface="Arial"/>
              </a:rPr>
              <a:t>SQL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525" y="2628900"/>
            <a:ext cx="5286375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24750" y="2409825"/>
            <a:ext cx="2390775" cy="714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0900" y="3752913"/>
            <a:ext cx="5351145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9900"/>
              </a:lnSpc>
              <a:spcBef>
                <a:spcPts val="1475"/>
              </a:spcBef>
            </a:pPr>
            <a:r>
              <a:rPr sz="1800" spc="-75" dirty="0">
                <a:latin typeface="Arial"/>
                <a:cs typeface="Arial"/>
              </a:rPr>
              <a:t>This </a:t>
            </a:r>
            <a:r>
              <a:rPr sz="1800" spc="-35" dirty="0">
                <a:latin typeface="Arial"/>
                <a:cs typeface="Arial"/>
              </a:rPr>
              <a:t>query </a:t>
            </a:r>
            <a:r>
              <a:rPr sz="1800" spc="-30" dirty="0">
                <a:latin typeface="Arial"/>
                <a:cs typeface="Arial"/>
              </a:rPr>
              <a:t>returns month, </a:t>
            </a:r>
            <a:r>
              <a:rPr sz="1800" spc="-15" dirty="0">
                <a:latin typeface="Arial"/>
                <a:cs typeface="Arial"/>
              </a:rPr>
              <a:t>booster </a:t>
            </a:r>
            <a:r>
              <a:rPr sz="1800" spc="-45" dirty="0">
                <a:latin typeface="Arial"/>
                <a:cs typeface="Arial"/>
              </a:rPr>
              <a:t>version, launch </a:t>
            </a:r>
            <a:r>
              <a:rPr sz="1800" spc="-10" dirty="0">
                <a:latin typeface="Arial"/>
                <a:cs typeface="Arial"/>
              </a:rPr>
              <a:t>site  </a:t>
            </a:r>
            <a:r>
              <a:rPr sz="1800" spc="-55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landing </a:t>
            </a:r>
            <a:r>
              <a:rPr sz="1800" spc="-85" dirty="0">
                <a:latin typeface="Arial"/>
                <a:cs typeface="Arial"/>
              </a:rPr>
              <a:t>was </a:t>
            </a:r>
            <a:r>
              <a:rPr sz="1800" spc="-55" dirty="0">
                <a:latin typeface="Arial"/>
                <a:cs typeface="Arial"/>
              </a:rPr>
              <a:t>unsuccessful </a:t>
            </a:r>
            <a:r>
              <a:rPr sz="1800" spc="-45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landing </a:t>
            </a:r>
            <a:r>
              <a:rPr sz="1800" spc="-20" dirty="0">
                <a:latin typeface="Arial"/>
                <a:cs typeface="Arial"/>
              </a:rPr>
              <a:t>date </a:t>
            </a:r>
            <a:r>
              <a:rPr sz="1800" spc="5" dirty="0">
                <a:latin typeface="Arial"/>
                <a:cs typeface="Arial"/>
              </a:rPr>
              <a:t>took  </a:t>
            </a:r>
            <a:r>
              <a:rPr sz="1800" spc="-40" dirty="0">
                <a:latin typeface="Arial"/>
                <a:cs typeface="Arial"/>
              </a:rPr>
              <a:t>place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75" dirty="0">
                <a:latin typeface="Arial"/>
                <a:cs typeface="Arial"/>
              </a:rPr>
              <a:t>2015. </a:t>
            </a:r>
            <a:r>
              <a:rPr sz="1800" spc="-30" dirty="0">
                <a:latin typeface="Arial"/>
                <a:cs typeface="Arial"/>
              </a:rPr>
              <a:t>Substr </a:t>
            </a:r>
            <a:r>
              <a:rPr sz="1800" spc="-10" dirty="0">
                <a:latin typeface="Arial"/>
                <a:cs typeface="Arial"/>
              </a:rPr>
              <a:t>function </a:t>
            </a:r>
            <a:r>
              <a:rPr sz="1800" spc="-55" dirty="0">
                <a:latin typeface="Arial"/>
                <a:cs typeface="Arial"/>
              </a:rPr>
              <a:t>process </a:t>
            </a:r>
            <a:r>
              <a:rPr sz="1800" spc="-20" dirty="0">
                <a:latin typeface="Arial"/>
                <a:cs typeface="Arial"/>
              </a:rPr>
              <a:t>date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5" dirty="0">
                <a:latin typeface="Arial"/>
                <a:cs typeface="Arial"/>
              </a:rPr>
              <a:t>order  </a:t>
            </a:r>
            <a:r>
              <a:rPr sz="1800" spc="45" dirty="0">
                <a:latin typeface="Arial"/>
                <a:cs typeface="Arial"/>
              </a:rPr>
              <a:t>to </a:t>
            </a:r>
            <a:r>
              <a:rPr sz="1800" spc="-30" dirty="0">
                <a:latin typeface="Arial"/>
                <a:cs typeface="Arial"/>
              </a:rPr>
              <a:t>take </a:t>
            </a:r>
            <a:r>
              <a:rPr sz="1800" spc="-20" dirty="0">
                <a:latin typeface="Arial"/>
                <a:cs typeface="Arial"/>
              </a:rPr>
              <a:t>month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spc="-75" dirty="0">
                <a:latin typeface="Arial"/>
                <a:cs typeface="Arial"/>
              </a:rPr>
              <a:t>year. </a:t>
            </a:r>
            <a:r>
              <a:rPr sz="1800" spc="-80" dirty="0">
                <a:latin typeface="Arial"/>
                <a:cs typeface="Arial"/>
              </a:rPr>
              <a:t>Substr(DATE, </a:t>
            </a:r>
            <a:r>
              <a:rPr sz="1800" spc="15" dirty="0">
                <a:latin typeface="Arial"/>
                <a:cs typeface="Arial"/>
              </a:rPr>
              <a:t>4, </a:t>
            </a:r>
            <a:r>
              <a:rPr sz="1800" dirty="0">
                <a:latin typeface="Arial"/>
                <a:cs typeface="Arial"/>
              </a:rPr>
              <a:t>2) </a:t>
            </a:r>
            <a:r>
              <a:rPr sz="1800" spc="-60" dirty="0">
                <a:latin typeface="Arial"/>
                <a:cs typeface="Arial"/>
              </a:rPr>
              <a:t>shows  </a:t>
            </a:r>
            <a:r>
              <a:rPr sz="1800" spc="-30" dirty="0">
                <a:latin typeface="Arial"/>
                <a:cs typeface="Arial"/>
              </a:rPr>
              <a:t>month. </a:t>
            </a:r>
            <a:r>
              <a:rPr sz="1800" spc="-70" dirty="0">
                <a:latin typeface="Arial"/>
                <a:cs typeface="Arial"/>
              </a:rPr>
              <a:t>Substr(DATE,7, </a:t>
            </a:r>
            <a:r>
              <a:rPr sz="1800" dirty="0">
                <a:latin typeface="Arial"/>
                <a:cs typeface="Arial"/>
              </a:rPr>
              <a:t>4) </a:t>
            </a:r>
            <a:r>
              <a:rPr sz="1800" spc="-60" dirty="0">
                <a:latin typeface="Arial"/>
                <a:cs typeface="Arial"/>
              </a:rPr>
              <a:t>shows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year.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332" y="977423"/>
            <a:ext cx="98729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285355" algn="l"/>
              </a:tabLst>
            </a:pPr>
            <a:r>
              <a:rPr sz="2750" spc="-160" dirty="0"/>
              <a:t>Rank  </a:t>
            </a:r>
            <a:r>
              <a:rPr sz="2750" spc="-35" dirty="0"/>
              <a:t>Landing </a:t>
            </a:r>
            <a:r>
              <a:rPr sz="2750" spc="-85" dirty="0"/>
              <a:t>Outcomes</a:t>
            </a:r>
            <a:r>
              <a:rPr sz="2750" spc="20" dirty="0"/>
              <a:t> </a:t>
            </a:r>
            <a:r>
              <a:rPr sz="2750" spc="-70" dirty="0"/>
              <a:t>Between</a:t>
            </a:r>
            <a:r>
              <a:rPr sz="2750" spc="20" dirty="0"/>
              <a:t> </a:t>
            </a:r>
            <a:r>
              <a:rPr sz="2750" spc="95" dirty="0"/>
              <a:t>2010-06-04</a:t>
            </a:r>
            <a:r>
              <a:rPr lang="en-IN" sz="2750" spc="95" dirty="0"/>
              <a:t> </a:t>
            </a:r>
            <a:r>
              <a:rPr sz="2750" spc="-60" dirty="0"/>
              <a:t>and</a:t>
            </a:r>
            <a:r>
              <a:rPr sz="2750" spc="5" dirty="0"/>
              <a:t> </a:t>
            </a:r>
            <a:r>
              <a:rPr sz="2750" spc="90" dirty="0"/>
              <a:t>2017-03-20</a:t>
            </a:r>
            <a:endParaRPr sz="27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31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Arial"/>
                <a:cs typeface="Arial"/>
              </a:rPr>
              <a:t>SQL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525" y="2495550"/>
            <a:ext cx="5591175" cy="50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00975" y="2324100"/>
            <a:ext cx="2743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0900" y="3752913"/>
            <a:ext cx="5267325" cy="242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40385">
              <a:lnSpc>
                <a:spcPts val="2100"/>
              </a:lnSpc>
              <a:spcBef>
                <a:spcPts val="1595"/>
              </a:spcBef>
              <a:tabLst>
                <a:tab pos="688975" algn="l"/>
              </a:tabLst>
            </a:pPr>
            <a:r>
              <a:rPr sz="1800" spc="-75" dirty="0">
                <a:latin typeface="Arial"/>
                <a:cs typeface="Arial"/>
              </a:rPr>
              <a:t>This </a:t>
            </a:r>
            <a:r>
              <a:rPr sz="1800" spc="-35" dirty="0">
                <a:latin typeface="Arial"/>
                <a:cs typeface="Arial"/>
              </a:rPr>
              <a:t>query </a:t>
            </a:r>
            <a:r>
              <a:rPr sz="1800" spc="-30" dirty="0">
                <a:latin typeface="Arial"/>
                <a:cs typeface="Arial"/>
              </a:rPr>
              <a:t>returns </a:t>
            </a:r>
            <a:r>
              <a:rPr sz="1800" spc="-5" dirty="0">
                <a:latin typeface="Arial"/>
                <a:cs typeface="Arial"/>
              </a:rPr>
              <a:t>landing </a:t>
            </a:r>
            <a:r>
              <a:rPr sz="1800" spc="-45" dirty="0">
                <a:latin typeface="Arial"/>
                <a:cs typeface="Arial"/>
              </a:rPr>
              <a:t>outcomes and </a:t>
            </a:r>
            <a:r>
              <a:rPr sz="1800" spc="5" dirty="0">
                <a:latin typeface="Arial"/>
                <a:cs typeface="Arial"/>
              </a:rPr>
              <a:t>their  </a:t>
            </a:r>
            <a:r>
              <a:rPr sz="1800" spc="-20" dirty="0">
                <a:latin typeface="Arial"/>
                <a:cs typeface="Arial"/>
              </a:rPr>
              <a:t>count	</a:t>
            </a:r>
            <a:r>
              <a:rPr sz="1800" spc="-55" dirty="0">
                <a:latin typeface="Arial"/>
                <a:cs typeface="Arial"/>
              </a:rPr>
              <a:t>where </a:t>
            </a:r>
            <a:r>
              <a:rPr sz="1800" spc="-35" dirty="0">
                <a:latin typeface="Arial"/>
                <a:cs typeface="Arial"/>
              </a:rPr>
              <a:t>mission </a:t>
            </a:r>
            <a:r>
              <a:rPr sz="1800" spc="-85" dirty="0">
                <a:latin typeface="Arial"/>
                <a:cs typeface="Arial"/>
              </a:rPr>
              <a:t>was </a:t>
            </a:r>
            <a:r>
              <a:rPr sz="1800" spc="-60" dirty="0">
                <a:latin typeface="Arial"/>
                <a:cs typeface="Arial"/>
              </a:rPr>
              <a:t>successful </a:t>
            </a:r>
            <a:r>
              <a:rPr sz="1800" spc="-45" dirty="0">
                <a:latin typeface="Arial"/>
                <a:cs typeface="Arial"/>
              </a:rPr>
              <a:t>and </a:t>
            </a:r>
            <a:r>
              <a:rPr sz="1800" spc="-20" dirty="0">
                <a:latin typeface="Arial"/>
                <a:cs typeface="Arial"/>
              </a:rPr>
              <a:t>date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80"/>
              </a:lnSpc>
              <a:spcBef>
                <a:spcPts val="15"/>
              </a:spcBef>
              <a:tabLst>
                <a:tab pos="1947545" algn="l"/>
              </a:tabLst>
            </a:pPr>
            <a:r>
              <a:rPr sz="1800" spc="-35" dirty="0">
                <a:latin typeface="Arial"/>
                <a:cs typeface="Arial"/>
              </a:rPr>
              <a:t>between </a:t>
            </a:r>
            <a:r>
              <a:rPr sz="1800" spc="114" dirty="0">
                <a:latin typeface="Arial"/>
                <a:cs typeface="Arial"/>
              </a:rPr>
              <a:t>04/06/2010 </a:t>
            </a:r>
            <a:r>
              <a:rPr sz="1800" spc="-45" dirty="0">
                <a:latin typeface="Arial"/>
                <a:cs typeface="Arial"/>
              </a:rPr>
              <a:t>and </a:t>
            </a:r>
            <a:r>
              <a:rPr sz="1800" spc="100" dirty="0">
                <a:latin typeface="Arial"/>
                <a:cs typeface="Arial"/>
              </a:rPr>
              <a:t>20/03/2017. </a:t>
            </a:r>
            <a:r>
              <a:rPr sz="1800" spc="-114" dirty="0">
                <a:latin typeface="Arial"/>
                <a:cs typeface="Arial"/>
              </a:rPr>
              <a:t>The </a:t>
            </a:r>
            <a:r>
              <a:rPr sz="1800" spc="-210" dirty="0">
                <a:latin typeface="Arial"/>
                <a:cs typeface="Arial"/>
              </a:rPr>
              <a:t>GROUP  </a:t>
            </a:r>
            <a:r>
              <a:rPr sz="1800" spc="-135" dirty="0">
                <a:latin typeface="Arial"/>
                <a:cs typeface="Arial"/>
              </a:rPr>
              <a:t>BY </a:t>
            </a:r>
            <a:r>
              <a:rPr sz="1800" spc="-60" dirty="0">
                <a:latin typeface="Arial"/>
                <a:cs typeface="Arial"/>
              </a:rPr>
              <a:t>clause </a:t>
            </a:r>
            <a:r>
              <a:rPr sz="1800" spc="-15" dirty="0">
                <a:latin typeface="Arial"/>
                <a:cs typeface="Arial"/>
              </a:rPr>
              <a:t>groups </a:t>
            </a:r>
            <a:r>
              <a:rPr sz="1800" spc="-30" dirty="0">
                <a:latin typeface="Arial"/>
                <a:cs typeface="Arial"/>
              </a:rPr>
              <a:t>results </a:t>
            </a:r>
            <a:r>
              <a:rPr sz="1800" spc="-20" dirty="0">
                <a:latin typeface="Arial"/>
                <a:cs typeface="Arial"/>
              </a:rPr>
              <a:t>by </a:t>
            </a:r>
            <a:r>
              <a:rPr sz="1800" spc="-5" dirty="0">
                <a:latin typeface="Arial"/>
                <a:cs typeface="Arial"/>
              </a:rPr>
              <a:t>landing </a:t>
            </a:r>
            <a:r>
              <a:rPr sz="1800" spc="-35" dirty="0">
                <a:latin typeface="Arial"/>
                <a:cs typeface="Arial"/>
              </a:rPr>
              <a:t>outcome </a:t>
            </a:r>
            <a:r>
              <a:rPr sz="1800" spc="-45" dirty="0">
                <a:latin typeface="Arial"/>
                <a:cs typeface="Arial"/>
              </a:rPr>
              <a:t>and  </a:t>
            </a:r>
            <a:r>
              <a:rPr sz="1800" spc="-185" dirty="0">
                <a:latin typeface="Arial"/>
                <a:cs typeface="Arial"/>
              </a:rPr>
              <a:t>ORDER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BY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75" dirty="0">
                <a:latin typeface="Arial"/>
                <a:cs typeface="Arial"/>
              </a:rPr>
              <a:t>COUNT	</a:t>
            </a:r>
            <a:r>
              <a:rPr sz="1800" spc="-185" dirty="0">
                <a:latin typeface="Arial"/>
                <a:cs typeface="Arial"/>
              </a:rPr>
              <a:t>DESC </a:t>
            </a:r>
            <a:r>
              <a:rPr sz="1800" spc="-60" dirty="0">
                <a:latin typeface="Arial"/>
                <a:cs typeface="Arial"/>
              </a:rPr>
              <a:t>shows </a:t>
            </a:r>
            <a:r>
              <a:rPr sz="1800" spc="-30" dirty="0">
                <a:latin typeface="Arial"/>
                <a:cs typeface="Arial"/>
              </a:rPr>
              <a:t>results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decreasing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sz="1800" spc="-30" dirty="0">
                <a:latin typeface="Arial"/>
                <a:cs typeface="Arial"/>
              </a:rPr>
              <a:t>order.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CDB"/>
                </a:solidFill>
                <a:latin typeface="Arial"/>
                <a:cs typeface="Arial"/>
              </a:rPr>
              <a:t>35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5781357"/>
            <a:ext cx="7670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292929"/>
                </a:solidFill>
                <a:latin typeface="Arial"/>
                <a:cs typeface="Arial"/>
              </a:rPr>
              <a:t>We </a:t>
            </a:r>
            <a:r>
              <a:rPr sz="1800" spc="-95" dirty="0">
                <a:solidFill>
                  <a:srgbClr val="292929"/>
                </a:solidFill>
                <a:latin typeface="Arial"/>
                <a:cs typeface="Arial"/>
              </a:rPr>
              <a:t>see 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that </a:t>
            </a:r>
            <a:r>
              <a:rPr sz="1800" spc="-95" dirty="0">
                <a:solidFill>
                  <a:srgbClr val="292929"/>
                </a:solidFill>
                <a:latin typeface="Arial"/>
                <a:cs typeface="Arial"/>
              </a:rPr>
              <a:t>Space </a:t>
            </a:r>
            <a:r>
              <a:rPr sz="1800" spc="-170" dirty="0">
                <a:solidFill>
                  <a:srgbClr val="292929"/>
                </a:solidFill>
                <a:latin typeface="Arial"/>
                <a:cs typeface="Arial"/>
              </a:rPr>
              <a:t>X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launch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sites </a:t>
            </a:r>
            <a:r>
              <a:rPr sz="1800" spc="-70" dirty="0">
                <a:solidFill>
                  <a:srgbClr val="292929"/>
                </a:solidFill>
                <a:latin typeface="Arial"/>
                <a:cs typeface="Arial"/>
              </a:rPr>
              <a:t>are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located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on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coast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of the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United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Arial"/>
                <a:cs typeface="Arial"/>
              </a:rPr>
              <a:t>States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8456" y="680085"/>
            <a:ext cx="607314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Folium </a:t>
            </a:r>
            <a:r>
              <a:rPr spc="-130" dirty="0"/>
              <a:t>map </a:t>
            </a:r>
            <a:r>
              <a:rPr spc="-190" dirty="0"/>
              <a:t>– </a:t>
            </a:r>
            <a:r>
              <a:rPr spc="-100" dirty="0"/>
              <a:t>Ground</a:t>
            </a:r>
            <a:r>
              <a:rPr spc="-65" dirty="0"/>
              <a:t> </a:t>
            </a:r>
            <a:r>
              <a:rPr spc="-40" dirty="0"/>
              <a:t>stations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2276475" y="1381125"/>
            <a:ext cx="7058025" cy="421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CDB"/>
                </a:solidFill>
                <a:latin typeface="Arial"/>
                <a:cs typeface="Arial"/>
              </a:rPr>
              <a:t>36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5809932"/>
            <a:ext cx="935545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105" dirty="0">
                <a:solidFill>
                  <a:srgbClr val="00AF50"/>
                </a:solidFill>
                <a:latin typeface="Arial"/>
                <a:cs typeface="Arial"/>
              </a:rPr>
              <a:t>Green 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marker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represents 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successful </a:t>
            </a:r>
            <a:r>
              <a:rPr sz="1800" spc="-75" dirty="0">
                <a:solidFill>
                  <a:srgbClr val="292929"/>
                </a:solidFill>
                <a:latin typeface="Arial"/>
                <a:cs typeface="Arial"/>
              </a:rPr>
              <a:t>launches. </a:t>
            </a:r>
            <a:r>
              <a:rPr sz="1800" spc="-114" dirty="0">
                <a:solidFill>
                  <a:srgbClr val="FF0000"/>
                </a:solidFill>
                <a:latin typeface="Arial"/>
                <a:cs typeface="Arial"/>
              </a:rPr>
              <a:t>Red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marker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represents 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unsuccessful </a:t>
            </a:r>
            <a:r>
              <a:rPr sz="1800" spc="-60" dirty="0">
                <a:solidFill>
                  <a:srgbClr val="292929"/>
                </a:solidFill>
                <a:latin typeface="Arial"/>
                <a:cs typeface="Arial"/>
              </a:rPr>
              <a:t>launches. </a:t>
            </a:r>
            <a:r>
              <a:rPr sz="1800" spc="-155" dirty="0">
                <a:solidFill>
                  <a:srgbClr val="292929"/>
                </a:solidFill>
                <a:latin typeface="Arial"/>
                <a:cs typeface="Arial"/>
              </a:rPr>
              <a:t>We 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note 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that </a:t>
            </a:r>
            <a:r>
              <a:rPr sz="1800" spc="-215" dirty="0">
                <a:solidFill>
                  <a:srgbClr val="292929"/>
                </a:solidFill>
                <a:latin typeface="Arial"/>
                <a:cs typeface="Arial"/>
              </a:rPr>
              <a:t>KSC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LC-39A </a:t>
            </a:r>
            <a:r>
              <a:rPr sz="1800" spc="-85" dirty="0">
                <a:solidFill>
                  <a:srgbClr val="292929"/>
                </a:solidFill>
                <a:latin typeface="Arial"/>
                <a:cs typeface="Arial"/>
              </a:rPr>
              <a:t>has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higher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launch </a:t>
            </a:r>
            <a:r>
              <a:rPr sz="1800" spc="-85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18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rate.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312" y="580232"/>
            <a:ext cx="74161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Folium </a:t>
            </a:r>
            <a:r>
              <a:rPr spc="-130" dirty="0"/>
              <a:t>map </a:t>
            </a:r>
            <a:r>
              <a:rPr spc="-190" dirty="0"/>
              <a:t>– </a:t>
            </a:r>
            <a:r>
              <a:rPr spc="-70" dirty="0"/>
              <a:t>Color </a:t>
            </a:r>
            <a:r>
              <a:rPr spc="-75" dirty="0"/>
              <a:t>Labeled</a:t>
            </a:r>
            <a:r>
              <a:rPr spc="85" dirty="0"/>
              <a:t> </a:t>
            </a:r>
            <a:r>
              <a:rPr spc="-105" dirty="0"/>
              <a:t>Markers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28675" y="1381125"/>
            <a:ext cx="10972800" cy="3981450"/>
            <a:chOff x="828675" y="1381125"/>
            <a:chExt cx="10972800" cy="3981450"/>
          </a:xfrm>
        </p:grpSpPr>
        <p:sp>
          <p:nvSpPr>
            <p:cNvPr id="6" name="object 6"/>
            <p:cNvSpPr/>
            <p:nvPr/>
          </p:nvSpPr>
          <p:spPr>
            <a:xfrm>
              <a:off x="828675" y="1381125"/>
              <a:ext cx="2743200" cy="2762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1875" y="2762250"/>
              <a:ext cx="2686050" cy="26003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00775" y="1390650"/>
              <a:ext cx="2857500" cy="2133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58275" y="2762250"/>
              <a:ext cx="2743200" cy="2400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CDB"/>
                </a:solidFill>
                <a:latin typeface="Arial"/>
                <a:cs typeface="Arial"/>
              </a:rPr>
              <a:t>37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4892611"/>
            <a:ext cx="6224905" cy="11588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924560">
              <a:lnSpc>
                <a:spcPct val="104400"/>
              </a:lnSpc>
              <a:spcBef>
                <a:spcPts val="5"/>
              </a:spcBef>
            </a:pPr>
            <a:r>
              <a:rPr sz="1800" spc="-85" dirty="0">
                <a:solidFill>
                  <a:srgbClr val="292929"/>
                </a:solidFill>
                <a:latin typeface="Arial"/>
                <a:cs typeface="Arial"/>
              </a:rPr>
              <a:t>Is </a:t>
            </a:r>
            <a:r>
              <a:rPr sz="1800" spc="-190" dirty="0">
                <a:solidFill>
                  <a:srgbClr val="292929"/>
                </a:solidFill>
                <a:latin typeface="Arial"/>
                <a:cs typeface="Arial"/>
              </a:rPr>
              <a:t>CCAFS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SLC-40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close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proximity </a:t>
            </a:r>
            <a:r>
              <a:rPr sz="1800" spc="45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railways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? </a:t>
            </a:r>
            <a:r>
              <a:rPr sz="1800" spc="-125" dirty="0">
                <a:solidFill>
                  <a:srgbClr val="292929"/>
                </a:solidFill>
                <a:latin typeface="Arial"/>
                <a:cs typeface="Arial"/>
              </a:rPr>
              <a:t>Yes  </a:t>
            </a:r>
            <a:r>
              <a:rPr sz="1800" spc="-85" dirty="0">
                <a:solidFill>
                  <a:srgbClr val="292929"/>
                </a:solidFill>
                <a:latin typeface="Arial"/>
                <a:cs typeface="Arial"/>
              </a:rPr>
              <a:t>Is </a:t>
            </a:r>
            <a:r>
              <a:rPr sz="1800" spc="-190" dirty="0">
                <a:solidFill>
                  <a:srgbClr val="292929"/>
                </a:solidFill>
                <a:latin typeface="Arial"/>
                <a:cs typeface="Arial"/>
              </a:rPr>
              <a:t>CCAFS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SLC-40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close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proximity </a:t>
            </a:r>
            <a:r>
              <a:rPr sz="1800" spc="45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highways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? </a:t>
            </a:r>
            <a:r>
              <a:rPr sz="1800" spc="-125" dirty="0">
                <a:solidFill>
                  <a:srgbClr val="292929"/>
                </a:solidFill>
                <a:latin typeface="Arial"/>
                <a:cs typeface="Arial"/>
              </a:rPr>
              <a:t>Yes  </a:t>
            </a:r>
            <a:r>
              <a:rPr sz="1800" spc="-85" dirty="0">
                <a:solidFill>
                  <a:srgbClr val="292929"/>
                </a:solidFill>
                <a:latin typeface="Arial"/>
                <a:cs typeface="Arial"/>
              </a:rPr>
              <a:t>Is </a:t>
            </a:r>
            <a:r>
              <a:rPr sz="1800" spc="-190" dirty="0">
                <a:solidFill>
                  <a:srgbClr val="292929"/>
                </a:solidFill>
                <a:latin typeface="Arial"/>
                <a:cs typeface="Arial"/>
              </a:rPr>
              <a:t>CCAFS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SLC-40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close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proximity </a:t>
            </a:r>
            <a:r>
              <a:rPr sz="1800" spc="45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coastline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?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Do </a:t>
            </a:r>
            <a:r>
              <a:rPr sz="1800" spc="-190" dirty="0">
                <a:solidFill>
                  <a:srgbClr val="292929"/>
                </a:solidFill>
                <a:latin typeface="Arial"/>
                <a:cs typeface="Arial"/>
              </a:rPr>
              <a:t>CCAFS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SLC-40 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keeps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certain distance </a:t>
            </a:r>
            <a:r>
              <a:rPr sz="1800" spc="-85" dirty="0">
                <a:solidFill>
                  <a:srgbClr val="292929"/>
                </a:solidFill>
                <a:latin typeface="Arial"/>
                <a:cs typeface="Arial"/>
              </a:rPr>
              <a:t>away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from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cities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?</a:t>
            </a:r>
            <a:r>
              <a:rPr sz="1800" spc="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0648" y="1026224"/>
            <a:ext cx="103104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45" dirty="0"/>
              <a:t>Folium </a:t>
            </a:r>
            <a:r>
              <a:rPr sz="2750" spc="-85" dirty="0"/>
              <a:t>Map </a:t>
            </a:r>
            <a:r>
              <a:rPr sz="2750" spc="-140" dirty="0"/>
              <a:t>– </a:t>
            </a:r>
            <a:r>
              <a:rPr sz="2750" spc="-85" dirty="0"/>
              <a:t>Distances </a:t>
            </a:r>
            <a:r>
              <a:rPr sz="2750" spc="-40" dirty="0"/>
              <a:t>between </a:t>
            </a:r>
            <a:r>
              <a:rPr sz="2750" spc="-270" dirty="0"/>
              <a:t>CCAFS </a:t>
            </a:r>
            <a:r>
              <a:rPr sz="2750" spc="-85" dirty="0"/>
              <a:t>SLC-40 </a:t>
            </a:r>
            <a:r>
              <a:rPr sz="2750" spc="-60" dirty="0"/>
              <a:t>and </a:t>
            </a:r>
            <a:r>
              <a:rPr sz="2750" spc="10" dirty="0"/>
              <a:t>its</a:t>
            </a:r>
            <a:r>
              <a:rPr sz="2750" spc="645" dirty="0"/>
              <a:t> </a:t>
            </a:r>
            <a:r>
              <a:rPr sz="2750" spc="-10" dirty="0"/>
              <a:t>proximities</a:t>
            </a:r>
            <a:endParaRPr sz="2750" dirty="0"/>
          </a:p>
        </p:txBody>
      </p:sp>
      <p:sp>
        <p:nvSpPr>
          <p:cNvPr id="5" name="object 5"/>
          <p:cNvSpPr/>
          <p:nvPr/>
        </p:nvSpPr>
        <p:spPr>
          <a:xfrm>
            <a:off x="771525" y="1714500"/>
            <a:ext cx="4562475" cy="100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525" y="3067050"/>
            <a:ext cx="4562475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29275" y="1466850"/>
            <a:ext cx="2562225" cy="3209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67725" y="1990725"/>
            <a:ext cx="3419475" cy="1733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323522"/>
            <a:ext cx="6200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292929"/>
                </a:solidFill>
                <a:latin typeface="Arial"/>
                <a:cs typeface="Arial"/>
              </a:rPr>
              <a:t>We </a:t>
            </a:r>
            <a:r>
              <a:rPr sz="1800" spc="-95" dirty="0">
                <a:solidFill>
                  <a:srgbClr val="292929"/>
                </a:solidFill>
                <a:latin typeface="Arial"/>
                <a:cs typeface="Arial"/>
              </a:rPr>
              <a:t>see 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that </a:t>
            </a:r>
            <a:r>
              <a:rPr sz="1800" spc="-215" dirty="0">
                <a:solidFill>
                  <a:srgbClr val="292929"/>
                </a:solidFill>
                <a:latin typeface="Arial"/>
                <a:cs typeface="Arial"/>
              </a:rPr>
              <a:t>KSC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LC-39A </a:t>
            </a:r>
            <a:r>
              <a:rPr sz="1800" spc="-85" dirty="0">
                <a:solidFill>
                  <a:srgbClr val="292929"/>
                </a:solidFill>
                <a:latin typeface="Arial"/>
                <a:cs typeface="Arial"/>
              </a:rPr>
              <a:t>has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best </a:t>
            </a:r>
            <a:r>
              <a:rPr sz="1800" spc="-85" dirty="0">
                <a:solidFill>
                  <a:srgbClr val="292929"/>
                </a:solidFill>
                <a:latin typeface="Arial"/>
                <a:cs typeface="Arial"/>
              </a:rPr>
              <a:t>success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rate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Arial"/>
                <a:cs typeface="Arial"/>
              </a:rPr>
              <a:t>launches.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264" y="940753"/>
            <a:ext cx="68897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 dirty="0"/>
              <a:t>Dashboard </a:t>
            </a:r>
            <a:r>
              <a:rPr spc="-190" dirty="0"/>
              <a:t>– </a:t>
            </a:r>
            <a:r>
              <a:rPr spc="-70" dirty="0"/>
              <a:t>Total </a:t>
            </a:r>
            <a:r>
              <a:rPr spc="-210" dirty="0"/>
              <a:t>success </a:t>
            </a:r>
            <a:r>
              <a:rPr spc="-40" dirty="0"/>
              <a:t>by</a:t>
            </a:r>
            <a:r>
              <a:rPr spc="470" dirty="0"/>
              <a:t> </a:t>
            </a:r>
            <a:r>
              <a:rPr spc="-105" dirty="0"/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35</a:t>
            </a:fld>
            <a:endParaRPr spc="90" dirty="0"/>
          </a:p>
        </p:txBody>
      </p:sp>
      <p:sp>
        <p:nvSpPr>
          <p:cNvPr id="4" name="object 4"/>
          <p:cNvSpPr/>
          <p:nvPr/>
        </p:nvSpPr>
        <p:spPr>
          <a:xfrm>
            <a:off x="628650" y="1828800"/>
            <a:ext cx="10934700" cy="2724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435" y="5190172"/>
            <a:ext cx="93795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292929"/>
                </a:solidFill>
                <a:latin typeface="Arial"/>
                <a:cs typeface="Arial"/>
              </a:rPr>
              <a:t>We </a:t>
            </a:r>
            <a:r>
              <a:rPr sz="1800" spc="-95" dirty="0">
                <a:solidFill>
                  <a:srgbClr val="292929"/>
                </a:solidFill>
                <a:latin typeface="Arial"/>
                <a:cs typeface="Arial"/>
              </a:rPr>
              <a:t>see 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that </a:t>
            </a:r>
            <a:r>
              <a:rPr sz="1800" spc="-215" dirty="0">
                <a:solidFill>
                  <a:srgbClr val="292929"/>
                </a:solidFill>
                <a:latin typeface="Arial"/>
                <a:cs typeface="Arial"/>
              </a:rPr>
              <a:t>KSC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LC-39A </a:t>
            </a:r>
            <a:r>
              <a:rPr sz="1800" spc="-85" dirty="0">
                <a:solidFill>
                  <a:srgbClr val="292929"/>
                </a:solidFill>
                <a:latin typeface="Arial"/>
                <a:cs typeface="Arial"/>
              </a:rPr>
              <a:t>has 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achieved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65" dirty="0">
                <a:solidFill>
                  <a:srgbClr val="292929"/>
                </a:solidFill>
                <a:latin typeface="Arial"/>
                <a:cs typeface="Arial"/>
              </a:rPr>
              <a:t>76.9%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success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rate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while 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getting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65" dirty="0">
                <a:solidFill>
                  <a:srgbClr val="292929"/>
                </a:solidFill>
                <a:latin typeface="Arial"/>
                <a:cs typeface="Arial"/>
              </a:rPr>
              <a:t>23.1%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failure</a:t>
            </a:r>
            <a:r>
              <a:rPr sz="1800" spc="1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rate.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3435" y="1069277"/>
            <a:ext cx="962279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70" dirty="0"/>
              <a:t>Dashboard </a:t>
            </a:r>
            <a:r>
              <a:rPr sz="3050" spc="-160" dirty="0"/>
              <a:t>– </a:t>
            </a:r>
            <a:r>
              <a:rPr sz="3050" spc="-55" dirty="0"/>
              <a:t>Total </a:t>
            </a:r>
            <a:r>
              <a:rPr sz="3050" spc="-155" dirty="0"/>
              <a:t>success </a:t>
            </a:r>
            <a:r>
              <a:rPr sz="3050" spc="-100" dirty="0"/>
              <a:t>launches </a:t>
            </a:r>
            <a:r>
              <a:rPr sz="3050" spc="35" dirty="0"/>
              <a:t>for </a:t>
            </a:r>
            <a:r>
              <a:rPr sz="3050" spc="-90" dirty="0"/>
              <a:t>Site </a:t>
            </a:r>
            <a:r>
              <a:rPr sz="3050" spc="-350" dirty="0"/>
              <a:t>KSC </a:t>
            </a:r>
            <a:r>
              <a:rPr sz="3050" spc="-25" dirty="0"/>
              <a:t>LC-39A</a:t>
            </a:r>
            <a:endParaRPr sz="30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36</a:t>
            </a:fld>
            <a:endParaRPr spc="90" dirty="0"/>
          </a:p>
        </p:txBody>
      </p:sp>
      <p:sp>
        <p:nvSpPr>
          <p:cNvPr id="4" name="object 4"/>
          <p:cNvSpPr/>
          <p:nvPr/>
        </p:nvSpPr>
        <p:spPr>
          <a:xfrm>
            <a:off x="771525" y="1790700"/>
            <a:ext cx="10829925" cy="271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762307"/>
            <a:ext cx="8424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292929"/>
                </a:solidFill>
                <a:latin typeface="Arial"/>
                <a:cs typeface="Arial"/>
              </a:rPr>
              <a:t>Low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weighted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payloads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have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better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success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rate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than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heavy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weighted</a:t>
            </a:r>
            <a:r>
              <a:rPr sz="1800" spc="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payloads.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907733"/>
            <a:ext cx="916368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40" dirty="0"/>
              <a:t>Dashboard </a:t>
            </a:r>
            <a:r>
              <a:rPr sz="1850" spc="-95" dirty="0"/>
              <a:t>– </a:t>
            </a:r>
            <a:r>
              <a:rPr sz="1850" spc="-70" dirty="0"/>
              <a:t>Payload </a:t>
            </a:r>
            <a:r>
              <a:rPr sz="1850" spc="-100" dirty="0"/>
              <a:t>mass </a:t>
            </a:r>
            <a:r>
              <a:rPr sz="1850" spc="-70" dirty="0"/>
              <a:t>vs </a:t>
            </a:r>
            <a:r>
              <a:rPr sz="1850" spc="-55" dirty="0"/>
              <a:t>Outcome </a:t>
            </a:r>
            <a:r>
              <a:rPr sz="1850" spc="15" dirty="0"/>
              <a:t>for </a:t>
            </a:r>
            <a:r>
              <a:rPr sz="1850" spc="-20" dirty="0"/>
              <a:t>all </a:t>
            </a:r>
            <a:r>
              <a:rPr sz="1850" spc="-30" dirty="0"/>
              <a:t>sites </a:t>
            </a:r>
            <a:r>
              <a:rPr sz="1850" spc="5" dirty="0"/>
              <a:t>with </a:t>
            </a:r>
            <a:r>
              <a:rPr sz="1850" dirty="0"/>
              <a:t>different </a:t>
            </a:r>
            <a:r>
              <a:rPr sz="1850" spc="-40" dirty="0"/>
              <a:t>payload </a:t>
            </a:r>
            <a:r>
              <a:rPr sz="1850" spc="-100" dirty="0"/>
              <a:t>mass</a:t>
            </a:r>
            <a:r>
              <a:rPr sz="1850" spc="85" dirty="0"/>
              <a:t> </a:t>
            </a:r>
            <a:r>
              <a:rPr sz="1850" spc="-30" dirty="0"/>
              <a:t>selected</a:t>
            </a:r>
            <a:endParaRPr sz="18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37</a:t>
            </a:fld>
            <a:endParaRPr spc="90" dirty="0"/>
          </a:p>
        </p:txBody>
      </p:sp>
      <p:sp>
        <p:nvSpPr>
          <p:cNvPr id="4" name="object 4"/>
          <p:cNvSpPr/>
          <p:nvPr/>
        </p:nvSpPr>
        <p:spPr>
          <a:xfrm>
            <a:off x="1152525" y="1419225"/>
            <a:ext cx="9648825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2525" y="3524250"/>
            <a:ext cx="9648825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91965" y="1358836"/>
            <a:ext cx="3413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Low </a:t>
            </a:r>
            <a:r>
              <a:rPr sz="1800" b="1" spc="-10" dirty="0">
                <a:latin typeface="Carlito"/>
                <a:cs typeface="Carlito"/>
              </a:rPr>
              <a:t>weighted </a:t>
            </a:r>
            <a:r>
              <a:rPr sz="1800" b="1" dirty="0">
                <a:latin typeface="Carlito"/>
                <a:cs typeface="Carlito"/>
              </a:rPr>
              <a:t>payload </a:t>
            </a:r>
            <a:r>
              <a:rPr sz="1800" b="1" spc="-20" dirty="0">
                <a:latin typeface="Carlito"/>
                <a:cs typeface="Carlito"/>
              </a:rPr>
              <a:t>(0 </a:t>
            </a:r>
            <a:r>
              <a:rPr sz="1800" b="1" dirty="0">
                <a:latin typeface="Carlito"/>
                <a:cs typeface="Carlito"/>
              </a:rPr>
              <a:t>– </a:t>
            </a:r>
            <a:r>
              <a:rPr sz="1800" b="1" spc="-10" dirty="0">
                <a:latin typeface="Carlito"/>
                <a:cs typeface="Carlito"/>
              </a:rPr>
              <a:t>5000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kg)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4340" y="3485832"/>
            <a:ext cx="4079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Heavy weighted </a:t>
            </a:r>
            <a:r>
              <a:rPr sz="1800" b="1" dirty="0">
                <a:latin typeface="Carlito"/>
                <a:cs typeface="Carlito"/>
              </a:rPr>
              <a:t>payload </a:t>
            </a:r>
            <a:r>
              <a:rPr sz="1800" b="1" spc="-15" dirty="0">
                <a:latin typeface="Carlito"/>
                <a:cs typeface="Carlito"/>
              </a:rPr>
              <a:t>(5000 </a:t>
            </a:r>
            <a:r>
              <a:rPr sz="1800" b="1" dirty="0">
                <a:latin typeface="Carlito"/>
                <a:cs typeface="Carlito"/>
              </a:rPr>
              <a:t>– </a:t>
            </a:r>
            <a:r>
              <a:rPr sz="1800" b="1" spc="-15" dirty="0">
                <a:latin typeface="Carlito"/>
                <a:cs typeface="Carlito"/>
              </a:rPr>
              <a:t>10000</a:t>
            </a:r>
            <a:r>
              <a:rPr sz="1800" b="1" spc="6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kg)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824723"/>
            <a:ext cx="5780088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0" dirty="0"/>
              <a:t>Classification</a:t>
            </a:r>
            <a:r>
              <a:rPr spc="140" dirty="0"/>
              <a:t> </a:t>
            </a:r>
            <a:r>
              <a:rPr spc="-155" dirty="0"/>
              <a:t>Accuracy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38</a:t>
            </a:fld>
            <a:endParaRPr spc="90" dirty="0"/>
          </a:p>
        </p:txBody>
      </p:sp>
      <p:sp>
        <p:nvSpPr>
          <p:cNvPr id="3" name="object 3"/>
          <p:cNvSpPr/>
          <p:nvPr/>
        </p:nvSpPr>
        <p:spPr>
          <a:xfrm>
            <a:off x="7505700" y="1685925"/>
            <a:ext cx="3867150" cy="295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525" y="2667000"/>
            <a:ext cx="2343150" cy="1238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0425" y="1685925"/>
            <a:ext cx="3895725" cy="2952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525" y="5791200"/>
            <a:ext cx="9315450" cy="323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700" y="4788852"/>
            <a:ext cx="9575165" cy="972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6995" marR="5080">
              <a:lnSpc>
                <a:spcPts val="2100"/>
              </a:lnSpc>
              <a:spcBef>
                <a:spcPts val="220"/>
              </a:spcBef>
            </a:pP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sz="1800" spc="-70" dirty="0">
                <a:solidFill>
                  <a:srgbClr val="292929"/>
                </a:solidFill>
                <a:latin typeface="Arial"/>
                <a:cs typeface="Arial"/>
              </a:rPr>
              <a:t>accuracy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test,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all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methods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performed similar. </a:t>
            </a:r>
            <a:r>
              <a:rPr sz="1800" spc="-155" dirty="0">
                <a:latin typeface="Arial"/>
                <a:cs typeface="Arial"/>
              </a:rPr>
              <a:t>We </a:t>
            </a:r>
            <a:r>
              <a:rPr sz="1800" spc="-15" dirty="0">
                <a:latin typeface="Arial"/>
                <a:cs typeface="Arial"/>
              </a:rPr>
              <a:t>could </a:t>
            </a:r>
            <a:r>
              <a:rPr sz="1800" spc="5" dirty="0">
                <a:latin typeface="Arial"/>
                <a:cs typeface="Arial"/>
              </a:rPr>
              <a:t>get </a:t>
            </a:r>
            <a:r>
              <a:rPr sz="1800" spc="-55" dirty="0">
                <a:latin typeface="Arial"/>
                <a:cs typeface="Arial"/>
              </a:rPr>
              <a:t>more </a:t>
            </a:r>
            <a:r>
              <a:rPr sz="1800" spc="-5" dirty="0">
                <a:latin typeface="Arial"/>
                <a:cs typeface="Arial"/>
              </a:rPr>
              <a:t>test </a:t>
            </a:r>
            <a:r>
              <a:rPr sz="1800" spc="-25" dirty="0">
                <a:latin typeface="Arial"/>
                <a:cs typeface="Arial"/>
              </a:rPr>
              <a:t>data </a:t>
            </a:r>
            <a:r>
              <a:rPr sz="1800" spc="45" dirty="0">
                <a:latin typeface="Arial"/>
                <a:cs typeface="Arial"/>
              </a:rPr>
              <a:t>to </a:t>
            </a:r>
            <a:r>
              <a:rPr sz="1800" spc="-25" dirty="0">
                <a:latin typeface="Arial"/>
                <a:cs typeface="Arial"/>
              </a:rPr>
              <a:t>decide </a:t>
            </a:r>
            <a:r>
              <a:rPr sz="1800" spc="-35" dirty="0">
                <a:latin typeface="Arial"/>
                <a:cs typeface="Arial"/>
              </a:rPr>
              <a:t>between  </a:t>
            </a:r>
            <a:r>
              <a:rPr sz="1800" spc="-40" dirty="0">
                <a:latin typeface="Arial"/>
                <a:cs typeface="Arial"/>
              </a:rPr>
              <a:t>them. </a:t>
            </a:r>
            <a:r>
              <a:rPr sz="1800" spc="-10" dirty="0">
                <a:latin typeface="Arial"/>
                <a:cs typeface="Arial"/>
              </a:rPr>
              <a:t>But </a:t>
            </a:r>
            <a:r>
              <a:rPr sz="1800" spc="25" dirty="0">
                <a:latin typeface="Arial"/>
                <a:cs typeface="Arial"/>
              </a:rPr>
              <a:t>i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f </a:t>
            </a:r>
            <a:r>
              <a:rPr sz="1800" spc="-70" dirty="0">
                <a:solidFill>
                  <a:srgbClr val="292929"/>
                </a:solidFill>
                <a:latin typeface="Arial"/>
                <a:cs typeface="Arial"/>
              </a:rPr>
              <a:t>we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really 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need </a:t>
            </a:r>
            <a:r>
              <a:rPr sz="1800" spc="45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1800" spc="-60" dirty="0">
                <a:solidFill>
                  <a:srgbClr val="292929"/>
                </a:solidFill>
                <a:latin typeface="Arial"/>
                <a:cs typeface="Arial"/>
              </a:rPr>
              <a:t>choose 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one 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right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now, </a:t>
            </a:r>
            <a:r>
              <a:rPr sz="1800" spc="-70" dirty="0">
                <a:solidFill>
                  <a:srgbClr val="292929"/>
                </a:solidFill>
                <a:latin typeface="Arial"/>
                <a:cs typeface="Arial"/>
              </a:rPr>
              <a:t>we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would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take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decision</a:t>
            </a:r>
            <a:r>
              <a:rPr sz="1800" spc="3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tree.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400" b="1" spc="-85" dirty="0">
                <a:latin typeface="Arial"/>
                <a:cs typeface="Arial"/>
              </a:rPr>
              <a:t>Decision </a:t>
            </a:r>
            <a:r>
              <a:rPr sz="1400" b="1" spc="-35" dirty="0">
                <a:latin typeface="Arial"/>
                <a:cs typeface="Arial"/>
              </a:rPr>
              <a:t>tree </a:t>
            </a:r>
            <a:r>
              <a:rPr sz="1400" b="1" spc="-65" dirty="0">
                <a:latin typeface="Arial"/>
                <a:cs typeface="Arial"/>
              </a:rPr>
              <a:t>best</a:t>
            </a:r>
            <a:r>
              <a:rPr sz="1400" b="1" spc="-22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parameters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0784" y="1854580"/>
            <a:ext cx="3999229" cy="13595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  <a:tabLst>
                <a:tab pos="1242060" algn="l"/>
              </a:tabLst>
            </a:pPr>
            <a:r>
              <a:rPr sz="2150" spc="-105" dirty="0">
                <a:latin typeface="Arial"/>
                <a:cs typeface="Arial"/>
              </a:rPr>
              <a:t>As </a:t>
            </a:r>
            <a:r>
              <a:rPr sz="2150" spc="-35" dirty="0">
                <a:latin typeface="Arial"/>
                <a:cs typeface="Arial"/>
              </a:rPr>
              <a:t>the </a:t>
            </a:r>
            <a:r>
              <a:rPr sz="2150" dirty="0">
                <a:latin typeface="Arial"/>
                <a:cs typeface="Arial"/>
              </a:rPr>
              <a:t>test </a:t>
            </a:r>
            <a:r>
              <a:rPr sz="2150" spc="-95" dirty="0">
                <a:latin typeface="Arial"/>
                <a:cs typeface="Arial"/>
              </a:rPr>
              <a:t>accuracy </a:t>
            </a:r>
            <a:r>
              <a:rPr sz="2150" spc="-75" dirty="0">
                <a:latin typeface="Arial"/>
                <a:cs typeface="Arial"/>
              </a:rPr>
              <a:t>are </a:t>
            </a:r>
            <a:r>
              <a:rPr sz="2150" spc="-20" dirty="0">
                <a:latin typeface="Arial"/>
                <a:cs typeface="Arial"/>
              </a:rPr>
              <a:t>all </a:t>
            </a:r>
            <a:r>
              <a:rPr sz="2150" spc="-60" dirty="0">
                <a:latin typeface="Arial"/>
                <a:cs typeface="Arial"/>
              </a:rPr>
              <a:t>equal,  </a:t>
            </a:r>
            <a:r>
              <a:rPr sz="2150" spc="-35" dirty="0">
                <a:latin typeface="Arial"/>
                <a:cs typeface="Arial"/>
              </a:rPr>
              <a:t>the </a:t>
            </a:r>
            <a:r>
              <a:rPr sz="2150" spc="-40" dirty="0">
                <a:latin typeface="Arial"/>
                <a:cs typeface="Arial"/>
              </a:rPr>
              <a:t>confusion </a:t>
            </a:r>
            <a:r>
              <a:rPr sz="2150" spc="-50" dirty="0">
                <a:latin typeface="Arial"/>
                <a:cs typeface="Arial"/>
              </a:rPr>
              <a:t>matrices </a:t>
            </a:r>
            <a:r>
              <a:rPr sz="2150" spc="-80" dirty="0">
                <a:latin typeface="Arial"/>
                <a:cs typeface="Arial"/>
              </a:rPr>
              <a:t>are </a:t>
            </a:r>
            <a:r>
              <a:rPr sz="2150" spc="-55" dirty="0">
                <a:latin typeface="Arial"/>
                <a:cs typeface="Arial"/>
              </a:rPr>
              <a:t>also  </a:t>
            </a:r>
            <a:r>
              <a:rPr sz="2150" spc="-30" dirty="0">
                <a:latin typeface="Arial"/>
                <a:cs typeface="Arial"/>
              </a:rPr>
              <a:t>identical.	</a:t>
            </a:r>
            <a:r>
              <a:rPr sz="2150" spc="-125" dirty="0">
                <a:latin typeface="Arial"/>
                <a:cs typeface="Arial"/>
              </a:rPr>
              <a:t>The </a:t>
            </a:r>
            <a:r>
              <a:rPr sz="2150" spc="-55" dirty="0">
                <a:latin typeface="Arial"/>
                <a:cs typeface="Arial"/>
              </a:rPr>
              <a:t>main </a:t>
            </a:r>
            <a:r>
              <a:rPr sz="2150" spc="-15" dirty="0">
                <a:latin typeface="Arial"/>
                <a:cs typeface="Arial"/>
              </a:rPr>
              <a:t>problem </a:t>
            </a:r>
            <a:r>
              <a:rPr sz="2150" spc="5" dirty="0">
                <a:latin typeface="Arial"/>
                <a:cs typeface="Arial"/>
              </a:rPr>
              <a:t>of  </a:t>
            </a:r>
            <a:r>
              <a:rPr sz="2150" spc="-60" dirty="0">
                <a:latin typeface="Arial"/>
                <a:cs typeface="Arial"/>
              </a:rPr>
              <a:t>these </a:t>
            </a:r>
            <a:r>
              <a:rPr sz="2150" spc="-40" dirty="0">
                <a:latin typeface="Arial"/>
                <a:cs typeface="Arial"/>
              </a:rPr>
              <a:t>models </a:t>
            </a:r>
            <a:r>
              <a:rPr sz="2150" spc="-80" dirty="0">
                <a:latin typeface="Arial"/>
                <a:cs typeface="Arial"/>
              </a:rPr>
              <a:t>are </a:t>
            </a:r>
            <a:r>
              <a:rPr sz="2150" spc="-65" dirty="0">
                <a:latin typeface="Arial"/>
                <a:cs typeface="Arial"/>
              </a:rPr>
              <a:t>false</a:t>
            </a:r>
            <a:r>
              <a:rPr sz="2150" spc="80" dirty="0">
                <a:latin typeface="Arial"/>
                <a:cs typeface="Arial"/>
              </a:rPr>
              <a:t> </a:t>
            </a:r>
            <a:r>
              <a:rPr sz="2150" spc="-30" dirty="0">
                <a:latin typeface="Arial"/>
                <a:cs typeface="Arial"/>
              </a:rPr>
              <a:t>positives.</a:t>
            </a:r>
            <a:endParaRPr sz="21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761000"/>
            <a:ext cx="5109782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/>
              <a:t>Confusion</a:t>
            </a:r>
            <a:r>
              <a:rPr spc="130" dirty="0"/>
              <a:t> </a:t>
            </a:r>
            <a:r>
              <a:rPr spc="-50" dirty="0"/>
              <a:t>Matrix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39</a:t>
            </a:fld>
            <a:endParaRPr spc="90" dirty="0"/>
          </a:p>
        </p:txBody>
      </p:sp>
      <p:sp>
        <p:nvSpPr>
          <p:cNvPr id="4" name="object 4"/>
          <p:cNvSpPr/>
          <p:nvPr/>
        </p:nvSpPr>
        <p:spPr>
          <a:xfrm>
            <a:off x="7639050" y="4114800"/>
            <a:ext cx="2743200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3925" y="1752600"/>
            <a:ext cx="2590800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9303" y="1396936"/>
            <a:ext cx="1774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Logistic</a:t>
            </a:r>
            <a:r>
              <a:rPr sz="1800" b="1" spc="-85" dirty="0">
                <a:latin typeface="Carlito"/>
                <a:cs typeface="Carlito"/>
              </a:rPr>
              <a:t> </a:t>
            </a:r>
            <a:r>
              <a:rPr sz="1800" b="1" spc="5" dirty="0">
                <a:latin typeface="Carlito"/>
                <a:cs typeface="Carlito"/>
              </a:rPr>
              <a:t>regression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57675" y="1752600"/>
            <a:ext cx="2590800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3925" y="3867150"/>
            <a:ext cx="2590800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7675" y="3867150"/>
            <a:ext cx="2590800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03642" y="3638613"/>
            <a:ext cx="442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Carlito"/>
                <a:cs typeface="Carlito"/>
              </a:rPr>
              <a:t>k</a:t>
            </a:r>
            <a:r>
              <a:rPr sz="1800" b="1" spc="10" dirty="0">
                <a:latin typeface="Carlito"/>
                <a:cs typeface="Carlito"/>
              </a:rPr>
              <a:t>N</a:t>
            </a:r>
            <a:r>
              <a:rPr sz="1800" b="1" dirty="0">
                <a:latin typeface="Carlito"/>
                <a:cs typeface="Carlito"/>
              </a:rPr>
              <a:t>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3694" y="1396936"/>
            <a:ext cx="1295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Decision</a:t>
            </a:r>
            <a:r>
              <a:rPr sz="1800" b="1" spc="-140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Tree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1896" y="3638613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rlito"/>
                <a:cs typeface="Carlito"/>
              </a:rPr>
              <a:t>S</a:t>
            </a:r>
            <a:r>
              <a:rPr sz="1800" b="1" spc="-15" dirty="0">
                <a:latin typeface="Carlito"/>
                <a:cs typeface="Carlito"/>
              </a:rPr>
              <a:t>V</a:t>
            </a:r>
            <a:r>
              <a:rPr sz="1800" b="1" dirty="0">
                <a:latin typeface="Carlito"/>
                <a:cs typeface="Carlito"/>
              </a:rPr>
              <a:t>M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379" y="855472"/>
            <a:ext cx="3054986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14989" y="6113199"/>
            <a:ext cx="1974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550" spc="90" dirty="0">
                <a:solidFill>
                  <a:srgbClr val="1C7CDB"/>
                </a:solidFill>
                <a:latin typeface="Arial"/>
                <a:cs typeface="Arial"/>
              </a:rPr>
              <a:t>4</a:t>
            </a:fld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907" y="1752600"/>
            <a:ext cx="10370185" cy="421640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95"/>
              </a:spcBef>
              <a:buChar char="•"/>
              <a:tabLst>
                <a:tab pos="241300" algn="l"/>
                <a:tab pos="241935" algn="l"/>
              </a:tabLst>
            </a:pPr>
            <a:r>
              <a:rPr sz="2150" spc="-35" dirty="0">
                <a:solidFill>
                  <a:srgbClr val="292929"/>
                </a:solidFill>
                <a:latin typeface="Arial"/>
                <a:cs typeface="Arial"/>
              </a:rPr>
              <a:t>Project </a:t>
            </a:r>
            <a:r>
              <a:rPr sz="2150" spc="-40" dirty="0">
                <a:solidFill>
                  <a:srgbClr val="292929"/>
                </a:solidFill>
                <a:latin typeface="Arial"/>
                <a:cs typeface="Arial"/>
              </a:rPr>
              <a:t>background </a:t>
            </a:r>
            <a:r>
              <a:rPr sz="2150" spc="-6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Arial"/>
                <a:cs typeface="Arial"/>
              </a:rPr>
              <a:t>context</a:t>
            </a:r>
            <a:endParaRPr sz="2150" dirty="0">
              <a:latin typeface="Arial"/>
              <a:cs typeface="Arial"/>
            </a:endParaRPr>
          </a:p>
          <a:p>
            <a:pPr marL="699135" marR="5080" lvl="1" indent="-229235">
              <a:lnSpc>
                <a:spcPts val="1950"/>
              </a:lnSpc>
              <a:spcBef>
                <a:spcPts val="146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aim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this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project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is </a:t>
            </a:r>
            <a:r>
              <a:rPr sz="1800" spc="45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predict 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292929"/>
                </a:solidFill>
                <a:latin typeface="Arial"/>
                <a:cs typeface="Arial"/>
              </a:rPr>
              <a:t>Falcon </a:t>
            </a:r>
            <a:r>
              <a:rPr sz="1800" spc="85" dirty="0">
                <a:solidFill>
                  <a:srgbClr val="292929"/>
                </a:solidFill>
                <a:latin typeface="Arial"/>
                <a:cs typeface="Arial"/>
              </a:rPr>
              <a:t>9 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first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will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successfully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land. </a:t>
            </a:r>
            <a:r>
              <a:rPr sz="1800" spc="-105" dirty="0">
                <a:solidFill>
                  <a:srgbClr val="292929"/>
                </a:solidFill>
                <a:latin typeface="Arial"/>
                <a:cs typeface="Arial"/>
              </a:rPr>
              <a:t>SpaceX </a:t>
            </a:r>
            <a:r>
              <a:rPr sz="1800" spc="-95" dirty="0">
                <a:solidFill>
                  <a:srgbClr val="292929"/>
                </a:solidFill>
                <a:latin typeface="Arial"/>
                <a:cs typeface="Arial"/>
              </a:rPr>
              <a:t>says 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on 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its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website 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that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292929"/>
                </a:solidFill>
                <a:latin typeface="Arial"/>
                <a:cs typeface="Arial"/>
              </a:rPr>
              <a:t>Falcon </a:t>
            </a:r>
            <a:r>
              <a:rPr sz="1800" spc="85" dirty="0">
                <a:solidFill>
                  <a:srgbClr val="292929"/>
                </a:solidFill>
                <a:latin typeface="Arial"/>
                <a:cs typeface="Arial"/>
              </a:rPr>
              <a:t>9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rocket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launch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cost </a:t>
            </a:r>
            <a:r>
              <a:rPr sz="1800" spc="105" dirty="0">
                <a:solidFill>
                  <a:srgbClr val="292929"/>
                </a:solidFill>
                <a:latin typeface="Arial"/>
                <a:cs typeface="Arial"/>
              </a:rPr>
              <a:t>62 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million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dollars.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Other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providers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cost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upward 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1800" spc="105" dirty="0">
                <a:solidFill>
                  <a:srgbClr val="292929"/>
                </a:solidFill>
                <a:latin typeface="Arial"/>
                <a:cs typeface="Arial"/>
              </a:rPr>
              <a:t>165 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million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dollars </a:t>
            </a:r>
            <a:r>
              <a:rPr sz="1800" spc="-85" dirty="0">
                <a:solidFill>
                  <a:srgbClr val="292929"/>
                </a:solidFill>
                <a:latin typeface="Arial"/>
                <a:cs typeface="Arial"/>
              </a:rPr>
              <a:t>each. </a:t>
            </a:r>
            <a:r>
              <a:rPr sz="1800" spc="-114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price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difference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is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explained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by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fact 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that </a:t>
            </a:r>
            <a:r>
              <a:rPr sz="1800" spc="-110" dirty="0">
                <a:solidFill>
                  <a:srgbClr val="292929"/>
                </a:solidFill>
                <a:latin typeface="Arial"/>
                <a:cs typeface="Arial"/>
              </a:rPr>
              <a:t>SpaceX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can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 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first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stage.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By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determining 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will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land, </a:t>
            </a:r>
            <a:r>
              <a:rPr sz="1800" spc="-70" dirty="0">
                <a:solidFill>
                  <a:srgbClr val="292929"/>
                </a:solidFill>
                <a:latin typeface="Arial"/>
                <a:cs typeface="Arial"/>
              </a:rPr>
              <a:t>we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can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determine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cost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launch. </a:t>
            </a:r>
            <a:r>
              <a:rPr sz="1800" spc="-75" dirty="0">
                <a:solidFill>
                  <a:srgbClr val="292929"/>
                </a:solidFill>
                <a:latin typeface="Arial"/>
                <a:cs typeface="Arial"/>
              </a:rPr>
              <a:t>This 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information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interesting 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another 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company 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if </a:t>
            </a:r>
            <a:r>
              <a:rPr sz="1800" spc="65" dirty="0">
                <a:solidFill>
                  <a:srgbClr val="292929"/>
                </a:solidFill>
                <a:latin typeface="Arial"/>
                <a:cs typeface="Arial"/>
              </a:rPr>
              <a:t>it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wants </a:t>
            </a:r>
            <a:r>
              <a:rPr sz="1800" spc="45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compete </a:t>
            </a:r>
            <a:r>
              <a:rPr sz="1800" spc="15" dirty="0">
                <a:solidFill>
                  <a:srgbClr val="292929"/>
                </a:solidFill>
                <a:latin typeface="Arial"/>
                <a:cs typeface="Arial"/>
              </a:rPr>
              <a:t>with </a:t>
            </a:r>
            <a:r>
              <a:rPr sz="1800" spc="-110" dirty="0">
                <a:solidFill>
                  <a:srgbClr val="292929"/>
                </a:solidFill>
                <a:latin typeface="Arial"/>
                <a:cs typeface="Arial"/>
              </a:rPr>
              <a:t>SpaceX 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rocket 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launch.</a:t>
            </a:r>
            <a:endParaRPr sz="1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155"/>
              </a:spcBef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Arial"/>
                <a:cs typeface="Arial"/>
              </a:rPr>
              <a:t>Problems </a:t>
            </a:r>
            <a:r>
              <a:rPr sz="2150" spc="-50" dirty="0">
                <a:solidFill>
                  <a:srgbClr val="292929"/>
                </a:solidFill>
                <a:latin typeface="Arial"/>
                <a:cs typeface="Arial"/>
              </a:rPr>
              <a:t>you </a:t>
            </a:r>
            <a:r>
              <a:rPr sz="2150" spc="-45" dirty="0">
                <a:solidFill>
                  <a:srgbClr val="292929"/>
                </a:solidFill>
                <a:latin typeface="Arial"/>
                <a:cs typeface="Arial"/>
              </a:rPr>
              <a:t>want </a:t>
            </a:r>
            <a:r>
              <a:rPr sz="2150" spc="40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2150" spc="-5" dirty="0">
                <a:solidFill>
                  <a:srgbClr val="292929"/>
                </a:solidFill>
                <a:latin typeface="Arial"/>
                <a:cs typeface="Arial"/>
              </a:rPr>
              <a:t>find</a:t>
            </a:r>
            <a:r>
              <a:rPr sz="2150" spc="2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Arial"/>
                <a:cs typeface="Arial"/>
              </a:rPr>
              <a:t>answers</a:t>
            </a:r>
            <a:endParaRPr sz="2150" dirty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122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What </a:t>
            </a:r>
            <a:r>
              <a:rPr sz="1800" spc="-75" dirty="0">
                <a:solidFill>
                  <a:srgbClr val="292929"/>
                </a:solidFill>
                <a:latin typeface="Arial"/>
                <a:cs typeface="Arial"/>
              </a:rPr>
              <a:t>are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main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characteristics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successful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or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failed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landing</a:t>
            </a:r>
            <a:r>
              <a:rPr sz="1800" spc="-3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  <a:p>
            <a:pPr marL="699135" marR="626110" lvl="1" indent="-229235">
              <a:lnSpc>
                <a:spcPts val="1950"/>
              </a:lnSpc>
              <a:spcBef>
                <a:spcPts val="138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What </a:t>
            </a:r>
            <a:r>
              <a:rPr sz="1800" spc="-75" dirty="0">
                <a:solidFill>
                  <a:srgbClr val="292929"/>
                </a:solidFill>
                <a:latin typeface="Arial"/>
                <a:cs typeface="Arial"/>
              </a:rPr>
              <a:t>are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effects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1800" spc="-85" dirty="0">
                <a:solidFill>
                  <a:srgbClr val="292929"/>
                </a:solidFill>
                <a:latin typeface="Arial"/>
                <a:cs typeface="Arial"/>
              </a:rPr>
              <a:t>each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relationship of the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rocket 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variables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on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292929"/>
                </a:solidFill>
                <a:latin typeface="Arial"/>
                <a:cs typeface="Arial"/>
              </a:rPr>
              <a:t>success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or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failure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119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What </a:t>
            </a:r>
            <a:r>
              <a:rPr sz="1800" spc="-75" dirty="0">
                <a:solidFill>
                  <a:srgbClr val="292929"/>
                </a:solidFill>
                <a:latin typeface="Arial"/>
                <a:cs typeface="Arial"/>
              </a:rPr>
              <a:t>are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conditions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which 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allow </a:t>
            </a:r>
            <a:r>
              <a:rPr sz="1800" spc="-110" dirty="0">
                <a:solidFill>
                  <a:srgbClr val="292929"/>
                </a:solidFill>
                <a:latin typeface="Arial"/>
                <a:cs typeface="Arial"/>
              </a:rPr>
              <a:t>SpaceX </a:t>
            </a:r>
            <a:r>
              <a:rPr sz="1800" spc="45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achieve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best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landing </a:t>
            </a:r>
            <a:r>
              <a:rPr sz="1800" spc="-85" dirty="0">
                <a:solidFill>
                  <a:srgbClr val="292929"/>
                </a:solidFill>
                <a:latin typeface="Arial"/>
                <a:cs typeface="Arial"/>
              </a:rPr>
              <a:t>success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rate</a:t>
            </a:r>
            <a:r>
              <a:rPr sz="180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1872678"/>
            <a:ext cx="10224135" cy="39725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410209" indent="-229235">
              <a:lnSpc>
                <a:spcPts val="1950"/>
              </a:lnSpc>
              <a:spcBef>
                <a:spcPts val="34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114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success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mission </a:t>
            </a:r>
            <a:r>
              <a:rPr sz="1800" spc="-80" dirty="0">
                <a:latin typeface="Arial"/>
                <a:cs typeface="Arial"/>
              </a:rPr>
              <a:t>can </a:t>
            </a:r>
            <a:r>
              <a:rPr sz="1800" spc="-30" dirty="0">
                <a:latin typeface="Arial"/>
                <a:cs typeface="Arial"/>
              </a:rPr>
              <a:t>be explained </a:t>
            </a:r>
            <a:r>
              <a:rPr sz="1800" spc="-20" dirty="0">
                <a:latin typeface="Arial"/>
                <a:cs typeface="Arial"/>
              </a:rPr>
              <a:t>by </a:t>
            </a:r>
            <a:r>
              <a:rPr sz="1800" spc="-65" dirty="0">
                <a:latin typeface="Arial"/>
                <a:cs typeface="Arial"/>
              </a:rPr>
              <a:t>several </a:t>
            </a:r>
            <a:r>
              <a:rPr sz="1800" spc="-35" dirty="0">
                <a:latin typeface="Arial"/>
                <a:cs typeface="Arial"/>
              </a:rPr>
              <a:t>factors </a:t>
            </a:r>
            <a:r>
              <a:rPr sz="1800" spc="-60" dirty="0">
                <a:latin typeface="Arial"/>
                <a:cs typeface="Arial"/>
              </a:rPr>
              <a:t>such </a:t>
            </a:r>
            <a:r>
              <a:rPr sz="1800" spc="-110" dirty="0">
                <a:latin typeface="Arial"/>
                <a:cs typeface="Arial"/>
              </a:rPr>
              <a:t>as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launch </a:t>
            </a:r>
            <a:r>
              <a:rPr sz="1800" spc="-25" dirty="0">
                <a:latin typeface="Arial"/>
                <a:cs typeface="Arial"/>
              </a:rPr>
              <a:t>site,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25" dirty="0">
                <a:latin typeface="Arial"/>
                <a:cs typeface="Arial"/>
              </a:rPr>
              <a:t>orbit </a:t>
            </a:r>
            <a:r>
              <a:rPr sz="1800" spc="-45" dirty="0">
                <a:latin typeface="Arial"/>
                <a:cs typeface="Arial"/>
              </a:rPr>
              <a:t>and  </a:t>
            </a:r>
            <a:r>
              <a:rPr sz="1800" spc="-40" dirty="0">
                <a:latin typeface="Arial"/>
                <a:cs typeface="Arial"/>
              </a:rPr>
              <a:t>especially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number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35" dirty="0">
                <a:latin typeface="Arial"/>
                <a:cs typeface="Arial"/>
              </a:rPr>
              <a:t>previous </a:t>
            </a:r>
            <a:r>
              <a:rPr sz="1800" spc="-60" dirty="0">
                <a:latin typeface="Arial"/>
                <a:cs typeface="Arial"/>
              </a:rPr>
              <a:t>launches. </a:t>
            </a:r>
            <a:r>
              <a:rPr sz="1800" spc="-45" dirty="0">
                <a:latin typeface="Arial"/>
                <a:cs typeface="Arial"/>
              </a:rPr>
              <a:t>Indeed, </a:t>
            </a:r>
            <a:r>
              <a:rPr sz="1800" spc="-70" dirty="0">
                <a:latin typeface="Arial"/>
                <a:cs typeface="Arial"/>
              </a:rPr>
              <a:t>we </a:t>
            </a:r>
            <a:r>
              <a:rPr sz="1800" spc="-80" dirty="0">
                <a:latin typeface="Arial"/>
                <a:cs typeface="Arial"/>
              </a:rPr>
              <a:t>can assume </a:t>
            </a:r>
            <a:r>
              <a:rPr sz="1800" spc="10" dirty="0">
                <a:latin typeface="Arial"/>
                <a:cs typeface="Arial"/>
              </a:rPr>
              <a:t>that </a:t>
            </a:r>
            <a:r>
              <a:rPr sz="1800" spc="-30" dirty="0">
                <a:latin typeface="Arial"/>
                <a:cs typeface="Arial"/>
              </a:rPr>
              <a:t>there </a:t>
            </a:r>
            <a:r>
              <a:rPr sz="1800" spc="-85" dirty="0">
                <a:latin typeface="Arial"/>
                <a:cs typeface="Arial"/>
              </a:rPr>
              <a:t>has </a:t>
            </a:r>
            <a:r>
              <a:rPr sz="1800" spc="-55" dirty="0">
                <a:latin typeface="Arial"/>
                <a:cs typeface="Arial"/>
              </a:rPr>
              <a:t>been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gain </a:t>
            </a:r>
            <a:r>
              <a:rPr sz="1800" dirty="0">
                <a:latin typeface="Arial"/>
                <a:cs typeface="Arial"/>
              </a:rPr>
              <a:t>in  </a:t>
            </a:r>
            <a:r>
              <a:rPr sz="1800" spc="-20" dirty="0">
                <a:latin typeface="Arial"/>
                <a:cs typeface="Arial"/>
              </a:rPr>
              <a:t>knowledge </a:t>
            </a:r>
            <a:r>
              <a:rPr sz="1800" spc="-35" dirty="0">
                <a:latin typeface="Arial"/>
                <a:cs typeface="Arial"/>
              </a:rPr>
              <a:t>between </a:t>
            </a:r>
            <a:r>
              <a:rPr sz="1800" spc="-55" dirty="0">
                <a:latin typeface="Arial"/>
                <a:cs typeface="Arial"/>
              </a:rPr>
              <a:t>launches </a:t>
            </a:r>
            <a:r>
              <a:rPr sz="1800" spc="10" dirty="0">
                <a:latin typeface="Arial"/>
                <a:cs typeface="Arial"/>
              </a:rPr>
              <a:t>that </a:t>
            </a:r>
            <a:r>
              <a:rPr sz="1800" spc="-25" dirty="0">
                <a:latin typeface="Arial"/>
                <a:cs typeface="Arial"/>
              </a:rPr>
              <a:t>allowed </a:t>
            </a:r>
            <a:r>
              <a:rPr sz="1800" spc="45" dirty="0">
                <a:latin typeface="Arial"/>
                <a:cs typeface="Arial"/>
              </a:rPr>
              <a:t>to </a:t>
            </a:r>
            <a:r>
              <a:rPr sz="1800" spc="15" dirty="0">
                <a:latin typeface="Arial"/>
                <a:cs typeface="Arial"/>
              </a:rPr>
              <a:t>go </a:t>
            </a:r>
            <a:r>
              <a:rPr sz="1800" spc="-30" dirty="0">
                <a:latin typeface="Arial"/>
                <a:cs typeface="Arial"/>
              </a:rPr>
              <a:t>from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launch </a:t>
            </a:r>
            <a:r>
              <a:rPr sz="1800" spc="-20" dirty="0">
                <a:latin typeface="Arial"/>
                <a:cs typeface="Arial"/>
              </a:rPr>
              <a:t>failure </a:t>
            </a:r>
            <a:r>
              <a:rPr sz="1800" spc="45" dirty="0">
                <a:latin typeface="Arial"/>
                <a:cs typeface="Arial"/>
              </a:rPr>
              <a:t>to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success.</a:t>
            </a:r>
            <a:endParaRPr sz="1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12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114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orbits </a:t>
            </a:r>
            <a:r>
              <a:rPr sz="1800" spc="15" dirty="0">
                <a:latin typeface="Arial"/>
                <a:cs typeface="Arial"/>
              </a:rPr>
              <a:t>with </a:t>
            </a:r>
            <a:r>
              <a:rPr sz="1800" spc="-15" dirty="0">
                <a:latin typeface="Arial"/>
                <a:cs typeface="Arial"/>
              </a:rPr>
              <a:t>the best </a:t>
            </a:r>
            <a:r>
              <a:rPr sz="1800" spc="-85" dirty="0">
                <a:latin typeface="Arial"/>
                <a:cs typeface="Arial"/>
              </a:rPr>
              <a:t>success </a:t>
            </a:r>
            <a:r>
              <a:rPr sz="1800" spc="-45" dirty="0">
                <a:latin typeface="Arial"/>
                <a:cs typeface="Arial"/>
              </a:rPr>
              <a:t>rates </a:t>
            </a:r>
            <a:r>
              <a:rPr sz="1800" spc="-75" dirty="0">
                <a:latin typeface="Arial"/>
                <a:cs typeface="Arial"/>
              </a:rPr>
              <a:t>are </a:t>
            </a:r>
            <a:r>
              <a:rPr sz="1800" spc="-185" dirty="0">
                <a:latin typeface="Arial"/>
                <a:cs typeface="Arial"/>
              </a:rPr>
              <a:t>GEO, </a:t>
            </a:r>
            <a:r>
              <a:rPr sz="1800" spc="-140" dirty="0">
                <a:latin typeface="Arial"/>
                <a:cs typeface="Arial"/>
              </a:rPr>
              <a:t>HEO, </a:t>
            </a:r>
            <a:r>
              <a:rPr sz="1800" spc="-170" dirty="0">
                <a:latin typeface="Arial"/>
                <a:cs typeface="Arial"/>
              </a:rPr>
              <a:t>SSO,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ES-L1.</a:t>
            </a:r>
            <a:endParaRPr sz="1800">
              <a:latin typeface="Arial"/>
              <a:cs typeface="Arial"/>
            </a:endParaRPr>
          </a:p>
          <a:p>
            <a:pPr marL="241300" marR="24765" indent="-229235">
              <a:lnSpc>
                <a:spcPts val="1950"/>
              </a:lnSpc>
              <a:spcBef>
                <a:spcPts val="146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Depending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on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orbits,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payload </a:t>
            </a:r>
            <a:r>
              <a:rPr sz="1800" spc="-95" dirty="0">
                <a:solidFill>
                  <a:srgbClr val="292929"/>
                </a:solidFill>
                <a:latin typeface="Arial"/>
                <a:cs typeface="Arial"/>
              </a:rPr>
              <a:t>mass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can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be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criterion </a:t>
            </a:r>
            <a:r>
              <a:rPr sz="1800" spc="45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take 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into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account 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292929"/>
                </a:solidFill>
                <a:latin typeface="Arial"/>
                <a:cs typeface="Arial"/>
              </a:rPr>
              <a:t>success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mission. </a:t>
            </a:r>
            <a:r>
              <a:rPr sz="1800" spc="-110" dirty="0">
                <a:solidFill>
                  <a:srgbClr val="292929"/>
                </a:solidFill>
                <a:latin typeface="Arial"/>
                <a:cs typeface="Arial"/>
              </a:rPr>
              <a:t>Some 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orbits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require </a:t>
            </a:r>
            <a:r>
              <a:rPr sz="1800" spc="-12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35" dirty="0">
                <a:solidFill>
                  <a:srgbClr val="292929"/>
                </a:solidFill>
                <a:latin typeface="Arial"/>
                <a:cs typeface="Arial"/>
              </a:rPr>
              <a:t>light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or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heavy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payload </a:t>
            </a:r>
            <a:r>
              <a:rPr sz="1800" spc="-90" dirty="0">
                <a:solidFill>
                  <a:srgbClr val="292929"/>
                </a:solidFill>
                <a:latin typeface="Arial"/>
                <a:cs typeface="Arial"/>
              </a:rPr>
              <a:t>mass.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But 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generally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low weighted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payloads 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perform 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better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than 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heavy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weighted</a:t>
            </a:r>
            <a:r>
              <a:rPr sz="1800" spc="1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payloads.</a:t>
            </a:r>
            <a:endParaRPr sz="1800">
              <a:latin typeface="Arial"/>
              <a:cs typeface="Arial"/>
            </a:endParaRPr>
          </a:p>
          <a:p>
            <a:pPr marL="241300" marR="5080" indent="-229235" algn="just">
              <a:lnSpc>
                <a:spcPts val="1950"/>
              </a:lnSpc>
              <a:spcBef>
                <a:spcPts val="1360"/>
              </a:spcBef>
              <a:buChar char="•"/>
              <a:tabLst>
                <a:tab pos="241935" algn="l"/>
              </a:tabLst>
            </a:pPr>
            <a:r>
              <a:rPr sz="1800" spc="-30" dirty="0">
                <a:latin typeface="Arial"/>
                <a:cs typeface="Arial"/>
              </a:rPr>
              <a:t>With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25" dirty="0">
                <a:latin typeface="Arial"/>
                <a:cs typeface="Arial"/>
              </a:rPr>
              <a:t>current </a:t>
            </a:r>
            <a:r>
              <a:rPr sz="1800" spc="-35" dirty="0">
                <a:latin typeface="Arial"/>
                <a:cs typeface="Arial"/>
              </a:rPr>
              <a:t>data, </a:t>
            </a:r>
            <a:r>
              <a:rPr sz="1800" spc="-70" dirty="0">
                <a:latin typeface="Arial"/>
                <a:cs typeface="Arial"/>
              </a:rPr>
              <a:t>we </a:t>
            </a:r>
            <a:r>
              <a:rPr sz="1800" spc="-35" dirty="0">
                <a:latin typeface="Arial"/>
                <a:cs typeface="Arial"/>
              </a:rPr>
              <a:t>cannot </a:t>
            </a:r>
            <a:r>
              <a:rPr sz="1800" spc="-30" dirty="0">
                <a:latin typeface="Arial"/>
                <a:cs typeface="Arial"/>
              </a:rPr>
              <a:t>explain </a:t>
            </a:r>
            <a:r>
              <a:rPr sz="1800" spc="-45" dirty="0">
                <a:latin typeface="Arial"/>
                <a:cs typeface="Arial"/>
              </a:rPr>
              <a:t>why </a:t>
            </a:r>
            <a:r>
              <a:rPr sz="1800" spc="-75" dirty="0">
                <a:latin typeface="Arial"/>
                <a:cs typeface="Arial"/>
              </a:rPr>
              <a:t>some </a:t>
            </a:r>
            <a:r>
              <a:rPr sz="1800" spc="-45" dirty="0">
                <a:latin typeface="Arial"/>
                <a:cs typeface="Arial"/>
              </a:rPr>
              <a:t>launch </a:t>
            </a:r>
            <a:r>
              <a:rPr sz="1800" spc="-30" dirty="0">
                <a:latin typeface="Arial"/>
                <a:cs typeface="Arial"/>
              </a:rPr>
              <a:t>sites </a:t>
            </a:r>
            <a:r>
              <a:rPr sz="1800" spc="-75" dirty="0">
                <a:latin typeface="Arial"/>
                <a:cs typeface="Arial"/>
              </a:rPr>
              <a:t>are </a:t>
            </a:r>
            <a:r>
              <a:rPr sz="1800" spc="5" dirty="0">
                <a:latin typeface="Arial"/>
                <a:cs typeface="Arial"/>
              </a:rPr>
              <a:t>better </a:t>
            </a:r>
            <a:r>
              <a:rPr sz="1800" spc="-25" dirty="0">
                <a:latin typeface="Arial"/>
                <a:cs typeface="Arial"/>
              </a:rPr>
              <a:t>than </a:t>
            </a:r>
            <a:r>
              <a:rPr sz="1800" spc="-30" dirty="0">
                <a:latin typeface="Arial"/>
                <a:cs typeface="Arial"/>
              </a:rPr>
              <a:t>others </a:t>
            </a:r>
            <a:r>
              <a:rPr sz="1800" spc="-180" dirty="0">
                <a:latin typeface="Arial"/>
                <a:cs typeface="Arial"/>
              </a:rPr>
              <a:t>(KSC </a:t>
            </a:r>
            <a:r>
              <a:rPr sz="1800" spc="-10" dirty="0">
                <a:latin typeface="Arial"/>
                <a:cs typeface="Arial"/>
              </a:rPr>
              <a:t>LC-39A </a:t>
            </a:r>
            <a:r>
              <a:rPr sz="1800" spc="-35" dirty="0">
                <a:latin typeface="Arial"/>
                <a:cs typeface="Arial"/>
              </a:rPr>
              <a:t>is  </a:t>
            </a:r>
            <a:r>
              <a:rPr sz="1800" spc="-15" dirty="0">
                <a:latin typeface="Arial"/>
                <a:cs typeface="Arial"/>
              </a:rPr>
              <a:t>the best </a:t>
            </a:r>
            <a:r>
              <a:rPr sz="1800" spc="-45" dirty="0">
                <a:latin typeface="Arial"/>
                <a:cs typeface="Arial"/>
              </a:rPr>
              <a:t>launch </a:t>
            </a:r>
            <a:r>
              <a:rPr sz="1800" spc="-35" dirty="0">
                <a:latin typeface="Arial"/>
                <a:cs typeface="Arial"/>
              </a:rPr>
              <a:t>site). </a:t>
            </a:r>
            <a:r>
              <a:rPr sz="1800" spc="-105" dirty="0">
                <a:latin typeface="Arial"/>
                <a:cs typeface="Arial"/>
              </a:rPr>
              <a:t>To </a:t>
            </a:r>
            <a:r>
              <a:rPr sz="1800" spc="5" dirty="0">
                <a:latin typeface="Arial"/>
                <a:cs typeface="Arial"/>
              </a:rPr>
              <a:t>get </a:t>
            </a:r>
            <a:r>
              <a:rPr sz="1800" spc="-80" dirty="0">
                <a:latin typeface="Arial"/>
                <a:cs typeface="Arial"/>
              </a:rPr>
              <a:t>an </a:t>
            </a:r>
            <a:r>
              <a:rPr sz="1800" spc="-55" dirty="0">
                <a:latin typeface="Arial"/>
                <a:cs typeface="Arial"/>
              </a:rPr>
              <a:t>answer </a:t>
            </a:r>
            <a:r>
              <a:rPr sz="1800" spc="4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25" dirty="0">
                <a:latin typeface="Arial"/>
                <a:cs typeface="Arial"/>
              </a:rPr>
              <a:t>problem, </a:t>
            </a:r>
            <a:r>
              <a:rPr sz="1800" spc="-70" dirty="0">
                <a:latin typeface="Arial"/>
                <a:cs typeface="Arial"/>
              </a:rPr>
              <a:t>we </a:t>
            </a:r>
            <a:r>
              <a:rPr sz="1800" spc="-15" dirty="0">
                <a:latin typeface="Arial"/>
                <a:cs typeface="Arial"/>
              </a:rPr>
              <a:t>could </a:t>
            </a:r>
            <a:r>
              <a:rPr sz="1800" dirty="0">
                <a:latin typeface="Arial"/>
                <a:cs typeface="Arial"/>
              </a:rPr>
              <a:t>obtain </a:t>
            </a:r>
            <a:r>
              <a:rPr sz="1800" spc="-35" dirty="0">
                <a:latin typeface="Arial"/>
                <a:cs typeface="Arial"/>
              </a:rPr>
              <a:t>atmospheric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spc="-10" dirty="0">
                <a:latin typeface="Arial"/>
                <a:cs typeface="Arial"/>
              </a:rPr>
              <a:t>other </a:t>
            </a:r>
            <a:r>
              <a:rPr sz="1800" spc="-40" dirty="0">
                <a:latin typeface="Arial"/>
                <a:cs typeface="Arial"/>
              </a:rPr>
              <a:t>relevant  </a:t>
            </a:r>
            <a:r>
              <a:rPr sz="1800" spc="-35" dirty="0"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241300" marR="166370" indent="-229235">
              <a:lnSpc>
                <a:spcPct val="88600"/>
              </a:lnSpc>
              <a:spcBef>
                <a:spcPts val="144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4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35" dirty="0">
                <a:latin typeface="Arial"/>
                <a:cs typeface="Arial"/>
              </a:rPr>
              <a:t>dataset, </a:t>
            </a:r>
            <a:r>
              <a:rPr sz="1800" spc="-70" dirty="0">
                <a:latin typeface="Arial"/>
                <a:cs typeface="Arial"/>
              </a:rPr>
              <a:t>we </a:t>
            </a:r>
            <a:r>
              <a:rPr sz="1800" spc="-60" dirty="0">
                <a:latin typeface="Arial"/>
                <a:cs typeface="Arial"/>
              </a:rPr>
              <a:t>choose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Decision </a:t>
            </a:r>
            <a:r>
              <a:rPr sz="1800" spc="-105" dirty="0">
                <a:latin typeface="Arial"/>
                <a:cs typeface="Arial"/>
              </a:rPr>
              <a:t>Tree </a:t>
            </a:r>
            <a:r>
              <a:rPr sz="1800" dirty="0">
                <a:latin typeface="Arial"/>
                <a:cs typeface="Arial"/>
              </a:rPr>
              <a:t>Algorithm </a:t>
            </a:r>
            <a:r>
              <a:rPr sz="1800" spc="-110" dirty="0">
                <a:latin typeface="Arial"/>
                <a:cs typeface="Arial"/>
              </a:rPr>
              <a:t>as </a:t>
            </a:r>
            <a:r>
              <a:rPr sz="1800" spc="-15" dirty="0">
                <a:latin typeface="Arial"/>
                <a:cs typeface="Arial"/>
              </a:rPr>
              <a:t>the best </a:t>
            </a:r>
            <a:r>
              <a:rPr sz="1800" spc="-25" dirty="0">
                <a:latin typeface="Arial"/>
                <a:cs typeface="Arial"/>
              </a:rPr>
              <a:t>model </a:t>
            </a:r>
            <a:r>
              <a:rPr sz="1800" spc="-80" dirty="0">
                <a:latin typeface="Arial"/>
                <a:cs typeface="Arial"/>
              </a:rPr>
              <a:t>even </a:t>
            </a:r>
            <a:r>
              <a:rPr sz="1800" spc="25" dirty="0">
                <a:latin typeface="Arial"/>
                <a:cs typeface="Arial"/>
              </a:rPr>
              <a:t>if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test </a:t>
            </a:r>
            <a:r>
              <a:rPr sz="1800" spc="-70" dirty="0">
                <a:latin typeface="Arial"/>
                <a:cs typeface="Arial"/>
              </a:rPr>
              <a:t>accuracy  </a:t>
            </a:r>
            <a:r>
              <a:rPr sz="1800" spc="-35" dirty="0">
                <a:latin typeface="Arial"/>
                <a:cs typeface="Arial"/>
              </a:rPr>
              <a:t>between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models </a:t>
            </a:r>
            <a:r>
              <a:rPr sz="1800" spc="-50" dirty="0">
                <a:latin typeface="Arial"/>
                <a:cs typeface="Arial"/>
              </a:rPr>
              <a:t>used </a:t>
            </a:r>
            <a:r>
              <a:rPr sz="1800" spc="-35" dirty="0">
                <a:latin typeface="Arial"/>
                <a:cs typeface="Arial"/>
              </a:rPr>
              <a:t>is </a:t>
            </a:r>
            <a:r>
              <a:rPr sz="1800" spc="-15" dirty="0">
                <a:latin typeface="Arial"/>
                <a:cs typeface="Arial"/>
              </a:rPr>
              <a:t>identical. </a:t>
            </a:r>
            <a:r>
              <a:rPr sz="1800" spc="-155" dirty="0">
                <a:latin typeface="Arial"/>
                <a:cs typeface="Arial"/>
              </a:rPr>
              <a:t>We </a:t>
            </a:r>
            <a:r>
              <a:rPr sz="1800" spc="-60" dirty="0">
                <a:latin typeface="Arial"/>
                <a:cs typeface="Arial"/>
              </a:rPr>
              <a:t>choose </a:t>
            </a:r>
            <a:r>
              <a:rPr sz="1800" spc="-35" dirty="0">
                <a:latin typeface="Arial"/>
                <a:cs typeface="Arial"/>
              </a:rPr>
              <a:t>Decision </a:t>
            </a:r>
            <a:r>
              <a:rPr sz="1800" spc="-105" dirty="0">
                <a:latin typeface="Arial"/>
                <a:cs typeface="Arial"/>
              </a:rPr>
              <a:t>Tree </a:t>
            </a:r>
            <a:r>
              <a:rPr sz="1800" dirty="0">
                <a:latin typeface="Arial"/>
                <a:cs typeface="Arial"/>
              </a:rPr>
              <a:t>Algorithm </a:t>
            </a:r>
            <a:r>
              <a:rPr sz="1800" spc="-65" dirty="0">
                <a:latin typeface="Arial"/>
                <a:cs typeface="Arial"/>
              </a:rPr>
              <a:t>because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-85" dirty="0">
                <a:latin typeface="Arial"/>
                <a:cs typeface="Arial"/>
              </a:rPr>
              <a:t>has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10" dirty="0">
                <a:latin typeface="Arial"/>
                <a:cs typeface="Arial"/>
              </a:rPr>
              <a:t>better  </a:t>
            </a:r>
            <a:r>
              <a:rPr sz="1800" spc="-5" dirty="0">
                <a:latin typeface="Arial"/>
                <a:cs typeface="Arial"/>
              </a:rPr>
              <a:t>train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accuracy.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854155"/>
            <a:ext cx="3189288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14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40</a:t>
            </a:fld>
            <a:endParaRPr spc="9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0389" y="6090602"/>
            <a:ext cx="146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90" dirty="0">
                <a:solidFill>
                  <a:srgbClr val="1C7CDB"/>
                </a:solidFill>
                <a:latin typeface="Arial"/>
                <a:cs typeface="Arial"/>
              </a:rPr>
              <a:t>6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888" y="1753552"/>
            <a:ext cx="9285288" cy="44799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150" spc="-75" dirty="0">
                <a:solidFill>
                  <a:srgbClr val="0A48CA"/>
                </a:solidFill>
                <a:latin typeface="Arial"/>
                <a:cs typeface="Arial"/>
              </a:rPr>
              <a:t>Executive</a:t>
            </a:r>
            <a:r>
              <a:rPr sz="2150" spc="105" dirty="0">
                <a:solidFill>
                  <a:srgbClr val="0A48CA"/>
                </a:solidFill>
                <a:latin typeface="Arial"/>
                <a:cs typeface="Arial"/>
              </a:rPr>
              <a:t> </a:t>
            </a:r>
            <a:r>
              <a:rPr sz="2150" spc="-105" dirty="0">
                <a:solidFill>
                  <a:srgbClr val="0A48CA"/>
                </a:solidFill>
                <a:latin typeface="Arial"/>
                <a:cs typeface="Arial"/>
              </a:rPr>
              <a:t>Summary</a:t>
            </a:r>
            <a:endParaRPr sz="215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100"/>
              </a:spcBef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solidFill>
                  <a:srgbClr val="292929"/>
                </a:solidFill>
                <a:latin typeface="Arial"/>
                <a:cs typeface="Arial"/>
              </a:rPr>
              <a:t>Data </a:t>
            </a:r>
            <a:r>
              <a:rPr sz="2150" spc="-15" dirty="0">
                <a:solidFill>
                  <a:srgbClr val="292929"/>
                </a:solidFill>
                <a:latin typeface="Arial"/>
                <a:cs typeface="Arial"/>
              </a:rPr>
              <a:t>collection</a:t>
            </a:r>
            <a:r>
              <a:rPr sz="2150" spc="-2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292929"/>
                </a:solidFill>
                <a:latin typeface="Arial"/>
                <a:cs typeface="Arial"/>
              </a:rPr>
              <a:t>methodology:</a:t>
            </a:r>
            <a:endParaRPr sz="2150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100"/>
              </a:spcBef>
              <a:buChar char="•"/>
              <a:tabLst>
                <a:tab pos="699135" algn="l"/>
                <a:tab pos="699770" algn="l"/>
              </a:tabLst>
            </a:pPr>
            <a:r>
              <a:rPr sz="1850" spc="-120" dirty="0">
                <a:solidFill>
                  <a:srgbClr val="767070"/>
                </a:solidFill>
                <a:latin typeface="Arial"/>
                <a:cs typeface="Arial"/>
              </a:rPr>
              <a:t>SpaceX </a:t>
            </a:r>
            <a:r>
              <a:rPr sz="1850" spc="-254" dirty="0">
                <a:solidFill>
                  <a:srgbClr val="767070"/>
                </a:solidFill>
                <a:latin typeface="Arial"/>
                <a:cs typeface="Arial"/>
              </a:rPr>
              <a:t>REST</a:t>
            </a:r>
            <a:r>
              <a:rPr sz="1850" spc="-215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50" spc="-105" dirty="0">
                <a:solidFill>
                  <a:srgbClr val="767070"/>
                </a:solidFill>
                <a:latin typeface="Arial"/>
                <a:cs typeface="Arial"/>
              </a:rPr>
              <a:t>API</a:t>
            </a:r>
            <a:endParaRPr sz="1850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085"/>
              </a:spcBef>
              <a:buChar char="•"/>
              <a:tabLst>
                <a:tab pos="699135" algn="l"/>
                <a:tab pos="699770" algn="l"/>
              </a:tabLst>
            </a:pPr>
            <a:r>
              <a:rPr sz="1850" spc="-95" dirty="0">
                <a:solidFill>
                  <a:srgbClr val="767070"/>
                </a:solidFill>
                <a:latin typeface="Arial"/>
                <a:cs typeface="Arial"/>
              </a:rPr>
              <a:t>Web </a:t>
            </a:r>
            <a:r>
              <a:rPr sz="1850" spc="-45" dirty="0">
                <a:solidFill>
                  <a:srgbClr val="767070"/>
                </a:solidFill>
                <a:latin typeface="Arial"/>
                <a:cs typeface="Arial"/>
              </a:rPr>
              <a:t>Scrapping </a:t>
            </a:r>
            <a:r>
              <a:rPr sz="1850" dirty="0">
                <a:solidFill>
                  <a:srgbClr val="767070"/>
                </a:solidFill>
                <a:latin typeface="Arial"/>
                <a:cs typeface="Arial"/>
              </a:rPr>
              <a:t>from</a:t>
            </a:r>
            <a:r>
              <a:rPr sz="1850" spc="80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767070"/>
                </a:solidFill>
                <a:latin typeface="Arial"/>
                <a:cs typeface="Arial"/>
              </a:rPr>
              <a:t>Wikipedia</a:t>
            </a:r>
            <a:endParaRPr sz="185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Char char="•"/>
              <a:tabLst>
                <a:tab pos="241300" algn="l"/>
                <a:tab pos="241935" algn="l"/>
              </a:tabLst>
            </a:pPr>
            <a:r>
              <a:rPr sz="2150" spc="-50" dirty="0">
                <a:solidFill>
                  <a:srgbClr val="292929"/>
                </a:solidFill>
                <a:latin typeface="Arial"/>
                <a:cs typeface="Arial"/>
              </a:rPr>
              <a:t>Perform data</a:t>
            </a:r>
            <a:r>
              <a:rPr sz="2150" spc="3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292929"/>
                </a:solidFill>
                <a:latin typeface="Arial"/>
                <a:cs typeface="Arial"/>
              </a:rPr>
              <a:t>wrangling</a:t>
            </a:r>
            <a:endParaRPr sz="2150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100"/>
              </a:spcBef>
              <a:buChar char="•"/>
              <a:tabLst>
                <a:tab pos="699135" algn="l"/>
                <a:tab pos="699770" algn="l"/>
              </a:tabLst>
            </a:pPr>
            <a:r>
              <a:rPr sz="1850" spc="5" dirty="0">
                <a:solidFill>
                  <a:srgbClr val="767070"/>
                </a:solidFill>
                <a:latin typeface="Arial"/>
                <a:cs typeface="Arial"/>
              </a:rPr>
              <a:t>Dropping </a:t>
            </a:r>
            <a:r>
              <a:rPr sz="1850" spc="-70" dirty="0">
                <a:solidFill>
                  <a:srgbClr val="767070"/>
                </a:solidFill>
                <a:latin typeface="Arial"/>
                <a:cs typeface="Arial"/>
              </a:rPr>
              <a:t>unnecessary</a:t>
            </a:r>
            <a:r>
              <a:rPr sz="1850" spc="335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767070"/>
                </a:solidFill>
                <a:latin typeface="Arial"/>
                <a:cs typeface="Arial"/>
              </a:rPr>
              <a:t>columns</a:t>
            </a:r>
            <a:endParaRPr sz="1850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085"/>
              </a:spcBef>
              <a:buChar char="•"/>
              <a:tabLst>
                <a:tab pos="699135" algn="l"/>
                <a:tab pos="699770" algn="l"/>
              </a:tabLst>
            </a:pPr>
            <a:r>
              <a:rPr sz="1850" spc="-110" dirty="0">
                <a:solidFill>
                  <a:srgbClr val="767070"/>
                </a:solidFill>
                <a:latin typeface="Arial"/>
                <a:cs typeface="Arial"/>
              </a:rPr>
              <a:t>One </a:t>
            </a:r>
            <a:r>
              <a:rPr sz="1850" spc="-10" dirty="0">
                <a:solidFill>
                  <a:srgbClr val="767070"/>
                </a:solidFill>
                <a:latin typeface="Arial"/>
                <a:cs typeface="Arial"/>
              </a:rPr>
              <a:t>Hot </a:t>
            </a:r>
            <a:r>
              <a:rPr sz="1850" spc="-50" dirty="0">
                <a:solidFill>
                  <a:srgbClr val="767070"/>
                </a:solidFill>
                <a:latin typeface="Arial"/>
                <a:cs typeface="Arial"/>
              </a:rPr>
              <a:t>Encoding </a:t>
            </a:r>
            <a:r>
              <a:rPr sz="1850" spc="15" dirty="0">
                <a:solidFill>
                  <a:srgbClr val="767070"/>
                </a:solidFill>
                <a:latin typeface="Arial"/>
                <a:cs typeface="Arial"/>
              </a:rPr>
              <a:t>for </a:t>
            </a:r>
            <a:r>
              <a:rPr sz="1850" spc="-35" dirty="0">
                <a:solidFill>
                  <a:srgbClr val="767070"/>
                </a:solidFill>
                <a:latin typeface="Arial"/>
                <a:cs typeface="Arial"/>
              </a:rPr>
              <a:t>classification</a:t>
            </a:r>
            <a:r>
              <a:rPr sz="1850" spc="95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50" spc="-25" dirty="0">
                <a:solidFill>
                  <a:srgbClr val="767070"/>
                </a:solidFill>
                <a:latin typeface="Arial"/>
                <a:cs typeface="Arial"/>
              </a:rPr>
              <a:t>models</a:t>
            </a:r>
            <a:endParaRPr sz="185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Char char="•"/>
              <a:tabLst>
                <a:tab pos="241300" algn="l"/>
                <a:tab pos="241935" algn="l"/>
              </a:tabLst>
            </a:pPr>
            <a:r>
              <a:rPr sz="2150" spc="-50" dirty="0">
                <a:solidFill>
                  <a:srgbClr val="292929"/>
                </a:solidFill>
                <a:latin typeface="Arial"/>
                <a:cs typeface="Arial"/>
              </a:rPr>
              <a:t>Perform </a:t>
            </a:r>
            <a:r>
              <a:rPr sz="2150" spc="-20" dirty="0">
                <a:solidFill>
                  <a:srgbClr val="292929"/>
                </a:solidFill>
                <a:latin typeface="Arial"/>
                <a:cs typeface="Arial"/>
              </a:rPr>
              <a:t>exploratory </a:t>
            </a:r>
            <a:r>
              <a:rPr sz="2150" spc="-50" dirty="0">
                <a:solidFill>
                  <a:srgbClr val="292929"/>
                </a:solidFill>
                <a:latin typeface="Arial"/>
                <a:cs typeface="Arial"/>
              </a:rPr>
              <a:t>data </a:t>
            </a:r>
            <a:r>
              <a:rPr sz="2150" spc="-80" dirty="0">
                <a:solidFill>
                  <a:srgbClr val="292929"/>
                </a:solidFill>
                <a:latin typeface="Arial"/>
                <a:cs typeface="Arial"/>
              </a:rPr>
              <a:t>analysis </a:t>
            </a:r>
            <a:r>
              <a:rPr sz="2150" spc="-140" dirty="0">
                <a:solidFill>
                  <a:srgbClr val="292929"/>
                </a:solidFill>
                <a:latin typeface="Arial"/>
                <a:cs typeface="Arial"/>
              </a:rPr>
              <a:t>(EDA) </a:t>
            </a:r>
            <a:r>
              <a:rPr sz="2150" spc="-40" dirty="0">
                <a:solidFill>
                  <a:srgbClr val="292929"/>
                </a:solidFill>
                <a:latin typeface="Arial"/>
                <a:cs typeface="Arial"/>
              </a:rPr>
              <a:t>using </a:t>
            </a:r>
            <a:r>
              <a:rPr sz="2150" spc="-25" dirty="0">
                <a:solidFill>
                  <a:srgbClr val="292929"/>
                </a:solidFill>
                <a:latin typeface="Arial"/>
                <a:cs typeface="Arial"/>
              </a:rPr>
              <a:t>visualization </a:t>
            </a:r>
            <a:r>
              <a:rPr sz="2150" spc="-6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1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-190" dirty="0">
                <a:solidFill>
                  <a:srgbClr val="292929"/>
                </a:solidFill>
                <a:latin typeface="Arial"/>
                <a:cs typeface="Arial"/>
              </a:rPr>
              <a:t>SQL</a:t>
            </a:r>
            <a:endParaRPr sz="215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100"/>
              </a:spcBef>
              <a:buChar char="•"/>
              <a:tabLst>
                <a:tab pos="241300" algn="l"/>
                <a:tab pos="241935" algn="l"/>
              </a:tabLst>
            </a:pPr>
            <a:r>
              <a:rPr sz="2150" spc="-50" dirty="0">
                <a:solidFill>
                  <a:srgbClr val="292929"/>
                </a:solidFill>
                <a:latin typeface="Arial"/>
                <a:cs typeface="Arial"/>
              </a:rPr>
              <a:t>Perform </a:t>
            </a:r>
            <a:r>
              <a:rPr sz="2150" spc="-25" dirty="0">
                <a:solidFill>
                  <a:srgbClr val="292929"/>
                </a:solidFill>
                <a:latin typeface="Arial"/>
                <a:cs typeface="Arial"/>
              </a:rPr>
              <a:t>interactive </a:t>
            </a:r>
            <a:r>
              <a:rPr sz="2150" spc="-45" dirty="0">
                <a:solidFill>
                  <a:srgbClr val="292929"/>
                </a:solidFill>
                <a:latin typeface="Arial"/>
                <a:cs typeface="Arial"/>
              </a:rPr>
              <a:t>visual </a:t>
            </a:r>
            <a:r>
              <a:rPr sz="2150" spc="-60" dirty="0">
                <a:solidFill>
                  <a:srgbClr val="292929"/>
                </a:solidFill>
                <a:latin typeface="Arial"/>
                <a:cs typeface="Arial"/>
              </a:rPr>
              <a:t>analytics </a:t>
            </a:r>
            <a:r>
              <a:rPr sz="2150" spc="-40" dirty="0">
                <a:solidFill>
                  <a:srgbClr val="292929"/>
                </a:solidFill>
                <a:latin typeface="Arial"/>
                <a:cs typeface="Arial"/>
              </a:rPr>
              <a:t>using </a:t>
            </a:r>
            <a:r>
              <a:rPr sz="2150" spc="-45" dirty="0">
                <a:solidFill>
                  <a:srgbClr val="292929"/>
                </a:solidFill>
                <a:latin typeface="Arial"/>
                <a:cs typeface="Arial"/>
              </a:rPr>
              <a:t>Folium </a:t>
            </a:r>
            <a:r>
              <a:rPr sz="2150" spc="-65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2150" spc="-25" dirty="0">
                <a:solidFill>
                  <a:srgbClr val="292929"/>
                </a:solidFill>
                <a:latin typeface="Arial"/>
                <a:cs typeface="Arial"/>
              </a:rPr>
              <a:t>Plotly</a:t>
            </a:r>
            <a:r>
              <a:rPr sz="2150" spc="5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Arial"/>
                <a:cs typeface="Arial"/>
              </a:rPr>
              <a:t>Dash</a:t>
            </a:r>
            <a:endParaRPr sz="215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025"/>
              </a:spcBef>
              <a:buChar char="•"/>
              <a:tabLst>
                <a:tab pos="241300" algn="l"/>
                <a:tab pos="241935" algn="l"/>
              </a:tabLst>
            </a:pPr>
            <a:r>
              <a:rPr sz="2150" spc="-50" dirty="0">
                <a:solidFill>
                  <a:srgbClr val="292929"/>
                </a:solidFill>
                <a:latin typeface="Arial"/>
                <a:cs typeface="Arial"/>
              </a:rPr>
              <a:t>Perform </a:t>
            </a:r>
            <a:r>
              <a:rPr sz="2150" spc="-15" dirty="0">
                <a:solidFill>
                  <a:srgbClr val="292929"/>
                </a:solidFill>
                <a:latin typeface="Arial"/>
                <a:cs typeface="Arial"/>
              </a:rPr>
              <a:t>predictive </a:t>
            </a:r>
            <a:r>
              <a:rPr sz="2150" spc="-80" dirty="0">
                <a:solidFill>
                  <a:srgbClr val="292929"/>
                </a:solidFill>
                <a:latin typeface="Arial"/>
                <a:cs typeface="Arial"/>
              </a:rPr>
              <a:t>analysis </a:t>
            </a:r>
            <a:r>
              <a:rPr sz="2150" spc="-40" dirty="0">
                <a:solidFill>
                  <a:srgbClr val="292929"/>
                </a:solidFill>
                <a:latin typeface="Arial"/>
                <a:cs typeface="Arial"/>
              </a:rPr>
              <a:t>using classification</a:t>
            </a:r>
            <a:r>
              <a:rPr sz="2150" spc="3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Arial"/>
                <a:cs typeface="Arial"/>
              </a:rPr>
              <a:t>models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6242621"/>
            <a:ext cx="776097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har char="•"/>
              <a:tabLst>
                <a:tab pos="241300" algn="l"/>
                <a:tab pos="241935" algn="l"/>
              </a:tabLst>
            </a:pPr>
            <a:r>
              <a:rPr sz="1850" spc="-50" dirty="0">
                <a:solidFill>
                  <a:srgbClr val="767070"/>
                </a:solidFill>
                <a:latin typeface="Arial"/>
                <a:cs typeface="Arial"/>
              </a:rPr>
              <a:t>How </a:t>
            </a:r>
            <a:r>
              <a:rPr sz="1850" spc="45" dirty="0">
                <a:solidFill>
                  <a:srgbClr val="767070"/>
                </a:solidFill>
                <a:latin typeface="Arial"/>
                <a:cs typeface="Arial"/>
              </a:rPr>
              <a:t>to </a:t>
            </a:r>
            <a:r>
              <a:rPr sz="1850" spc="-10" dirty="0">
                <a:solidFill>
                  <a:srgbClr val="767070"/>
                </a:solidFill>
                <a:latin typeface="Arial"/>
                <a:cs typeface="Arial"/>
              </a:rPr>
              <a:t>build, </a:t>
            </a:r>
            <a:r>
              <a:rPr sz="1850" spc="-40" dirty="0">
                <a:solidFill>
                  <a:srgbClr val="767070"/>
                </a:solidFill>
                <a:latin typeface="Arial"/>
                <a:cs typeface="Arial"/>
              </a:rPr>
              <a:t>tune, </a:t>
            </a:r>
            <a:r>
              <a:rPr sz="1850" spc="-50" dirty="0">
                <a:solidFill>
                  <a:srgbClr val="767070"/>
                </a:solidFill>
                <a:latin typeface="Arial"/>
                <a:cs typeface="Arial"/>
              </a:rPr>
              <a:t>evaluate </a:t>
            </a:r>
            <a:r>
              <a:rPr sz="1850" spc="-35" dirty="0">
                <a:solidFill>
                  <a:srgbClr val="767070"/>
                </a:solidFill>
                <a:latin typeface="Arial"/>
                <a:cs typeface="Arial"/>
              </a:rPr>
              <a:t>classification</a:t>
            </a:r>
            <a:r>
              <a:rPr sz="1850" spc="155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50" spc="-25" dirty="0">
                <a:solidFill>
                  <a:srgbClr val="767070"/>
                </a:solidFill>
                <a:latin typeface="Arial"/>
                <a:cs typeface="Arial"/>
              </a:rPr>
              <a:t>models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5888" y="838200"/>
            <a:ext cx="3646488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Methodology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0389" y="6090602"/>
            <a:ext cx="146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90" dirty="0">
                <a:solidFill>
                  <a:srgbClr val="1C7CDB"/>
                </a:solidFill>
                <a:latin typeface="Arial"/>
                <a:cs typeface="Arial"/>
              </a:rPr>
              <a:t>7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641474"/>
            <a:ext cx="9020175" cy="1207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solidFill>
                  <a:srgbClr val="292929"/>
                </a:solidFill>
                <a:latin typeface="Arial"/>
                <a:cs typeface="Arial"/>
              </a:rPr>
              <a:t>Datasets </a:t>
            </a:r>
            <a:r>
              <a:rPr sz="2150" spc="-75" dirty="0">
                <a:solidFill>
                  <a:srgbClr val="292929"/>
                </a:solidFill>
                <a:latin typeface="Arial"/>
                <a:cs typeface="Arial"/>
              </a:rPr>
              <a:t>are </a:t>
            </a:r>
            <a:r>
              <a:rPr sz="2150" spc="-20" dirty="0">
                <a:solidFill>
                  <a:srgbClr val="292929"/>
                </a:solidFill>
                <a:latin typeface="Arial"/>
                <a:cs typeface="Arial"/>
              </a:rPr>
              <a:t>collected </a:t>
            </a:r>
            <a:r>
              <a:rPr sz="2150" spc="-15" dirty="0">
                <a:solidFill>
                  <a:srgbClr val="292929"/>
                </a:solidFill>
                <a:latin typeface="Arial"/>
                <a:cs typeface="Arial"/>
              </a:rPr>
              <a:t>from </a:t>
            </a:r>
            <a:r>
              <a:rPr sz="2150" spc="-90" dirty="0">
                <a:solidFill>
                  <a:srgbClr val="292929"/>
                </a:solidFill>
                <a:latin typeface="Arial"/>
                <a:cs typeface="Arial"/>
              </a:rPr>
              <a:t>Rest </a:t>
            </a:r>
            <a:r>
              <a:rPr sz="2150" spc="-140" dirty="0">
                <a:solidFill>
                  <a:srgbClr val="292929"/>
                </a:solidFill>
                <a:latin typeface="Arial"/>
                <a:cs typeface="Arial"/>
              </a:rPr>
              <a:t>SpaceX </a:t>
            </a:r>
            <a:r>
              <a:rPr sz="2150" spc="-145" dirty="0">
                <a:solidFill>
                  <a:srgbClr val="292929"/>
                </a:solidFill>
                <a:latin typeface="Arial"/>
                <a:cs typeface="Arial"/>
              </a:rPr>
              <a:t>API </a:t>
            </a:r>
            <a:r>
              <a:rPr sz="2150" spc="-65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2150" spc="-40" dirty="0">
                <a:solidFill>
                  <a:srgbClr val="292929"/>
                </a:solidFill>
                <a:latin typeface="Arial"/>
                <a:cs typeface="Arial"/>
              </a:rPr>
              <a:t>webscrapping</a:t>
            </a:r>
            <a:r>
              <a:rPr sz="2150" spc="2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Arial"/>
                <a:cs typeface="Arial"/>
              </a:rPr>
              <a:t>Wikipedia</a:t>
            </a:r>
            <a:endParaRPr sz="2150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1375"/>
              </a:spcBef>
              <a:buChar char="•"/>
              <a:tabLst>
                <a:tab pos="699135" algn="l"/>
                <a:tab pos="699770" algn="l"/>
              </a:tabLst>
            </a:pPr>
            <a:r>
              <a:rPr sz="1800" spc="-114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information obtained </a:t>
            </a:r>
            <a:r>
              <a:rPr sz="1800" spc="-20" dirty="0">
                <a:latin typeface="Arial"/>
                <a:cs typeface="Arial"/>
              </a:rPr>
              <a:t>by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110" dirty="0">
                <a:latin typeface="Arial"/>
                <a:cs typeface="Arial"/>
              </a:rPr>
              <a:t>API </a:t>
            </a:r>
            <a:r>
              <a:rPr sz="1800" spc="-75" dirty="0">
                <a:latin typeface="Arial"/>
                <a:cs typeface="Arial"/>
              </a:rPr>
              <a:t>are </a:t>
            </a:r>
            <a:r>
              <a:rPr sz="1800" spc="-35" dirty="0">
                <a:latin typeface="Arial"/>
                <a:cs typeface="Arial"/>
              </a:rPr>
              <a:t>rocket, </a:t>
            </a:r>
            <a:r>
              <a:rPr sz="1800" spc="-60" dirty="0">
                <a:latin typeface="Arial"/>
                <a:cs typeface="Arial"/>
              </a:rPr>
              <a:t>launches, </a:t>
            </a:r>
            <a:r>
              <a:rPr sz="1800" spc="-35" dirty="0">
                <a:latin typeface="Arial"/>
                <a:cs typeface="Arial"/>
              </a:rPr>
              <a:t>payload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information.</a:t>
            </a:r>
            <a:endParaRPr sz="1800" dirty="0">
              <a:latin typeface="Arial"/>
              <a:cs typeface="Arial"/>
            </a:endParaRPr>
          </a:p>
          <a:p>
            <a:pPr marL="1156335" lvl="2" indent="-229235">
              <a:lnSpc>
                <a:spcPct val="100000"/>
              </a:lnSpc>
              <a:spcBef>
                <a:spcPts val="1470"/>
              </a:spcBef>
              <a:buChar char="•"/>
              <a:tabLst>
                <a:tab pos="1156335" algn="l"/>
                <a:tab pos="1156970" algn="l"/>
              </a:tabLst>
            </a:pPr>
            <a:r>
              <a:rPr sz="1400" spc="-70" dirty="0">
                <a:latin typeface="Arial"/>
                <a:cs typeface="Arial"/>
              </a:rPr>
              <a:t>The </a:t>
            </a:r>
            <a:r>
              <a:rPr sz="1400" spc="-85" dirty="0">
                <a:latin typeface="Arial"/>
                <a:cs typeface="Arial"/>
              </a:rPr>
              <a:t>Space </a:t>
            </a:r>
            <a:r>
              <a:rPr sz="1400" spc="-120" dirty="0">
                <a:latin typeface="Arial"/>
                <a:cs typeface="Arial"/>
              </a:rPr>
              <a:t>X </a:t>
            </a:r>
            <a:r>
              <a:rPr sz="1400" spc="-180" dirty="0">
                <a:latin typeface="Arial"/>
                <a:cs typeface="Arial"/>
              </a:rPr>
              <a:t>REST </a:t>
            </a:r>
            <a:r>
              <a:rPr sz="1400" spc="-70" dirty="0">
                <a:latin typeface="Arial"/>
                <a:cs typeface="Arial"/>
              </a:rPr>
              <a:t>API </a:t>
            </a:r>
            <a:r>
              <a:rPr sz="1400" spc="-145" dirty="0">
                <a:latin typeface="Arial"/>
                <a:cs typeface="Arial"/>
              </a:rPr>
              <a:t>URL </a:t>
            </a:r>
            <a:r>
              <a:rPr sz="1400" spc="-10" dirty="0">
                <a:latin typeface="Arial"/>
                <a:cs typeface="Arial"/>
              </a:rPr>
              <a:t>is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api.spacexdata.com/v4/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6830" y="4236021"/>
            <a:ext cx="9780905" cy="9683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41300" marR="1497330" indent="-229235">
              <a:lnSpc>
                <a:spcPts val="2100"/>
              </a:lnSpc>
              <a:spcBef>
                <a:spcPts val="22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114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information obtained </a:t>
            </a:r>
            <a:r>
              <a:rPr sz="1800" spc="-20" dirty="0">
                <a:latin typeface="Arial"/>
                <a:cs typeface="Arial"/>
              </a:rPr>
              <a:t>by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20" dirty="0">
                <a:latin typeface="Arial"/>
                <a:cs typeface="Arial"/>
              </a:rPr>
              <a:t>webscrapping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25" dirty="0">
                <a:latin typeface="Arial"/>
                <a:cs typeface="Arial"/>
              </a:rPr>
              <a:t>Wikipedia </a:t>
            </a:r>
            <a:r>
              <a:rPr sz="1800" spc="-75" dirty="0">
                <a:latin typeface="Arial"/>
                <a:cs typeface="Arial"/>
              </a:rPr>
              <a:t>are </a:t>
            </a:r>
            <a:r>
              <a:rPr sz="1800" spc="-60" dirty="0">
                <a:latin typeface="Arial"/>
                <a:cs typeface="Arial"/>
              </a:rPr>
              <a:t>launches, </a:t>
            </a:r>
            <a:r>
              <a:rPr sz="1800" spc="-10" dirty="0">
                <a:latin typeface="Arial"/>
                <a:cs typeface="Arial"/>
              </a:rPr>
              <a:t>landing,  </a:t>
            </a:r>
            <a:r>
              <a:rPr sz="1800" spc="-35" dirty="0">
                <a:latin typeface="Arial"/>
                <a:cs typeface="Arial"/>
              </a:rPr>
              <a:t>payload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information.</a:t>
            </a:r>
            <a:endParaRPr sz="180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•"/>
              <a:tabLst>
                <a:tab pos="698500" algn="l"/>
                <a:tab pos="699135" algn="l"/>
              </a:tabLst>
            </a:pPr>
            <a:r>
              <a:rPr sz="1400" spc="-145" dirty="0">
                <a:latin typeface="Arial"/>
                <a:cs typeface="Arial"/>
              </a:rPr>
              <a:t>URL </a:t>
            </a:r>
            <a:r>
              <a:rPr sz="1400" spc="-10" dirty="0">
                <a:latin typeface="Arial"/>
                <a:cs typeface="Arial"/>
              </a:rPr>
              <a:t>is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https://en.wikipedia.org/w/index.php?title=List_of_Falcon_9_and_Falcon_Heavy_launches&amp;oldid=1027686922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5784" y="867491"/>
            <a:ext cx="4560888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/>
              <a:t>Data</a:t>
            </a:r>
            <a:r>
              <a:rPr spc="60" dirty="0"/>
              <a:t> </a:t>
            </a:r>
            <a:r>
              <a:rPr spc="-55" dirty="0"/>
              <a:t>Collection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36876" y="3151251"/>
            <a:ext cx="1050925" cy="841375"/>
            <a:chOff x="2436876" y="3151251"/>
            <a:chExt cx="1050925" cy="841375"/>
          </a:xfrm>
        </p:grpSpPr>
        <p:sp>
          <p:nvSpPr>
            <p:cNvPr id="7" name="object 7"/>
            <p:cNvSpPr/>
            <p:nvPr/>
          </p:nvSpPr>
          <p:spPr>
            <a:xfrm>
              <a:off x="2443226" y="3157601"/>
              <a:ext cx="1038225" cy="828675"/>
            </a:xfrm>
            <a:custGeom>
              <a:avLst/>
              <a:gdLst/>
              <a:ahLst/>
              <a:cxnLst/>
              <a:rect l="l" t="t" r="r" b="b"/>
              <a:pathLst>
                <a:path w="1038225" h="828675">
                  <a:moveTo>
                    <a:pt x="900049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900049" y="828675"/>
                  </a:lnTo>
                  <a:lnTo>
                    <a:pt x="943728" y="821632"/>
                  </a:lnTo>
                  <a:lnTo>
                    <a:pt x="981660" y="802019"/>
                  </a:lnTo>
                  <a:lnTo>
                    <a:pt x="1011569" y="772110"/>
                  </a:lnTo>
                  <a:lnTo>
                    <a:pt x="1031182" y="734178"/>
                  </a:lnTo>
                  <a:lnTo>
                    <a:pt x="1038225" y="690499"/>
                  </a:lnTo>
                  <a:lnTo>
                    <a:pt x="1038225" y="138049"/>
                  </a:lnTo>
                  <a:lnTo>
                    <a:pt x="1031182" y="94382"/>
                  </a:lnTo>
                  <a:lnTo>
                    <a:pt x="1011569" y="56482"/>
                  </a:lnTo>
                  <a:lnTo>
                    <a:pt x="981660" y="26611"/>
                  </a:lnTo>
                  <a:lnTo>
                    <a:pt x="943728" y="7029"/>
                  </a:lnTo>
                  <a:lnTo>
                    <a:pt x="9000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3226" y="3157601"/>
              <a:ext cx="1038225" cy="828675"/>
            </a:xfrm>
            <a:custGeom>
              <a:avLst/>
              <a:gdLst/>
              <a:ahLst/>
              <a:cxnLst/>
              <a:rect l="l" t="t" r="r" b="b"/>
              <a:pathLst>
                <a:path w="1038225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900049" y="0"/>
                  </a:lnTo>
                  <a:lnTo>
                    <a:pt x="943728" y="7029"/>
                  </a:lnTo>
                  <a:lnTo>
                    <a:pt x="981660" y="26611"/>
                  </a:lnTo>
                  <a:lnTo>
                    <a:pt x="1011569" y="56482"/>
                  </a:lnTo>
                  <a:lnTo>
                    <a:pt x="1031182" y="94382"/>
                  </a:lnTo>
                  <a:lnTo>
                    <a:pt x="1038225" y="138049"/>
                  </a:lnTo>
                  <a:lnTo>
                    <a:pt x="1038225" y="690499"/>
                  </a:lnTo>
                  <a:lnTo>
                    <a:pt x="1031182" y="734178"/>
                  </a:lnTo>
                  <a:lnTo>
                    <a:pt x="1011569" y="772110"/>
                  </a:lnTo>
                  <a:lnTo>
                    <a:pt x="981660" y="802019"/>
                  </a:lnTo>
                  <a:lnTo>
                    <a:pt x="943728" y="821632"/>
                  </a:lnTo>
                  <a:lnTo>
                    <a:pt x="900049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44139" y="3222942"/>
            <a:ext cx="622935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635" algn="ctr">
              <a:lnSpc>
                <a:spcPct val="100600"/>
              </a:lnSpc>
              <a:spcBef>
                <a:spcPts val="114"/>
              </a:spcBef>
            </a:pP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SpaceX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Rest</a:t>
            </a:r>
            <a:r>
              <a:rPr sz="14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API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call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75126" y="3351276"/>
            <a:ext cx="755650" cy="498475"/>
            <a:chOff x="3675126" y="3351276"/>
            <a:chExt cx="755650" cy="498475"/>
          </a:xfrm>
        </p:grpSpPr>
        <p:sp>
          <p:nvSpPr>
            <p:cNvPr id="11" name="object 11"/>
            <p:cNvSpPr/>
            <p:nvPr/>
          </p:nvSpPr>
          <p:spPr>
            <a:xfrm>
              <a:off x="3681476" y="3357626"/>
              <a:ext cx="742950" cy="485775"/>
            </a:xfrm>
            <a:custGeom>
              <a:avLst/>
              <a:gdLst/>
              <a:ahLst/>
              <a:cxnLst/>
              <a:rect l="l" t="t" r="r" b="b"/>
              <a:pathLst>
                <a:path w="742950" h="485775">
                  <a:moveTo>
                    <a:pt x="499999" y="0"/>
                  </a:moveTo>
                  <a:lnTo>
                    <a:pt x="499999" y="121412"/>
                  </a:lnTo>
                  <a:lnTo>
                    <a:pt x="0" y="121412"/>
                  </a:lnTo>
                  <a:lnTo>
                    <a:pt x="0" y="364236"/>
                  </a:lnTo>
                  <a:lnTo>
                    <a:pt x="499999" y="364236"/>
                  </a:lnTo>
                  <a:lnTo>
                    <a:pt x="499999" y="485775"/>
                  </a:lnTo>
                  <a:lnTo>
                    <a:pt x="742950" y="242824"/>
                  </a:lnTo>
                  <a:lnTo>
                    <a:pt x="49999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1476" y="3357626"/>
              <a:ext cx="742950" cy="485775"/>
            </a:xfrm>
            <a:custGeom>
              <a:avLst/>
              <a:gdLst/>
              <a:ahLst/>
              <a:cxnLst/>
              <a:rect l="l" t="t" r="r" b="b"/>
              <a:pathLst>
                <a:path w="742950" h="485775">
                  <a:moveTo>
                    <a:pt x="0" y="121412"/>
                  </a:moveTo>
                  <a:lnTo>
                    <a:pt x="499999" y="121412"/>
                  </a:lnTo>
                  <a:lnTo>
                    <a:pt x="499999" y="0"/>
                  </a:lnTo>
                  <a:lnTo>
                    <a:pt x="742950" y="242824"/>
                  </a:lnTo>
                  <a:lnTo>
                    <a:pt x="499999" y="485775"/>
                  </a:lnTo>
                  <a:lnTo>
                    <a:pt x="499999" y="364236"/>
                  </a:lnTo>
                  <a:lnTo>
                    <a:pt x="0" y="364236"/>
                  </a:lnTo>
                  <a:lnTo>
                    <a:pt x="0" y="1214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60951" y="3151251"/>
            <a:ext cx="1403350" cy="841375"/>
            <a:chOff x="4560951" y="3151251"/>
            <a:chExt cx="1403350" cy="841375"/>
          </a:xfrm>
        </p:grpSpPr>
        <p:sp>
          <p:nvSpPr>
            <p:cNvPr id="14" name="object 14"/>
            <p:cNvSpPr/>
            <p:nvPr/>
          </p:nvSpPr>
          <p:spPr>
            <a:xfrm>
              <a:off x="4567301" y="3157601"/>
              <a:ext cx="1390650" cy="828675"/>
            </a:xfrm>
            <a:custGeom>
              <a:avLst/>
              <a:gdLst/>
              <a:ahLst/>
              <a:cxnLst/>
              <a:rect l="l" t="t" r="r" b="b"/>
              <a:pathLst>
                <a:path w="1390650" h="828675">
                  <a:moveTo>
                    <a:pt x="1252474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1252474" y="828675"/>
                  </a:lnTo>
                  <a:lnTo>
                    <a:pt x="1296153" y="821632"/>
                  </a:lnTo>
                  <a:lnTo>
                    <a:pt x="1334085" y="802019"/>
                  </a:lnTo>
                  <a:lnTo>
                    <a:pt x="1363994" y="772110"/>
                  </a:lnTo>
                  <a:lnTo>
                    <a:pt x="1383607" y="734178"/>
                  </a:lnTo>
                  <a:lnTo>
                    <a:pt x="1390650" y="690499"/>
                  </a:lnTo>
                  <a:lnTo>
                    <a:pt x="1390650" y="138049"/>
                  </a:lnTo>
                  <a:lnTo>
                    <a:pt x="1383607" y="94382"/>
                  </a:lnTo>
                  <a:lnTo>
                    <a:pt x="1363994" y="56482"/>
                  </a:lnTo>
                  <a:lnTo>
                    <a:pt x="1334085" y="26611"/>
                  </a:lnTo>
                  <a:lnTo>
                    <a:pt x="1296153" y="7029"/>
                  </a:lnTo>
                  <a:lnTo>
                    <a:pt x="12524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67301" y="3157601"/>
              <a:ext cx="1390650" cy="828675"/>
            </a:xfrm>
            <a:custGeom>
              <a:avLst/>
              <a:gdLst/>
              <a:ahLst/>
              <a:cxnLst/>
              <a:rect l="l" t="t" r="r" b="b"/>
              <a:pathLst>
                <a:path w="1390650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1252474" y="0"/>
                  </a:lnTo>
                  <a:lnTo>
                    <a:pt x="1296153" y="7029"/>
                  </a:lnTo>
                  <a:lnTo>
                    <a:pt x="1334085" y="26611"/>
                  </a:lnTo>
                  <a:lnTo>
                    <a:pt x="1363994" y="56482"/>
                  </a:lnTo>
                  <a:lnTo>
                    <a:pt x="1383607" y="94382"/>
                  </a:lnTo>
                  <a:lnTo>
                    <a:pt x="1390650" y="138049"/>
                  </a:lnTo>
                  <a:lnTo>
                    <a:pt x="1390650" y="690499"/>
                  </a:lnTo>
                  <a:lnTo>
                    <a:pt x="1383607" y="734178"/>
                  </a:lnTo>
                  <a:lnTo>
                    <a:pt x="1363994" y="772110"/>
                  </a:lnTo>
                  <a:lnTo>
                    <a:pt x="1334085" y="802019"/>
                  </a:lnTo>
                  <a:lnTo>
                    <a:pt x="1296153" y="821632"/>
                  </a:lnTo>
                  <a:lnTo>
                    <a:pt x="1252474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5778" y="3327082"/>
            <a:ext cx="848994" cy="462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7950" marR="5080" indent="-95250">
              <a:lnSpc>
                <a:spcPct val="102800"/>
              </a:lnSpc>
              <a:spcBef>
                <a:spcPts val="80"/>
              </a:spcBef>
            </a:pP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r>
              <a:rPr sz="14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returns  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r>
              <a:rPr sz="14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4476" y="3351276"/>
            <a:ext cx="755650" cy="508000"/>
            <a:chOff x="6094476" y="3351276"/>
            <a:chExt cx="755650" cy="508000"/>
          </a:xfrm>
        </p:grpSpPr>
        <p:sp>
          <p:nvSpPr>
            <p:cNvPr id="18" name="object 18"/>
            <p:cNvSpPr/>
            <p:nvPr/>
          </p:nvSpPr>
          <p:spPr>
            <a:xfrm>
              <a:off x="6100826" y="3357626"/>
              <a:ext cx="742950" cy="495300"/>
            </a:xfrm>
            <a:custGeom>
              <a:avLst/>
              <a:gdLst/>
              <a:ahLst/>
              <a:cxnLst/>
              <a:rect l="l" t="t" r="r" b="b"/>
              <a:pathLst>
                <a:path w="742950" h="495300">
                  <a:moveTo>
                    <a:pt x="495300" y="0"/>
                  </a:moveTo>
                  <a:lnTo>
                    <a:pt x="495300" y="123825"/>
                  </a:lnTo>
                  <a:lnTo>
                    <a:pt x="0" y="123825"/>
                  </a:lnTo>
                  <a:lnTo>
                    <a:pt x="0" y="371475"/>
                  </a:lnTo>
                  <a:lnTo>
                    <a:pt x="495300" y="371475"/>
                  </a:lnTo>
                  <a:lnTo>
                    <a:pt x="495300" y="495300"/>
                  </a:lnTo>
                  <a:lnTo>
                    <a:pt x="742950" y="24765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00826" y="3357626"/>
              <a:ext cx="742950" cy="495300"/>
            </a:xfrm>
            <a:custGeom>
              <a:avLst/>
              <a:gdLst/>
              <a:ahLst/>
              <a:cxnLst/>
              <a:rect l="l" t="t" r="r" b="b"/>
              <a:pathLst>
                <a:path w="742950" h="495300">
                  <a:moveTo>
                    <a:pt x="0" y="123825"/>
                  </a:moveTo>
                  <a:lnTo>
                    <a:pt x="495300" y="123825"/>
                  </a:lnTo>
                  <a:lnTo>
                    <a:pt x="495300" y="0"/>
                  </a:lnTo>
                  <a:lnTo>
                    <a:pt x="742950" y="247650"/>
                  </a:lnTo>
                  <a:lnTo>
                    <a:pt x="495300" y="495300"/>
                  </a:lnTo>
                  <a:lnTo>
                    <a:pt x="495300" y="371475"/>
                  </a:lnTo>
                  <a:lnTo>
                    <a:pt x="0" y="371475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942201" y="3151251"/>
            <a:ext cx="1346200" cy="841375"/>
            <a:chOff x="6942201" y="3151251"/>
            <a:chExt cx="1346200" cy="841375"/>
          </a:xfrm>
        </p:grpSpPr>
        <p:sp>
          <p:nvSpPr>
            <p:cNvPr id="21" name="object 21"/>
            <p:cNvSpPr/>
            <p:nvPr/>
          </p:nvSpPr>
          <p:spPr>
            <a:xfrm>
              <a:off x="6948551" y="3157601"/>
              <a:ext cx="1333500" cy="828675"/>
            </a:xfrm>
            <a:custGeom>
              <a:avLst/>
              <a:gdLst/>
              <a:ahLst/>
              <a:cxnLst/>
              <a:rect l="l" t="t" r="r" b="b"/>
              <a:pathLst>
                <a:path w="1333500" h="828675">
                  <a:moveTo>
                    <a:pt x="1195324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1195324" y="828675"/>
                  </a:lnTo>
                  <a:lnTo>
                    <a:pt x="1239003" y="821632"/>
                  </a:lnTo>
                  <a:lnTo>
                    <a:pt x="1276935" y="802019"/>
                  </a:lnTo>
                  <a:lnTo>
                    <a:pt x="1306844" y="772110"/>
                  </a:lnTo>
                  <a:lnTo>
                    <a:pt x="1326457" y="734178"/>
                  </a:lnTo>
                  <a:lnTo>
                    <a:pt x="1333500" y="690499"/>
                  </a:lnTo>
                  <a:lnTo>
                    <a:pt x="1333500" y="138049"/>
                  </a:lnTo>
                  <a:lnTo>
                    <a:pt x="1326457" y="94382"/>
                  </a:lnTo>
                  <a:lnTo>
                    <a:pt x="1306844" y="56482"/>
                  </a:lnTo>
                  <a:lnTo>
                    <a:pt x="1276935" y="26611"/>
                  </a:lnTo>
                  <a:lnTo>
                    <a:pt x="1239003" y="7029"/>
                  </a:lnTo>
                  <a:lnTo>
                    <a:pt x="11953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48551" y="3157601"/>
              <a:ext cx="1333500" cy="828675"/>
            </a:xfrm>
            <a:custGeom>
              <a:avLst/>
              <a:gdLst/>
              <a:ahLst/>
              <a:cxnLst/>
              <a:rect l="l" t="t" r="r" b="b"/>
              <a:pathLst>
                <a:path w="1333500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1195324" y="0"/>
                  </a:lnTo>
                  <a:lnTo>
                    <a:pt x="1239003" y="7029"/>
                  </a:lnTo>
                  <a:lnTo>
                    <a:pt x="1276935" y="26611"/>
                  </a:lnTo>
                  <a:lnTo>
                    <a:pt x="1306844" y="56482"/>
                  </a:lnTo>
                  <a:lnTo>
                    <a:pt x="1326457" y="94382"/>
                  </a:lnTo>
                  <a:lnTo>
                    <a:pt x="1333500" y="138049"/>
                  </a:lnTo>
                  <a:lnTo>
                    <a:pt x="1333500" y="690499"/>
                  </a:lnTo>
                  <a:lnTo>
                    <a:pt x="1326457" y="734178"/>
                  </a:lnTo>
                  <a:lnTo>
                    <a:pt x="1306844" y="772110"/>
                  </a:lnTo>
                  <a:lnTo>
                    <a:pt x="1276935" y="802019"/>
                  </a:lnTo>
                  <a:lnTo>
                    <a:pt x="1239003" y="821632"/>
                  </a:lnTo>
                  <a:lnTo>
                    <a:pt x="1195324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93026" y="3189287"/>
            <a:ext cx="829944" cy="720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Make</a:t>
            </a:r>
            <a:endParaRPr sz="1400">
              <a:latin typeface="Carlito"/>
              <a:cs typeface="Carlito"/>
            </a:endParaRPr>
          </a:p>
          <a:p>
            <a:pPr marL="19050" algn="ctr">
              <a:lnSpc>
                <a:spcPct val="100000"/>
              </a:lnSpc>
              <a:spcBef>
                <a:spcPts val="50"/>
              </a:spcBef>
            </a:pP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400">
              <a:latin typeface="Carlito"/>
              <a:cs typeface="Carlito"/>
            </a:endParaRPr>
          </a:p>
          <a:p>
            <a:pPr marR="22860" algn="ctr">
              <a:lnSpc>
                <a:spcPct val="100000"/>
              </a:lnSpc>
              <a:spcBef>
                <a:spcPts val="345"/>
              </a:spcBef>
            </a:pP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4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380476" y="3360801"/>
            <a:ext cx="812800" cy="498475"/>
            <a:chOff x="8380476" y="3360801"/>
            <a:chExt cx="812800" cy="498475"/>
          </a:xfrm>
        </p:grpSpPr>
        <p:sp>
          <p:nvSpPr>
            <p:cNvPr id="25" name="object 25"/>
            <p:cNvSpPr/>
            <p:nvPr/>
          </p:nvSpPr>
          <p:spPr>
            <a:xfrm>
              <a:off x="8386826" y="3367151"/>
              <a:ext cx="800100" cy="485775"/>
            </a:xfrm>
            <a:custGeom>
              <a:avLst/>
              <a:gdLst/>
              <a:ahLst/>
              <a:cxnLst/>
              <a:rect l="l" t="t" r="r" b="b"/>
              <a:pathLst>
                <a:path w="800100" h="485775">
                  <a:moveTo>
                    <a:pt x="557149" y="0"/>
                  </a:moveTo>
                  <a:lnTo>
                    <a:pt x="557149" y="121412"/>
                  </a:lnTo>
                  <a:lnTo>
                    <a:pt x="0" y="121412"/>
                  </a:lnTo>
                  <a:lnTo>
                    <a:pt x="0" y="364236"/>
                  </a:lnTo>
                  <a:lnTo>
                    <a:pt x="557149" y="364236"/>
                  </a:lnTo>
                  <a:lnTo>
                    <a:pt x="557149" y="485775"/>
                  </a:lnTo>
                  <a:lnTo>
                    <a:pt x="800100" y="242824"/>
                  </a:lnTo>
                  <a:lnTo>
                    <a:pt x="5571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86826" y="3367151"/>
              <a:ext cx="800100" cy="485775"/>
            </a:xfrm>
            <a:custGeom>
              <a:avLst/>
              <a:gdLst/>
              <a:ahLst/>
              <a:cxnLst/>
              <a:rect l="l" t="t" r="r" b="b"/>
              <a:pathLst>
                <a:path w="800100" h="485775">
                  <a:moveTo>
                    <a:pt x="0" y="121412"/>
                  </a:moveTo>
                  <a:lnTo>
                    <a:pt x="557149" y="121412"/>
                  </a:lnTo>
                  <a:lnTo>
                    <a:pt x="557149" y="0"/>
                  </a:lnTo>
                  <a:lnTo>
                    <a:pt x="800100" y="242824"/>
                  </a:lnTo>
                  <a:lnTo>
                    <a:pt x="557149" y="485775"/>
                  </a:lnTo>
                  <a:lnTo>
                    <a:pt x="557149" y="364236"/>
                  </a:lnTo>
                  <a:lnTo>
                    <a:pt x="0" y="364236"/>
                  </a:lnTo>
                  <a:lnTo>
                    <a:pt x="0" y="1214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9266301" y="3151251"/>
            <a:ext cx="1203325" cy="841375"/>
            <a:chOff x="9266301" y="3151251"/>
            <a:chExt cx="1203325" cy="841375"/>
          </a:xfrm>
        </p:grpSpPr>
        <p:sp>
          <p:nvSpPr>
            <p:cNvPr id="28" name="object 28"/>
            <p:cNvSpPr/>
            <p:nvPr/>
          </p:nvSpPr>
          <p:spPr>
            <a:xfrm>
              <a:off x="9272651" y="3157601"/>
              <a:ext cx="1190625" cy="828675"/>
            </a:xfrm>
            <a:custGeom>
              <a:avLst/>
              <a:gdLst/>
              <a:ahLst/>
              <a:cxnLst/>
              <a:rect l="l" t="t" r="r" b="b"/>
              <a:pathLst>
                <a:path w="1190625" h="828675">
                  <a:moveTo>
                    <a:pt x="1052449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1052449" y="828675"/>
                  </a:lnTo>
                  <a:lnTo>
                    <a:pt x="1096128" y="821632"/>
                  </a:lnTo>
                  <a:lnTo>
                    <a:pt x="1134060" y="802019"/>
                  </a:lnTo>
                  <a:lnTo>
                    <a:pt x="1163969" y="772110"/>
                  </a:lnTo>
                  <a:lnTo>
                    <a:pt x="1183582" y="734178"/>
                  </a:lnTo>
                  <a:lnTo>
                    <a:pt x="1190625" y="690499"/>
                  </a:lnTo>
                  <a:lnTo>
                    <a:pt x="1190625" y="138049"/>
                  </a:lnTo>
                  <a:lnTo>
                    <a:pt x="1183582" y="94382"/>
                  </a:lnTo>
                  <a:lnTo>
                    <a:pt x="1163969" y="56482"/>
                  </a:lnTo>
                  <a:lnTo>
                    <a:pt x="1134060" y="26611"/>
                  </a:lnTo>
                  <a:lnTo>
                    <a:pt x="1096128" y="7029"/>
                  </a:lnTo>
                  <a:lnTo>
                    <a:pt x="10524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72651" y="3157601"/>
              <a:ext cx="1190625" cy="828675"/>
            </a:xfrm>
            <a:custGeom>
              <a:avLst/>
              <a:gdLst/>
              <a:ahLst/>
              <a:cxnLst/>
              <a:rect l="l" t="t" r="r" b="b"/>
              <a:pathLst>
                <a:path w="1190625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1052449" y="0"/>
                  </a:lnTo>
                  <a:lnTo>
                    <a:pt x="1096128" y="7029"/>
                  </a:lnTo>
                  <a:lnTo>
                    <a:pt x="1134060" y="26611"/>
                  </a:lnTo>
                  <a:lnTo>
                    <a:pt x="1163969" y="56482"/>
                  </a:lnTo>
                  <a:lnTo>
                    <a:pt x="1183582" y="94382"/>
                  </a:lnTo>
                  <a:lnTo>
                    <a:pt x="1190625" y="138049"/>
                  </a:lnTo>
                  <a:lnTo>
                    <a:pt x="1190625" y="690499"/>
                  </a:lnTo>
                  <a:lnTo>
                    <a:pt x="1183582" y="734178"/>
                  </a:lnTo>
                  <a:lnTo>
                    <a:pt x="1163969" y="772110"/>
                  </a:lnTo>
                  <a:lnTo>
                    <a:pt x="1134060" y="802019"/>
                  </a:lnTo>
                  <a:lnTo>
                    <a:pt x="1096128" y="821632"/>
                  </a:lnTo>
                  <a:lnTo>
                    <a:pt x="1052449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461500" y="3219767"/>
            <a:ext cx="821690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indent="-4445" algn="ctr">
              <a:lnSpc>
                <a:spcPct val="100600"/>
              </a:lnSpc>
              <a:spcBef>
                <a:spcPts val="114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Clean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Data  and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export 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36876" y="5389626"/>
            <a:ext cx="1050925" cy="927100"/>
            <a:chOff x="2436876" y="5389626"/>
            <a:chExt cx="1050925" cy="927100"/>
          </a:xfrm>
        </p:grpSpPr>
        <p:sp>
          <p:nvSpPr>
            <p:cNvPr id="32" name="object 32"/>
            <p:cNvSpPr/>
            <p:nvPr/>
          </p:nvSpPr>
          <p:spPr>
            <a:xfrm>
              <a:off x="2443226" y="5395976"/>
              <a:ext cx="1038225" cy="914400"/>
            </a:xfrm>
            <a:custGeom>
              <a:avLst/>
              <a:gdLst/>
              <a:ahLst/>
              <a:cxnLst/>
              <a:rect l="l" t="t" r="r" b="b"/>
              <a:pathLst>
                <a:path w="1038225" h="914400">
                  <a:moveTo>
                    <a:pt x="88569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885698" y="914336"/>
                  </a:lnTo>
                  <a:lnTo>
                    <a:pt x="933893" y="906566"/>
                  </a:lnTo>
                  <a:lnTo>
                    <a:pt x="975762" y="884930"/>
                  </a:lnTo>
                  <a:lnTo>
                    <a:pt x="1008785" y="851939"/>
                  </a:lnTo>
                  <a:lnTo>
                    <a:pt x="1030445" y="810104"/>
                  </a:lnTo>
                  <a:lnTo>
                    <a:pt x="1038225" y="761936"/>
                  </a:lnTo>
                  <a:lnTo>
                    <a:pt x="1038225" y="152400"/>
                  </a:lnTo>
                  <a:lnTo>
                    <a:pt x="1030445" y="104217"/>
                  </a:lnTo>
                  <a:lnTo>
                    <a:pt x="1008785" y="62380"/>
                  </a:lnTo>
                  <a:lnTo>
                    <a:pt x="975762" y="29394"/>
                  </a:lnTo>
                  <a:lnTo>
                    <a:pt x="933893" y="7766"/>
                  </a:lnTo>
                  <a:lnTo>
                    <a:pt x="8856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43226" y="5395976"/>
              <a:ext cx="1038225" cy="914400"/>
            </a:xfrm>
            <a:custGeom>
              <a:avLst/>
              <a:gdLst/>
              <a:ahLst/>
              <a:cxnLst/>
              <a:rect l="l" t="t" r="r" b="b"/>
              <a:pathLst>
                <a:path w="103822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885698" y="0"/>
                  </a:lnTo>
                  <a:lnTo>
                    <a:pt x="933893" y="7766"/>
                  </a:lnTo>
                  <a:lnTo>
                    <a:pt x="975762" y="29394"/>
                  </a:lnTo>
                  <a:lnTo>
                    <a:pt x="1008785" y="62380"/>
                  </a:lnTo>
                  <a:lnTo>
                    <a:pt x="1030445" y="104217"/>
                  </a:lnTo>
                  <a:lnTo>
                    <a:pt x="1038225" y="152400"/>
                  </a:lnTo>
                  <a:lnTo>
                    <a:pt x="1038225" y="761936"/>
                  </a:lnTo>
                  <a:lnTo>
                    <a:pt x="1030445" y="810104"/>
                  </a:lnTo>
                  <a:lnTo>
                    <a:pt x="1008785" y="851939"/>
                  </a:lnTo>
                  <a:lnTo>
                    <a:pt x="975762" y="884930"/>
                  </a:lnTo>
                  <a:lnTo>
                    <a:pt x="933893" y="906566"/>
                  </a:lnTo>
                  <a:lnTo>
                    <a:pt x="885698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564129" y="5402960"/>
            <a:ext cx="778510" cy="91249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Get</a:t>
            </a: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1400">
              <a:latin typeface="Carlito"/>
              <a:cs typeface="Carlito"/>
            </a:endParaRPr>
          </a:p>
          <a:p>
            <a:pPr marL="12700" marR="32384" indent="13970" algn="ctr">
              <a:lnSpc>
                <a:spcPct val="100600"/>
              </a:lnSpc>
              <a:spcBef>
                <a:spcPts val="115"/>
              </a:spcBef>
            </a:pP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spc="5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po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5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e 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W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60951" y="5389626"/>
            <a:ext cx="1336675" cy="927100"/>
            <a:chOff x="4560951" y="5389626"/>
            <a:chExt cx="1336675" cy="927100"/>
          </a:xfrm>
        </p:grpSpPr>
        <p:sp>
          <p:nvSpPr>
            <p:cNvPr id="36" name="object 36"/>
            <p:cNvSpPr/>
            <p:nvPr/>
          </p:nvSpPr>
          <p:spPr>
            <a:xfrm>
              <a:off x="4567301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11714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1171448" y="914336"/>
                  </a:lnTo>
                  <a:lnTo>
                    <a:pt x="1219643" y="906566"/>
                  </a:lnTo>
                  <a:lnTo>
                    <a:pt x="1261512" y="884930"/>
                  </a:lnTo>
                  <a:lnTo>
                    <a:pt x="1294535" y="851939"/>
                  </a:lnTo>
                  <a:lnTo>
                    <a:pt x="1316195" y="810104"/>
                  </a:lnTo>
                  <a:lnTo>
                    <a:pt x="1323975" y="761936"/>
                  </a:lnTo>
                  <a:lnTo>
                    <a:pt x="1323975" y="152400"/>
                  </a:lnTo>
                  <a:lnTo>
                    <a:pt x="1316195" y="104217"/>
                  </a:lnTo>
                  <a:lnTo>
                    <a:pt x="1294535" y="62380"/>
                  </a:lnTo>
                  <a:lnTo>
                    <a:pt x="1261512" y="29394"/>
                  </a:lnTo>
                  <a:lnTo>
                    <a:pt x="1219643" y="7766"/>
                  </a:lnTo>
                  <a:lnTo>
                    <a:pt x="11714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67301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171448" y="0"/>
                  </a:lnTo>
                  <a:lnTo>
                    <a:pt x="1219643" y="7766"/>
                  </a:lnTo>
                  <a:lnTo>
                    <a:pt x="1261512" y="29394"/>
                  </a:lnTo>
                  <a:lnTo>
                    <a:pt x="1294535" y="62380"/>
                  </a:lnTo>
                  <a:lnTo>
                    <a:pt x="1316195" y="104217"/>
                  </a:lnTo>
                  <a:lnTo>
                    <a:pt x="1323975" y="152400"/>
                  </a:lnTo>
                  <a:lnTo>
                    <a:pt x="1323975" y="761936"/>
                  </a:lnTo>
                  <a:lnTo>
                    <a:pt x="1316195" y="810104"/>
                  </a:lnTo>
                  <a:lnTo>
                    <a:pt x="1294535" y="851939"/>
                  </a:lnTo>
                  <a:lnTo>
                    <a:pt x="1261512" y="884930"/>
                  </a:lnTo>
                  <a:lnTo>
                    <a:pt x="1219643" y="906566"/>
                  </a:lnTo>
                  <a:lnTo>
                    <a:pt x="1171448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699634" y="5504179"/>
            <a:ext cx="1043940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1270" algn="ctr">
              <a:lnSpc>
                <a:spcPct val="1006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Extract data  with 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ti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oup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51726" y="5389626"/>
            <a:ext cx="1336675" cy="927100"/>
            <a:chOff x="6951726" y="5389626"/>
            <a:chExt cx="1336675" cy="927100"/>
          </a:xfrm>
        </p:grpSpPr>
        <p:sp>
          <p:nvSpPr>
            <p:cNvPr id="40" name="object 40"/>
            <p:cNvSpPr/>
            <p:nvPr/>
          </p:nvSpPr>
          <p:spPr>
            <a:xfrm>
              <a:off x="6958076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11714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1171448" y="914336"/>
                  </a:lnTo>
                  <a:lnTo>
                    <a:pt x="1219643" y="906566"/>
                  </a:lnTo>
                  <a:lnTo>
                    <a:pt x="1261512" y="884930"/>
                  </a:lnTo>
                  <a:lnTo>
                    <a:pt x="1294535" y="851939"/>
                  </a:lnTo>
                  <a:lnTo>
                    <a:pt x="1316195" y="810104"/>
                  </a:lnTo>
                  <a:lnTo>
                    <a:pt x="1323975" y="761936"/>
                  </a:lnTo>
                  <a:lnTo>
                    <a:pt x="1323975" y="152400"/>
                  </a:lnTo>
                  <a:lnTo>
                    <a:pt x="1316195" y="104217"/>
                  </a:lnTo>
                  <a:lnTo>
                    <a:pt x="1294535" y="62380"/>
                  </a:lnTo>
                  <a:lnTo>
                    <a:pt x="1261512" y="29394"/>
                  </a:lnTo>
                  <a:lnTo>
                    <a:pt x="1219643" y="7766"/>
                  </a:lnTo>
                  <a:lnTo>
                    <a:pt x="11714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58076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171448" y="0"/>
                  </a:lnTo>
                  <a:lnTo>
                    <a:pt x="1219643" y="7766"/>
                  </a:lnTo>
                  <a:lnTo>
                    <a:pt x="1261512" y="29394"/>
                  </a:lnTo>
                  <a:lnTo>
                    <a:pt x="1294535" y="62380"/>
                  </a:lnTo>
                  <a:lnTo>
                    <a:pt x="1316195" y="104217"/>
                  </a:lnTo>
                  <a:lnTo>
                    <a:pt x="1323975" y="152400"/>
                  </a:lnTo>
                  <a:lnTo>
                    <a:pt x="1323975" y="761936"/>
                  </a:lnTo>
                  <a:lnTo>
                    <a:pt x="1316195" y="810104"/>
                  </a:lnTo>
                  <a:lnTo>
                    <a:pt x="1294535" y="851939"/>
                  </a:lnTo>
                  <a:lnTo>
                    <a:pt x="1261512" y="884930"/>
                  </a:lnTo>
                  <a:lnTo>
                    <a:pt x="1219643" y="906566"/>
                  </a:lnTo>
                  <a:lnTo>
                    <a:pt x="1171448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216140" y="5610859"/>
            <a:ext cx="810895" cy="462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90500">
              <a:lnSpc>
                <a:spcPct val="102800"/>
              </a:lnSpc>
              <a:spcBef>
                <a:spcPts val="8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Make  </a:t>
            </a: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am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399651" y="5389626"/>
            <a:ext cx="927100" cy="927100"/>
            <a:chOff x="9399651" y="5389626"/>
            <a:chExt cx="927100" cy="927100"/>
          </a:xfrm>
        </p:grpSpPr>
        <p:sp>
          <p:nvSpPr>
            <p:cNvPr id="44" name="object 44"/>
            <p:cNvSpPr/>
            <p:nvPr/>
          </p:nvSpPr>
          <p:spPr>
            <a:xfrm>
              <a:off x="9406001" y="539597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1873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761873" y="914336"/>
                  </a:lnTo>
                  <a:lnTo>
                    <a:pt x="810068" y="906566"/>
                  </a:lnTo>
                  <a:lnTo>
                    <a:pt x="851937" y="884930"/>
                  </a:lnTo>
                  <a:lnTo>
                    <a:pt x="884960" y="851939"/>
                  </a:lnTo>
                  <a:lnTo>
                    <a:pt x="906620" y="810104"/>
                  </a:lnTo>
                  <a:lnTo>
                    <a:pt x="914400" y="761936"/>
                  </a:lnTo>
                  <a:lnTo>
                    <a:pt x="914400" y="152400"/>
                  </a:lnTo>
                  <a:lnTo>
                    <a:pt x="906620" y="104217"/>
                  </a:lnTo>
                  <a:lnTo>
                    <a:pt x="884960" y="62380"/>
                  </a:lnTo>
                  <a:lnTo>
                    <a:pt x="851937" y="29394"/>
                  </a:lnTo>
                  <a:lnTo>
                    <a:pt x="810068" y="7766"/>
                  </a:lnTo>
                  <a:lnTo>
                    <a:pt x="76187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06001" y="539597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1873" y="0"/>
                  </a:lnTo>
                  <a:lnTo>
                    <a:pt x="810068" y="7766"/>
                  </a:lnTo>
                  <a:lnTo>
                    <a:pt x="851937" y="29394"/>
                  </a:lnTo>
                  <a:lnTo>
                    <a:pt x="884960" y="62380"/>
                  </a:lnTo>
                  <a:lnTo>
                    <a:pt x="906620" y="104217"/>
                  </a:lnTo>
                  <a:lnTo>
                    <a:pt x="914400" y="152400"/>
                  </a:lnTo>
                  <a:lnTo>
                    <a:pt x="914400" y="761936"/>
                  </a:lnTo>
                  <a:lnTo>
                    <a:pt x="906620" y="810104"/>
                  </a:lnTo>
                  <a:lnTo>
                    <a:pt x="884960" y="851939"/>
                  </a:lnTo>
                  <a:lnTo>
                    <a:pt x="851937" y="884930"/>
                  </a:lnTo>
                  <a:lnTo>
                    <a:pt x="810068" y="906566"/>
                  </a:lnTo>
                  <a:lnTo>
                    <a:pt x="761873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608566" y="5610859"/>
            <a:ext cx="506730" cy="462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9375" marR="5080" indent="-67310">
              <a:lnSpc>
                <a:spcPct val="102800"/>
              </a:lnSpc>
              <a:spcBef>
                <a:spcPts val="8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Ex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po</a:t>
            </a:r>
            <a:r>
              <a:rPr sz="1400" spc="3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t  Data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598926" y="5580126"/>
            <a:ext cx="879475" cy="498475"/>
            <a:chOff x="3598926" y="5580126"/>
            <a:chExt cx="879475" cy="498475"/>
          </a:xfrm>
        </p:grpSpPr>
        <p:sp>
          <p:nvSpPr>
            <p:cNvPr id="48" name="object 48"/>
            <p:cNvSpPr/>
            <p:nvPr/>
          </p:nvSpPr>
          <p:spPr>
            <a:xfrm>
              <a:off x="3605276" y="5586476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623824" y="0"/>
                  </a:moveTo>
                  <a:lnTo>
                    <a:pt x="623824" y="121373"/>
                  </a:lnTo>
                  <a:lnTo>
                    <a:pt x="0" y="121373"/>
                  </a:lnTo>
                  <a:lnTo>
                    <a:pt x="0" y="364274"/>
                  </a:lnTo>
                  <a:lnTo>
                    <a:pt x="623824" y="364274"/>
                  </a:lnTo>
                  <a:lnTo>
                    <a:pt x="623824" y="485711"/>
                  </a:lnTo>
                  <a:lnTo>
                    <a:pt x="866775" y="242824"/>
                  </a:lnTo>
                  <a:lnTo>
                    <a:pt x="6238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05276" y="5586476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0" y="121373"/>
                  </a:moveTo>
                  <a:lnTo>
                    <a:pt x="623824" y="121373"/>
                  </a:lnTo>
                  <a:lnTo>
                    <a:pt x="623824" y="0"/>
                  </a:lnTo>
                  <a:lnTo>
                    <a:pt x="866775" y="242824"/>
                  </a:lnTo>
                  <a:lnTo>
                    <a:pt x="623824" y="485711"/>
                  </a:lnTo>
                  <a:lnTo>
                    <a:pt x="623824" y="364274"/>
                  </a:lnTo>
                  <a:lnTo>
                    <a:pt x="0" y="364274"/>
                  </a:lnTo>
                  <a:lnTo>
                    <a:pt x="0" y="12137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027801" y="5580126"/>
            <a:ext cx="822325" cy="498475"/>
            <a:chOff x="6027801" y="5580126"/>
            <a:chExt cx="822325" cy="498475"/>
          </a:xfrm>
        </p:grpSpPr>
        <p:sp>
          <p:nvSpPr>
            <p:cNvPr id="51" name="object 51"/>
            <p:cNvSpPr/>
            <p:nvPr/>
          </p:nvSpPr>
          <p:spPr>
            <a:xfrm>
              <a:off x="6034151" y="5586476"/>
              <a:ext cx="809625" cy="485775"/>
            </a:xfrm>
            <a:custGeom>
              <a:avLst/>
              <a:gdLst/>
              <a:ahLst/>
              <a:cxnLst/>
              <a:rect l="l" t="t" r="r" b="b"/>
              <a:pathLst>
                <a:path w="809625" h="485775">
                  <a:moveTo>
                    <a:pt x="566674" y="0"/>
                  </a:moveTo>
                  <a:lnTo>
                    <a:pt x="566674" y="121386"/>
                  </a:lnTo>
                  <a:lnTo>
                    <a:pt x="0" y="121386"/>
                  </a:lnTo>
                  <a:lnTo>
                    <a:pt x="0" y="364274"/>
                  </a:lnTo>
                  <a:lnTo>
                    <a:pt x="566674" y="364274"/>
                  </a:lnTo>
                  <a:lnTo>
                    <a:pt x="566674" y="485711"/>
                  </a:lnTo>
                  <a:lnTo>
                    <a:pt x="809625" y="242824"/>
                  </a:lnTo>
                  <a:lnTo>
                    <a:pt x="5666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34151" y="5586476"/>
              <a:ext cx="809625" cy="485775"/>
            </a:xfrm>
            <a:custGeom>
              <a:avLst/>
              <a:gdLst/>
              <a:ahLst/>
              <a:cxnLst/>
              <a:rect l="l" t="t" r="r" b="b"/>
              <a:pathLst>
                <a:path w="809625" h="485775">
                  <a:moveTo>
                    <a:pt x="0" y="121386"/>
                  </a:moveTo>
                  <a:lnTo>
                    <a:pt x="566674" y="121386"/>
                  </a:lnTo>
                  <a:lnTo>
                    <a:pt x="566674" y="0"/>
                  </a:lnTo>
                  <a:lnTo>
                    <a:pt x="809625" y="242824"/>
                  </a:lnTo>
                  <a:lnTo>
                    <a:pt x="566674" y="485711"/>
                  </a:lnTo>
                  <a:lnTo>
                    <a:pt x="566674" y="364274"/>
                  </a:lnTo>
                  <a:lnTo>
                    <a:pt x="0" y="364274"/>
                  </a:lnTo>
                  <a:lnTo>
                    <a:pt x="0" y="121386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8399526" y="5608637"/>
            <a:ext cx="879475" cy="498475"/>
            <a:chOff x="8399526" y="5608637"/>
            <a:chExt cx="879475" cy="498475"/>
          </a:xfrm>
        </p:grpSpPr>
        <p:sp>
          <p:nvSpPr>
            <p:cNvPr id="54" name="object 54"/>
            <p:cNvSpPr/>
            <p:nvPr/>
          </p:nvSpPr>
          <p:spPr>
            <a:xfrm>
              <a:off x="8405876" y="5614987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623824" y="0"/>
                  </a:moveTo>
                  <a:lnTo>
                    <a:pt x="623824" y="121437"/>
                  </a:lnTo>
                  <a:lnTo>
                    <a:pt x="0" y="121437"/>
                  </a:lnTo>
                  <a:lnTo>
                    <a:pt x="0" y="364337"/>
                  </a:lnTo>
                  <a:lnTo>
                    <a:pt x="623824" y="364337"/>
                  </a:lnTo>
                  <a:lnTo>
                    <a:pt x="623824" y="485775"/>
                  </a:lnTo>
                  <a:lnTo>
                    <a:pt x="866775" y="242887"/>
                  </a:lnTo>
                  <a:lnTo>
                    <a:pt x="6238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05876" y="5614987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0" y="121437"/>
                  </a:moveTo>
                  <a:lnTo>
                    <a:pt x="623824" y="121437"/>
                  </a:lnTo>
                  <a:lnTo>
                    <a:pt x="623824" y="0"/>
                  </a:lnTo>
                  <a:lnTo>
                    <a:pt x="866775" y="242887"/>
                  </a:lnTo>
                  <a:lnTo>
                    <a:pt x="623824" y="485775"/>
                  </a:lnTo>
                  <a:lnTo>
                    <a:pt x="623824" y="364337"/>
                  </a:lnTo>
                  <a:lnTo>
                    <a:pt x="0" y="364337"/>
                  </a:lnTo>
                  <a:lnTo>
                    <a:pt x="0" y="121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959421"/>
            <a:ext cx="58604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/>
              <a:t>Data </a:t>
            </a:r>
            <a:r>
              <a:rPr spc="-55" dirty="0"/>
              <a:t>Collection </a:t>
            </a:r>
            <a:r>
              <a:rPr spc="-190" dirty="0"/>
              <a:t>– </a:t>
            </a:r>
            <a:r>
              <a:rPr spc="-235" dirty="0"/>
              <a:t>SpaceX</a:t>
            </a:r>
            <a:r>
              <a:rPr spc="-45" dirty="0"/>
              <a:t> </a:t>
            </a:r>
            <a:r>
              <a:rPr spc="-204" dirty="0"/>
              <a:t>API</a:t>
            </a:r>
          </a:p>
        </p:txBody>
      </p:sp>
      <p:sp>
        <p:nvSpPr>
          <p:cNvPr id="3" name="object 3"/>
          <p:cNvSpPr/>
          <p:nvPr/>
        </p:nvSpPr>
        <p:spPr>
          <a:xfrm>
            <a:off x="771525" y="2114550"/>
            <a:ext cx="2847975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1550" y="5095875"/>
            <a:ext cx="1914525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24925" y="3571875"/>
            <a:ext cx="27432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4925" y="5200650"/>
            <a:ext cx="27432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33575" y="2424048"/>
            <a:ext cx="85725" cy="666750"/>
          </a:xfrm>
          <a:custGeom>
            <a:avLst/>
            <a:gdLst/>
            <a:ahLst/>
            <a:cxnLst/>
            <a:rect l="l" t="t" r="r" b="b"/>
            <a:pathLst>
              <a:path w="85725" h="666750">
                <a:moveTo>
                  <a:pt x="28575" y="581025"/>
                </a:moveTo>
                <a:lnTo>
                  <a:pt x="0" y="581025"/>
                </a:lnTo>
                <a:lnTo>
                  <a:pt x="42925" y="666750"/>
                </a:lnTo>
                <a:lnTo>
                  <a:pt x="78560" y="595376"/>
                </a:lnTo>
                <a:lnTo>
                  <a:pt x="28575" y="595376"/>
                </a:lnTo>
                <a:lnTo>
                  <a:pt x="28575" y="581025"/>
                </a:lnTo>
                <a:close/>
              </a:path>
              <a:path w="85725" h="666750">
                <a:moveTo>
                  <a:pt x="57150" y="0"/>
                </a:moveTo>
                <a:lnTo>
                  <a:pt x="28575" y="0"/>
                </a:lnTo>
                <a:lnTo>
                  <a:pt x="28575" y="595376"/>
                </a:lnTo>
                <a:lnTo>
                  <a:pt x="57150" y="595376"/>
                </a:lnTo>
                <a:lnTo>
                  <a:pt x="57150" y="0"/>
                </a:lnTo>
                <a:close/>
              </a:path>
              <a:path w="85725" h="666750">
                <a:moveTo>
                  <a:pt x="85725" y="581025"/>
                </a:moveTo>
                <a:lnTo>
                  <a:pt x="57150" y="581025"/>
                </a:lnTo>
                <a:lnTo>
                  <a:pt x="57150" y="595376"/>
                </a:lnTo>
                <a:lnTo>
                  <a:pt x="78560" y="595376"/>
                </a:lnTo>
                <a:lnTo>
                  <a:pt x="85725" y="58102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3575" y="3957573"/>
            <a:ext cx="85725" cy="781050"/>
          </a:xfrm>
          <a:custGeom>
            <a:avLst/>
            <a:gdLst/>
            <a:ahLst/>
            <a:cxnLst/>
            <a:rect l="l" t="t" r="r" b="b"/>
            <a:pathLst>
              <a:path w="85725" h="781050">
                <a:moveTo>
                  <a:pt x="28575" y="695325"/>
                </a:moveTo>
                <a:lnTo>
                  <a:pt x="0" y="695325"/>
                </a:lnTo>
                <a:lnTo>
                  <a:pt x="42925" y="781050"/>
                </a:lnTo>
                <a:lnTo>
                  <a:pt x="78560" y="709676"/>
                </a:lnTo>
                <a:lnTo>
                  <a:pt x="28575" y="709676"/>
                </a:lnTo>
                <a:lnTo>
                  <a:pt x="28575" y="695325"/>
                </a:lnTo>
                <a:close/>
              </a:path>
              <a:path w="85725" h="781050">
                <a:moveTo>
                  <a:pt x="57150" y="0"/>
                </a:moveTo>
                <a:lnTo>
                  <a:pt x="28575" y="0"/>
                </a:lnTo>
                <a:lnTo>
                  <a:pt x="28575" y="709676"/>
                </a:lnTo>
                <a:lnTo>
                  <a:pt x="57150" y="709676"/>
                </a:lnTo>
                <a:lnTo>
                  <a:pt x="57150" y="0"/>
                </a:lnTo>
                <a:close/>
              </a:path>
              <a:path w="85725" h="781050">
                <a:moveTo>
                  <a:pt x="85725" y="695325"/>
                </a:moveTo>
                <a:lnTo>
                  <a:pt x="57150" y="695325"/>
                </a:lnTo>
                <a:lnTo>
                  <a:pt x="57150" y="709676"/>
                </a:lnTo>
                <a:lnTo>
                  <a:pt x="78560" y="709676"/>
                </a:lnTo>
                <a:lnTo>
                  <a:pt x="85725" y="69532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38200" y="2781300"/>
            <a:ext cx="6629400" cy="2733675"/>
            <a:chOff x="838200" y="2781300"/>
            <a:chExt cx="6629400" cy="2733675"/>
          </a:xfrm>
        </p:grpSpPr>
        <p:sp>
          <p:nvSpPr>
            <p:cNvPr id="10" name="object 10"/>
            <p:cNvSpPr/>
            <p:nvPr/>
          </p:nvSpPr>
          <p:spPr>
            <a:xfrm>
              <a:off x="838200" y="3514725"/>
              <a:ext cx="2371725" cy="352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24400" y="2781300"/>
              <a:ext cx="2743200" cy="1790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7576" y="3638550"/>
              <a:ext cx="1733550" cy="1876425"/>
            </a:xfrm>
            <a:custGeom>
              <a:avLst/>
              <a:gdLst/>
              <a:ahLst/>
              <a:cxnLst/>
              <a:rect l="l" t="t" r="r" b="b"/>
              <a:pathLst>
                <a:path w="1733550" h="1876425">
                  <a:moveTo>
                    <a:pt x="852424" y="1847850"/>
                  </a:moveTo>
                  <a:lnTo>
                    <a:pt x="0" y="1847850"/>
                  </a:lnTo>
                  <a:lnTo>
                    <a:pt x="0" y="1876425"/>
                  </a:lnTo>
                  <a:lnTo>
                    <a:pt x="880999" y="1876425"/>
                  </a:lnTo>
                  <a:lnTo>
                    <a:pt x="880999" y="1862201"/>
                  </a:lnTo>
                  <a:lnTo>
                    <a:pt x="852424" y="1862201"/>
                  </a:lnTo>
                  <a:lnTo>
                    <a:pt x="852424" y="1847850"/>
                  </a:lnTo>
                  <a:close/>
                </a:path>
                <a:path w="1733550" h="1876425">
                  <a:moveTo>
                    <a:pt x="1647698" y="28575"/>
                  </a:moveTo>
                  <a:lnTo>
                    <a:pt x="852424" y="28575"/>
                  </a:lnTo>
                  <a:lnTo>
                    <a:pt x="852424" y="1862201"/>
                  </a:lnTo>
                  <a:lnTo>
                    <a:pt x="866775" y="1847850"/>
                  </a:lnTo>
                  <a:lnTo>
                    <a:pt x="880999" y="1847850"/>
                  </a:lnTo>
                  <a:lnTo>
                    <a:pt x="880999" y="57150"/>
                  </a:lnTo>
                  <a:lnTo>
                    <a:pt x="866775" y="57150"/>
                  </a:lnTo>
                  <a:lnTo>
                    <a:pt x="880999" y="42925"/>
                  </a:lnTo>
                  <a:lnTo>
                    <a:pt x="1647698" y="42925"/>
                  </a:lnTo>
                  <a:lnTo>
                    <a:pt x="1647698" y="28575"/>
                  </a:lnTo>
                  <a:close/>
                </a:path>
                <a:path w="1733550" h="1876425">
                  <a:moveTo>
                    <a:pt x="880999" y="1847850"/>
                  </a:moveTo>
                  <a:lnTo>
                    <a:pt x="866775" y="1847850"/>
                  </a:lnTo>
                  <a:lnTo>
                    <a:pt x="852424" y="1862201"/>
                  </a:lnTo>
                  <a:lnTo>
                    <a:pt x="880999" y="1862201"/>
                  </a:lnTo>
                  <a:lnTo>
                    <a:pt x="880999" y="1847850"/>
                  </a:lnTo>
                  <a:close/>
                </a:path>
                <a:path w="1733550" h="1876425">
                  <a:moveTo>
                    <a:pt x="1647698" y="0"/>
                  </a:moveTo>
                  <a:lnTo>
                    <a:pt x="1647698" y="85725"/>
                  </a:lnTo>
                  <a:lnTo>
                    <a:pt x="1704932" y="57150"/>
                  </a:lnTo>
                  <a:lnTo>
                    <a:pt x="1662049" y="57150"/>
                  </a:lnTo>
                  <a:lnTo>
                    <a:pt x="1662049" y="28575"/>
                  </a:lnTo>
                  <a:lnTo>
                    <a:pt x="1704763" y="28575"/>
                  </a:lnTo>
                  <a:lnTo>
                    <a:pt x="1647698" y="0"/>
                  </a:lnTo>
                  <a:close/>
                </a:path>
                <a:path w="1733550" h="1876425">
                  <a:moveTo>
                    <a:pt x="880999" y="42925"/>
                  </a:moveTo>
                  <a:lnTo>
                    <a:pt x="866775" y="57150"/>
                  </a:lnTo>
                  <a:lnTo>
                    <a:pt x="880999" y="57150"/>
                  </a:lnTo>
                  <a:lnTo>
                    <a:pt x="880999" y="42925"/>
                  </a:lnTo>
                  <a:close/>
                </a:path>
                <a:path w="1733550" h="1876425">
                  <a:moveTo>
                    <a:pt x="1647698" y="42925"/>
                  </a:moveTo>
                  <a:lnTo>
                    <a:pt x="880999" y="42925"/>
                  </a:lnTo>
                  <a:lnTo>
                    <a:pt x="880999" y="57150"/>
                  </a:lnTo>
                  <a:lnTo>
                    <a:pt x="1647698" y="57150"/>
                  </a:lnTo>
                  <a:lnTo>
                    <a:pt x="1647698" y="42925"/>
                  </a:lnTo>
                  <a:close/>
                </a:path>
                <a:path w="1733550" h="1876425">
                  <a:moveTo>
                    <a:pt x="1704763" y="28575"/>
                  </a:moveTo>
                  <a:lnTo>
                    <a:pt x="1662049" y="28575"/>
                  </a:lnTo>
                  <a:lnTo>
                    <a:pt x="1662049" y="57150"/>
                  </a:lnTo>
                  <a:lnTo>
                    <a:pt x="1704932" y="57150"/>
                  </a:lnTo>
                  <a:lnTo>
                    <a:pt x="1733423" y="42925"/>
                  </a:lnTo>
                  <a:lnTo>
                    <a:pt x="1704763" y="2857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924925" y="1981200"/>
            <a:ext cx="2743200" cy="1167130"/>
            <a:chOff x="8924925" y="1981200"/>
            <a:chExt cx="2743200" cy="1167130"/>
          </a:xfrm>
        </p:grpSpPr>
        <p:sp>
          <p:nvSpPr>
            <p:cNvPr id="14" name="object 14"/>
            <p:cNvSpPr/>
            <p:nvPr/>
          </p:nvSpPr>
          <p:spPr>
            <a:xfrm>
              <a:off x="8924925" y="1981200"/>
              <a:ext cx="2743200" cy="1714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43236" y="2195322"/>
              <a:ext cx="85725" cy="953135"/>
            </a:xfrm>
            <a:custGeom>
              <a:avLst/>
              <a:gdLst/>
              <a:ahLst/>
              <a:cxnLst/>
              <a:rect l="l" t="t" r="r" b="b"/>
              <a:pathLst>
                <a:path w="85725" h="953135">
                  <a:moveTo>
                    <a:pt x="28560" y="867113"/>
                  </a:moveTo>
                  <a:lnTo>
                    <a:pt x="0" y="867410"/>
                  </a:lnTo>
                  <a:lnTo>
                    <a:pt x="43688" y="952626"/>
                  </a:lnTo>
                  <a:lnTo>
                    <a:pt x="78470" y="881379"/>
                  </a:lnTo>
                  <a:lnTo>
                    <a:pt x="28702" y="881379"/>
                  </a:lnTo>
                  <a:lnTo>
                    <a:pt x="28560" y="867113"/>
                  </a:lnTo>
                  <a:close/>
                </a:path>
                <a:path w="85725" h="953135">
                  <a:moveTo>
                    <a:pt x="85725" y="866520"/>
                  </a:moveTo>
                  <a:lnTo>
                    <a:pt x="28560" y="867113"/>
                  </a:lnTo>
                  <a:lnTo>
                    <a:pt x="28702" y="881379"/>
                  </a:lnTo>
                  <a:lnTo>
                    <a:pt x="57277" y="881126"/>
                  </a:lnTo>
                  <a:lnTo>
                    <a:pt x="57134" y="866817"/>
                  </a:lnTo>
                  <a:lnTo>
                    <a:pt x="85580" y="866817"/>
                  </a:lnTo>
                  <a:lnTo>
                    <a:pt x="85725" y="866520"/>
                  </a:lnTo>
                  <a:close/>
                </a:path>
                <a:path w="85725" h="953135">
                  <a:moveTo>
                    <a:pt x="85580" y="866817"/>
                  </a:moveTo>
                  <a:lnTo>
                    <a:pt x="57134" y="866817"/>
                  </a:lnTo>
                  <a:lnTo>
                    <a:pt x="57277" y="881126"/>
                  </a:lnTo>
                  <a:lnTo>
                    <a:pt x="28702" y="881379"/>
                  </a:lnTo>
                  <a:lnTo>
                    <a:pt x="78470" y="881379"/>
                  </a:lnTo>
                  <a:lnTo>
                    <a:pt x="85580" y="866817"/>
                  </a:lnTo>
                  <a:close/>
                </a:path>
                <a:path w="85725" h="953135">
                  <a:moveTo>
                    <a:pt x="48514" y="0"/>
                  </a:moveTo>
                  <a:lnTo>
                    <a:pt x="19939" y="380"/>
                  </a:lnTo>
                  <a:lnTo>
                    <a:pt x="28560" y="867113"/>
                  </a:lnTo>
                  <a:lnTo>
                    <a:pt x="57134" y="866817"/>
                  </a:lnTo>
                  <a:lnTo>
                    <a:pt x="485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0143363" y="3795521"/>
            <a:ext cx="85725" cy="1019810"/>
          </a:xfrm>
          <a:custGeom>
            <a:avLst/>
            <a:gdLst/>
            <a:ahLst/>
            <a:cxnLst/>
            <a:rect l="l" t="t" r="r" b="b"/>
            <a:pathLst>
              <a:path w="85725" h="1019810">
                <a:moveTo>
                  <a:pt x="28568" y="933788"/>
                </a:moveTo>
                <a:lnTo>
                  <a:pt x="0" y="934084"/>
                </a:lnTo>
                <a:lnTo>
                  <a:pt x="43560" y="1019301"/>
                </a:lnTo>
                <a:lnTo>
                  <a:pt x="78448" y="948054"/>
                </a:lnTo>
                <a:lnTo>
                  <a:pt x="28701" y="948054"/>
                </a:lnTo>
                <a:lnTo>
                  <a:pt x="28568" y="933788"/>
                </a:lnTo>
                <a:close/>
              </a:path>
              <a:path w="85725" h="1019810">
                <a:moveTo>
                  <a:pt x="85725" y="933195"/>
                </a:moveTo>
                <a:lnTo>
                  <a:pt x="28568" y="933788"/>
                </a:lnTo>
                <a:lnTo>
                  <a:pt x="28701" y="948054"/>
                </a:lnTo>
                <a:lnTo>
                  <a:pt x="57276" y="947801"/>
                </a:lnTo>
                <a:lnTo>
                  <a:pt x="57142" y="933492"/>
                </a:lnTo>
                <a:lnTo>
                  <a:pt x="85579" y="933492"/>
                </a:lnTo>
                <a:lnTo>
                  <a:pt x="85725" y="933195"/>
                </a:lnTo>
                <a:close/>
              </a:path>
              <a:path w="85725" h="1019810">
                <a:moveTo>
                  <a:pt x="85579" y="933492"/>
                </a:moveTo>
                <a:lnTo>
                  <a:pt x="57142" y="933492"/>
                </a:lnTo>
                <a:lnTo>
                  <a:pt x="57276" y="947801"/>
                </a:lnTo>
                <a:lnTo>
                  <a:pt x="28701" y="948054"/>
                </a:lnTo>
                <a:lnTo>
                  <a:pt x="78448" y="948054"/>
                </a:lnTo>
                <a:lnTo>
                  <a:pt x="85579" y="933492"/>
                </a:lnTo>
                <a:close/>
              </a:path>
              <a:path w="85725" h="1019810">
                <a:moveTo>
                  <a:pt x="48386" y="0"/>
                </a:moveTo>
                <a:lnTo>
                  <a:pt x="19811" y="380"/>
                </a:lnTo>
                <a:lnTo>
                  <a:pt x="28568" y="933788"/>
                </a:lnTo>
                <a:lnTo>
                  <a:pt x="57142" y="933492"/>
                </a:lnTo>
                <a:lnTo>
                  <a:pt x="4838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29448" y="2028825"/>
            <a:ext cx="1333500" cy="1676400"/>
          </a:xfrm>
          <a:custGeom>
            <a:avLst/>
            <a:gdLst/>
            <a:ahLst/>
            <a:cxnLst/>
            <a:rect l="l" t="t" r="r" b="b"/>
            <a:pathLst>
              <a:path w="1333500" h="1676400">
                <a:moveTo>
                  <a:pt x="652526" y="1647825"/>
                </a:moveTo>
                <a:lnTo>
                  <a:pt x="0" y="1647825"/>
                </a:lnTo>
                <a:lnTo>
                  <a:pt x="0" y="1676400"/>
                </a:lnTo>
                <a:lnTo>
                  <a:pt x="681101" y="1676400"/>
                </a:lnTo>
                <a:lnTo>
                  <a:pt x="681101" y="1662176"/>
                </a:lnTo>
                <a:lnTo>
                  <a:pt x="652526" y="1662176"/>
                </a:lnTo>
                <a:lnTo>
                  <a:pt x="652526" y="1647825"/>
                </a:lnTo>
                <a:close/>
              </a:path>
              <a:path w="1333500" h="1676400">
                <a:moveTo>
                  <a:pt x="1247775" y="28575"/>
                </a:moveTo>
                <a:lnTo>
                  <a:pt x="652526" y="28575"/>
                </a:lnTo>
                <a:lnTo>
                  <a:pt x="652526" y="1662176"/>
                </a:lnTo>
                <a:lnTo>
                  <a:pt x="666750" y="1647825"/>
                </a:lnTo>
                <a:lnTo>
                  <a:pt x="681101" y="1647825"/>
                </a:lnTo>
                <a:lnTo>
                  <a:pt x="681101" y="57150"/>
                </a:lnTo>
                <a:lnTo>
                  <a:pt x="666750" y="57150"/>
                </a:lnTo>
                <a:lnTo>
                  <a:pt x="681101" y="42799"/>
                </a:lnTo>
                <a:lnTo>
                  <a:pt x="1247775" y="42799"/>
                </a:lnTo>
                <a:lnTo>
                  <a:pt x="1247775" y="28575"/>
                </a:lnTo>
                <a:close/>
              </a:path>
              <a:path w="1333500" h="1676400">
                <a:moveTo>
                  <a:pt x="681101" y="1647825"/>
                </a:moveTo>
                <a:lnTo>
                  <a:pt x="666750" y="1647825"/>
                </a:lnTo>
                <a:lnTo>
                  <a:pt x="652526" y="1662176"/>
                </a:lnTo>
                <a:lnTo>
                  <a:pt x="681101" y="1662176"/>
                </a:lnTo>
                <a:lnTo>
                  <a:pt x="681101" y="1647825"/>
                </a:lnTo>
                <a:close/>
              </a:path>
              <a:path w="1333500" h="1676400">
                <a:moveTo>
                  <a:pt x="1247775" y="0"/>
                </a:moveTo>
                <a:lnTo>
                  <a:pt x="1247775" y="85725"/>
                </a:lnTo>
                <a:lnTo>
                  <a:pt x="1304840" y="57150"/>
                </a:lnTo>
                <a:lnTo>
                  <a:pt x="1262126" y="57150"/>
                </a:lnTo>
                <a:lnTo>
                  <a:pt x="1262126" y="28575"/>
                </a:lnTo>
                <a:lnTo>
                  <a:pt x="1305009" y="28575"/>
                </a:lnTo>
                <a:lnTo>
                  <a:pt x="1247775" y="0"/>
                </a:lnTo>
                <a:close/>
              </a:path>
              <a:path w="1333500" h="1676400">
                <a:moveTo>
                  <a:pt x="681101" y="42799"/>
                </a:moveTo>
                <a:lnTo>
                  <a:pt x="666750" y="57150"/>
                </a:lnTo>
                <a:lnTo>
                  <a:pt x="681101" y="57150"/>
                </a:lnTo>
                <a:lnTo>
                  <a:pt x="681101" y="42799"/>
                </a:lnTo>
                <a:close/>
              </a:path>
              <a:path w="1333500" h="1676400">
                <a:moveTo>
                  <a:pt x="1247775" y="42799"/>
                </a:moveTo>
                <a:lnTo>
                  <a:pt x="681101" y="42799"/>
                </a:lnTo>
                <a:lnTo>
                  <a:pt x="681101" y="57150"/>
                </a:lnTo>
                <a:lnTo>
                  <a:pt x="1247775" y="57150"/>
                </a:lnTo>
                <a:lnTo>
                  <a:pt x="1247775" y="42799"/>
                </a:lnTo>
                <a:close/>
              </a:path>
              <a:path w="1333500" h="1676400">
                <a:moveTo>
                  <a:pt x="1305009" y="28575"/>
                </a:moveTo>
                <a:lnTo>
                  <a:pt x="1262126" y="28575"/>
                </a:lnTo>
                <a:lnTo>
                  <a:pt x="1262126" y="57150"/>
                </a:lnTo>
                <a:lnTo>
                  <a:pt x="1304840" y="57150"/>
                </a:lnTo>
                <a:lnTo>
                  <a:pt x="1333500" y="42799"/>
                </a:lnTo>
                <a:lnTo>
                  <a:pt x="1305009" y="285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4700" y="1664017"/>
            <a:ext cx="2742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1. </a:t>
            </a:r>
            <a:r>
              <a:rPr sz="1800" spc="5" dirty="0">
                <a:latin typeface="Carlito"/>
                <a:cs typeface="Carlito"/>
              </a:rPr>
              <a:t>Getting </a:t>
            </a:r>
            <a:r>
              <a:rPr sz="1800" dirty="0">
                <a:latin typeface="Carlito"/>
                <a:cs typeface="Carlito"/>
              </a:rPr>
              <a:t>Response </a:t>
            </a:r>
            <a:r>
              <a:rPr sz="1800" spc="-10" dirty="0">
                <a:latin typeface="Carlito"/>
                <a:cs typeface="Carlito"/>
              </a:rPr>
              <a:t>from</a:t>
            </a:r>
            <a:r>
              <a:rPr sz="1800" spc="-1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API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14989" y="6113199"/>
            <a:ext cx="1974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550" spc="90" dirty="0">
                <a:solidFill>
                  <a:srgbClr val="1C7CDB"/>
                </a:solidFill>
                <a:latin typeface="Arial"/>
                <a:cs typeface="Arial"/>
              </a:rPr>
              <a:t>7</a:t>
            </a:fld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4700" y="3104578"/>
            <a:ext cx="308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2. </a:t>
            </a:r>
            <a:r>
              <a:rPr sz="1800" spc="5" dirty="0">
                <a:latin typeface="Carlito"/>
                <a:cs typeface="Carlito"/>
              </a:rPr>
              <a:t>Convert </a:t>
            </a:r>
            <a:r>
              <a:rPr sz="1800" dirty="0">
                <a:latin typeface="Carlito"/>
                <a:cs typeface="Carlito"/>
              </a:rPr>
              <a:t>Response to </a:t>
            </a:r>
            <a:r>
              <a:rPr sz="1800" spc="5" dirty="0">
                <a:latin typeface="Carlito"/>
                <a:cs typeface="Carlito"/>
              </a:rPr>
              <a:t>JSON</a:t>
            </a:r>
            <a:r>
              <a:rPr sz="1800" spc="-23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File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0900" y="4745037"/>
            <a:ext cx="1658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3. </a:t>
            </a:r>
            <a:r>
              <a:rPr sz="1800" spc="-20" dirty="0">
                <a:latin typeface="Carlito"/>
                <a:cs typeface="Carlito"/>
              </a:rPr>
              <a:t>Transform</a:t>
            </a:r>
            <a:r>
              <a:rPr sz="1800" spc="-13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3694" y="2312606"/>
            <a:ext cx="2784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4. </a:t>
            </a:r>
            <a:r>
              <a:rPr sz="1800" dirty="0">
                <a:latin typeface="Carlito"/>
                <a:cs typeface="Carlito"/>
              </a:rPr>
              <a:t>Create </a:t>
            </a:r>
            <a:r>
              <a:rPr sz="1800" spc="10" dirty="0">
                <a:latin typeface="Carlito"/>
                <a:cs typeface="Carlito"/>
              </a:rPr>
              <a:t>dictionary </a:t>
            </a:r>
            <a:r>
              <a:rPr sz="1800" spc="5" dirty="0">
                <a:latin typeface="Carlito"/>
                <a:cs typeface="Carlito"/>
              </a:rPr>
              <a:t>with</a:t>
            </a:r>
            <a:r>
              <a:rPr sz="1800" spc="-26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43975" y="1549717"/>
            <a:ext cx="1890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5. </a:t>
            </a:r>
            <a:r>
              <a:rPr sz="1800" dirty="0">
                <a:latin typeface="Carlito"/>
                <a:cs typeface="Carlito"/>
              </a:rPr>
              <a:t>Create</a:t>
            </a:r>
            <a:r>
              <a:rPr sz="1800" spc="-13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dataframe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10650" y="3161728"/>
            <a:ext cx="1756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6. </a:t>
            </a:r>
            <a:r>
              <a:rPr sz="1800" spc="10" dirty="0">
                <a:latin typeface="Carlito"/>
                <a:cs typeface="Carlito"/>
              </a:rPr>
              <a:t>Filter</a:t>
            </a:r>
            <a:r>
              <a:rPr sz="1800" spc="-17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dataframe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0650" y="4830762"/>
            <a:ext cx="1452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7. </a:t>
            </a:r>
            <a:r>
              <a:rPr sz="1800" dirty="0">
                <a:latin typeface="Carlito"/>
                <a:cs typeface="Carlito"/>
              </a:rPr>
              <a:t>Export to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file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829494"/>
            <a:ext cx="6465570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/>
              <a:t>Data </a:t>
            </a:r>
            <a:r>
              <a:rPr spc="-55" dirty="0"/>
              <a:t>Collection </a:t>
            </a:r>
            <a:r>
              <a:rPr spc="10" dirty="0"/>
              <a:t>-</a:t>
            </a:r>
            <a:r>
              <a:rPr spc="409" dirty="0"/>
              <a:t> </a:t>
            </a:r>
            <a:r>
              <a:rPr spc="-100" dirty="0"/>
              <a:t>Scraping</a:t>
            </a:r>
          </a:p>
        </p:txBody>
      </p:sp>
      <p:sp>
        <p:nvSpPr>
          <p:cNvPr id="3" name="object 3"/>
          <p:cNvSpPr/>
          <p:nvPr/>
        </p:nvSpPr>
        <p:spPr>
          <a:xfrm>
            <a:off x="923925" y="2038350"/>
            <a:ext cx="2733675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00" y="4095750"/>
            <a:ext cx="261937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6325" y="5133975"/>
            <a:ext cx="27432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5975" y="2271648"/>
            <a:ext cx="85725" cy="428625"/>
          </a:xfrm>
          <a:custGeom>
            <a:avLst/>
            <a:gdLst/>
            <a:ahLst/>
            <a:cxnLst/>
            <a:rect l="l" t="t" r="r" b="b"/>
            <a:pathLst>
              <a:path w="85725" h="428625">
                <a:moveTo>
                  <a:pt x="28575" y="342900"/>
                </a:moveTo>
                <a:lnTo>
                  <a:pt x="0" y="342900"/>
                </a:lnTo>
                <a:lnTo>
                  <a:pt x="42925" y="428625"/>
                </a:lnTo>
                <a:lnTo>
                  <a:pt x="78560" y="357250"/>
                </a:lnTo>
                <a:lnTo>
                  <a:pt x="28575" y="357250"/>
                </a:lnTo>
                <a:lnTo>
                  <a:pt x="28575" y="342900"/>
                </a:lnTo>
                <a:close/>
              </a:path>
              <a:path w="85725" h="428625">
                <a:moveTo>
                  <a:pt x="57150" y="0"/>
                </a:moveTo>
                <a:lnTo>
                  <a:pt x="28575" y="0"/>
                </a:lnTo>
                <a:lnTo>
                  <a:pt x="28575" y="357250"/>
                </a:lnTo>
                <a:lnTo>
                  <a:pt x="57150" y="357250"/>
                </a:lnTo>
                <a:lnTo>
                  <a:pt x="57150" y="0"/>
                </a:lnTo>
                <a:close/>
              </a:path>
              <a:path w="85725" h="428625">
                <a:moveTo>
                  <a:pt x="85725" y="342900"/>
                </a:moveTo>
                <a:lnTo>
                  <a:pt x="57150" y="342900"/>
                </a:lnTo>
                <a:lnTo>
                  <a:pt x="57150" y="357250"/>
                </a:lnTo>
                <a:lnTo>
                  <a:pt x="78560" y="357250"/>
                </a:lnTo>
                <a:lnTo>
                  <a:pt x="85725" y="3429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5975" y="3271773"/>
            <a:ext cx="85725" cy="533400"/>
          </a:xfrm>
          <a:custGeom>
            <a:avLst/>
            <a:gdLst/>
            <a:ahLst/>
            <a:cxnLst/>
            <a:rect l="l" t="t" r="r" b="b"/>
            <a:pathLst>
              <a:path w="85725" h="533400">
                <a:moveTo>
                  <a:pt x="28575" y="447675"/>
                </a:moveTo>
                <a:lnTo>
                  <a:pt x="0" y="447675"/>
                </a:lnTo>
                <a:lnTo>
                  <a:pt x="42799" y="533400"/>
                </a:lnTo>
                <a:lnTo>
                  <a:pt x="78538" y="462025"/>
                </a:lnTo>
                <a:lnTo>
                  <a:pt x="28575" y="462025"/>
                </a:lnTo>
                <a:lnTo>
                  <a:pt x="28575" y="447675"/>
                </a:lnTo>
                <a:close/>
              </a:path>
              <a:path w="85725" h="533400">
                <a:moveTo>
                  <a:pt x="57150" y="0"/>
                </a:moveTo>
                <a:lnTo>
                  <a:pt x="28575" y="0"/>
                </a:lnTo>
                <a:lnTo>
                  <a:pt x="28575" y="462025"/>
                </a:lnTo>
                <a:lnTo>
                  <a:pt x="57150" y="462025"/>
                </a:lnTo>
                <a:lnTo>
                  <a:pt x="57150" y="0"/>
                </a:lnTo>
                <a:close/>
              </a:path>
              <a:path w="85725" h="533400">
                <a:moveTo>
                  <a:pt x="85725" y="447675"/>
                </a:moveTo>
                <a:lnTo>
                  <a:pt x="57150" y="447675"/>
                </a:lnTo>
                <a:lnTo>
                  <a:pt x="57150" y="462025"/>
                </a:lnTo>
                <a:lnTo>
                  <a:pt x="78538" y="462025"/>
                </a:lnTo>
                <a:lnTo>
                  <a:pt x="85725" y="4476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5975" y="4348098"/>
            <a:ext cx="85725" cy="438150"/>
          </a:xfrm>
          <a:custGeom>
            <a:avLst/>
            <a:gdLst/>
            <a:ahLst/>
            <a:cxnLst/>
            <a:rect l="l" t="t" r="r" b="b"/>
            <a:pathLst>
              <a:path w="85725" h="438150">
                <a:moveTo>
                  <a:pt x="28575" y="352425"/>
                </a:moveTo>
                <a:lnTo>
                  <a:pt x="0" y="352425"/>
                </a:lnTo>
                <a:lnTo>
                  <a:pt x="42925" y="438150"/>
                </a:lnTo>
                <a:lnTo>
                  <a:pt x="78560" y="366775"/>
                </a:lnTo>
                <a:lnTo>
                  <a:pt x="28575" y="366775"/>
                </a:lnTo>
                <a:lnTo>
                  <a:pt x="28575" y="352425"/>
                </a:lnTo>
                <a:close/>
              </a:path>
              <a:path w="85725" h="438150">
                <a:moveTo>
                  <a:pt x="57150" y="0"/>
                </a:moveTo>
                <a:lnTo>
                  <a:pt x="28575" y="0"/>
                </a:lnTo>
                <a:lnTo>
                  <a:pt x="28575" y="366775"/>
                </a:lnTo>
                <a:lnTo>
                  <a:pt x="57150" y="366775"/>
                </a:lnTo>
                <a:lnTo>
                  <a:pt x="57150" y="0"/>
                </a:lnTo>
                <a:close/>
              </a:path>
              <a:path w="85725" h="438150">
                <a:moveTo>
                  <a:pt x="85725" y="352425"/>
                </a:moveTo>
                <a:lnTo>
                  <a:pt x="57150" y="352425"/>
                </a:lnTo>
                <a:lnTo>
                  <a:pt x="57150" y="366775"/>
                </a:lnTo>
                <a:lnTo>
                  <a:pt x="78560" y="366775"/>
                </a:lnTo>
                <a:lnTo>
                  <a:pt x="85725" y="35242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38200" y="1876425"/>
            <a:ext cx="10725150" cy="3810000"/>
            <a:chOff x="838200" y="1876425"/>
            <a:chExt cx="10725150" cy="3810000"/>
          </a:xfrm>
        </p:grpSpPr>
        <p:sp>
          <p:nvSpPr>
            <p:cNvPr id="10" name="object 10"/>
            <p:cNvSpPr/>
            <p:nvPr/>
          </p:nvSpPr>
          <p:spPr>
            <a:xfrm>
              <a:off x="914400" y="3076575"/>
              <a:ext cx="2743200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200" y="5076825"/>
              <a:ext cx="2743200" cy="609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4375" y="2038350"/>
              <a:ext cx="3571875" cy="20859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6226" y="3095625"/>
              <a:ext cx="942975" cy="2333625"/>
            </a:xfrm>
            <a:custGeom>
              <a:avLst/>
              <a:gdLst/>
              <a:ahLst/>
              <a:cxnLst/>
              <a:rect l="l" t="t" r="r" b="b"/>
              <a:pathLst>
                <a:path w="942975" h="2333625">
                  <a:moveTo>
                    <a:pt x="85725" y="2247900"/>
                  </a:moveTo>
                  <a:lnTo>
                    <a:pt x="0" y="2290699"/>
                  </a:lnTo>
                  <a:lnTo>
                    <a:pt x="85725" y="2333625"/>
                  </a:lnTo>
                  <a:lnTo>
                    <a:pt x="85725" y="2305050"/>
                  </a:lnTo>
                  <a:lnTo>
                    <a:pt x="71374" y="2305050"/>
                  </a:lnTo>
                  <a:lnTo>
                    <a:pt x="71374" y="2276475"/>
                  </a:lnTo>
                  <a:lnTo>
                    <a:pt x="85725" y="2276475"/>
                  </a:lnTo>
                  <a:lnTo>
                    <a:pt x="85725" y="2247900"/>
                  </a:lnTo>
                  <a:close/>
                </a:path>
                <a:path w="942975" h="2333625">
                  <a:moveTo>
                    <a:pt x="85725" y="2276475"/>
                  </a:moveTo>
                  <a:lnTo>
                    <a:pt x="71374" y="2276475"/>
                  </a:lnTo>
                  <a:lnTo>
                    <a:pt x="71374" y="2305050"/>
                  </a:lnTo>
                  <a:lnTo>
                    <a:pt x="85725" y="2305050"/>
                  </a:lnTo>
                  <a:lnTo>
                    <a:pt x="85725" y="2276475"/>
                  </a:lnTo>
                  <a:close/>
                </a:path>
                <a:path w="942975" h="2333625">
                  <a:moveTo>
                    <a:pt x="457073" y="2276475"/>
                  </a:moveTo>
                  <a:lnTo>
                    <a:pt x="85725" y="2276475"/>
                  </a:lnTo>
                  <a:lnTo>
                    <a:pt x="85725" y="2305050"/>
                  </a:lnTo>
                  <a:lnTo>
                    <a:pt x="485648" y="2305050"/>
                  </a:lnTo>
                  <a:lnTo>
                    <a:pt x="485648" y="2290699"/>
                  </a:lnTo>
                  <a:lnTo>
                    <a:pt x="457073" y="2290699"/>
                  </a:lnTo>
                  <a:lnTo>
                    <a:pt x="457073" y="2276475"/>
                  </a:lnTo>
                  <a:close/>
                </a:path>
                <a:path w="942975" h="2333625">
                  <a:moveTo>
                    <a:pt x="857250" y="28575"/>
                  </a:moveTo>
                  <a:lnTo>
                    <a:pt x="457073" y="28575"/>
                  </a:lnTo>
                  <a:lnTo>
                    <a:pt x="457073" y="2290699"/>
                  </a:lnTo>
                  <a:lnTo>
                    <a:pt x="471424" y="2276475"/>
                  </a:lnTo>
                  <a:lnTo>
                    <a:pt x="485648" y="2276475"/>
                  </a:lnTo>
                  <a:lnTo>
                    <a:pt x="485648" y="57150"/>
                  </a:lnTo>
                  <a:lnTo>
                    <a:pt x="471424" y="57150"/>
                  </a:lnTo>
                  <a:lnTo>
                    <a:pt x="485648" y="42799"/>
                  </a:lnTo>
                  <a:lnTo>
                    <a:pt x="857250" y="42799"/>
                  </a:lnTo>
                  <a:lnTo>
                    <a:pt x="857250" y="28575"/>
                  </a:lnTo>
                  <a:close/>
                </a:path>
                <a:path w="942975" h="2333625">
                  <a:moveTo>
                    <a:pt x="485648" y="2276475"/>
                  </a:moveTo>
                  <a:lnTo>
                    <a:pt x="471424" y="2276475"/>
                  </a:lnTo>
                  <a:lnTo>
                    <a:pt x="457073" y="2290699"/>
                  </a:lnTo>
                  <a:lnTo>
                    <a:pt x="485648" y="2290699"/>
                  </a:lnTo>
                  <a:lnTo>
                    <a:pt x="485648" y="2276475"/>
                  </a:lnTo>
                  <a:close/>
                </a:path>
                <a:path w="942975" h="2333625">
                  <a:moveTo>
                    <a:pt x="857250" y="0"/>
                  </a:moveTo>
                  <a:lnTo>
                    <a:pt x="857250" y="85725"/>
                  </a:lnTo>
                  <a:lnTo>
                    <a:pt x="914315" y="57150"/>
                  </a:lnTo>
                  <a:lnTo>
                    <a:pt x="871474" y="57150"/>
                  </a:lnTo>
                  <a:lnTo>
                    <a:pt x="871474" y="28575"/>
                  </a:lnTo>
                  <a:lnTo>
                    <a:pt x="914484" y="28575"/>
                  </a:lnTo>
                  <a:lnTo>
                    <a:pt x="857250" y="0"/>
                  </a:lnTo>
                  <a:close/>
                </a:path>
                <a:path w="942975" h="2333625">
                  <a:moveTo>
                    <a:pt x="485648" y="42799"/>
                  </a:moveTo>
                  <a:lnTo>
                    <a:pt x="471424" y="57150"/>
                  </a:lnTo>
                  <a:lnTo>
                    <a:pt x="485648" y="57150"/>
                  </a:lnTo>
                  <a:lnTo>
                    <a:pt x="485648" y="42799"/>
                  </a:lnTo>
                  <a:close/>
                </a:path>
                <a:path w="942975" h="2333625">
                  <a:moveTo>
                    <a:pt x="857250" y="42799"/>
                  </a:moveTo>
                  <a:lnTo>
                    <a:pt x="485648" y="42799"/>
                  </a:lnTo>
                  <a:lnTo>
                    <a:pt x="485648" y="57150"/>
                  </a:lnTo>
                  <a:lnTo>
                    <a:pt x="857250" y="57150"/>
                  </a:lnTo>
                  <a:lnTo>
                    <a:pt x="857250" y="42799"/>
                  </a:lnTo>
                  <a:close/>
                </a:path>
                <a:path w="942975" h="2333625">
                  <a:moveTo>
                    <a:pt x="914484" y="28575"/>
                  </a:moveTo>
                  <a:lnTo>
                    <a:pt x="871474" y="28575"/>
                  </a:lnTo>
                  <a:lnTo>
                    <a:pt x="871474" y="57150"/>
                  </a:lnTo>
                  <a:lnTo>
                    <a:pt x="914315" y="57150"/>
                  </a:lnTo>
                  <a:lnTo>
                    <a:pt x="942975" y="42799"/>
                  </a:lnTo>
                  <a:lnTo>
                    <a:pt x="914484" y="2857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20150" y="1876425"/>
              <a:ext cx="2743200" cy="12001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91551" y="2438399"/>
              <a:ext cx="1833880" cy="1319530"/>
            </a:xfrm>
            <a:custGeom>
              <a:avLst/>
              <a:gdLst/>
              <a:ahLst/>
              <a:cxnLst/>
              <a:rect l="l" t="t" r="r" b="b"/>
              <a:pathLst>
                <a:path w="1833879" h="1319529">
                  <a:moveTo>
                    <a:pt x="714375" y="42799"/>
                  </a:moveTo>
                  <a:lnTo>
                    <a:pt x="685876" y="28575"/>
                  </a:lnTo>
                  <a:lnTo>
                    <a:pt x="628650" y="0"/>
                  </a:lnTo>
                  <a:lnTo>
                    <a:pt x="628650" y="28575"/>
                  </a:lnTo>
                  <a:lnTo>
                    <a:pt x="342900" y="28575"/>
                  </a:lnTo>
                  <a:lnTo>
                    <a:pt x="342900" y="685800"/>
                  </a:lnTo>
                  <a:lnTo>
                    <a:pt x="85725" y="685800"/>
                  </a:lnTo>
                  <a:lnTo>
                    <a:pt x="85725" y="657225"/>
                  </a:lnTo>
                  <a:lnTo>
                    <a:pt x="0" y="700024"/>
                  </a:lnTo>
                  <a:lnTo>
                    <a:pt x="85725" y="742950"/>
                  </a:lnTo>
                  <a:lnTo>
                    <a:pt x="85725" y="714375"/>
                  </a:lnTo>
                  <a:lnTo>
                    <a:pt x="371475" y="714375"/>
                  </a:lnTo>
                  <a:lnTo>
                    <a:pt x="371475" y="700024"/>
                  </a:lnTo>
                  <a:lnTo>
                    <a:pt x="371475" y="685800"/>
                  </a:lnTo>
                  <a:lnTo>
                    <a:pt x="371475" y="57150"/>
                  </a:lnTo>
                  <a:lnTo>
                    <a:pt x="628650" y="57150"/>
                  </a:lnTo>
                  <a:lnTo>
                    <a:pt x="628650" y="85725"/>
                  </a:lnTo>
                  <a:lnTo>
                    <a:pt x="685711" y="57150"/>
                  </a:lnTo>
                  <a:lnTo>
                    <a:pt x="714375" y="42799"/>
                  </a:lnTo>
                  <a:close/>
                </a:path>
                <a:path w="1833879" h="1319529">
                  <a:moveTo>
                    <a:pt x="1833499" y="1233424"/>
                  </a:moveTo>
                  <a:lnTo>
                    <a:pt x="1804924" y="1233424"/>
                  </a:lnTo>
                  <a:lnTo>
                    <a:pt x="1804924" y="947674"/>
                  </a:lnTo>
                  <a:lnTo>
                    <a:pt x="1776349" y="947674"/>
                  </a:lnTo>
                  <a:lnTo>
                    <a:pt x="1776349" y="1233424"/>
                  </a:lnTo>
                  <a:lnTo>
                    <a:pt x="1747774" y="1233424"/>
                  </a:lnTo>
                  <a:lnTo>
                    <a:pt x="1790700" y="1319149"/>
                  </a:lnTo>
                  <a:lnTo>
                    <a:pt x="1826323" y="1247775"/>
                  </a:lnTo>
                  <a:lnTo>
                    <a:pt x="1833499" y="123342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20150" y="4000500"/>
              <a:ext cx="2114550" cy="1809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86950" y="4186173"/>
              <a:ext cx="85725" cy="600075"/>
            </a:xfrm>
            <a:custGeom>
              <a:avLst/>
              <a:gdLst/>
              <a:ahLst/>
              <a:cxnLst/>
              <a:rect l="l" t="t" r="r" b="b"/>
              <a:pathLst>
                <a:path w="85725" h="600075">
                  <a:moveTo>
                    <a:pt x="28575" y="514350"/>
                  </a:moveTo>
                  <a:lnTo>
                    <a:pt x="0" y="514350"/>
                  </a:lnTo>
                  <a:lnTo>
                    <a:pt x="42925" y="600075"/>
                  </a:lnTo>
                  <a:lnTo>
                    <a:pt x="78560" y="528701"/>
                  </a:lnTo>
                  <a:lnTo>
                    <a:pt x="28575" y="528701"/>
                  </a:lnTo>
                  <a:lnTo>
                    <a:pt x="28575" y="514350"/>
                  </a:lnTo>
                  <a:close/>
                </a:path>
                <a:path w="85725" h="600075">
                  <a:moveTo>
                    <a:pt x="57150" y="0"/>
                  </a:moveTo>
                  <a:lnTo>
                    <a:pt x="28575" y="0"/>
                  </a:lnTo>
                  <a:lnTo>
                    <a:pt x="28575" y="528701"/>
                  </a:lnTo>
                  <a:lnTo>
                    <a:pt x="57150" y="528701"/>
                  </a:lnTo>
                  <a:lnTo>
                    <a:pt x="57150" y="0"/>
                  </a:lnTo>
                  <a:close/>
                </a:path>
                <a:path w="85725" h="600075">
                  <a:moveTo>
                    <a:pt x="85725" y="514350"/>
                  </a:moveTo>
                  <a:lnTo>
                    <a:pt x="57150" y="514350"/>
                  </a:lnTo>
                  <a:lnTo>
                    <a:pt x="57150" y="528701"/>
                  </a:lnTo>
                  <a:lnTo>
                    <a:pt x="78560" y="528701"/>
                  </a:lnTo>
                  <a:lnTo>
                    <a:pt x="85725" y="5143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6600" y="1683067"/>
            <a:ext cx="2987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1. </a:t>
            </a:r>
            <a:r>
              <a:rPr sz="1800" spc="5" dirty="0">
                <a:latin typeface="Carlito"/>
                <a:cs typeface="Carlito"/>
              </a:rPr>
              <a:t>Getting </a:t>
            </a:r>
            <a:r>
              <a:rPr sz="1800" dirty="0">
                <a:latin typeface="Carlito"/>
                <a:cs typeface="Carlito"/>
              </a:rPr>
              <a:t>Response </a:t>
            </a:r>
            <a:r>
              <a:rPr sz="1800" spc="-10" dirty="0">
                <a:latin typeface="Carlito"/>
                <a:cs typeface="Carlito"/>
              </a:rPr>
              <a:t>from</a:t>
            </a:r>
            <a:r>
              <a:rPr sz="1800" spc="-16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HTML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14989" y="6113199"/>
            <a:ext cx="1974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550" spc="90" dirty="0">
                <a:solidFill>
                  <a:srgbClr val="1C7CDB"/>
                </a:solidFill>
                <a:latin typeface="Arial"/>
                <a:cs typeface="Arial"/>
              </a:rPr>
              <a:t>8</a:t>
            </a:fld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6125" y="2722816"/>
            <a:ext cx="2896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2. </a:t>
            </a:r>
            <a:r>
              <a:rPr sz="1800" dirty="0">
                <a:latin typeface="Carlito"/>
                <a:cs typeface="Carlito"/>
              </a:rPr>
              <a:t>Create </a:t>
            </a:r>
            <a:r>
              <a:rPr sz="1800" spc="10" dirty="0">
                <a:latin typeface="Carlito"/>
                <a:cs typeface="Carlito"/>
              </a:rPr>
              <a:t>BeautifulSoup</a:t>
            </a:r>
            <a:r>
              <a:rPr sz="1800" spc="-21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Object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6125" y="3771836"/>
            <a:ext cx="1541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3. </a:t>
            </a:r>
            <a:r>
              <a:rPr sz="1800" spc="10" dirty="0">
                <a:latin typeface="Carlito"/>
                <a:cs typeface="Carlito"/>
              </a:rPr>
              <a:t>Find </a:t>
            </a:r>
            <a:r>
              <a:rPr sz="1800" spc="20" dirty="0">
                <a:latin typeface="Carlito"/>
                <a:cs typeface="Carlito"/>
              </a:rPr>
              <a:t>all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tables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6125" y="4725987"/>
            <a:ext cx="19996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4. </a:t>
            </a:r>
            <a:r>
              <a:rPr sz="1800" spc="-5" dirty="0">
                <a:latin typeface="Carlito"/>
                <a:cs typeface="Carlito"/>
              </a:rPr>
              <a:t>Get </a:t>
            </a:r>
            <a:r>
              <a:rPr sz="1800" spc="5" dirty="0">
                <a:latin typeface="Carlito"/>
                <a:cs typeface="Carlito"/>
              </a:rPr>
              <a:t>column</a:t>
            </a:r>
            <a:r>
              <a:rPr sz="1800" spc="-114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names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2244" y="1683067"/>
            <a:ext cx="1861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5. </a:t>
            </a:r>
            <a:r>
              <a:rPr sz="1800" dirty="0">
                <a:latin typeface="Carlito"/>
                <a:cs typeface="Carlito"/>
              </a:rPr>
              <a:t>Create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dictionary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00718" y="1521142"/>
            <a:ext cx="17932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6. </a:t>
            </a:r>
            <a:r>
              <a:rPr sz="1800" spc="10" dirty="0">
                <a:latin typeface="Carlito"/>
                <a:cs typeface="Carlito"/>
              </a:rPr>
              <a:t>Add </a:t>
            </a:r>
            <a:r>
              <a:rPr sz="1800" spc="15" dirty="0">
                <a:latin typeface="Carlito"/>
                <a:cs typeface="Carlito"/>
              </a:rPr>
              <a:t>data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22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keys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72550" y="3132772"/>
            <a:ext cx="21659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See</a:t>
            </a:r>
            <a:r>
              <a:rPr sz="1200" b="1" u="sng" spc="-6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200" b="1" u="sng" spc="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notebook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200" b="1" u="sng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for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200" b="1" u="sng" spc="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</a:t>
            </a:r>
            <a:r>
              <a:rPr sz="1200" b="1" u="sng" spc="-5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rest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200" b="1" u="sng" spc="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</a:t>
            </a:r>
            <a:r>
              <a:rPr sz="1200" b="1" u="sng" spc="-5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200" b="1" u="sng" spc="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code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19465" y="3686111"/>
            <a:ext cx="33832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7. </a:t>
            </a:r>
            <a:r>
              <a:rPr sz="1800" dirty="0">
                <a:latin typeface="Carlito"/>
                <a:cs typeface="Carlito"/>
              </a:rPr>
              <a:t>Create </a:t>
            </a:r>
            <a:r>
              <a:rPr sz="1800" spc="5" dirty="0">
                <a:latin typeface="Carlito"/>
                <a:cs typeface="Carlito"/>
              </a:rPr>
              <a:t>dataframe </a:t>
            </a:r>
            <a:r>
              <a:rPr sz="1800" spc="-10" dirty="0">
                <a:latin typeface="Carlito"/>
                <a:cs typeface="Carlito"/>
              </a:rPr>
              <a:t>from</a:t>
            </a:r>
            <a:r>
              <a:rPr sz="1800" spc="-204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dictionary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00718" y="4783137"/>
            <a:ext cx="1455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8. </a:t>
            </a:r>
            <a:r>
              <a:rPr sz="1800" dirty="0">
                <a:latin typeface="Carlito"/>
                <a:cs typeface="Carlito"/>
              </a:rPr>
              <a:t>Export to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file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CDB"/>
                </a:solidFill>
                <a:latin typeface="Arial"/>
                <a:cs typeface="Arial"/>
              </a:rPr>
              <a:t>10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772794"/>
            <a:ext cx="8385175" cy="14763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95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50" dirty="0">
                <a:latin typeface="Arial"/>
                <a:cs typeface="Arial"/>
              </a:rPr>
              <a:t>In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dataset, </a:t>
            </a:r>
            <a:r>
              <a:rPr sz="1800" spc="-30" dirty="0">
                <a:latin typeface="Arial"/>
                <a:cs typeface="Arial"/>
              </a:rPr>
              <a:t>there </a:t>
            </a:r>
            <a:r>
              <a:rPr sz="1800" spc="-75" dirty="0">
                <a:latin typeface="Arial"/>
                <a:cs typeface="Arial"/>
              </a:rPr>
              <a:t>are </a:t>
            </a:r>
            <a:r>
              <a:rPr sz="1800" spc="-65" dirty="0">
                <a:latin typeface="Arial"/>
                <a:cs typeface="Arial"/>
              </a:rPr>
              <a:t>several </a:t>
            </a:r>
            <a:r>
              <a:rPr sz="1800" spc="-100" dirty="0">
                <a:latin typeface="Arial"/>
                <a:cs typeface="Arial"/>
              </a:rPr>
              <a:t>cases </a:t>
            </a:r>
            <a:r>
              <a:rPr sz="1800" spc="-55" dirty="0">
                <a:latin typeface="Arial"/>
                <a:cs typeface="Arial"/>
              </a:rPr>
              <a:t>where </a:t>
            </a:r>
            <a:r>
              <a:rPr sz="1800" spc="-15" dirty="0">
                <a:latin typeface="Arial"/>
                <a:cs typeface="Arial"/>
              </a:rPr>
              <a:t>the booster </a:t>
            </a:r>
            <a:r>
              <a:rPr sz="1800" spc="35" dirty="0">
                <a:latin typeface="Arial"/>
                <a:cs typeface="Arial"/>
              </a:rPr>
              <a:t>did </a:t>
            </a:r>
            <a:r>
              <a:rPr sz="1800" spc="5" dirty="0">
                <a:latin typeface="Arial"/>
                <a:cs typeface="Arial"/>
              </a:rPr>
              <a:t>not </a:t>
            </a:r>
            <a:r>
              <a:rPr sz="1800" spc="-20" dirty="0">
                <a:latin typeface="Arial"/>
                <a:cs typeface="Arial"/>
              </a:rPr>
              <a:t>land</a:t>
            </a:r>
            <a:r>
              <a:rPr sz="1800" spc="42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successully.</a:t>
            </a:r>
            <a:endParaRPr sz="18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40" dirty="0">
                <a:latin typeface="Arial"/>
                <a:cs typeface="Arial"/>
              </a:rPr>
              <a:t>True </a:t>
            </a:r>
            <a:r>
              <a:rPr sz="1400" spc="-80" dirty="0">
                <a:latin typeface="Arial"/>
                <a:cs typeface="Arial"/>
              </a:rPr>
              <a:t>Ocean, </a:t>
            </a:r>
            <a:r>
              <a:rPr sz="1400" spc="-40" dirty="0">
                <a:latin typeface="Arial"/>
                <a:cs typeface="Arial"/>
              </a:rPr>
              <a:t>True </a:t>
            </a:r>
            <a:r>
              <a:rPr sz="1400" spc="-120" dirty="0">
                <a:latin typeface="Arial"/>
                <a:cs typeface="Arial"/>
              </a:rPr>
              <a:t>RTLS, </a:t>
            </a:r>
            <a:r>
              <a:rPr sz="1400" spc="-40" dirty="0">
                <a:latin typeface="Arial"/>
                <a:cs typeface="Arial"/>
              </a:rPr>
              <a:t>True </a:t>
            </a:r>
            <a:r>
              <a:rPr sz="1400" spc="-110" dirty="0">
                <a:latin typeface="Arial"/>
                <a:cs typeface="Arial"/>
              </a:rPr>
              <a:t>ASDS </a:t>
            </a:r>
            <a:r>
              <a:rPr sz="1400" spc="-60" dirty="0">
                <a:latin typeface="Arial"/>
                <a:cs typeface="Arial"/>
              </a:rPr>
              <a:t>means </a:t>
            </a:r>
            <a:r>
              <a:rPr sz="1400" spc="-15" dirty="0">
                <a:latin typeface="Arial"/>
                <a:cs typeface="Arial"/>
              </a:rPr>
              <a:t>the </a:t>
            </a:r>
            <a:r>
              <a:rPr sz="1400" spc="-30" dirty="0">
                <a:latin typeface="Arial"/>
                <a:cs typeface="Arial"/>
              </a:rPr>
              <a:t>mission </a:t>
            </a:r>
            <a:r>
              <a:rPr sz="1400" spc="-70" dirty="0">
                <a:latin typeface="Arial"/>
                <a:cs typeface="Arial"/>
              </a:rPr>
              <a:t>has </a:t>
            </a:r>
            <a:r>
              <a:rPr sz="1400" spc="-15" dirty="0">
                <a:latin typeface="Arial"/>
                <a:cs typeface="Arial"/>
              </a:rPr>
              <a:t>been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successful.</a:t>
            </a:r>
            <a:endParaRPr sz="140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Char char="•"/>
              <a:tabLst>
                <a:tab pos="699135" algn="l"/>
                <a:tab pos="699770" algn="l"/>
              </a:tabLst>
            </a:pPr>
            <a:r>
              <a:rPr sz="1400" spc="-65" dirty="0">
                <a:latin typeface="Arial"/>
                <a:cs typeface="Arial"/>
              </a:rPr>
              <a:t>False </a:t>
            </a:r>
            <a:r>
              <a:rPr sz="1400" spc="-80" dirty="0">
                <a:latin typeface="Arial"/>
                <a:cs typeface="Arial"/>
              </a:rPr>
              <a:t>Ocean, </a:t>
            </a:r>
            <a:r>
              <a:rPr sz="1400" spc="-65" dirty="0">
                <a:latin typeface="Arial"/>
                <a:cs typeface="Arial"/>
              </a:rPr>
              <a:t>False </a:t>
            </a:r>
            <a:r>
              <a:rPr sz="1400" spc="-120" dirty="0">
                <a:latin typeface="Arial"/>
                <a:cs typeface="Arial"/>
              </a:rPr>
              <a:t>RTLS, </a:t>
            </a:r>
            <a:r>
              <a:rPr sz="1400" spc="-65" dirty="0">
                <a:latin typeface="Arial"/>
                <a:cs typeface="Arial"/>
              </a:rPr>
              <a:t>False </a:t>
            </a:r>
            <a:r>
              <a:rPr sz="1400" spc="-110" dirty="0">
                <a:latin typeface="Arial"/>
                <a:cs typeface="Arial"/>
              </a:rPr>
              <a:t>ASDS </a:t>
            </a:r>
            <a:r>
              <a:rPr sz="1400" spc="-60" dirty="0">
                <a:latin typeface="Arial"/>
                <a:cs typeface="Arial"/>
              </a:rPr>
              <a:t>means </a:t>
            </a:r>
            <a:r>
              <a:rPr sz="1400" spc="-15" dirty="0">
                <a:latin typeface="Arial"/>
                <a:cs typeface="Arial"/>
              </a:rPr>
              <a:t>the </a:t>
            </a:r>
            <a:r>
              <a:rPr sz="1400" spc="-30" dirty="0">
                <a:latin typeface="Arial"/>
                <a:cs typeface="Arial"/>
              </a:rPr>
              <a:t>mission </a:t>
            </a:r>
            <a:r>
              <a:rPr sz="1400" spc="-75" dirty="0">
                <a:latin typeface="Arial"/>
                <a:cs typeface="Arial"/>
              </a:rPr>
              <a:t>was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failure.</a:t>
            </a:r>
            <a:endParaRPr sz="1400">
              <a:latin typeface="Arial"/>
              <a:cs typeface="Arial"/>
            </a:endParaRPr>
          </a:p>
          <a:p>
            <a:pPr marL="241300" marR="5080" indent="-229235">
              <a:lnSpc>
                <a:spcPts val="1880"/>
              </a:lnSpc>
              <a:spcBef>
                <a:spcPts val="107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155" dirty="0">
                <a:latin typeface="Arial"/>
                <a:cs typeface="Arial"/>
              </a:rPr>
              <a:t>We </a:t>
            </a:r>
            <a:r>
              <a:rPr sz="1800" spc="-55" dirty="0">
                <a:latin typeface="Arial"/>
                <a:cs typeface="Arial"/>
              </a:rPr>
              <a:t>need </a:t>
            </a:r>
            <a:r>
              <a:rPr sz="1800" spc="45" dirty="0">
                <a:latin typeface="Arial"/>
                <a:cs typeface="Arial"/>
              </a:rPr>
              <a:t>to </a:t>
            </a:r>
            <a:r>
              <a:rPr sz="1800" spc="-25" dirty="0">
                <a:latin typeface="Arial"/>
                <a:cs typeface="Arial"/>
              </a:rPr>
              <a:t>transform </a:t>
            </a:r>
            <a:r>
              <a:rPr sz="1800" spc="5" dirty="0">
                <a:latin typeface="Arial"/>
                <a:cs typeface="Arial"/>
              </a:rPr>
              <a:t>string </a:t>
            </a:r>
            <a:r>
              <a:rPr sz="1800" spc="-45" dirty="0">
                <a:latin typeface="Arial"/>
                <a:cs typeface="Arial"/>
              </a:rPr>
              <a:t>variables </a:t>
            </a:r>
            <a:r>
              <a:rPr sz="1800" spc="25" dirty="0">
                <a:latin typeface="Arial"/>
                <a:cs typeface="Arial"/>
              </a:rPr>
              <a:t>into </a:t>
            </a:r>
            <a:r>
              <a:rPr sz="1800" spc="-30" dirty="0">
                <a:latin typeface="Arial"/>
                <a:cs typeface="Arial"/>
              </a:rPr>
              <a:t>categorical </a:t>
            </a:r>
            <a:r>
              <a:rPr sz="1800" spc="-45" dirty="0">
                <a:latin typeface="Arial"/>
                <a:cs typeface="Arial"/>
              </a:rPr>
              <a:t>variables </a:t>
            </a:r>
            <a:r>
              <a:rPr sz="1800" spc="-55" dirty="0">
                <a:latin typeface="Arial"/>
                <a:cs typeface="Arial"/>
              </a:rPr>
              <a:t>where </a:t>
            </a:r>
            <a:r>
              <a:rPr sz="1800" spc="85" dirty="0">
                <a:latin typeface="Arial"/>
                <a:cs typeface="Arial"/>
              </a:rPr>
              <a:t>1 </a:t>
            </a:r>
            <a:r>
              <a:rPr sz="1800" spc="-85" dirty="0">
                <a:latin typeface="Arial"/>
                <a:cs typeface="Arial"/>
              </a:rPr>
              <a:t>means </a:t>
            </a:r>
            <a:r>
              <a:rPr sz="1800" spc="-15" dirty="0">
                <a:latin typeface="Arial"/>
                <a:cs typeface="Arial"/>
              </a:rPr>
              <a:t>the  </a:t>
            </a:r>
            <a:r>
              <a:rPr sz="1800" spc="-35" dirty="0">
                <a:latin typeface="Arial"/>
                <a:cs typeface="Arial"/>
              </a:rPr>
              <a:t>mission </a:t>
            </a:r>
            <a:r>
              <a:rPr sz="1800" spc="-85" dirty="0">
                <a:latin typeface="Arial"/>
                <a:cs typeface="Arial"/>
              </a:rPr>
              <a:t>has </a:t>
            </a:r>
            <a:r>
              <a:rPr sz="1800" spc="-55" dirty="0">
                <a:latin typeface="Arial"/>
                <a:cs typeface="Arial"/>
              </a:rPr>
              <a:t>been </a:t>
            </a:r>
            <a:r>
              <a:rPr sz="1800" spc="-60" dirty="0">
                <a:latin typeface="Arial"/>
                <a:cs typeface="Arial"/>
              </a:rPr>
              <a:t>successful </a:t>
            </a:r>
            <a:r>
              <a:rPr sz="1800" spc="-45" dirty="0">
                <a:latin typeface="Arial"/>
                <a:cs typeface="Arial"/>
              </a:rPr>
              <a:t>and </a:t>
            </a:r>
            <a:r>
              <a:rPr sz="1800" spc="85" dirty="0">
                <a:latin typeface="Arial"/>
                <a:cs typeface="Arial"/>
              </a:rPr>
              <a:t>0 </a:t>
            </a:r>
            <a:r>
              <a:rPr sz="1800" spc="-85" dirty="0">
                <a:latin typeface="Arial"/>
                <a:cs typeface="Arial"/>
              </a:rPr>
              <a:t>means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mission </a:t>
            </a:r>
            <a:r>
              <a:rPr sz="1800" spc="-85" dirty="0">
                <a:latin typeface="Arial"/>
                <a:cs typeface="Arial"/>
              </a:rPr>
              <a:t>was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failure.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5121" y="863459"/>
            <a:ext cx="4103688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/>
              <a:t>Data</a:t>
            </a:r>
            <a:r>
              <a:rPr spc="60" dirty="0"/>
              <a:t> </a:t>
            </a:r>
            <a:r>
              <a:rPr spc="-60" dirty="0"/>
              <a:t>Wrangling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007" y="3361753"/>
            <a:ext cx="27266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1.</a:t>
            </a:r>
            <a:r>
              <a:rPr sz="1200" b="1" dirty="0">
                <a:latin typeface="Carlito"/>
                <a:cs typeface="Carlito"/>
              </a:rPr>
              <a:t> </a:t>
            </a:r>
            <a:r>
              <a:rPr sz="1200" b="1" spc="5" dirty="0">
                <a:latin typeface="Carlito"/>
                <a:cs typeface="Carlito"/>
              </a:rPr>
              <a:t>Calculate</a:t>
            </a:r>
            <a:r>
              <a:rPr sz="1200" b="1" spc="-60" dirty="0">
                <a:latin typeface="Carlito"/>
                <a:cs typeface="Carlito"/>
              </a:rPr>
              <a:t> </a:t>
            </a:r>
            <a:r>
              <a:rPr sz="1200" b="1" spc="10" dirty="0">
                <a:latin typeface="Carlito"/>
                <a:cs typeface="Carlito"/>
              </a:rPr>
              <a:t>launches</a:t>
            </a:r>
            <a:r>
              <a:rPr sz="1200" b="1" spc="-55" dirty="0">
                <a:latin typeface="Carlito"/>
                <a:cs typeface="Carlito"/>
              </a:rPr>
              <a:t> </a:t>
            </a:r>
            <a:r>
              <a:rPr sz="1200" b="1" spc="10" dirty="0">
                <a:latin typeface="Carlito"/>
                <a:cs typeface="Carlito"/>
              </a:rPr>
              <a:t>number</a:t>
            </a:r>
            <a:r>
              <a:rPr sz="1200" b="1" spc="-30" dirty="0">
                <a:latin typeface="Carlito"/>
                <a:cs typeface="Carlito"/>
              </a:rPr>
              <a:t> </a:t>
            </a:r>
            <a:r>
              <a:rPr sz="1200" b="1" spc="5" dirty="0">
                <a:latin typeface="Carlito"/>
                <a:cs typeface="Carlito"/>
              </a:rPr>
              <a:t>for</a:t>
            </a:r>
            <a:r>
              <a:rPr sz="1200" b="1" spc="-30" dirty="0">
                <a:latin typeface="Carlito"/>
                <a:cs typeface="Carlito"/>
              </a:rPr>
              <a:t> </a:t>
            </a:r>
            <a:r>
              <a:rPr sz="1200" b="1" spc="5" dirty="0">
                <a:latin typeface="Carlito"/>
                <a:cs typeface="Carlito"/>
              </a:rPr>
              <a:t>each</a:t>
            </a:r>
            <a:r>
              <a:rPr sz="1200" b="1" spc="-2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site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900" y="3609975"/>
            <a:ext cx="2000250" cy="75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1007" y="4706556"/>
            <a:ext cx="2517775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spc="-5" dirty="0">
                <a:latin typeface="Carlito"/>
                <a:cs typeface="Carlito"/>
              </a:rPr>
              <a:t>2. </a:t>
            </a:r>
            <a:r>
              <a:rPr sz="1200" b="1" spc="5" dirty="0">
                <a:latin typeface="Carlito"/>
                <a:cs typeface="Carlito"/>
              </a:rPr>
              <a:t>Calculate </a:t>
            </a:r>
            <a:r>
              <a:rPr sz="1200" b="1" spc="15" dirty="0">
                <a:latin typeface="Carlito"/>
                <a:cs typeface="Carlito"/>
              </a:rPr>
              <a:t>the</a:t>
            </a:r>
            <a:r>
              <a:rPr sz="1200" b="1" spc="-210" dirty="0">
                <a:latin typeface="Carlito"/>
                <a:cs typeface="Carlito"/>
              </a:rPr>
              <a:t> </a:t>
            </a:r>
            <a:r>
              <a:rPr sz="1200" b="1" spc="10" dirty="0">
                <a:latin typeface="Carlito"/>
                <a:cs typeface="Carlito"/>
              </a:rPr>
              <a:t>number and </a:t>
            </a:r>
            <a:r>
              <a:rPr sz="1200" b="1" spc="5" dirty="0">
                <a:latin typeface="Carlito"/>
                <a:cs typeface="Carlito"/>
              </a:rPr>
              <a:t>occurence  </a:t>
            </a:r>
            <a:r>
              <a:rPr sz="1200" b="1" spc="10" dirty="0">
                <a:latin typeface="Carlito"/>
                <a:cs typeface="Carlito"/>
              </a:rPr>
              <a:t>of </a:t>
            </a:r>
            <a:r>
              <a:rPr sz="1200" b="1" spc="5" dirty="0">
                <a:latin typeface="Carlito"/>
                <a:cs typeface="Carlito"/>
              </a:rPr>
              <a:t>each</a:t>
            </a:r>
            <a:r>
              <a:rPr sz="1200" b="1" spc="-90" dirty="0">
                <a:latin typeface="Carlito"/>
                <a:cs typeface="Carlito"/>
              </a:rPr>
              <a:t> </a:t>
            </a:r>
            <a:r>
              <a:rPr sz="1200" b="1" spc="15" dirty="0">
                <a:latin typeface="Carlito"/>
                <a:cs typeface="Carlito"/>
              </a:rPr>
              <a:t>orbit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62100" y="4229100"/>
            <a:ext cx="2176780" cy="2343150"/>
            <a:chOff x="1562100" y="4229100"/>
            <a:chExt cx="2176780" cy="2343150"/>
          </a:xfrm>
        </p:grpSpPr>
        <p:sp>
          <p:nvSpPr>
            <p:cNvPr id="9" name="object 9"/>
            <p:cNvSpPr/>
            <p:nvPr/>
          </p:nvSpPr>
          <p:spPr>
            <a:xfrm>
              <a:off x="1562100" y="4953000"/>
              <a:ext cx="1419225" cy="1619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86150" y="4229100"/>
              <a:ext cx="752475" cy="1524000"/>
            </a:xfrm>
            <a:custGeom>
              <a:avLst/>
              <a:gdLst/>
              <a:ahLst/>
              <a:cxnLst/>
              <a:rect l="l" t="t" r="r" b="b"/>
              <a:pathLst>
                <a:path w="752475" h="1524000">
                  <a:moveTo>
                    <a:pt x="361950" y="1495425"/>
                  </a:moveTo>
                  <a:lnTo>
                    <a:pt x="0" y="1495425"/>
                  </a:lnTo>
                  <a:lnTo>
                    <a:pt x="0" y="1524000"/>
                  </a:lnTo>
                  <a:lnTo>
                    <a:pt x="390525" y="1524000"/>
                  </a:lnTo>
                  <a:lnTo>
                    <a:pt x="390525" y="1509712"/>
                  </a:lnTo>
                  <a:lnTo>
                    <a:pt x="361950" y="1509712"/>
                  </a:lnTo>
                  <a:lnTo>
                    <a:pt x="361950" y="1495425"/>
                  </a:lnTo>
                  <a:close/>
                </a:path>
                <a:path w="752475" h="1524000">
                  <a:moveTo>
                    <a:pt x="666623" y="28575"/>
                  </a:moveTo>
                  <a:lnTo>
                    <a:pt x="361950" y="28575"/>
                  </a:lnTo>
                  <a:lnTo>
                    <a:pt x="361950" y="1509712"/>
                  </a:lnTo>
                  <a:lnTo>
                    <a:pt x="376174" y="1495425"/>
                  </a:lnTo>
                  <a:lnTo>
                    <a:pt x="390525" y="1495425"/>
                  </a:lnTo>
                  <a:lnTo>
                    <a:pt x="390525" y="57150"/>
                  </a:lnTo>
                  <a:lnTo>
                    <a:pt x="376174" y="57150"/>
                  </a:lnTo>
                  <a:lnTo>
                    <a:pt x="390525" y="42925"/>
                  </a:lnTo>
                  <a:lnTo>
                    <a:pt x="666623" y="42925"/>
                  </a:lnTo>
                  <a:lnTo>
                    <a:pt x="666623" y="28575"/>
                  </a:lnTo>
                  <a:close/>
                </a:path>
                <a:path w="752475" h="1524000">
                  <a:moveTo>
                    <a:pt x="390525" y="1495425"/>
                  </a:moveTo>
                  <a:lnTo>
                    <a:pt x="376174" y="1495425"/>
                  </a:lnTo>
                  <a:lnTo>
                    <a:pt x="361950" y="1509712"/>
                  </a:lnTo>
                  <a:lnTo>
                    <a:pt x="390525" y="1509712"/>
                  </a:lnTo>
                  <a:lnTo>
                    <a:pt x="390525" y="1495425"/>
                  </a:lnTo>
                  <a:close/>
                </a:path>
                <a:path w="752475" h="1524000">
                  <a:moveTo>
                    <a:pt x="666623" y="0"/>
                  </a:moveTo>
                  <a:lnTo>
                    <a:pt x="666623" y="85725"/>
                  </a:lnTo>
                  <a:lnTo>
                    <a:pt x="723857" y="57150"/>
                  </a:lnTo>
                  <a:lnTo>
                    <a:pt x="680974" y="57150"/>
                  </a:lnTo>
                  <a:lnTo>
                    <a:pt x="680974" y="28575"/>
                  </a:lnTo>
                  <a:lnTo>
                    <a:pt x="723688" y="28575"/>
                  </a:lnTo>
                  <a:lnTo>
                    <a:pt x="666623" y="0"/>
                  </a:lnTo>
                  <a:close/>
                </a:path>
                <a:path w="752475" h="1524000">
                  <a:moveTo>
                    <a:pt x="390525" y="42925"/>
                  </a:moveTo>
                  <a:lnTo>
                    <a:pt x="376174" y="57150"/>
                  </a:lnTo>
                  <a:lnTo>
                    <a:pt x="390525" y="57150"/>
                  </a:lnTo>
                  <a:lnTo>
                    <a:pt x="390525" y="42925"/>
                  </a:lnTo>
                  <a:close/>
                </a:path>
                <a:path w="752475" h="1524000">
                  <a:moveTo>
                    <a:pt x="666623" y="42925"/>
                  </a:moveTo>
                  <a:lnTo>
                    <a:pt x="390525" y="42925"/>
                  </a:lnTo>
                  <a:lnTo>
                    <a:pt x="390525" y="57150"/>
                  </a:lnTo>
                  <a:lnTo>
                    <a:pt x="666623" y="57150"/>
                  </a:lnTo>
                  <a:lnTo>
                    <a:pt x="666623" y="42925"/>
                  </a:lnTo>
                  <a:close/>
                </a:path>
                <a:path w="752475" h="1524000">
                  <a:moveTo>
                    <a:pt x="723688" y="28575"/>
                  </a:moveTo>
                  <a:lnTo>
                    <a:pt x="680974" y="28575"/>
                  </a:lnTo>
                  <a:lnTo>
                    <a:pt x="680974" y="57150"/>
                  </a:lnTo>
                  <a:lnTo>
                    <a:pt x="723857" y="57150"/>
                  </a:lnTo>
                  <a:lnTo>
                    <a:pt x="752348" y="42925"/>
                  </a:lnTo>
                  <a:lnTo>
                    <a:pt x="723688" y="2857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01465" y="3409950"/>
            <a:ext cx="2493645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3. </a:t>
            </a:r>
            <a:r>
              <a:rPr sz="1200" b="1" spc="5" dirty="0">
                <a:latin typeface="Carlito"/>
                <a:cs typeface="Carlito"/>
              </a:rPr>
              <a:t>Calculate </a:t>
            </a:r>
            <a:r>
              <a:rPr sz="1200" b="1" spc="10" dirty="0">
                <a:latin typeface="Carlito"/>
                <a:cs typeface="Carlito"/>
              </a:rPr>
              <a:t>number and occurrence</a:t>
            </a:r>
            <a:r>
              <a:rPr sz="1200" b="1" spc="-195" dirty="0">
                <a:latin typeface="Carlito"/>
                <a:cs typeface="Carlito"/>
              </a:rPr>
              <a:t> </a:t>
            </a:r>
            <a:r>
              <a:rPr sz="1200" b="1" spc="10" dirty="0">
                <a:latin typeface="Carlito"/>
                <a:cs typeface="Carlito"/>
              </a:rPr>
              <a:t>of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435"/>
              </a:lnSpc>
            </a:pPr>
            <a:r>
              <a:rPr sz="1200" b="1" spc="-10" dirty="0">
                <a:latin typeface="Carlito"/>
                <a:cs typeface="Carlito"/>
              </a:rPr>
              <a:t>mission </a:t>
            </a:r>
            <a:r>
              <a:rPr sz="1200" b="1" spc="15" dirty="0">
                <a:latin typeface="Carlito"/>
                <a:cs typeface="Carlito"/>
              </a:rPr>
              <a:t>outcome </a:t>
            </a:r>
            <a:r>
              <a:rPr sz="1200" b="1" spc="5" dirty="0">
                <a:latin typeface="Carlito"/>
                <a:cs typeface="Carlito"/>
              </a:rPr>
              <a:t>per </a:t>
            </a:r>
            <a:r>
              <a:rPr sz="1200" b="1" spc="15" dirty="0">
                <a:latin typeface="Carlito"/>
                <a:cs typeface="Carlito"/>
              </a:rPr>
              <a:t>orbit</a:t>
            </a:r>
            <a:r>
              <a:rPr sz="1200" b="1" spc="-6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type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86200" y="4076700"/>
            <a:ext cx="27432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28990" y="3361753"/>
            <a:ext cx="240792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spc="-5" dirty="0">
                <a:latin typeface="Carlito"/>
                <a:cs typeface="Carlito"/>
              </a:rPr>
              <a:t>4.</a:t>
            </a:r>
            <a:r>
              <a:rPr sz="1200" b="1" dirty="0">
                <a:latin typeface="Carlito"/>
                <a:cs typeface="Carlito"/>
              </a:rPr>
              <a:t> Create</a:t>
            </a:r>
            <a:r>
              <a:rPr sz="1200" b="1" spc="-60" dirty="0">
                <a:latin typeface="Carlito"/>
                <a:cs typeface="Carlito"/>
              </a:rPr>
              <a:t> </a:t>
            </a:r>
            <a:r>
              <a:rPr sz="1200" b="1" spc="15" dirty="0">
                <a:latin typeface="Carlito"/>
                <a:cs typeface="Carlito"/>
              </a:rPr>
              <a:t>landing</a:t>
            </a:r>
            <a:r>
              <a:rPr sz="1200" b="1" spc="-25" dirty="0">
                <a:latin typeface="Carlito"/>
                <a:cs typeface="Carlito"/>
              </a:rPr>
              <a:t> </a:t>
            </a:r>
            <a:r>
              <a:rPr sz="1200" b="1" spc="15" dirty="0">
                <a:latin typeface="Carlito"/>
                <a:cs typeface="Carlito"/>
              </a:rPr>
              <a:t>outcome</a:t>
            </a:r>
            <a:r>
              <a:rPr sz="1200" b="1" spc="-85" dirty="0">
                <a:latin typeface="Carlito"/>
                <a:cs typeface="Carlito"/>
              </a:rPr>
              <a:t> </a:t>
            </a:r>
            <a:r>
              <a:rPr sz="1200" b="1" spc="5" dirty="0">
                <a:latin typeface="Carlito"/>
                <a:cs typeface="Carlito"/>
              </a:rPr>
              <a:t>label</a:t>
            </a:r>
            <a:r>
              <a:rPr sz="1200" b="1" spc="-55" dirty="0">
                <a:latin typeface="Carlito"/>
                <a:cs typeface="Carlito"/>
              </a:rPr>
              <a:t> </a:t>
            </a:r>
            <a:r>
              <a:rPr sz="1200" b="1" spc="10" dirty="0">
                <a:latin typeface="Carlito"/>
                <a:cs typeface="Carlito"/>
              </a:rPr>
              <a:t>from  </a:t>
            </a:r>
            <a:r>
              <a:rPr sz="1200" b="1" spc="15" dirty="0">
                <a:latin typeface="Carlito"/>
                <a:cs typeface="Carlito"/>
              </a:rPr>
              <a:t>Outcome</a:t>
            </a:r>
            <a:r>
              <a:rPr sz="1200" b="1" spc="-55" dirty="0">
                <a:latin typeface="Carlito"/>
                <a:cs typeface="Carlito"/>
              </a:rPr>
              <a:t> </a:t>
            </a:r>
            <a:r>
              <a:rPr sz="1200" b="1" spc="10" dirty="0">
                <a:latin typeface="Carlito"/>
                <a:cs typeface="Carlito"/>
              </a:rPr>
              <a:t>column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43900" y="3914775"/>
            <a:ext cx="2743200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28990" y="5355272"/>
            <a:ext cx="101091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5. </a:t>
            </a:r>
            <a:r>
              <a:rPr sz="1200" b="1" spc="10" dirty="0">
                <a:latin typeface="Carlito"/>
                <a:cs typeface="Carlito"/>
              </a:rPr>
              <a:t>Export </a:t>
            </a:r>
            <a:r>
              <a:rPr sz="1200" b="1" spc="15" dirty="0">
                <a:latin typeface="Carlito"/>
                <a:cs typeface="Carlito"/>
              </a:rPr>
              <a:t>to</a:t>
            </a:r>
            <a:r>
              <a:rPr sz="1200" b="1" spc="-9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file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43900" y="5648325"/>
            <a:ext cx="2743200" cy="171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8450" y="4423790"/>
            <a:ext cx="85725" cy="257810"/>
          </a:xfrm>
          <a:custGeom>
            <a:avLst/>
            <a:gdLst/>
            <a:ahLst/>
            <a:cxnLst/>
            <a:rect l="l" t="t" r="r" b="b"/>
            <a:pathLst>
              <a:path w="85725" h="257810">
                <a:moveTo>
                  <a:pt x="28551" y="172551"/>
                </a:moveTo>
                <a:lnTo>
                  <a:pt x="0" y="173608"/>
                </a:lnTo>
                <a:lnTo>
                  <a:pt x="45974" y="257682"/>
                </a:lnTo>
                <a:lnTo>
                  <a:pt x="78202" y="186943"/>
                </a:lnTo>
                <a:lnTo>
                  <a:pt x="29083" y="186943"/>
                </a:lnTo>
                <a:lnTo>
                  <a:pt x="28551" y="172551"/>
                </a:lnTo>
                <a:close/>
              </a:path>
              <a:path w="85725" h="257810">
                <a:moveTo>
                  <a:pt x="57129" y="171493"/>
                </a:moveTo>
                <a:lnTo>
                  <a:pt x="28551" y="172551"/>
                </a:lnTo>
                <a:lnTo>
                  <a:pt x="29083" y="186943"/>
                </a:lnTo>
                <a:lnTo>
                  <a:pt x="57657" y="185800"/>
                </a:lnTo>
                <a:lnTo>
                  <a:pt x="57129" y="171493"/>
                </a:lnTo>
                <a:close/>
              </a:path>
              <a:path w="85725" h="257810">
                <a:moveTo>
                  <a:pt x="85725" y="170433"/>
                </a:moveTo>
                <a:lnTo>
                  <a:pt x="57129" y="171493"/>
                </a:lnTo>
                <a:lnTo>
                  <a:pt x="57657" y="185800"/>
                </a:lnTo>
                <a:lnTo>
                  <a:pt x="29083" y="186943"/>
                </a:lnTo>
                <a:lnTo>
                  <a:pt x="78202" y="186943"/>
                </a:lnTo>
                <a:lnTo>
                  <a:pt x="85725" y="170433"/>
                </a:lnTo>
                <a:close/>
              </a:path>
              <a:path w="85725" h="257810">
                <a:moveTo>
                  <a:pt x="50800" y="0"/>
                </a:moveTo>
                <a:lnTo>
                  <a:pt x="22225" y="1142"/>
                </a:lnTo>
                <a:lnTo>
                  <a:pt x="28551" y="172551"/>
                </a:lnTo>
                <a:lnTo>
                  <a:pt x="57129" y="171493"/>
                </a:lnTo>
                <a:lnTo>
                  <a:pt x="508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88500" y="5033390"/>
            <a:ext cx="85725" cy="257810"/>
          </a:xfrm>
          <a:custGeom>
            <a:avLst/>
            <a:gdLst/>
            <a:ahLst/>
            <a:cxnLst/>
            <a:rect l="l" t="t" r="r" b="b"/>
            <a:pathLst>
              <a:path w="85725" h="257810">
                <a:moveTo>
                  <a:pt x="28551" y="172551"/>
                </a:moveTo>
                <a:lnTo>
                  <a:pt x="0" y="173608"/>
                </a:lnTo>
                <a:lnTo>
                  <a:pt x="45974" y="257682"/>
                </a:lnTo>
                <a:lnTo>
                  <a:pt x="78202" y="186943"/>
                </a:lnTo>
                <a:lnTo>
                  <a:pt x="29082" y="186943"/>
                </a:lnTo>
                <a:lnTo>
                  <a:pt x="28551" y="172551"/>
                </a:lnTo>
                <a:close/>
              </a:path>
              <a:path w="85725" h="257810">
                <a:moveTo>
                  <a:pt x="57129" y="171493"/>
                </a:moveTo>
                <a:lnTo>
                  <a:pt x="28551" y="172551"/>
                </a:lnTo>
                <a:lnTo>
                  <a:pt x="29082" y="186943"/>
                </a:lnTo>
                <a:lnTo>
                  <a:pt x="57657" y="185800"/>
                </a:lnTo>
                <a:lnTo>
                  <a:pt x="57129" y="171493"/>
                </a:lnTo>
                <a:close/>
              </a:path>
              <a:path w="85725" h="257810">
                <a:moveTo>
                  <a:pt x="85725" y="170433"/>
                </a:moveTo>
                <a:lnTo>
                  <a:pt x="57129" y="171493"/>
                </a:lnTo>
                <a:lnTo>
                  <a:pt x="57657" y="185800"/>
                </a:lnTo>
                <a:lnTo>
                  <a:pt x="29082" y="186943"/>
                </a:lnTo>
                <a:lnTo>
                  <a:pt x="78202" y="186943"/>
                </a:lnTo>
                <a:lnTo>
                  <a:pt x="85725" y="170433"/>
                </a:lnTo>
                <a:close/>
              </a:path>
              <a:path w="85725" h="257810">
                <a:moveTo>
                  <a:pt x="50800" y="0"/>
                </a:moveTo>
                <a:lnTo>
                  <a:pt x="22225" y="1142"/>
                </a:lnTo>
                <a:lnTo>
                  <a:pt x="28551" y="172551"/>
                </a:lnTo>
                <a:lnTo>
                  <a:pt x="57129" y="171493"/>
                </a:lnTo>
                <a:lnTo>
                  <a:pt x="508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1723" y="4229100"/>
            <a:ext cx="1552575" cy="600075"/>
          </a:xfrm>
          <a:custGeom>
            <a:avLst/>
            <a:gdLst/>
            <a:ahLst/>
            <a:cxnLst/>
            <a:rect l="l" t="t" r="r" b="b"/>
            <a:pathLst>
              <a:path w="1552575" h="600075">
                <a:moveTo>
                  <a:pt x="762000" y="571500"/>
                </a:moveTo>
                <a:lnTo>
                  <a:pt x="0" y="571500"/>
                </a:lnTo>
                <a:lnTo>
                  <a:pt x="0" y="600075"/>
                </a:lnTo>
                <a:lnTo>
                  <a:pt x="790575" y="600075"/>
                </a:lnTo>
                <a:lnTo>
                  <a:pt x="790575" y="585851"/>
                </a:lnTo>
                <a:lnTo>
                  <a:pt x="762000" y="585851"/>
                </a:lnTo>
                <a:lnTo>
                  <a:pt x="762000" y="571500"/>
                </a:lnTo>
                <a:close/>
              </a:path>
              <a:path w="1552575" h="600075">
                <a:moveTo>
                  <a:pt x="1466850" y="28575"/>
                </a:moveTo>
                <a:lnTo>
                  <a:pt x="762000" y="28575"/>
                </a:lnTo>
                <a:lnTo>
                  <a:pt x="762000" y="585851"/>
                </a:lnTo>
                <a:lnTo>
                  <a:pt x="776351" y="571500"/>
                </a:lnTo>
                <a:lnTo>
                  <a:pt x="790575" y="571500"/>
                </a:lnTo>
                <a:lnTo>
                  <a:pt x="790575" y="57150"/>
                </a:lnTo>
                <a:lnTo>
                  <a:pt x="776351" y="57150"/>
                </a:lnTo>
                <a:lnTo>
                  <a:pt x="790575" y="42925"/>
                </a:lnTo>
                <a:lnTo>
                  <a:pt x="1466850" y="42925"/>
                </a:lnTo>
                <a:lnTo>
                  <a:pt x="1466850" y="28575"/>
                </a:lnTo>
                <a:close/>
              </a:path>
              <a:path w="1552575" h="600075">
                <a:moveTo>
                  <a:pt x="790575" y="571500"/>
                </a:moveTo>
                <a:lnTo>
                  <a:pt x="776351" y="571500"/>
                </a:lnTo>
                <a:lnTo>
                  <a:pt x="762000" y="585851"/>
                </a:lnTo>
                <a:lnTo>
                  <a:pt x="790575" y="585851"/>
                </a:lnTo>
                <a:lnTo>
                  <a:pt x="790575" y="571500"/>
                </a:lnTo>
                <a:close/>
              </a:path>
              <a:path w="1552575" h="600075">
                <a:moveTo>
                  <a:pt x="1466850" y="0"/>
                </a:moveTo>
                <a:lnTo>
                  <a:pt x="1466850" y="85725"/>
                </a:lnTo>
                <a:lnTo>
                  <a:pt x="1524084" y="57150"/>
                </a:lnTo>
                <a:lnTo>
                  <a:pt x="1481201" y="57150"/>
                </a:lnTo>
                <a:lnTo>
                  <a:pt x="1481201" y="28575"/>
                </a:lnTo>
                <a:lnTo>
                  <a:pt x="1523915" y="28575"/>
                </a:lnTo>
                <a:lnTo>
                  <a:pt x="1466850" y="0"/>
                </a:lnTo>
                <a:close/>
              </a:path>
              <a:path w="1552575" h="600075">
                <a:moveTo>
                  <a:pt x="790575" y="42925"/>
                </a:moveTo>
                <a:lnTo>
                  <a:pt x="776351" y="57150"/>
                </a:lnTo>
                <a:lnTo>
                  <a:pt x="790575" y="57150"/>
                </a:lnTo>
                <a:lnTo>
                  <a:pt x="790575" y="42925"/>
                </a:lnTo>
                <a:close/>
              </a:path>
              <a:path w="1552575" h="600075">
                <a:moveTo>
                  <a:pt x="1466850" y="42925"/>
                </a:moveTo>
                <a:lnTo>
                  <a:pt x="790575" y="42925"/>
                </a:lnTo>
                <a:lnTo>
                  <a:pt x="790575" y="57150"/>
                </a:lnTo>
                <a:lnTo>
                  <a:pt x="1466850" y="57150"/>
                </a:lnTo>
                <a:lnTo>
                  <a:pt x="1466850" y="42925"/>
                </a:lnTo>
                <a:close/>
              </a:path>
              <a:path w="1552575" h="600075">
                <a:moveTo>
                  <a:pt x="1523915" y="28575"/>
                </a:moveTo>
                <a:lnTo>
                  <a:pt x="1481201" y="28575"/>
                </a:lnTo>
                <a:lnTo>
                  <a:pt x="1481201" y="57150"/>
                </a:lnTo>
                <a:lnTo>
                  <a:pt x="1524084" y="57150"/>
                </a:lnTo>
                <a:lnTo>
                  <a:pt x="1552575" y="42925"/>
                </a:lnTo>
                <a:lnTo>
                  <a:pt x="1523915" y="285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</TotalTime>
  <Words>2491</Words>
  <Application>Microsoft Office PowerPoint</Application>
  <PresentationFormat>Widescreen</PresentationFormat>
  <Paragraphs>302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Carlito</vt:lpstr>
      <vt:lpstr>Tw Cen MT</vt:lpstr>
      <vt:lpstr>Tw Cen MT Condensed</vt:lpstr>
      <vt:lpstr>Wingdings 3</vt:lpstr>
      <vt:lpstr>Integral</vt:lpstr>
      <vt:lpstr>Analyzing spacex’s GROWTH</vt:lpstr>
      <vt:lpstr>Outline</vt:lpstr>
      <vt:lpstr>Executive Summary</vt:lpstr>
      <vt:lpstr>Introduction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 Landing Outcomes Between 2010-06-04 and 2017-03-20</vt:lpstr>
      <vt:lpstr>Folium map – Ground stations</vt:lpstr>
      <vt:lpstr>Folium map – Color Labeled Markers</vt:lpstr>
      <vt:lpstr>Folium Map – Distances between CCAFS SLC-40 and its proximities</vt:lpstr>
      <vt:lpstr>Dashboard – Total success by Site</vt:lpstr>
      <vt:lpstr>Dashboard – Total success launches for Site KSC LC-39A</vt:lpstr>
      <vt:lpstr>Dashboard – Payload mass vs Outcome for all sites with different payload mass selected</vt:lpstr>
      <vt:lpstr>Classification Accuracy</vt:lpstr>
      <vt:lpstr>Confusion Matrix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Rahul Ganesan</cp:lastModifiedBy>
  <cp:revision>21</cp:revision>
  <dcterms:created xsi:type="dcterms:W3CDTF">2023-03-10T11:56:57Z</dcterms:created>
  <dcterms:modified xsi:type="dcterms:W3CDTF">2023-03-10T12:17:31Z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2021-11-28T00:00:00Z</vt:filetime>
  </property>
  <property fmtid="{D5CDD505-2E9C-101B-9397-08002B2CF9AE}" pid="3" name="LastSaved">
    <vt:filetime>2023-03-10T00:00:00Z</vt:filetime>
  </property>
</Properties>
</file>