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3" r:id="rId3"/>
    <p:sldId id="265" r:id="rId4"/>
    <p:sldId id="256" r:id="rId5"/>
    <p:sldId id="266" r:id="rId6"/>
    <p:sldId id="258" r:id="rId7"/>
    <p:sldId id="259" r:id="rId8"/>
    <p:sldId id="260" r:id="rId9"/>
    <p:sldId id="261" r:id="rId10"/>
    <p:sldId id="262" r:id="rId11"/>
    <p:sldId id="25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87CF-AC00-A066-86FB-08F48952B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0F7ED7-DE88-FA65-DD70-B4CABAE46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C3D4F7-0C55-8FA2-0C3C-848B9F7B0B29}"/>
              </a:ext>
            </a:extLst>
          </p:cNvPr>
          <p:cNvSpPr>
            <a:spLocks noGrp="1"/>
          </p:cNvSpPr>
          <p:nvPr>
            <p:ph type="dt" sz="half" idx="10"/>
          </p:nvPr>
        </p:nvSpPr>
        <p:spPr/>
        <p:txBody>
          <a:bodyPr/>
          <a:lstStyle/>
          <a:p>
            <a:fld id="{27723998-23AB-4D29-900B-5067501D1C02}" type="datetimeFigureOut">
              <a:rPr lang="en-IN" smtClean="0"/>
              <a:t>04-09-2024</a:t>
            </a:fld>
            <a:endParaRPr lang="en-IN"/>
          </a:p>
        </p:txBody>
      </p:sp>
      <p:sp>
        <p:nvSpPr>
          <p:cNvPr id="5" name="Footer Placeholder 4">
            <a:extLst>
              <a:ext uri="{FF2B5EF4-FFF2-40B4-BE49-F238E27FC236}">
                <a16:creationId xmlns:a16="http://schemas.microsoft.com/office/drawing/2014/main" id="{8A65F94E-6FE0-FEF9-F773-9110612A1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ACD944-1B57-40E3-E5D4-8769283011C2}"/>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127083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8CE1-52E2-78B5-7F57-7F57E7125F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2C8ACA-665A-3D89-898E-19F4FC988E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486D2-4ADA-B562-1784-32249C49AE67}"/>
              </a:ext>
            </a:extLst>
          </p:cNvPr>
          <p:cNvSpPr>
            <a:spLocks noGrp="1"/>
          </p:cNvSpPr>
          <p:nvPr>
            <p:ph type="dt" sz="half" idx="10"/>
          </p:nvPr>
        </p:nvSpPr>
        <p:spPr/>
        <p:txBody>
          <a:bodyPr/>
          <a:lstStyle/>
          <a:p>
            <a:fld id="{27723998-23AB-4D29-900B-5067501D1C02}" type="datetimeFigureOut">
              <a:rPr lang="en-IN" smtClean="0"/>
              <a:t>04-09-2024</a:t>
            </a:fld>
            <a:endParaRPr lang="en-IN"/>
          </a:p>
        </p:txBody>
      </p:sp>
      <p:sp>
        <p:nvSpPr>
          <p:cNvPr id="5" name="Footer Placeholder 4">
            <a:extLst>
              <a:ext uri="{FF2B5EF4-FFF2-40B4-BE49-F238E27FC236}">
                <a16:creationId xmlns:a16="http://schemas.microsoft.com/office/drawing/2014/main" id="{3994CE12-2A01-6EB7-0C25-B550F74B6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048BA8-36AD-B450-5F99-A87613E4DEAB}"/>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125762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2545A-0655-4348-55A7-3F9DC68B54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F58ABF-2DB9-81C6-243F-1F83005DC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C3C7A6-0211-A08B-4878-B7B30F59B637}"/>
              </a:ext>
            </a:extLst>
          </p:cNvPr>
          <p:cNvSpPr>
            <a:spLocks noGrp="1"/>
          </p:cNvSpPr>
          <p:nvPr>
            <p:ph type="dt" sz="half" idx="10"/>
          </p:nvPr>
        </p:nvSpPr>
        <p:spPr/>
        <p:txBody>
          <a:bodyPr/>
          <a:lstStyle/>
          <a:p>
            <a:fld id="{27723998-23AB-4D29-900B-5067501D1C02}" type="datetimeFigureOut">
              <a:rPr lang="en-IN" smtClean="0"/>
              <a:t>04-09-2024</a:t>
            </a:fld>
            <a:endParaRPr lang="en-IN"/>
          </a:p>
        </p:txBody>
      </p:sp>
      <p:sp>
        <p:nvSpPr>
          <p:cNvPr id="5" name="Footer Placeholder 4">
            <a:extLst>
              <a:ext uri="{FF2B5EF4-FFF2-40B4-BE49-F238E27FC236}">
                <a16:creationId xmlns:a16="http://schemas.microsoft.com/office/drawing/2014/main" id="{5F52DC46-DC69-31D6-F6CB-44E2540C0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93F06C-4275-E10F-AB50-CECB02D991CC}"/>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368136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2B5B-B734-163A-5148-68D8C5DC7F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A69867-D761-A68A-5B8B-C17EAA759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4B2E24-0D12-8697-F5CB-1B4A87B4AF8A}"/>
              </a:ext>
            </a:extLst>
          </p:cNvPr>
          <p:cNvSpPr>
            <a:spLocks noGrp="1"/>
          </p:cNvSpPr>
          <p:nvPr>
            <p:ph type="dt" sz="half" idx="10"/>
          </p:nvPr>
        </p:nvSpPr>
        <p:spPr/>
        <p:txBody>
          <a:bodyPr/>
          <a:lstStyle/>
          <a:p>
            <a:fld id="{27723998-23AB-4D29-900B-5067501D1C02}" type="datetimeFigureOut">
              <a:rPr lang="en-IN" smtClean="0"/>
              <a:t>04-09-2024</a:t>
            </a:fld>
            <a:endParaRPr lang="en-IN"/>
          </a:p>
        </p:txBody>
      </p:sp>
      <p:sp>
        <p:nvSpPr>
          <p:cNvPr id="5" name="Footer Placeholder 4">
            <a:extLst>
              <a:ext uri="{FF2B5EF4-FFF2-40B4-BE49-F238E27FC236}">
                <a16:creationId xmlns:a16="http://schemas.microsoft.com/office/drawing/2014/main" id="{9886D1A8-C970-BE7E-DB5A-71963EA7B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00EC6-3345-3D9E-737B-766674A64A73}"/>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253361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8359-6F58-D236-8BC0-57797C13CB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C37B5B-8145-B899-E03F-C6785B97B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54E094-E61C-8265-1F9C-99D1EB6A3002}"/>
              </a:ext>
            </a:extLst>
          </p:cNvPr>
          <p:cNvSpPr>
            <a:spLocks noGrp="1"/>
          </p:cNvSpPr>
          <p:nvPr>
            <p:ph type="dt" sz="half" idx="10"/>
          </p:nvPr>
        </p:nvSpPr>
        <p:spPr/>
        <p:txBody>
          <a:bodyPr/>
          <a:lstStyle/>
          <a:p>
            <a:fld id="{27723998-23AB-4D29-900B-5067501D1C02}" type="datetimeFigureOut">
              <a:rPr lang="en-IN" smtClean="0"/>
              <a:t>04-09-2024</a:t>
            </a:fld>
            <a:endParaRPr lang="en-IN"/>
          </a:p>
        </p:txBody>
      </p:sp>
      <p:sp>
        <p:nvSpPr>
          <p:cNvPr id="5" name="Footer Placeholder 4">
            <a:extLst>
              <a:ext uri="{FF2B5EF4-FFF2-40B4-BE49-F238E27FC236}">
                <a16:creationId xmlns:a16="http://schemas.microsoft.com/office/drawing/2014/main" id="{1CB36227-F590-5ED1-CA9F-6301905C2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971AD0-26D9-341D-1B0D-893531E8A67E}"/>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52645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3A15-4565-5546-E657-8DEEEB834B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2C2F4E-1666-11EF-C815-88E37F51F6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546504-004A-DB48-D0D1-F522FF7EF6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3E14AB-5E0E-EDD8-C6A6-524F7276CE72}"/>
              </a:ext>
            </a:extLst>
          </p:cNvPr>
          <p:cNvSpPr>
            <a:spLocks noGrp="1"/>
          </p:cNvSpPr>
          <p:nvPr>
            <p:ph type="dt" sz="half" idx="10"/>
          </p:nvPr>
        </p:nvSpPr>
        <p:spPr/>
        <p:txBody>
          <a:bodyPr/>
          <a:lstStyle/>
          <a:p>
            <a:fld id="{27723998-23AB-4D29-900B-5067501D1C02}" type="datetimeFigureOut">
              <a:rPr lang="en-IN" smtClean="0"/>
              <a:t>04-09-2024</a:t>
            </a:fld>
            <a:endParaRPr lang="en-IN"/>
          </a:p>
        </p:txBody>
      </p:sp>
      <p:sp>
        <p:nvSpPr>
          <p:cNvPr id="6" name="Footer Placeholder 5">
            <a:extLst>
              <a:ext uri="{FF2B5EF4-FFF2-40B4-BE49-F238E27FC236}">
                <a16:creationId xmlns:a16="http://schemas.microsoft.com/office/drawing/2014/main" id="{223DCED0-BE54-A269-E659-F33FAF1A98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B22FE8-E8BA-DD1B-9353-D4900742AA95}"/>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349902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31D9-D591-93BF-A231-B23C06D221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560F24-5BCE-B4A6-57BD-EA71ECD8D6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C895CB-F085-A4B7-5ABE-387FEF108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1420CD-470F-EC07-D6BD-F92A647A2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962FF0-CCD4-D795-57E6-CEB150A514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CC9AEF-F092-5C53-66AD-4AF23685CFC5}"/>
              </a:ext>
            </a:extLst>
          </p:cNvPr>
          <p:cNvSpPr>
            <a:spLocks noGrp="1"/>
          </p:cNvSpPr>
          <p:nvPr>
            <p:ph type="dt" sz="half" idx="10"/>
          </p:nvPr>
        </p:nvSpPr>
        <p:spPr/>
        <p:txBody>
          <a:bodyPr/>
          <a:lstStyle/>
          <a:p>
            <a:fld id="{27723998-23AB-4D29-900B-5067501D1C02}" type="datetimeFigureOut">
              <a:rPr lang="en-IN" smtClean="0"/>
              <a:t>04-09-2024</a:t>
            </a:fld>
            <a:endParaRPr lang="en-IN"/>
          </a:p>
        </p:txBody>
      </p:sp>
      <p:sp>
        <p:nvSpPr>
          <p:cNvPr id="8" name="Footer Placeholder 7">
            <a:extLst>
              <a:ext uri="{FF2B5EF4-FFF2-40B4-BE49-F238E27FC236}">
                <a16:creationId xmlns:a16="http://schemas.microsoft.com/office/drawing/2014/main" id="{D1F38724-E2D0-1601-1754-BDCAB093A9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8296D4-AB3A-4319-CCBE-13928A46E396}"/>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10717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23BE-E86D-9EF9-037F-575236176F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E2B818-4000-ADA9-1BA8-9BE23841986B}"/>
              </a:ext>
            </a:extLst>
          </p:cNvPr>
          <p:cNvSpPr>
            <a:spLocks noGrp="1"/>
          </p:cNvSpPr>
          <p:nvPr>
            <p:ph type="dt" sz="half" idx="10"/>
          </p:nvPr>
        </p:nvSpPr>
        <p:spPr/>
        <p:txBody>
          <a:bodyPr/>
          <a:lstStyle/>
          <a:p>
            <a:fld id="{27723998-23AB-4D29-900B-5067501D1C02}" type="datetimeFigureOut">
              <a:rPr lang="en-IN" smtClean="0"/>
              <a:t>04-09-2024</a:t>
            </a:fld>
            <a:endParaRPr lang="en-IN"/>
          </a:p>
        </p:txBody>
      </p:sp>
      <p:sp>
        <p:nvSpPr>
          <p:cNvPr id="4" name="Footer Placeholder 3">
            <a:extLst>
              <a:ext uri="{FF2B5EF4-FFF2-40B4-BE49-F238E27FC236}">
                <a16:creationId xmlns:a16="http://schemas.microsoft.com/office/drawing/2014/main" id="{C0349CE1-7C17-AF0E-1319-624878DAC6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C2FF1B-5E5C-5F0C-1641-F7E4932180CF}"/>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387745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DE2FE7-505C-E5A8-B105-77ADD9575A7E}"/>
              </a:ext>
            </a:extLst>
          </p:cNvPr>
          <p:cNvSpPr>
            <a:spLocks noGrp="1"/>
          </p:cNvSpPr>
          <p:nvPr>
            <p:ph type="dt" sz="half" idx="10"/>
          </p:nvPr>
        </p:nvSpPr>
        <p:spPr/>
        <p:txBody>
          <a:bodyPr/>
          <a:lstStyle/>
          <a:p>
            <a:fld id="{27723998-23AB-4D29-900B-5067501D1C02}" type="datetimeFigureOut">
              <a:rPr lang="en-IN" smtClean="0"/>
              <a:t>04-09-2024</a:t>
            </a:fld>
            <a:endParaRPr lang="en-IN"/>
          </a:p>
        </p:txBody>
      </p:sp>
      <p:sp>
        <p:nvSpPr>
          <p:cNvPr id="3" name="Footer Placeholder 2">
            <a:extLst>
              <a:ext uri="{FF2B5EF4-FFF2-40B4-BE49-F238E27FC236}">
                <a16:creationId xmlns:a16="http://schemas.microsoft.com/office/drawing/2014/main" id="{25E21EBD-B418-92B0-152B-56BCDE992D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80293E-5249-8164-9AB3-D30463617CA3}"/>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314826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4F86-7887-6C5E-2AE0-3A2FEC5B0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3E0762-C1AB-2211-0546-F814DBFF3C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D17C03-464B-AEFD-E24C-573A3D5E7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B0B86-42F3-5472-BBFE-78CD0109ACF5}"/>
              </a:ext>
            </a:extLst>
          </p:cNvPr>
          <p:cNvSpPr>
            <a:spLocks noGrp="1"/>
          </p:cNvSpPr>
          <p:nvPr>
            <p:ph type="dt" sz="half" idx="10"/>
          </p:nvPr>
        </p:nvSpPr>
        <p:spPr/>
        <p:txBody>
          <a:bodyPr/>
          <a:lstStyle/>
          <a:p>
            <a:fld id="{27723998-23AB-4D29-900B-5067501D1C02}" type="datetimeFigureOut">
              <a:rPr lang="en-IN" smtClean="0"/>
              <a:t>04-09-2024</a:t>
            </a:fld>
            <a:endParaRPr lang="en-IN"/>
          </a:p>
        </p:txBody>
      </p:sp>
      <p:sp>
        <p:nvSpPr>
          <p:cNvPr id="6" name="Footer Placeholder 5">
            <a:extLst>
              <a:ext uri="{FF2B5EF4-FFF2-40B4-BE49-F238E27FC236}">
                <a16:creationId xmlns:a16="http://schemas.microsoft.com/office/drawing/2014/main" id="{01D6E8DB-8B77-1367-9C45-ED26DF197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65F51A-B63F-7038-A9ED-0FD5B519DA09}"/>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1696910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78CC-6445-88E9-57C3-98E0CABEC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CBFCB4-F31C-0D7B-8F95-4ED8E97E4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8B1FBA-C30F-6DAE-1CDE-8033F5871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14E8B-5B84-FD98-996F-9EA4D21BCD9F}"/>
              </a:ext>
            </a:extLst>
          </p:cNvPr>
          <p:cNvSpPr>
            <a:spLocks noGrp="1"/>
          </p:cNvSpPr>
          <p:nvPr>
            <p:ph type="dt" sz="half" idx="10"/>
          </p:nvPr>
        </p:nvSpPr>
        <p:spPr/>
        <p:txBody>
          <a:bodyPr/>
          <a:lstStyle/>
          <a:p>
            <a:fld id="{27723998-23AB-4D29-900B-5067501D1C02}" type="datetimeFigureOut">
              <a:rPr lang="en-IN" smtClean="0"/>
              <a:t>04-09-2024</a:t>
            </a:fld>
            <a:endParaRPr lang="en-IN"/>
          </a:p>
        </p:txBody>
      </p:sp>
      <p:sp>
        <p:nvSpPr>
          <p:cNvPr id="6" name="Footer Placeholder 5">
            <a:extLst>
              <a:ext uri="{FF2B5EF4-FFF2-40B4-BE49-F238E27FC236}">
                <a16:creationId xmlns:a16="http://schemas.microsoft.com/office/drawing/2014/main" id="{F0562D48-5381-4774-04AF-89A684CA39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1730C8-E81C-91BB-6E91-C9E65A457F5E}"/>
              </a:ext>
            </a:extLst>
          </p:cNvPr>
          <p:cNvSpPr>
            <a:spLocks noGrp="1"/>
          </p:cNvSpPr>
          <p:nvPr>
            <p:ph type="sldNum" sz="quarter" idx="12"/>
          </p:nvPr>
        </p:nvSpPr>
        <p:spPr/>
        <p:txBody>
          <a:bodyPr/>
          <a:lstStyle/>
          <a:p>
            <a:fld id="{D24E3856-8095-4716-9C5E-C4927A194376}" type="slidenum">
              <a:rPr lang="en-IN" smtClean="0"/>
              <a:t>‹#›</a:t>
            </a:fld>
            <a:endParaRPr lang="en-IN"/>
          </a:p>
        </p:txBody>
      </p:sp>
    </p:spTree>
    <p:extLst>
      <p:ext uri="{BB962C8B-B14F-4D97-AF65-F5344CB8AC3E}">
        <p14:creationId xmlns:p14="http://schemas.microsoft.com/office/powerpoint/2010/main" val="2329589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85D7A-260B-1D36-B5A5-E4ADDA754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B1630-2178-A7C1-7003-935EC14A3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D380C4-9E03-398F-2CFF-5A1C99DCA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23998-23AB-4D29-900B-5067501D1C02}" type="datetimeFigureOut">
              <a:rPr lang="en-IN" smtClean="0"/>
              <a:t>04-09-2024</a:t>
            </a:fld>
            <a:endParaRPr lang="en-IN"/>
          </a:p>
        </p:txBody>
      </p:sp>
      <p:sp>
        <p:nvSpPr>
          <p:cNvPr id="5" name="Footer Placeholder 4">
            <a:extLst>
              <a:ext uri="{FF2B5EF4-FFF2-40B4-BE49-F238E27FC236}">
                <a16:creationId xmlns:a16="http://schemas.microsoft.com/office/drawing/2014/main" id="{718E807A-6C00-517B-22AC-C25123265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94BC34-C106-CB3B-28AD-5E4FD7818E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E3856-8095-4716-9C5E-C4927A194376}" type="slidenum">
              <a:rPr lang="en-IN" smtClean="0"/>
              <a:t>‹#›</a:t>
            </a:fld>
            <a:endParaRPr lang="en-IN"/>
          </a:p>
        </p:txBody>
      </p:sp>
    </p:spTree>
    <p:extLst>
      <p:ext uri="{BB962C8B-B14F-4D97-AF65-F5344CB8AC3E}">
        <p14:creationId xmlns:p14="http://schemas.microsoft.com/office/powerpoint/2010/main" val="2157995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DC23B-1454-463B-CF88-F545F45D70E4}"/>
              </a:ext>
            </a:extLst>
          </p:cNvPr>
          <p:cNvSpPr>
            <a:spLocks noGrp="1"/>
          </p:cNvSpPr>
          <p:nvPr>
            <p:ph type="title"/>
          </p:nvPr>
        </p:nvSpPr>
        <p:spPr>
          <a:xfrm>
            <a:off x="338138" y="250826"/>
            <a:ext cx="10515600" cy="931864"/>
          </a:xfrm>
        </p:spPr>
        <p:txBody>
          <a:bodyPr>
            <a:noAutofit/>
          </a:bodyPr>
          <a:lstStyle/>
          <a:p>
            <a:r>
              <a:rPr lang="en-US" sz="3500" b="1" dirty="0">
                <a:latin typeface="Times New Roman" panose="02020603050405020304" pitchFamily="18" charset="0"/>
                <a:cs typeface="Times New Roman" panose="02020603050405020304" pitchFamily="18" charset="0"/>
              </a:rPr>
              <a:t>Project Team ID: </a:t>
            </a:r>
            <a:r>
              <a:rPr lang="en-IN" sz="3500" b="1" i="0" dirty="0">
                <a:solidFill>
                  <a:srgbClr val="222222"/>
                </a:solidFill>
                <a:effectLst/>
                <a:latin typeface="Times New Roman" panose="02020603050405020304" pitchFamily="18" charset="0"/>
                <a:cs typeface="Times New Roman" panose="02020603050405020304" pitchFamily="18" charset="0"/>
              </a:rPr>
              <a:t>  </a:t>
            </a:r>
            <a:r>
              <a:rPr lang="en-IN" sz="3500" b="0" i="0" dirty="0">
                <a:solidFill>
                  <a:srgbClr val="000000"/>
                </a:solidFill>
                <a:effectLst/>
                <a:latin typeface="Times New Roman" panose="02020603050405020304" pitchFamily="18" charset="0"/>
                <a:cs typeface="Times New Roman" panose="02020603050405020304" pitchFamily="18" charset="0"/>
              </a:rPr>
              <a:t>PTID-CDA-AUG-24-200</a:t>
            </a:r>
            <a:br>
              <a:rPr lang="en-IN" sz="3500" dirty="0">
                <a:latin typeface="Times New Roman" panose="02020603050405020304" pitchFamily="18" charset="0"/>
                <a:cs typeface="Times New Roman" panose="02020603050405020304" pitchFamily="18" charset="0"/>
              </a:rPr>
            </a:br>
            <a:endParaRPr lang="en-IN"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C52B482-AE82-0835-FE83-80E120C058FF}"/>
              </a:ext>
            </a:extLst>
          </p:cNvPr>
          <p:cNvSpPr>
            <a:spLocks noGrp="1"/>
          </p:cNvSpPr>
          <p:nvPr>
            <p:ph idx="1"/>
          </p:nvPr>
        </p:nvSpPr>
        <p:spPr>
          <a:xfrm>
            <a:off x="485775" y="1300163"/>
            <a:ext cx="10996613" cy="4151313"/>
          </a:xfrm>
        </p:spPr>
        <p:txBody>
          <a:bodyPr/>
          <a:lstStyle/>
          <a:p>
            <a:pPr marL="0" indent="0">
              <a:buNone/>
            </a:pPr>
            <a:r>
              <a:rPr lang="en-US" b="1" dirty="0"/>
              <a:t>Team Members:</a:t>
            </a:r>
          </a:p>
          <a:p>
            <a:pPr marL="0" indent="0">
              <a:buNone/>
            </a:pPr>
            <a:r>
              <a:rPr lang="en-US" b="1" dirty="0"/>
              <a:t>Darshan N: darshan.1O14@gmail.com </a:t>
            </a:r>
          </a:p>
          <a:p>
            <a:pPr marL="0" indent="0">
              <a:buNone/>
            </a:pPr>
            <a:r>
              <a:rPr lang="en-US" b="1" dirty="0"/>
              <a:t>Sanjana PR: prsanjana92O@gmail.com</a:t>
            </a:r>
          </a:p>
          <a:p>
            <a:pPr marL="0" indent="0">
              <a:buNone/>
            </a:pPr>
            <a:r>
              <a:rPr lang="en-US" b="1" dirty="0"/>
              <a:t>Rahul </a:t>
            </a:r>
            <a:r>
              <a:rPr lang="en-US" b="1" dirty="0" err="1"/>
              <a:t>Gudiboina</a:t>
            </a:r>
            <a:r>
              <a:rPr lang="en-US" b="1" dirty="0"/>
              <a:t> : rahulgudiboina@gmail.com </a:t>
            </a:r>
          </a:p>
          <a:p>
            <a:pPr marL="0" indent="0">
              <a:buNone/>
            </a:pPr>
            <a:endParaRPr lang="en-US" b="1" dirty="0"/>
          </a:p>
          <a:p>
            <a:pPr marL="0" indent="0">
              <a:buNone/>
            </a:pPr>
            <a:endParaRPr lang="en-US" b="1" dirty="0"/>
          </a:p>
          <a:p>
            <a:pPr marL="0" indent="0" algn="ctr">
              <a:buNone/>
            </a:pPr>
            <a:r>
              <a:rPr lang="en-US" sz="4000" b="1" dirty="0"/>
              <a:t>First Capstone Project CDA</a:t>
            </a:r>
          </a:p>
          <a:p>
            <a:pPr marL="0" indent="0">
              <a:buNone/>
            </a:pPr>
            <a:endParaRPr lang="en-US" b="1" dirty="0"/>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226579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D377-416D-E425-3FA0-7E9C9D2A4D6D}"/>
              </a:ext>
            </a:extLst>
          </p:cNvPr>
          <p:cNvSpPr>
            <a:spLocks noGrp="1"/>
          </p:cNvSpPr>
          <p:nvPr>
            <p:ph type="title"/>
          </p:nvPr>
        </p:nvSpPr>
        <p:spPr>
          <a:xfrm>
            <a:off x="838200" y="452283"/>
            <a:ext cx="10515600" cy="796413"/>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sz="3200" dirty="0"/>
              <a:t>Analyzing Amount Administrative by State</a:t>
            </a:r>
            <a:endParaRPr lang="en-IN" sz="3200" dirty="0"/>
          </a:p>
        </p:txBody>
      </p:sp>
      <p:sp>
        <p:nvSpPr>
          <p:cNvPr id="3" name="Content Placeholder 2">
            <a:extLst>
              <a:ext uri="{FF2B5EF4-FFF2-40B4-BE49-F238E27FC236}">
                <a16:creationId xmlns:a16="http://schemas.microsoft.com/office/drawing/2014/main" id="{178C8A32-4D20-EF3F-E87E-D10411737304}"/>
              </a:ext>
            </a:extLst>
          </p:cNvPr>
          <p:cNvSpPr>
            <a:spLocks noGrp="1"/>
          </p:cNvSpPr>
          <p:nvPr>
            <p:ph idx="1"/>
          </p:nvPr>
        </p:nvSpPr>
        <p:spPr>
          <a:xfrm>
            <a:off x="838200" y="1474839"/>
            <a:ext cx="10515600" cy="4702124"/>
          </a:xfrm>
        </p:spPr>
        <p:txBody>
          <a:bodyPr/>
          <a:lstStyle/>
          <a:p>
            <a:pPr algn="just"/>
            <a:r>
              <a:rPr lang="en-US" sz="2000" b="1" dirty="0">
                <a:latin typeface="Times New Roman" panose="02020603050405020304" pitchFamily="18" charset="0"/>
                <a:cs typeface="Times New Roman" panose="02020603050405020304" pitchFamily="18" charset="0"/>
              </a:rPr>
              <a:t>Key Observations: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New York:</a:t>
            </a:r>
            <a:r>
              <a:rPr lang="en-US" sz="2000" dirty="0">
                <a:latin typeface="Times New Roman" panose="02020603050405020304" pitchFamily="18" charset="0"/>
                <a:cs typeface="Times New Roman" panose="02020603050405020304" pitchFamily="18" charset="0"/>
              </a:rPr>
              <a:t> The state of New York has the highest administrative costs, with a total of $2.07 million. This could be attributed to various factors, such as higher operating costs, a larger workforce, or more complex administrative processes.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California and Florida:</a:t>
            </a:r>
            <a:r>
              <a:rPr lang="en-US" sz="2000" dirty="0">
                <a:latin typeface="Times New Roman" panose="02020603050405020304" pitchFamily="18" charset="0"/>
                <a:cs typeface="Times New Roman" panose="02020603050405020304" pitchFamily="18" charset="0"/>
              </a:rPr>
              <a:t> Both California and Florida have similar administrative costs, with California slightly higher at $2.05 million and Florida at $1.95 million</a:t>
            </a: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9CFDA3E-9A84-4717-47B6-F86EE2AA037E}"/>
              </a:ext>
            </a:extLst>
          </p:cNvPr>
          <p:cNvPicPr>
            <a:picLocks noChangeAspect="1"/>
          </p:cNvPicPr>
          <p:nvPr/>
        </p:nvPicPr>
        <p:blipFill>
          <a:blip r:embed="rId2">
            <a:extLst>
              <a:ext uri="{28A0092B-C50C-407E-A947-70E740481C1C}">
                <a14:useLocalDpi xmlns:a14="http://schemas.microsoft.com/office/drawing/2010/main" val="0"/>
              </a:ext>
            </a:extLst>
          </a:blip>
          <a:srcRect l="65985" t="25430"/>
          <a:stretch/>
        </p:blipFill>
        <p:spPr>
          <a:xfrm>
            <a:off x="3834581" y="3662140"/>
            <a:ext cx="3619474" cy="2379783"/>
          </a:xfrm>
          <a:prstGeom prst="rect">
            <a:avLst/>
          </a:prstGeom>
        </p:spPr>
      </p:pic>
    </p:spTree>
    <p:extLst>
      <p:ext uri="{BB962C8B-B14F-4D97-AF65-F5344CB8AC3E}">
        <p14:creationId xmlns:p14="http://schemas.microsoft.com/office/powerpoint/2010/main" val="171623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F596-AE71-6A59-7356-53A3CC6C1FD2}"/>
              </a:ext>
            </a:extLst>
          </p:cNvPr>
          <p:cNvSpPr txBox="1">
            <a:spLocks/>
          </p:cNvSpPr>
          <p:nvPr/>
        </p:nvSpPr>
        <p:spPr>
          <a:xfrm>
            <a:off x="838200" y="452283"/>
            <a:ext cx="10515600" cy="796413"/>
          </a:xfrm>
          <a:prstGeom prst="rect">
            <a:avLst/>
          </a:prstGeom>
        </p:spPr>
        <p:style>
          <a:lnRef idx="1">
            <a:schemeClr val="accent1"/>
          </a:lnRef>
          <a:fillRef idx="2">
            <a:schemeClr val="accent1"/>
          </a:fillRef>
          <a:effectRef idx="1">
            <a:schemeClr val="accent1"/>
          </a:effectRef>
          <a:fontRef idx="minor">
            <a:schemeClr val="dk1"/>
          </a:fontRef>
        </p:style>
        <p:txBody>
          <a:bodyP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dirty="0"/>
              <a:t>Profit by a particular Startup</a:t>
            </a:r>
            <a:endParaRPr lang="en-IN" sz="3200" dirty="0"/>
          </a:p>
        </p:txBody>
      </p:sp>
      <p:pic>
        <p:nvPicPr>
          <p:cNvPr id="3" name="Picture 2">
            <a:extLst>
              <a:ext uri="{FF2B5EF4-FFF2-40B4-BE49-F238E27FC236}">
                <a16:creationId xmlns:a16="http://schemas.microsoft.com/office/drawing/2014/main" id="{84523FFB-BDF4-5596-20D4-18EDA5F9267E}"/>
              </a:ext>
            </a:extLst>
          </p:cNvPr>
          <p:cNvPicPr>
            <a:picLocks noChangeAspect="1"/>
          </p:cNvPicPr>
          <p:nvPr/>
        </p:nvPicPr>
        <p:blipFill>
          <a:blip r:embed="rId2"/>
          <a:stretch>
            <a:fillRect/>
          </a:stretch>
        </p:blipFill>
        <p:spPr>
          <a:xfrm>
            <a:off x="6577012" y="1881184"/>
            <a:ext cx="5353052" cy="3095632"/>
          </a:xfrm>
          <a:prstGeom prst="rect">
            <a:avLst/>
          </a:prstGeom>
        </p:spPr>
      </p:pic>
      <p:sp>
        <p:nvSpPr>
          <p:cNvPr id="5" name="Content Placeholder 4">
            <a:extLst>
              <a:ext uri="{FF2B5EF4-FFF2-40B4-BE49-F238E27FC236}">
                <a16:creationId xmlns:a16="http://schemas.microsoft.com/office/drawing/2014/main" id="{7601EB67-4E23-4EE1-BBB8-87183F97105F}"/>
              </a:ext>
            </a:extLst>
          </p:cNvPr>
          <p:cNvSpPr>
            <a:spLocks noGrp="1"/>
          </p:cNvSpPr>
          <p:nvPr>
            <p:ph idx="1"/>
          </p:nvPr>
        </p:nvSpPr>
        <p:spPr>
          <a:xfrm>
            <a:off x="838200" y="1428751"/>
            <a:ext cx="5819775" cy="4614862"/>
          </a:xfrm>
        </p:spPr>
        <p:txBody>
          <a:bodyPr>
            <a:normAutofit fontScale="92500"/>
          </a:bodyPr>
          <a:lstStyle/>
          <a:p>
            <a:pPr algn="just"/>
            <a:r>
              <a:rPr lang="en-US" sz="2400" b="1" dirty="0">
                <a:latin typeface="Times New Roman" panose="02020603050405020304" pitchFamily="18" charset="0"/>
                <a:cs typeface="Times New Roman" panose="02020603050405020304" pitchFamily="18" charset="0"/>
              </a:rPr>
              <a:t>Key </a:t>
            </a:r>
            <a:r>
              <a:rPr lang="en-US" sz="2400" b="1" dirty="0" err="1">
                <a:latin typeface="Times New Roman" panose="02020603050405020304" pitchFamily="18" charset="0"/>
                <a:cs typeface="Times New Roman" panose="02020603050405020304" pitchFamily="18" charset="0"/>
              </a:rPr>
              <a:t>Observations:</a:t>
            </a:r>
            <a:r>
              <a:rPr lang="en-US" sz="2400" dirty="0" err="1">
                <a:latin typeface="Times New Roman" panose="02020603050405020304" pitchFamily="18" charset="0"/>
                <a:cs typeface="Times New Roman" panose="02020603050405020304" pitchFamily="18" charset="0"/>
              </a:rPr>
              <a:t>To</a:t>
            </a:r>
            <a:r>
              <a:rPr lang="en-US" sz="2400" dirty="0">
                <a:latin typeface="Times New Roman" panose="02020603050405020304" pitchFamily="18" charset="0"/>
                <a:cs typeface="Times New Roman" panose="02020603050405020304" pitchFamily="18" charset="0"/>
              </a:rPr>
              <a:t> summarize, for the New York startup, the total profit is $1.93M with the following spends: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R&amp;D:</a:t>
            </a:r>
            <a:r>
              <a:rPr lang="en-US" sz="2400" dirty="0">
                <a:latin typeface="Times New Roman" panose="02020603050405020304" pitchFamily="18" charset="0"/>
                <a:cs typeface="Times New Roman" panose="02020603050405020304" pitchFamily="18" charset="0"/>
              </a:rPr>
              <a:t> $1.30M</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Marketing:</a:t>
            </a:r>
            <a:r>
              <a:rPr lang="en-US" sz="2400" dirty="0">
                <a:latin typeface="Times New Roman" panose="02020603050405020304" pitchFamily="18" charset="0"/>
                <a:cs typeface="Times New Roman" panose="02020603050405020304" pitchFamily="18" charset="0"/>
              </a:rPr>
              <a:t> $3.49M</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Admin:</a:t>
            </a:r>
            <a:r>
              <a:rPr lang="en-US" sz="2400" dirty="0">
                <a:latin typeface="Times New Roman" panose="02020603050405020304" pitchFamily="18" charset="0"/>
                <a:cs typeface="Times New Roman" panose="02020603050405020304" pitchFamily="18" charset="0"/>
              </a:rPr>
              <a:t> $2.07M</a:t>
            </a:r>
          </a:p>
          <a:p>
            <a:pPr algn="just"/>
            <a:r>
              <a:rPr lang="en-US" sz="2400" dirty="0">
                <a:latin typeface="Times New Roman" panose="02020603050405020304" pitchFamily="18" charset="0"/>
                <a:cs typeface="Times New Roman" panose="02020603050405020304" pitchFamily="18" charset="0"/>
              </a:rPr>
              <a:t>This dashboard shows that the New York startup is spending the most on Marketing, followed by Administration, and then R&amp;D. Notably, the high spending on Marketing suggests a significant investment in growth and customer acquisition, while Administration and R&amp;D also receive substantial attention.</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946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2D81-FCA4-C535-92DF-2559F5B1A24C}"/>
              </a:ext>
            </a:extLst>
          </p:cNvPr>
          <p:cNvSpPr>
            <a:spLocks noGrp="1"/>
          </p:cNvSpPr>
          <p:nvPr>
            <p:ph type="title"/>
          </p:nvPr>
        </p:nvSpPr>
        <p:spPr>
          <a:xfrm>
            <a:off x="838200" y="365125"/>
            <a:ext cx="10515600" cy="735013"/>
          </a:xfrm>
        </p:spPr>
        <p:txBody>
          <a:bodyPr>
            <a:normAutofit/>
          </a:bodyPr>
          <a:lstStyle/>
          <a:p>
            <a:r>
              <a:rPr lang="en-US" sz="3500" b="1" dirty="0">
                <a:latin typeface="Times New Roman" panose="02020603050405020304" pitchFamily="18" charset="0"/>
                <a:cs typeface="Times New Roman" panose="02020603050405020304" pitchFamily="18" charset="0"/>
              </a:rPr>
              <a:t>Conclusion:</a:t>
            </a:r>
            <a:endParaRPr lang="en-IN" sz="35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D3AB39-8EDA-B3B1-F37A-700C106BB01E}"/>
              </a:ext>
            </a:extLst>
          </p:cNvPr>
          <p:cNvSpPr txBox="1"/>
          <p:nvPr/>
        </p:nvSpPr>
        <p:spPr>
          <a:xfrm>
            <a:off x="700087" y="985839"/>
            <a:ext cx="10872787" cy="2785378"/>
          </a:xfrm>
          <a:prstGeom prst="rect">
            <a:avLst/>
          </a:prstGeom>
          <a:noFill/>
        </p:spPr>
        <p:txBody>
          <a:bodyPr wrap="square">
            <a:spAutoFit/>
          </a:bodyPr>
          <a:lstStyle/>
          <a:p>
            <a:pPr algn="just"/>
            <a:r>
              <a:rPr lang="en-US" sz="2500" dirty="0">
                <a:latin typeface="Times New Roman" panose="02020603050405020304" pitchFamily="18" charset="0"/>
                <a:cs typeface="Times New Roman" panose="02020603050405020304" pitchFamily="18" charset="0"/>
              </a:rPr>
              <a:t>The dashboard highlights a well-rounded approach to managing resources, with a strong emphasis on Marketing to drive growth, complemented by substantial investments in R&amp;D and Administration. The profit distribution across states indicates that all regions are contributing significantly to the startup's success, with New York leading slightly. This balanced and strategic allocation of resources suggests that the startup is well-positioned for continued growth and operational stability across all its markets.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60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EBE20-BE78-1C8F-C16F-B59B99129119}"/>
              </a:ext>
            </a:extLst>
          </p:cNvPr>
          <p:cNvSpPr>
            <a:spLocks noGrp="1"/>
          </p:cNvSpPr>
          <p:nvPr>
            <p:ph type="title"/>
          </p:nvPr>
        </p:nvSpPr>
        <p:spPr>
          <a:xfrm>
            <a:off x="2576051" y="2174323"/>
            <a:ext cx="7745361" cy="2509353"/>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IN" sz="8800" dirty="0"/>
              <a:t>PROFIT ANALYSIS</a:t>
            </a:r>
          </a:p>
        </p:txBody>
      </p:sp>
      <p:pic>
        <p:nvPicPr>
          <p:cNvPr id="5" name="Graphic 4" descr="Bar graph with upward trend with solid fill">
            <a:extLst>
              <a:ext uri="{FF2B5EF4-FFF2-40B4-BE49-F238E27FC236}">
                <a16:creationId xmlns:a16="http://schemas.microsoft.com/office/drawing/2014/main" id="{40FEA503-28C9-7062-CB63-9FBC380EAA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142" y="-122572"/>
            <a:ext cx="2487561" cy="2355718"/>
          </a:xfrm>
          <a:prstGeom prst="rect">
            <a:avLst/>
          </a:prstGeom>
        </p:spPr>
      </p:pic>
    </p:spTree>
    <p:extLst>
      <p:ext uri="{BB962C8B-B14F-4D97-AF65-F5344CB8AC3E}">
        <p14:creationId xmlns:p14="http://schemas.microsoft.com/office/powerpoint/2010/main" val="84123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622E-9AD4-C526-C9CB-434C1C3C8895}"/>
              </a:ext>
            </a:extLst>
          </p:cNvPr>
          <p:cNvSpPr>
            <a:spLocks noGrp="1"/>
          </p:cNvSpPr>
          <p:nvPr>
            <p:ph type="title"/>
          </p:nvPr>
        </p:nvSpPr>
        <p:spPr/>
        <p:txBody>
          <a:bodyPr>
            <a:normAutofit/>
          </a:bodyPr>
          <a:lstStyle/>
          <a:p>
            <a:br>
              <a:rPr lang="en-US" sz="1800" dirty="0">
                <a:effectLst/>
                <a:latin typeface="Calibri" panose="020F0502020204030204" pitchFamily="34" charset="0"/>
              </a:rPr>
            </a:br>
            <a:endParaRPr lang="en-IN" sz="20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736CA8D7-2C5E-7EA5-12EE-D1D7E7E3D705}"/>
              </a:ext>
            </a:extLst>
          </p:cNvPr>
          <p:cNvGraphicFramePr>
            <a:graphicFrameLocks noGrp="1"/>
          </p:cNvGraphicFramePr>
          <p:nvPr>
            <p:extLst>
              <p:ext uri="{D42A27DB-BD31-4B8C-83A1-F6EECF244321}">
                <p14:modId xmlns:p14="http://schemas.microsoft.com/office/powerpoint/2010/main" val="352369303"/>
              </p:ext>
            </p:extLst>
          </p:nvPr>
        </p:nvGraphicFramePr>
        <p:xfrm>
          <a:off x="1103313" y="1867058"/>
          <a:ext cx="9440864" cy="1325562"/>
        </p:xfrm>
        <a:graphic>
          <a:graphicData uri="http://schemas.openxmlformats.org/drawingml/2006/table">
            <a:tbl>
              <a:tblPr firstRow="1" bandRow="1">
                <a:tableStyleId>{5C22544A-7EE6-4342-B048-85BDC9FD1C3A}</a:tableStyleId>
              </a:tblPr>
              <a:tblGrid>
                <a:gridCol w="2360216">
                  <a:extLst>
                    <a:ext uri="{9D8B030D-6E8A-4147-A177-3AD203B41FA5}">
                      <a16:colId xmlns:a16="http://schemas.microsoft.com/office/drawing/2014/main" val="40017581"/>
                    </a:ext>
                  </a:extLst>
                </a:gridCol>
                <a:gridCol w="2360216">
                  <a:extLst>
                    <a:ext uri="{9D8B030D-6E8A-4147-A177-3AD203B41FA5}">
                      <a16:colId xmlns:a16="http://schemas.microsoft.com/office/drawing/2014/main" val="1370741283"/>
                    </a:ext>
                  </a:extLst>
                </a:gridCol>
                <a:gridCol w="2360216">
                  <a:extLst>
                    <a:ext uri="{9D8B030D-6E8A-4147-A177-3AD203B41FA5}">
                      <a16:colId xmlns:a16="http://schemas.microsoft.com/office/drawing/2014/main" val="1843335429"/>
                    </a:ext>
                  </a:extLst>
                </a:gridCol>
                <a:gridCol w="2360216">
                  <a:extLst>
                    <a:ext uri="{9D8B030D-6E8A-4147-A177-3AD203B41FA5}">
                      <a16:colId xmlns:a16="http://schemas.microsoft.com/office/drawing/2014/main" val="2968701957"/>
                    </a:ext>
                  </a:extLst>
                </a:gridCol>
              </a:tblGrid>
              <a:tr h="441854">
                <a:tc>
                  <a:txBody>
                    <a:bodyPr/>
                    <a:lstStyle/>
                    <a:p>
                      <a:pPr algn="just"/>
                      <a:r>
                        <a:rPr lang="en-US" sz="1900" dirty="0">
                          <a:latin typeface="Times New Roman" panose="02020603050405020304" pitchFamily="18" charset="0"/>
                          <a:cs typeface="Times New Roman" panose="02020603050405020304" pitchFamily="18" charset="0"/>
                        </a:rPr>
                        <a:t>R&amp;D Spending</a:t>
                      </a:r>
                      <a:endParaRPr lang="en-IN"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a:latin typeface="Times New Roman" panose="02020603050405020304" pitchFamily="18" charset="0"/>
                          <a:cs typeface="Times New Roman" panose="02020603050405020304" pitchFamily="18" charset="0"/>
                        </a:rPr>
                        <a:t>Administration</a:t>
                      </a:r>
                      <a:endParaRPr lang="en-IN"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a:latin typeface="Times New Roman" panose="02020603050405020304" pitchFamily="18" charset="0"/>
                          <a:cs typeface="Times New Roman" panose="02020603050405020304" pitchFamily="18" charset="0"/>
                        </a:rPr>
                        <a:t>Marketing Spending</a:t>
                      </a:r>
                      <a:endParaRPr lang="en-IN" sz="1900" dirty="0">
                        <a:latin typeface="Times New Roman" panose="02020603050405020304" pitchFamily="18" charset="0"/>
                        <a:cs typeface="Times New Roman" panose="02020603050405020304" pitchFamily="18" charset="0"/>
                      </a:endParaRPr>
                    </a:p>
                  </a:txBody>
                  <a:tcPr/>
                </a:tc>
                <a:tc>
                  <a:txBody>
                    <a:bodyPr/>
                    <a:lstStyle/>
                    <a:p>
                      <a:pPr algn="just"/>
                      <a:r>
                        <a:rPr lang="en-US" sz="1900" dirty="0">
                          <a:latin typeface="Times New Roman" panose="02020603050405020304" pitchFamily="18" charset="0"/>
                          <a:cs typeface="Times New Roman" panose="02020603050405020304" pitchFamily="18" charset="0"/>
                        </a:rPr>
                        <a:t>Predicted Profit</a:t>
                      </a: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2679227"/>
                  </a:ext>
                </a:extLst>
              </a:tr>
              <a:tr h="441854">
                <a:tc>
                  <a:txBody>
                    <a:bodyPr/>
                    <a:lstStyle/>
                    <a:p>
                      <a:pPr algn="just" fontAlgn="b"/>
                      <a:r>
                        <a:rPr lang="en-IN" sz="1900" b="0" i="0" u="none" strike="noStrike" dirty="0">
                          <a:solidFill>
                            <a:srgbClr val="000000"/>
                          </a:solidFill>
                          <a:effectLst/>
                          <a:latin typeface="Times New Roman" panose="02020603050405020304" pitchFamily="18" charset="0"/>
                          <a:cs typeface="Times New Roman" panose="02020603050405020304" pitchFamily="18" charset="0"/>
                        </a:rPr>
                        <a:t>21892.92</a:t>
                      </a:r>
                    </a:p>
                  </a:txBody>
                  <a:tcPr marL="9525" marR="9525" marT="9525" marB="0" anchor="b"/>
                </a:tc>
                <a:tc>
                  <a:txBody>
                    <a:bodyPr/>
                    <a:lstStyle/>
                    <a:p>
                      <a:pPr algn="just" fontAlgn="b"/>
                      <a:r>
                        <a:rPr lang="en-IN" sz="1900" b="0" i="0" u="none" strike="noStrike" dirty="0">
                          <a:solidFill>
                            <a:srgbClr val="000000"/>
                          </a:solidFill>
                          <a:effectLst/>
                          <a:latin typeface="Times New Roman" panose="02020603050405020304" pitchFamily="18" charset="0"/>
                          <a:cs typeface="Times New Roman" panose="02020603050405020304" pitchFamily="18" charset="0"/>
                        </a:rPr>
                        <a:t>81910.77</a:t>
                      </a:r>
                    </a:p>
                  </a:txBody>
                  <a:tcPr marL="9525" marR="9525" marT="9525" marB="0" anchor="b"/>
                </a:tc>
                <a:tc>
                  <a:txBody>
                    <a:bodyPr/>
                    <a:lstStyle/>
                    <a:p>
                      <a:pPr algn="just" fontAlgn="b"/>
                      <a:r>
                        <a:rPr lang="en-IN" sz="1900" b="0" i="0" u="none" strike="noStrike">
                          <a:solidFill>
                            <a:srgbClr val="000000"/>
                          </a:solidFill>
                          <a:effectLst/>
                          <a:latin typeface="Times New Roman" panose="02020603050405020304" pitchFamily="18" charset="0"/>
                          <a:cs typeface="Times New Roman" panose="02020603050405020304" pitchFamily="18" charset="0"/>
                        </a:rPr>
                        <a:t>164270.7</a:t>
                      </a:r>
                    </a:p>
                  </a:txBody>
                  <a:tcPr marL="9525" marR="9525" marT="9525" marB="0" anchor="b"/>
                </a:tc>
                <a:tc>
                  <a:txBody>
                    <a:bodyPr/>
                    <a:lstStyle/>
                    <a:p>
                      <a:pPr algn="just" fontAlgn="b"/>
                      <a:r>
                        <a:rPr lang="en-IN" sz="19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rPr>
                        <a:t>70037.9</a:t>
                      </a:r>
                    </a:p>
                  </a:txBody>
                  <a:tcPr marL="9525" marR="9525" marT="9525" marB="0" anchor="b"/>
                </a:tc>
                <a:extLst>
                  <a:ext uri="{0D108BD9-81ED-4DB2-BD59-A6C34878D82A}">
                    <a16:rowId xmlns:a16="http://schemas.microsoft.com/office/drawing/2014/main" val="1559370487"/>
                  </a:ext>
                </a:extLst>
              </a:tr>
              <a:tr h="441854">
                <a:tc>
                  <a:txBody>
                    <a:bodyPr/>
                    <a:lstStyle/>
                    <a:p>
                      <a:pPr algn="just" fontAlgn="b"/>
                      <a:r>
                        <a:rPr lang="en-IN" sz="1900" b="0" i="0" u="none" strike="noStrike">
                          <a:solidFill>
                            <a:srgbClr val="000000"/>
                          </a:solidFill>
                          <a:effectLst/>
                          <a:latin typeface="Times New Roman" panose="02020603050405020304" pitchFamily="18" charset="0"/>
                          <a:cs typeface="Times New Roman" panose="02020603050405020304" pitchFamily="18" charset="0"/>
                        </a:rPr>
                        <a:t>23940.93</a:t>
                      </a:r>
                    </a:p>
                  </a:txBody>
                  <a:tcPr marL="9525" marR="9525" marT="9525" marB="0" anchor="b"/>
                </a:tc>
                <a:tc>
                  <a:txBody>
                    <a:bodyPr/>
                    <a:lstStyle/>
                    <a:p>
                      <a:pPr algn="just" fontAlgn="b"/>
                      <a:r>
                        <a:rPr lang="en-IN" sz="1900" b="0" i="0" u="none" strike="noStrike">
                          <a:solidFill>
                            <a:srgbClr val="000000"/>
                          </a:solidFill>
                          <a:effectLst/>
                          <a:latin typeface="Times New Roman" panose="02020603050405020304" pitchFamily="18" charset="0"/>
                          <a:cs typeface="Times New Roman" panose="02020603050405020304" pitchFamily="18" charset="0"/>
                        </a:rPr>
                        <a:t>96489.63</a:t>
                      </a:r>
                    </a:p>
                  </a:txBody>
                  <a:tcPr marL="9525" marR="9525" marT="9525" marB="0" anchor="b"/>
                </a:tc>
                <a:tc>
                  <a:txBody>
                    <a:bodyPr/>
                    <a:lstStyle/>
                    <a:p>
                      <a:pPr algn="just" fontAlgn="b"/>
                      <a:r>
                        <a:rPr lang="en-IN" sz="1900" b="0" i="0" u="none" strike="noStrike" dirty="0">
                          <a:solidFill>
                            <a:srgbClr val="000000"/>
                          </a:solidFill>
                          <a:effectLst/>
                          <a:latin typeface="Times New Roman" panose="02020603050405020304" pitchFamily="18" charset="0"/>
                          <a:cs typeface="Times New Roman" panose="02020603050405020304" pitchFamily="18" charset="0"/>
                        </a:rPr>
                        <a:t>137001.1</a:t>
                      </a:r>
                    </a:p>
                  </a:txBody>
                  <a:tcPr marL="9525" marR="9525" marT="9525" marB="0" anchor="b"/>
                </a:tc>
                <a:tc>
                  <a:txBody>
                    <a:bodyPr/>
                    <a:lstStyle/>
                    <a:p>
                      <a:pPr algn="just" fontAlgn="b"/>
                      <a:r>
                        <a:rPr lang="en-IN" sz="19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rPr>
                        <a:t>70554.57</a:t>
                      </a:r>
                    </a:p>
                  </a:txBody>
                  <a:tcPr marL="9525" marR="9525" marT="9525" marB="0" anchor="b"/>
                </a:tc>
                <a:extLst>
                  <a:ext uri="{0D108BD9-81ED-4DB2-BD59-A6C34878D82A}">
                    <a16:rowId xmlns:a16="http://schemas.microsoft.com/office/drawing/2014/main" val="695495481"/>
                  </a:ext>
                </a:extLst>
              </a:tr>
            </a:tbl>
          </a:graphicData>
        </a:graphic>
      </p:graphicFrame>
      <p:sp>
        <p:nvSpPr>
          <p:cNvPr id="11" name="TextBox 10">
            <a:extLst>
              <a:ext uri="{FF2B5EF4-FFF2-40B4-BE49-F238E27FC236}">
                <a16:creationId xmlns:a16="http://schemas.microsoft.com/office/drawing/2014/main" id="{E19BEDED-E2F2-06E8-23DE-371BB278222A}"/>
              </a:ext>
            </a:extLst>
          </p:cNvPr>
          <p:cNvSpPr txBox="1"/>
          <p:nvPr/>
        </p:nvSpPr>
        <p:spPr>
          <a:xfrm>
            <a:off x="838199" y="305752"/>
            <a:ext cx="10515599" cy="1202893"/>
          </a:xfrm>
          <a:prstGeom prst="rect">
            <a:avLst/>
          </a:prstGeom>
          <a:noFill/>
        </p:spPr>
        <p:txBody>
          <a:bodyPr wrap="square">
            <a:spAutoFit/>
          </a:bodyPr>
          <a:lstStyle/>
          <a:p>
            <a:pPr marR="0" lvl="0" algn="l">
              <a:lnSpc>
                <a:spcPct val="107000"/>
              </a:lnSpc>
              <a:spcBef>
                <a:spcPts val="0"/>
              </a:spcBef>
              <a:spcAft>
                <a:spcPts val="0"/>
              </a:spcAft>
            </a:pPr>
            <a:r>
              <a:rPr lang="en-US" sz="2300" b="1" dirty="0">
                <a:solidFill>
                  <a:srgbClr val="3C4043"/>
                </a:solidFill>
                <a:effectLst/>
                <a:highlight>
                  <a:srgbClr val="FFFFFF"/>
                </a:highlight>
                <a:latin typeface="Times New Roman" panose="02020603050405020304" pitchFamily="18" charset="0"/>
                <a:cs typeface="Times New Roman" panose="02020603050405020304" pitchFamily="18" charset="0"/>
              </a:rPr>
              <a:t>Perform Regression Analysis for the given data to identify how the money spent on Marketing, R&amp;D, and Administration is affecting the company’s Profit. Predict the Profit for the below-given input features.</a:t>
            </a:r>
            <a:endParaRPr lang="en-US" sz="23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87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DA7516-407D-7F58-8A10-9CC5C8E154C8}"/>
              </a:ext>
            </a:extLst>
          </p:cNvPr>
          <p:cNvSpPr txBox="1"/>
          <p:nvPr/>
        </p:nvSpPr>
        <p:spPr>
          <a:xfrm>
            <a:off x="3048000" y="2277296"/>
            <a:ext cx="6096000" cy="369332"/>
          </a:xfrm>
          <a:prstGeom prst="rect">
            <a:avLst/>
          </a:prstGeom>
          <a:noFill/>
        </p:spPr>
        <p:txBody>
          <a:bodyPr wrap="square">
            <a:spAutoFit/>
          </a:bodyPr>
          <a:lstStyle/>
          <a:p>
            <a:endParaRPr lang="en-IN" dirty="0"/>
          </a:p>
        </p:txBody>
      </p:sp>
      <p:pic>
        <p:nvPicPr>
          <p:cNvPr id="9" name="Picture 8">
            <a:extLst>
              <a:ext uri="{FF2B5EF4-FFF2-40B4-BE49-F238E27FC236}">
                <a16:creationId xmlns:a16="http://schemas.microsoft.com/office/drawing/2014/main" id="{1FB3BA2F-3F67-4A0C-5DA6-36DD2336B14F}"/>
              </a:ext>
            </a:extLst>
          </p:cNvPr>
          <p:cNvPicPr>
            <a:picLocks noChangeAspect="1"/>
          </p:cNvPicPr>
          <p:nvPr/>
        </p:nvPicPr>
        <p:blipFill>
          <a:blip r:embed="rId2"/>
          <a:stretch>
            <a:fillRect/>
          </a:stretch>
        </p:blipFill>
        <p:spPr>
          <a:xfrm>
            <a:off x="3047736" y="3246104"/>
            <a:ext cx="6096528" cy="365792"/>
          </a:xfrm>
          <a:prstGeom prst="rect">
            <a:avLst/>
          </a:prstGeom>
        </p:spPr>
      </p:pic>
      <p:sp>
        <p:nvSpPr>
          <p:cNvPr id="11" name="Title 10">
            <a:extLst>
              <a:ext uri="{FF2B5EF4-FFF2-40B4-BE49-F238E27FC236}">
                <a16:creationId xmlns:a16="http://schemas.microsoft.com/office/drawing/2014/main" id="{5D42C5CB-BC8E-510F-B16E-D5CBBB962AFD}"/>
              </a:ext>
            </a:extLst>
          </p:cNvPr>
          <p:cNvSpPr txBox="1">
            <a:spLocks noGrp="1"/>
          </p:cNvSpPr>
          <p:nvPr>
            <p:ph type="title"/>
          </p:nvPr>
        </p:nvSpPr>
        <p:spPr>
          <a:xfrm>
            <a:off x="838200" y="677041"/>
            <a:ext cx="10515600" cy="7017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IN" dirty="0"/>
              <a:t>TOPIC : PROFIT ANALYIS</a:t>
            </a:r>
          </a:p>
        </p:txBody>
      </p:sp>
      <p:sp>
        <p:nvSpPr>
          <p:cNvPr id="13" name="TextBox 12">
            <a:extLst>
              <a:ext uri="{FF2B5EF4-FFF2-40B4-BE49-F238E27FC236}">
                <a16:creationId xmlns:a16="http://schemas.microsoft.com/office/drawing/2014/main" id="{ADF8A17A-1033-8F74-C950-BBDA512E9AB2}"/>
              </a:ext>
            </a:extLst>
          </p:cNvPr>
          <p:cNvSpPr txBox="1"/>
          <p:nvPr/>
        </p:nvSpPr>
        <p:spPr>
          <a:xfrm>
            <a:off x="838200" y="2342944"/>
            <a:ext cx="10515600" cy="2738507"/>
          </a:xfrm>
          <a:prstGeom prst="rect">
            <a:avLst/>
          </a:prstGeom>
          <a:noFill/>
        </p:spPr>
        <p:txBody>
          <a:bodyPr wrap="square">
            <a:spAutoFit/>
          </a:bodyPr>
          <a:lstStyle/>
          <a:p>
            <a:pPr>
              <a:lnSpc>
                <a:spcPct val="107000"/>
              </a:lnSpc>
              <a:spcAft>
                <a:spcPts val="800"/>
              </a:spcAft>
            </a:pPr>
            <a:r>
              <a:rPr lang="en-IN" sz="2000" b="1" u="sng" dirty="0">
                <a:solidFill>
                  <a:schemeClr val="accent1">
                    <a:lumMod val="75000"/>
                  </a:schemeClr>
                </a:solidFill>
                <a:effectLst/>
                <a:latin typeface="Times New Roman" panose="02020603050405020304" pitchFamily="18" charset="0"/>
                <a:ea typeface="Book Antiqua" panose="02040602050305030304" pitchFamily="18" charset="0"/>
                <a:cs typeface="Times New Roman" panose="02020603050405020304" pitchFamily="18" charset="0"/>
              </a:rPr>
              <a:t>Attribute Information:</a:t>
            </a:r>
            <a:endParaRPr lang="en-IN" sz="20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Bef>
                <a:spcPts val="1400"/>
              </a:spcBef>
              <a:spcAft>
                <a:spcPts val="800"/>
              </a:spcAft>
              <a:buFont typeface="+mj-lt"/>
              <a:buAutoNum type="arabicPeriod"/>
            </a:pPr>
            <a:r>
              <a:rPr lang="en-IN" sz="2000" b="1" dirty="0">
                <a:solidFill>
                  <a:srgbClr val="222222"/>
                </a:solidFill>
                <a:effectLst/>
                <a:latin typeface="Times New Roman" panose="02020603050405020304" pitchFamily="18" charset="0"/>
                <a:ea typeface="Book Antiqua" panose="02040602050305030304" pitchFamily="18" charset="0"/>
                <a:cs typeface="Times New Roman" panose="02020603050405020304" pitchFamily="18" charset="0"/>
              </a:rPr>
              <a:t>R&amp;D spending: </a:t>
            </a:r>
            <a:r>
              <a:rPr lang="en-IN" sz="2000" dirty="0">
                <a:solidFill>
                  <a:srgbClr val="222222"/>
                </a:solidFill>
                <a:effectLst/>
                <a:latin typeface="Times New Roman" panose="02020603050405020304" pitchFamily="18" charset="0"/>
                <a:ea typeface="Book Antiqua" panose="02040602050305030304" pitchFamily="18" charset="0"/>
                <a:cs typeface="Times New Roman" panose="02020603050405020304" pitchFamily="18" charset="0"/>
              </a:rPr>
              <a:t>The amount which startups are spending on Research and development.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2000" b="1" dirty="0">
                <a:solidFill>
                  <a:srgbClr val="222222"/>
                </a:solidFill>
                <a:effectLst/>
                <a:latin typeface="Times New Roman" panose="02020603050405020304" pitchFamily="18" charset="0"/>
                <a:ea typeface="Book Antiqua" panose="02040602050305030304" pitchFamily="18" charset="0"/>
                <a:cs typeface="Times New Roman" panose="02020603050405020304" pitchFamily="18" charset="0"/>
              </a:rPr>
              <a:t>Administration spending: </a:t>
            </a:r>
            <a:r>
              <a:rPr lang="en-IN" sz="2000" dirty="0">
                <a:solidFill>
                  <a:srgbClr val="222222"/>
                </a:solidFill>
                <a:effectLst/>
                <a:latin typeface="Times New Roman" panose="02020603050405020304" pitchFamily="18" charset="0"/>
                <a:ea typeface="Book Antiqua" panose="02040602050305030304" pitchFamily="18" charset="0"/>
                <a:cs typeface="Times New Roman" panose="02020603050405020304" pitchFamily="18" charset="0"/>
              </a:rPr>
              <a:t>The amount which startups are spending on the admin panel.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2000" b="1" dirty="0">
                <a:solidFill>
                  <a:srgbClr val="222222"/>
                </a:solidFill>
                <a:effectLst/>
                <a:latin typeface="Times New Roman" panose="02020603050405020304" pitchFamily="18" charset="0"/>
                <a:ea typeface="Book Antiqua" panose="02040602050305030304" pitchFamily="18" charset="0"/>
                <a:cs typeface="Times New Roman" panose="02020603050405020304" pitchFamily="18" charset="0"/>
              </a:rPr>
              <a:t>Marketing spending: </a:t>
            </a:r>
            <a:r>
              <a:rPr lang="en-IN" sz="2000" dirty="0">
                <a:solidFill>
                  <a:srgbClr val="222222"/>
                </a:solidFill>
                <a:effectLst/>
                <a:latin typeface="Times New Roman" panose="02020603050405020304" pitchFamily="18" charset="0"/>
                <a:ea typeface="Book Antiqua" panose="02040602050305030304" pitchFamily="18" charset="0"/>
                <a:cs typeface="Times New Roman" panose="02020603050405020304" pitchFamily="18" charset="0"/>
              </a:rPr>
              <a:t>The amount which startups are spending on marketing strategies.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2000" b="1" dirty="0">
                <a:solidFill>
                  <a:srgbClr val="222222"/>
                </a:solidFill>
                <a:effectLst/>
                <a:latin typeface="Times New Roman" panose="02020603050405020304" pitchFamily="18" charset="0"/>
                <a:ea typeface="Book Antiqua" panose="02040602050305030304" pitchFamily="18" charset="0"/>
                <a:cs typeface="Times New Roman" panose="02020603050405020304" pitchFamily="18" charset="0"/>
              </a:rPr>
              <a:t>State: </a:t>
            </a:r>
            <a:r>
              <a:rPr lang="en-IN" sz="2000" dirty="0">
                <a:solidFill>
                  <a:srgbClr val="222222"/>
                </a:solidFill>
                <a:effectLst/>
                <a:latin typeface="Times New Roman" panose="02020603050405020304" pitchFamily="18" charset="0"/>
                <a:ea typeface="Book Antiqua" panose="02040602050305030304" pitchFamily="18" charset="0"/>
                <a:cs typeface="Times New Roman" panose="02020603050405020304" pitchFamily="18" charset="0"/>
              </a:rPr>
              <a:t>To which state that particular startup belongs.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1400"/>
              </a:spcAft>
              <a:buFont typeface="+mj-lt"/>
              <a:buAutoNum type="arabicPeriod"/>
            </a:pPr>
            <a:r>
              <a:rPr lang="en-IN" sz="2000" b="1" dirty="0">
                <a:solidFill>
                  <a:srgbClr val="222222"/>
                </a:solidFill>
                <a:effectLst/>
                <a:latin typeface="Times New Roman" panose="02020603050405020304" pitchFamily="18" charset="0"/>
                <a:ea typeface="Book Antiqua" panose="02040602050305030304" pitchFamily="18" charset="0"/>
                <a:cs typeface="Times New Roman" panose="02020603050405020304" pitchFamily="18" charset="0"/>
              </a:rPr>
              <a:t>Profit: </a:t>
            </a:r>
            <a:r>
              <a:rPr lang="en-IN" sz="2000" dirty="0">
                <a:solidFill>
                  <a:srgbClr val="222222"/>
                </a:solidFill>
                <a:effectLst/>
                <a:latin typeface="Times New Roman" panose="02020603050405020304" pitchFamily="18" charset="0"/>
                <a:ea typeface="Book Antiqua" panose="02040602050305030304" pitchFamily="18" charset="0"/>
                <a:cs typeface="Times New Roman" panose="02020603050405020304" pitchFamily="18" charset="0"/>
              </a:rPr>
              <a:t>How much profit that particular startup is making.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693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FC62-ADFB-5311-B8F3-6BEAA59CDA71}"/>
              </a:ext>
            </a:extLst>
          </p:cNvPr>
          <p:cNvSpPr>
            <a:spLocks noGrp="1"/>
          </p:cNvSpPr>
          <p:nvPr>
            <p:ph type="title"/>
          </p:nvPr>
        </p:nvSpPr>
        <p:spPr/>
        <p:txBody>
          <a:bodyPr/>
          <a:lstStyle/>
          <a:p>
            <a:r>
              <a:rPr lang="en-US" b="1" dirty="0"/>
              <a:t>Profit Analysis</a:t>
            </a:r>
            <a:endParaRPr lang="en-IN" b="1" dirty="0"/>
          </a:p>
        </p:txBody>
      </p:sp>
      <p:sp>
        <p:nvSpPr>
          <p:cNvPr id="4" name="TextBox 3">
            <a:extLst>
              <a:ext uri="{FF2B5EF4-FFF2-40B4-BE49-F238E27FC236}">
                <a16:creationId xmlns:a16="http://schemas.microsoft.com/office/drawing/2014/main" id="{A5177ED9-BA07-FF9D-9476-1E08ABF64892}"/>
              </a:ext>
            </a:extLst>
          </p:cNvPr>
          <p:cNvSpPr txBox="1"/>
          <p:nvPr/>
        </p:nvSpPr>
        <p:spPr>
          <a:xfrm>
            <a:off x="728663" y="2944092"/>
            <a:ext cx="10625137" cy="1540935"/>
          </a:xfrm>
          <a:prstGeom prst="rect">
            <a:avLst/>
          </a:prstGeom>
          <a:noFill/>
        </p:spPr>
        <p:txBody>
          <a:bodyPr wrap="square">
            <a:spAutoFit/>
          </a:bodyPr>
          <a:lstStyle/>
          <a:p>
            <a:pPr>
              <a:lnSpc>
                <a:spcPct val="107000"/>
              </a:lnSpc>
              <a:spcAft>
                <a:spcPts val="800"/>
              </a:spcAft>
            </a:pPr>
            <a:r>
              <a:rPr lang="en-US" sz="3000" b="1" dirty="0">
                <a:solidFill>
                  <a:srgbClr val="000000"/>
                </a:solidFill>
                <a:effectLst/>
                <a:latin typeface="Times New Roman" panose="02020603050405020304" pitchFamily="18" charset="0"/>
                <a:cs typeface="Times New Roman" panose="02020603050405020304" pitchFamily="18" charset="0"/>
              </a:rPr>
              <a:t>Visualize the data using Tableau /</a:t>
            </a:r>
            <a:r>
              <a:rPr lang="en-US" sz="3000" b="1" dirty="0" err="1">
                <a:solidFill>
                  <a:srgbClr val="000000"/>
                </a:solidFill>
                <a:effectLst/>
                <a:latin typeface="Times New Roman" panose="02020603050405020304" pitchFamily="18" charset="0"/>
                <a:cs typeface="Times New Roman" panose="02020603050405020304" pitchFamily="18" charset="0"/>
              </a:rPr>
              <a:t>PowerBI</a:t>
            </a:r>
            <a:r>
              <a:rPr lang="en-US" sz="3000" b="1" dirty="0">
                <a:solidFill>
                  <a:srgbClr val="000000"/>
                </a:solidFill>
                <a:effectLst/>
                <a:latin typeface="Times New Roman" panose="02020603050405020304" pitchFamily="18" charset="0"/>
                <a:cs typeface="Times New Roman" panose="02020603050405020304" pitchFamily="18" charset="0"/>
              </a:rPr>
              <a:t> and derive insights about all the features provided and give your inputs/suggestions to the company.</a:t>
            </a:r>
            <a:endParaRPr lang="en-US" sz="3000" b="1" dirty="0">
              <a:effectLst/>
              <a:latin typeface="Times New Roman" panose="02020603050405020304" pitchFamily="18" charset="0"/>
              <a:cs typeface="Times New Roman" panose="02020603050405020304" pitchFamily="18" charset="0"/>
            </a:endParaRPr>
          </a:p>
        </p:txBody>
      </p:sp>
      <p:sp>
        <p:nvSpPr>
          <p:cNvPr id="5" name="Title 10">
            <a:extLst>
              <a:ext uri="{FF2B5EF4-FFF2-40B4-BE49-F238E27FC236}">
                <a16:creationId xmlns:a16="http://schemas.microsoft.com/office/drawing/2014/main" id="{58AF0AE8-4AFC-D477-A6DF-35F92BF2E4AC}"/>
              </a:ext>
            </a:extLst>
          </p:cNvPr>
          <p:cNvSpPr txBox="1">
            <a:spLocks/>
          </p:cNvSpPr>
          <p:nvPr/>
        </p:nvSpPr>
        <p:spPr>
          <a:xfrm>
            <a:off x="838200" y="705617"/>
            <a:ext cx="10515600" cy="701731"/>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a:t>TOPIC : PROFIT ANALYIS</a:t>
            </a:r>
            <a:endParaRPr lang="en-IN" dirty="0"/>
          </a:p>
        </p:txBody>
      </p:sp>
    </p:spTree>
    <p:extLst>
      <p:ext uri="{BB962C8B-B14F-4D97-AF65-F5344CB8AC3E}">
        <p14:creationId xmlns:p14="http://schemas.microsoft.com/office/powerpoint/2010/main" val="1086697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E211A7-58B2-E93A-97A3-690F012FA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685" y="642937"/>
            <a:ext cx="9974629" cy="5572125"/>
          </a:xfrm>
          <a:prstGeom prst="rect">
            <a:avLst/>
          </a:prstGeom>
        </p:spPr>
      </p:pic>
    </p:spTree>
    <p:extLst>
      <p:ext uri="{BB962C8B-B14F-4D97-AF65-F5344CB8AC3E}">
        <p14:creationId xmlns:p14="http://schemas.microsoft.com/office/powerpoint/2010/main" val="3987337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D39F-6A18-0E02-46C3-D8547EF29C37}"/>
              </a:ext>
            </a:extLst>
          </p:cNvPr>
          <p:cNvSpPr>
            <a:spLocks noGrp="1"/>
          </p:cNvSpPr>
          <p:nvPr>
            <p:ph type="title"/>
          </p:nvPr>
        </p:nvSpPr>
        <p:spPr>
          <a:xfrm>
            <a:off x="838200" y="681037"/>
            <a:ext cx="10515600" cy="783969"/>
          </a:xfrm>
        </p:spPr>
        <p:style>
          <a:lnRef idx="1">
            <a:schemeClr val="accent1"/>
          </a:lnRef>
          <a:fillRef idx="2">
            <a:schemeClr val="accent1"/>
          </a:fillRef>
          <a:effectRef idx="1">
            <a:schemeClr val="accent1"/>
          </a:effectRef>
          <a:fontRef idx="minor">
            <a:schemeClr val="dk1"/>
          </a:fontRef>
        </p:style>
        <p:txBody>
          <a:bodyPr/>
          <a:lstStyle/>
          <a:p>
            <a:pPr algn="ctr"/>
            <a:r>
              <a:rPr lang="en-IN" dirty="0" err="1"/>
              <a:t>Analyzing</a:t>
            </a:r>
            <a:r>
              <a:rPr lang="en-IN" dirty="0"/>
              <a:t> the Startup Dashboard</a:t>
            </a:r>
          </a:p>
        </p:txBody>
      </p:sp>
      <p:sp>
        <p:nvSpPr>
          <p:cNvPr id="3" name="Content Placeholder 2">
            <a:extLst>
              <a:ext uri="{FF2B5EF4-FFF2-40B4-BE49-F238E27FC236}">
                <a16:creationId xmlns:a16="http://schemas.microsoft.com/office/drawing/2014/main" id="{4EB0CE67-65F2-673B-F595-EE6B56056BE5}"/>
              </a:ext>
            </a:extLst>
          </p:cNvPr>
          <p:cNvSpPr>
            <a:spLocks noGrp="1"/>
          </p:cNvSpPr>
          <p:nvPr>
            <p:ph idx="1"/>
          </p:nvPr>
        </p:nvSpPr>
        <p:spPr/>
        <p:txBody>
          <a:bodyPr>
            <a:noAutofit/>
          </a:bodyPr>
          <a:lstStyle/>
          <a:p>
            <a:pPr marL="0" indent="0" algn="just">
              <a:lnSpc>
                <a:spcPct val="150000"/>
              </a:lnSpc>
              <a:buNone/>
            </a:pPr>
            <a:r>
              <a:rPr lang="en-US" sz="2000" b="1" u="sng" dirty="0">
                <a:latin typeface="Times New Roman" panose="02020603050405020304" pitchFamily="18" charset="0"/>
                <a:ea typeface="Calibri" panose="020F0502020204030204" pitchFamily="34" charset="0"/>
                <a:cs typeface="Times New Roman" panose="02020603050405020304" pitchFamily="18" charset="0"/>
              </a:rPr>
              <a:t>OVERVIEW</a:t>
            </a:r>
            <a:r>
              <a:rPr lang="en-US" sz="2000" b="1"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The dashboard  provides a thorough summary of the financial success of a startup in three different states: Florida, New York, and California. Important parameters including total profit, R&amp;D expenditures, marketing costs, and administrative charges are included.</a:t>
            </a:r>
          </a:p>
          <a:p>
            <a:pPr marL="0" indent="0" algn="just">
              <a:lnSpc>
                <a:spcPct val="150000"/>
              </a:lnSpc>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a:latin typeface="Times New Roman" panose="02020603050405020304" pitchFamily="18" charset="0"/>
                <a:ea typeface="Calibri" panose="020F0502020204030204" pitchFamily="34" charset="0"/>
                <a:cs typeface="Times New Roman" panose="02020603050405020304" pitchFamily="18" charset="0"/>
              </a:rPr>
              <a:t>Overall performance</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Profitability:</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startup generated a total profit of $5.6 million, with a significant portion allocated to R&amp;D ($3.69 million) and marketing ($10.55 million).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State-Wise Performance:</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New York leads in profit (34.53%), followed by California (33.93%) and Florida (31.54%). </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562BA58D-5F48-549D-6681-8640D9F1A4A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662CE4F4-800E-F1C2-4762-B1D10995F04D}"/>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5D80CD5E-BF4B-4EE2-FD93-EC535E4210BE}"/>
              </a:ext>
            </a:extLst>
          </p:cNvPr>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4040B5FA-E878-C4CA-32FB-F4D5C0F0B571}"/>
              </a:ext>
            </a:extLst>
          </p:cNvPr>
          <p:cNvSpPr>
            <a:spLocks noChangeArrowheads="1"/>
          </p:cNvSpPr>
          <p:nvPr/>
        </p:nvSpPr>
        <p:spPr bwMode="auto">
          <a:xfrm>
            <a:off x="45720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751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D95C22-3314-A325-B842-42B3B0CF1F71}"/>
              </a:ext>
            </a:extLst>
          </p:cNvPr>
          <p:cNvSpPr>
            <a:spLocks noGrp="1"/>
          </p:cNvSpPr>
          <p:nvPr>
            <p:ph type="title"/>
          </p:nvPr>
        </p:nvSpPr>
        <p:spPr>
          <a:xfrm>
            <a:off x="838200" y="365125"/>
            <a:ext cx="10515600" cy="913069"/>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sz="3200" dirty="0"/>
              <a:t>Conclusions from Amount Market Spending by State</a:t>
            </a:r>
            <a:endParaRPr lang="en-IN" sz="3200" dirty="0"/>
          </a:p>
        </p:txBody>
      </p:sp>
      <p:sp>
        <p:nvSpPr>
          <p:cNvPr id="6" name="Content Placeholder 5">
            <a:extLst>
              <a:ext uri="{FF2B5EF4-FFF2-40B4-BE49-F238E27FC236}">
                <a16:creationId xmlns:a16="http://schemas.microsoft.com/office/drawing/2014/main" id="{20123E0A-7399-739E-D11D-41EC43F5E647}"/>
              </a:ext>
            </a:extLst>
          </p:cNvPr>
          <p:cNvSpPr>
            <a:spLocks noGrp="1"/>
          </p:cNvSpPr>
          <p:nvPr>
            <p:ph idx="1"/>
          </p:nvPr>
        </p:nvSpPr>
        <p:spPr>
          <a:xfrm>
            <a:off x="838200" y="1690688"/>
            <a:ext cx="10515600" cy="4486275"/>
          </a:xfrm>
        </p:spPr>
        <p:txBody>
          <a:bodyPr>
            <a:normAutofit/>
          </a:bodyPr>
          <a:lstStyle/>
          <a:p>
            <a:r>
              <a:rPr lang="en-US" sz="2300" dirty="0">
                <a:latin typeface="Times New Roman" panose="02020603050405020304" pitchFamily="18" charset="0"/>
                <a:cs typeface="Times New Roman" panose="02020603050405020304" pitchFamily="18" charset="0"/>
              </a:rPr>
              <a:t>Based on the provided data, here are some key conclusions about the amount market spending by state:</a:t>
            </a:r>
          </a:p>
          <a:p>
            <a:pPr>
              <a:buFont typeface="+mj-lt"/>
              <a:buAutoNum type="arabicPeriod"/>
            </a:pPr>
            <a:r>
              <a:rPr lang="en-US" sz="2300" b="1" dirty="0">
                <a:latin typeface="Times New Roman" panose="02020603050405020304" pitchFamily="18" charset="0"/>
                <a:cs typeface="Times New Roman" panose="02020603050405020304" pitchFamily="18" charset="0"/>
              </a:rPr>
              <a:t>Florida has the highest market spending:</a:t>
            </a:r>
            <a:r>
              <a:rPr lang="en-US" sz="2300" dirty="0">
                <a:latin typeface="Times New Roman" panose="02020603050405020304" pitchFamily="18" charset="0"/>
                <a:cs typeface="Times New Roman" panose="02020603050405020304" pitchFamily="18" charset="0"/>
              </a:rPr>
              <a:t> Among the three states, Florida has allocated the most to marketing efforts. This could indicate a more aggressive marketing strategy or a focus on a larger market share in that state.</a:t>
            </a:r>
          </a:p>
          <a:p>
            <a:pPr>
              <a:buFont typeface="+mj-lt"/>
              <a:buAutoNum type="arabicPeriod"/>
            </a:pPr>
            <a:r>
              <a:rPr lang="en-US" sz="2300" b="1" dirty="0">
                <a:latin typeface="Times New Roman" panose="02020603050405020304" pitchFamily="18" charset="0"/>
                <a:cs typeface="Times New Roman" panose="02020603050405020304" pitchFamily="18" charset="0"/>
              </a:rPr>
              <a:t>New York and California have similar spending:</a:t>
            </a:r>
            <a:r>
              <a:rPr lang="en-US" sz="2300" dirty="0">
                <a:latin typeface="Times New Roman" panose="02020603050405020304" pitchFamily="18" charset="0"/>
                <a:cs typeface="Times New Roman" panose="02020603050405020304" pitchFamily="18" charset="0"/>
              </a:rPr>
              <a:t> New York and California have relatively similar levels of market spending. This might suggest a competitive market dynamic or a balanced approach to marketing across these states.</a:t>
            </a:r>
          </a:p>
          <a:p>
            <a:pPr>
              <a:buFont typeface="+mj-lt"/>
              <a:buAutoNum type="arabicPeriod"/>
            </a:pPr>
            <a:r>
              <a:rPr lang="en-US" sz="2300" b="1" dirty="0">
                <a:latin typeface="Times New Roman" panose="02020603050405020304" pitchFamily="18" charset="0"/>
                <a:cs typeface="Times New Roman" panose="02020603050405020304" pitchFamily="18" charset="0"/>
              </a:rPr>
              <a:t>California has the lowest spending:</a:t>
            </a:r>
            <a:r>
              <a:rPr lang="en-US" sz="2300" dirty="0">
                <a:latin typeface="Times New Roman" panose="02020603050405020304" pitchFamily="18" charset="0"/>
                <a:cs typeface="Times New Roman" panose="02020603050405020304" pitchFamily="18" charset="0"/>
              </a:rPr>
              <a:t> California, despite </a:t>
            </a:r>
            <a:r>
              <a:rPr lang="en-US" sz="2300" dirty="0" err="1">
                <a:latin typeface="Times New Roman" panose="02020603050405020304" pitchFamily="18" charset="0"/>
                <a:cs typeface="Times New Roman" panose="02020603050405020304" pitchFamily="18" charset="0"/>
              </a:rPr>
              <a:t>beingti</a:t>
            </a:r>
            <a:r>
              <a:rPr lang="en-US" sz="2300" dirty="0">
                <a:latin typeface="Times New Roman" panose="02020603050405020304" pitchFamily="18" charset="0"/>
                <a:cs typeface="Times New Roman" panose="02020603050405020304" pitchFamily="18" charset="0"/>
              </a:rPr>
              <a:t> a significant market, has the lowest market spending among the three states. This could be attributed to various factors, such as a different marketing strategy, lower perceived market potential, or a focus on other growth areas.</a:t>
            </a:r>
          </a:p>
          <a:p>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98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0C07-0CEF-A006-6ACA-ABB96E3C28D8}"/>
              </a:ext>
            </a:extLst>
          </p:cNvPr>
          <p:cNvSpPr>
            <a:spLocks noGrp="1"/>
          </p:cNvSpPr>
          <p:nvPr>
            <p:ph type="title"/>
          </p:nvPr>
        </p:nvSpPr>
        <p:spPr>
          <a:xfrm>
            <a:off x="926691" y="601099"/>
            <a:ext cx="10515600" cy="795081"/>
          </a:xfrm>
        </p:spPr>
        <p:style>
          <a:lnRef idx="1">
            <a:schemeClr val="accent1"/>
          </a:lnRef>
          <a:fillRef idx="2">
            <a:schemeClr val="accent1"/>
          </a:fillRef>
          <a:effectRef idx="1">
            <a:schemeClr val="accent1"/>
          </a:effectRef>
          <a:fontRef idx="minor">
            <a:schemeClr val="dk1"/>
          </a:fontRef>
        </p:style>
        <p:txBody>
          <a:bodyPr/>
          <a:lstStyle/>
          <a:p>
            <a:pPr algn="ctr"/>
            <a:r>
              <a:rPr lang="en-US" dirty="0"/>
              <a:t>Analyzing R&amp;D Spending by State</a:t>
            </a:r>
            <a:endParaRPr lang="en-IN" dirty="0"/>
          </a:p>
        </p:txBody>
      </p:sp>
      <p:sp>
        <p:nvSpPr>
          <p:cNvPr id="3" name="Content Placeholder 2">
            <a:extLst>
              <a:ext uri="{FF2B5EF4-FFF2-40B4-BE49-F238E27FC236}">
                <a16:creationId xmlns:a16="http://schemas.microsoft.com/office/drawing/2014/main" id="{E2AAD365-1BB6-78E2-F0AB-B2B1AF133EC2}"/>
              </a:ext>
            </a:extLst>
          </p:cNvPr>
          <p:cNvSpPr>
            <a:spLocks noGrp="1"/>
          </p:cNvSpPr>
          <p:nvPr>
            <p:ph idx="1"/>
          </p:nvPr>
        </p:nvSpPr>
        <p:spPr>
          <a:xfrm>
            <a:off x="926691" y="1654175"/>
            <a:ext cx="10515600" cy="4351338"/>
          </a:xfrm>
        </p:spPr>
        <p:txBody>
          <a:bodyPr/>
          <a:lstStyle/>
          <a:p>
            <a:r>
              <a:rPr lang="en-US" sz="2400" b="1" dirty="0"/>
              <a:t>Key Observations:</a:t>
            </a:r>
            <a:endParaRPr lang="en-US" sz="2400" dirty="0"/>
          </a:p>
          <a:p>
            <a:pPr>
              <a:buFont typeface="Arial" panose="020B0604020202020204" pitchFamily="34" charset="0"/>
              <a:buChar char="•"/>
            </a:pPr>
            <a:r>
              <a:rPr lang="en-US" sz="2400" b="1" dirty="0"/>
              <a:t>New York Dominates:</a:t>
            </a:r>
            <a:r>
              <a:rPr lang="en-US" sz="2400" dirty="0"/>
              <a:t> New York has the highest R&amp;D spending among the three states, indicating a strong focus on innovation and product development.</a:t>
            </a:r>
          </a:p>
          <a:p>
            <a:pPr>
              <a:buFont typeface="Arial" panose="020B0604020202020204" pitchFamily="34" charset="0"/>
              <a:buChar char="•"/>
            </a:pPr>
            <a:r>
              <a:rPr lang="en-US" sz="2400" b="1" dirty="0"/>
              <a:t>Florida and California:</a:t>
            </a:r>
            <a:r>
              <a:rPr lang="en-US" sz="2400" dirty="0"/>
              <a:t> Florida and California have similar R&amp;D spending, with California slightly exceeding Florida.</a:t>
            </a:r>
          </a:p>
          <a:p>
            <a:endParaRPr lang="en-IN" dirty="0"/>
          </a:p>
        </p:txBody>
      </p:sp>
      <p:pic>
        <p:nvPicPr>
          <p:cNvPr id="5" name="Picture 4">
            <a:extLst>
              <a:ext uri="{FF2B5EF4-FFF2-40B4-BE49-F238E27FC236}">
                <a16:creationId xmlns:a16="http://schemas.microsoft.com/office/drawing/2014/main" id="{D9AC1F32-C240-B056-A0A0-B5F79DE71A12}"/>
              </a:ext>
            </a:extLst>
          </p:cNvPr>
          <p:cNvPicPr>
            <a:picLocks noChangeAspect="1"/>
          </p:cNvPicPr>
          <p:nvPr/>
        </p:nvPicPr>
        <p:blipFill>
          <a:blip r:embed="rId2">
            <a:extLst>
              <a:ext uri="{28A0092B-C50C-407E-A947-70E740481C1C}">
                <a14:useLocalDpi xmlns:a14="http://schemas.microsoft.com/office/drawing/2010/main" val="0"/>
              </a:ext>
            </a:extLst>
          </a:blip>
          <a:srcRect l="35680" t="25463" r="35078"/>
          <a:stretch/>
        </p:blipFill>
        <p:spPr>
          <a:xfrm>
            <a:off x="4149212" y="4001294"/>
            <a:ext cx="3087329" cy="2360118"/>
          </a:xfrm>
          <a:prstGeom prst="rect">
            <a:avLst/>
          </a:prstGeom>
        </p:spPr>
      </p:pic>
    </p:spTree>
    <p:extLst>
      <p:ext uri="{BB962C8B-B14F-4D97-AF65-F5344CB8AC3E}">
        <p14:creationId xmlns:p14="http://schemas.microsoft.com/office/powerpoint/2010/main" val="3227430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778</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Project Team ID:   PTID-CDA-AUG-24-200 </vt:lpstr>
      <vt:lpstr>PROFIT ANALYSIS</vt:lpstr>
      <vt:lpstr> </vt:lpstr>
      <vt:lpstr>TOPIC : PROFIT ANALYIS</vt:lpstr>
      <vt:lpstr>Profit Analysis</vt:lpstr>
      <vt:lpstr>PowerPoint Presentation</vt:lpstr>
      <vt:lpstr>Analyzing the Startup Dashboard</vt:lpstr>
      <vt:lpstr>Conclusions from Amount Market Spending by State</vt:lpstr>
      <vt:lpstr>Analyzing R&amp;D Spending by State</vt:lpstr>
      <vt:lpstr>Analyzing Amount Administrative by State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 Sanjana</dc:creator>
  <cp:lastModifiedBy>Rahul sai Gudibouna</cp:lastModifiedBy>
  <cp:revision>3</cp:revision>
  <dcterms:created xsi:type="dcterms:W3CDTF">2024-09-04T01:25:40Z</dcterms:created>
  <dcterms:modified xsi:type="dcterms:W3CDTF">2024-09-04T06:36:15Z</dcterms:modified>
</cp:coreProperties>
</file>