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56" r:id="rId4"/>
    <p:sldId id="268" r:id="rId5"/>
    <p:sldId id="266" r:id="rId6"/>
    <p:sldId id="258" r:id="rId7"/>
    <p:sldId id="259" r:id="rId8"/>
    <p:sldId id="261" r:id="rId9"/>
    <p:sldId id="262" r:id="rId10"/>
    <p:sldId id="257" r:id="rId11"/>
    <p:sldId id="264"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87CF-AC00-A066-86FB-08F48952B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0F7ED7-DE88-FA65-DD70-B4CABAE46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3D4F7-0C55-8FA2-0C3C-848B9F7B0B29}"/>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5" name="Footer Placeholder 4">
            <a:extLst>
              <a:ext uri="{FF2B5EF4-FFF2-40B4-BE49-F238E27FC236}">
                <a16:creationId xmlns:a16="http://schemas.microsoft.com/office/drawing/2014/main" id="{8A65F94E-6FE0-FEF9-F773-9110612A1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CD944-1B57-40E3-E5D4-8769283011C2}"/>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27083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8CE1-52E2-78B5-7F57-7F57E7125F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2C8ACA-665A-3D89-898E-19F4FC988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486D2-4ADA-B562-1784-32249C49AE67}"/>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5" name="Footer Placeholder 4">
            <a:extLst>
              <a:ext uri="{FF2B5EF4-FFF2-40B4-BE49-F238E27FC236}">
                <a16:creationId xmlns:a16="http://schemas.microsoft.com/office/drawing/2014/main" id="{3994CE12-2A01-6EB7-0C25-B550F74B6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48BA8-36AD-B450-5F99-A87613E4DEAB}"/>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25762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2545A-0655-4348-55A7-3F9DC68B54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58ABF-2DB9-81C6-243F-1F83005DC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3C7A6-0211-A08B-4878-B7B30F59B637}"/>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5" name="Footer Placeholder 4">
            <a:extLst>
              <a:ext uri="{FF2B5EF4-FFF2-40B4-BE49-F238E27FC236}">
                <a16:creationId xmlns:a16="http://schemas.microsoft.com/office/drawing/2014/main" id="{5F52DC46-DC69-31D6-F6CB-44E2540C0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3F06C-4275-E10F-AB50-CECB02D991CC}"/>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68136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2B5B-B734-163A-5148-68D8C5DC7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A69867-D761-A68A-5B8B-C17EAA759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B2E24-0D12-8697-F5CB-1B4A87B4AF8A}"/>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5" name="Footer Placeholder 4">
            <a:extLst>
              <a:ext uri="{FF2B5EF4-FFF2-40B4-BE49-F238E27FC236}">
                <a16:creationId xmlns:a16="http://schemas.microsoft.com/office/drawing/2014/main" id="{9886D1A8-C970-BE7E-DB5A-71963EA7B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00EC6-3345-3D9E-737B-766674A64A73}"/>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253361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8359-6F58-D236-8BC0-57797C13C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37B5B-8145-B899-E03F-C6785B97B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4E094-E61C-8265-1F9C-99D1EB6A3002}"/>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5" name="Footer Placeholder 4">
            <a:extLst>
              <a:ext uri="{FF2B5EF4-FFF2-40B4-BE49-F238E27FC236}">
                <a16:creationId xmlns:a16="http://schemas.microsoft.com/office/drawing/2014/main" id="{1CB36227-F590-5ED1-CA9F-6301905C2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71AD0-26D9-341D-1B0D-893531E8A67E}"/>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52645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3A15-4565-5546-E657-8DEEEB834B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2C2F4E-1666-11EF-C815-88E37F51F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546504-004A-DB48-D0D1-F522FF7EF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3E14AB-5E0E-EDD8-C6A6-524F7276CE72}"/>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6" name="Footer Placeholder 5">
            <a:extLst>
              <a:ext uri="{FF2B5EF4-FFF2-40B4-BE49-F238E27FC236}">
                <a16:creationId xmlns:a16="http://schemas.microsoft.com/office/drawing/2014/main" id="{223DCED0-BE54-A269-E659-F33FAF1A98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B22FE8-E8BA-DD1B-9353-D4900742AA95}"/>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49902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31D9-D591-93BF-A231-B23C06D221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560F24-5BCE-B4A6-57BD-EA71ECD8D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C895CB-F085-A4B7-5ABE-387FEF108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1420CD-470F-EC07-D6BD-F92A647A2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62FF0-CCD4-D795-57E6-CEB150A51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CC9AEF-F092-5C53-66AD-4AF23685CFC5}"/>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8" name="Footer Placeholder 7">
            <a:extLst>
              <a:ext uri="{FF2B5EF4-FFF2-40B4-BE49-F238E27FC236}">
                <a16:creationId xmlns:a16="http://schemas.microsoft.com/office/drawing/2014/main" id="{D1F38724-E2D0-1601-1754-BDCAB093A9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8296D4-AB3A-4319-CCBE-13928A46E396}"/>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0717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23BE-E86D-9EF9-037F-575236176F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E2B818-4000-ADA9-1BA8-9BE23841986B}"/>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4" name="Footer Placeholder 3">
            <a:extLst>
              <a:ext uri="{FF2B5EF4-FFF2-40B4-BE49-F238E27FC236}">
                <a16:creationId xmlns:a16="http://schemas.microsoft.com/office/drawing/2014/main" id="{C0349CE1-7C17-AF0E-1319-624878DAC6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C2FF1B-5E5C-5F0C-1641-F7E4932180CF}"/>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87745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E2FE7-505C-E5A8-B105-77ADD9575A7E}"/>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3" name="Footer Placeholder 2">
            <a:extLst>
              <a:ext uri="{FF2B5EF4-FFF2-40B4-BE49-F238E27FC236}">
                <a16:creationId xmlns:a16="http://schemas.microsoft.com/office/drawing/2014/main" id="{25E21EBD-B418-92B0-152B-56BCDE992D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80293E-5249-8164-9AB3-D30463617CA3}"/>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14826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4F86-7887-6C5E-2AE0-3A2FEC5B0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3E0762-C1AB-2211-0546-F814DBFF3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D17C03-464B-AEFD-E24C-573A3D5E7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B0B86-42F3-5472-BBFE-78CD0109ACF5}"/>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6" name="Footer Placeholder 5">
            <a:extLst>
              <a:ext uri="{FF2B5EF4-FFF2-40B4-BE49-F238E27FC236}">
                <a16:creationId xmlns:a16="http://schemas.microsoft.com/office/drawing/2014/main" id="{01D6E8DB-8B77-1367-9C45-ED26DF197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5F51A-B63F-7038-A9ED-0FD5B519DA09}"/>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69691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78CC-6445-88E9-57C3-98E0CABEC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CBFCB4-F31C-0D7B-8F95-4ED8E97E4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8B1FBA-C30F-6DAE-1CDE-8033F5871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14E8B-5B84-FD98-996F-9EA4D21BCD9F}"/>
              </a:ext>
            </a:extLst>
          </p:cNvPr>
          <p:cNvSpPr>
            <a:spLocks noGrp="1"/>
          </p:cNvSpPr>
          <p:nvPr>
            <p:ph type="dt" sz="half" idx="10"/>
          </p:nvPr>
        </p:nvSpPr>
        <p:spPr/>
        <p:txBody>
          <a:bodyPr/>
          <a:lstStyle/>
          <a:p>
            <a:fld id="{27723998-23AB-4D29-900B-5067501D1C02}" type="datetimeFigureOut">
              <a:rPr lang="en-IN" smtClean="0"/>
              <a:t>06-10-2024</a:t>
            </a:fld>
            <a:endParaRPr lang="en-IN"/>
          </a:p>
        </p:txBody>
      </p:sp>
      <p:sp>
        <p:nvSpPr>
          <p:cNvPr id="6" name="Footer Placeholder 5">
            <a:extLst>
              <a:ext uri="{FF2B5EF4-FFF2-40B4-BE49-F238E27FC236}">
                <a16:creationId xmlns:a16="http://schemas.microsoft.com/office/drawing/2014/main" id="{F0562D48-5381-4774-04AF-89A684CA39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730C8-E81C-91BB-6E91-C9E65A457F5E}"/>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232958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85D7A-260B-1D36-B5A5-E4ADDA754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B1630-2178-A7C1-7003-935EC14A3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380C4-9E03-398F-2CFF-5A1C99DCA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23998-23AB-4D29-900B-5067501D1C02}" type="datetimeFigureOut">
              <a:rPr lang="en-IN" smtClean="0"/>
              <a:t>06-10-2024</a:t>
            </a:fld>
            <a:endParaRPr lang="en-IN"/>
          </a:p>
        </p:txBody>
      </p:sp>
      <p:sp>
        <p:nvSpPr>
          <p:cNvPr id="5" name="Footer Placeholder 4">
            <a:extLst>
              <a:ext uri="{FF2B5EF4-FFF2-40B4-BE49-F238E27FC236}">
                <a16:creationId xmlns:a16="http://schemas.microsoft.com/office/drawing/2014/main" id="{718E807A-6C00-517B-22AC-C25123265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94BC34-C106-CB3B-28AD-5E4FD7818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E3856-8095-4716-9C5E-C4927A194376}" type="slidenum">
              <a:rPr lang="en-IN" smtClean="0"/>
              <a:t>‹#›</a:t>
            </a:fld>
            <a:endParaRPr lang="en-IN"/>
          </a:p>
        </p:txBody>
      </p:sp>
    </p:spTree>
    <p:extLst>
      <p:ext uri="{BB962C8B-B14F-4D97-AF65-F5344CB8AC3E}">
        <p14:creationId xmlns:p14="http://schemas.microsoft.com/office/powerpoint/2010/main" val="215799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C23B-1454-463B-CF88-F545F45D70E4}"/>
              </a:ext>
            </a:extLst>
          </p:cNvPr>
          <p:cNvSpPr>
            <a:spLocks noGrp="1"/>
          </p:cNvSpPr>
          <p:nvPr>
            <p:ph type="title"/>
          </p:nvPr>
        </p:nvSpPr>
        <p:spPr>
          <a:xfrm>
            <a:off x="338138" y="250826"/>
            <a:ext cx="10515600" cy="931864"/>
          </a:xfrm>
        </p:spPr>
        <p:txBody>
          <a:bodyPr>
            <a:noAutofit/>
          </a:bodyPr>
          <a:lstStyle/>
          <a:p>
            <a:r>
              <a:rPr lang="en-US" sz="3500" b="1" dirty="0">
                <a:latin typeface="Times New Roman" panose="02020603050405020304" pitchFamily="18" charset="0"/>
                <a:cs typeface="Times New Roman" panose="02020603050405020304" pitchFamily="18" charset="0"/>
              </a:rPr>
              <a:t>Project Team ID: </a:t>
            </a:r>
            <a:r>
              <a:rPr lang="en-IN" sz="3500" b="1" i="0" dirty="0">
                <a:solidFill>
                  <a:srgbClr val="222222"/>
                </a:solidFill>
                <a:effectLst/>
                <a:latin typeface="Times New Roman" panose="02020603050405020304" pitchFamily="18" charset="0"/>
                <a:cs typeface="Times New Roman" panose="02020603050405020304" pitchFamily="18" charset="0"/>
              </a:rPr>
              <a:t>  </a:t>
            </a:r>
            <a:r>
              <a:rPr lang="en-IN" sz="3500" b="0" i="0" dirty="0">
                <a:solidFill>
                  <a:srgbClr val="000000"/>
                </a:solidFill>
                <a:effectLst/>
                <a:latin typeface="Times New Roman" panose="02020603050405020304" pitchFamily="18" charset="0"/>
                <a:cs typeface="Times New Roman" panose="02020603050405020304" pitchFamily="18" charset="0"/>
              </a:rPr>
              <a:t>PTID-CDA-AUG-24-200</a:t>
            </a:r>
            <a:br>
              <a:rPr lang="en-IN" sz="3500" dirty="0">
                <a:latin typeface="Times New Roman" panose="02020603050405020304" pitchFamily="18" charset="0"/>
                <a:cs typeface="Times New Roman" panose="02020603050405020304" pitchFamily="18" charset="0"/>
              </a:rPr>
            </a:br>
            <a:endParaRPr lang="en-IN"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52B482-AE82-0835-FE83-80E120C058FF}"/>
              </a:ext>
            </a:extLst>
          </p:cNvPr>
          <p:cNvSpPr>
            <a:spLocks noGrp="1"/>
          </p:cNvSpPr>
          <p:nvPr>
            <p:ph idx="1"/>
          </p:nvPr>
        </p:nvSpPr>
        <p:spPr>
          <a:xfrm>
            <a:off x="485775" y="1300163"/>
            <a:ext cx="10996613" cy="4151313"/>
          </a:xfrm>
        </p:spPr>
        <p:txBody>
          <a:bodyPr>
            <a:normAutofit/>
          </a:bodyPr>
          <a:lstStyle/>
          <a:p>
            <a:pPr marL="0" indent="0">
              <a:buNone/>
            </a:pPr>
            <a:r>
              <a:rPr lang="en-US" b="1" dirty="0"/>
              <a:t>Project Code:</a:t>
            </a:r>
            <a:r>
              <a:rPr lang="en-IN" dirty="0">
                <a:solidFill>
                  <a:srgbClr val="000000"/>
                </a:solidFill>
                <a:effectLst/>
                <a:latin typeface="Arial" panose="020B0604020202020204" pitchFamily="34" charset="0"/>
                <a:cs typeface="Arial" panose="020B0604020202020204" pitchFamily="34" charset="0"/>
              </a:rPr>
              <a:t>CDACL-003</a:t>
            </a:r>
            <a:endParaRPr lang="en-IN" i="0" dirty="0">
              <a:solidFill>
                <a:srgbClr val="222222"/>
              </a:solidFill>
              <a:effectLst/>
              <a:latin typeface="Arial" panose="020B0604020202020204" pitchFamily="34" charset="0"/>
              <a:cs typeface="Arial" panose="020B0604020202020204" pitchFamily="34" charset="0"/>
            </a:endParaRPr>
          </a:p>
          <a:p>
            <a:pPr marL="0" indent="0">
              <a:buNone/>
            </a:pPr>
            <a:r>
              <a:rPr lang="en-US" b="1" dirty="0"/>
              <a:t>Team Members:</a:t>
            </a:r>
          </a:p>
          <a:p>
            <a:pPr marL="0" indent="0">
              <a:buNone/>
            </a:pPr>
            <a:r>
              <a:rPr lang="en-US" b="1" dirty="0"/>
              <a:t>Darshan N: darshan.1014@gmail.com </a:t>
            </a:r>
          </a:p>
          <a:p>
            <a:pPr marL="0" indent="0">
              <a:buNone/>
            </a:pPr>
            <a:r>
              <a:rPr lang="en-US" b="1" dirty="0"/>
              <a:t>Sanjana PR: prsanjana920@gmail.com</a:t>
            </a:r>
          </a:p>
          <a:p>
            <a:pPr marL="0" indent="0">
              <a:buNone/>
            </a:pPr>
            <a:r>
              <a:rPr lang="en-US" b="1" dirty="0"/>
              <a:t>Rahul sai </a:t>
            </a:r>
            <a:r>
              <a:rPr lang="en-US" b="1" dirty="0" err="1"/>
              <a:t>Gudiboina</a:t>
            </a:r>
            <a:r>
              <a:rPr lang="en-US" b="1" dirty="0"/>
              <a:t> : rahulgudiboina@gmail.com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226579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F596-AE71-6A59-7356-53A3CC6C1FD2}"/>
              </a:ext>
            </a:extLst>
          </p:cNvPr>
          <p:cNvSpPr txBox="1">
            <a:spLocks/>
          </p:cNvSpPr>
          <p:nvPr/>
        </p:nvSpPr>
        <p:spPr>
          <a:xfrm>
            <a:off x="838199" y="452283"/>
            <a:ext cx="9898627" cy="796413"/>
          </a:xfrm>
          <a:prstGeom prst="rect">
            <a:avLst/>
          </a:prstGeom>
        </p:spPr>
        <p:style>
          <a:lnRef idx="1">
            <a:schemeClr val="accent4"/>
          </a:lnRef>
          <a:fillRef idx="2">
            <a:schemeClr val="accent4"/>
          </a:fillRef>
          <a:effectRef idx="1">
            <a:schemeClr val="accent4"/>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t>KPIs Information</a:t>
            </a:r>
            <a:endParaRPr lang="en-IN" sz="3200" b="1" dirty="0"/>
          </a:p>
        </p:txBody>
      </p:sp>
      <p:sp>
        <p:nvSpPr>
          <p:cNvPr id="5" name="Content Placeholder 4">
            <a:extLst>
              <a:ext uri="{FF2B5EF4-FFF2-40B4-BE49-F238E27FC236}">
                <a16:creationId xmlns:a16="http://schemas.microsoft.com/office/drawing/2014/main" id="{7601EB67-4E23-4EE1-BBB8-87183F97105F}"/>
              </a:ext>
            </a:extLst>
          </p:cNvPr>
          <p:cNvSpPr>
            <a:spLocks noGrp="1"/>
          </p:cNvSpPr>
          <p:nvPr>
            <p:ph idx="1"/>
          </p:nvPr>
        </p:nvSpPr>
        <p:spPr>
          <a:xfrm>
            <a:off x="838200" y="1428751"/>
            <a:ext cx="9677400" cy="4614862"/>
          </a:xfrm>
        </p:spPr>
        <p:txBody>
          <a:bodyPr>
            <a:normAutofit/>
          </a:bodyPr>
          <a:lstStyle/>
          <a:p>
            <a:pPr algn="just"/>
            <a:r>
              <a:rPr lang="en-US" sz="2500" dirty="0">
                <a:latin typeface="Times New Roman" panose="02020603050405020304" pitchFamily="18" charset="0"/>
                <a:cs typeface="Times New Roman" panose="02020603050405020304" pitchFamily="18" charset="0"/>
              </a:rPr>
              <a:t>The KPIs derived from the above attributes help monitor the performance across various stages of the supply chain: from production, inventory management, and quality control, to shipping and customer satisfaction. By tracking these KPIs, businesses can identify bottlenecks, optimize processes, reduce costs, and improve overall supply chain efficiency.</a:t>
            </a:r>
          </a:p>
          <a:p>
            <a:pPr algn="just"/>
            <a:endParaRPr lang="en-US" sz="25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2D8362D-F78C-B6AE-B354-2726576C10CB}"/>
              </a:ext>
            </a:extLst>
          </p:cNvPr>
          <p:cNvPicPr>
            <a:picLocks noChangeAspect="1"/>
          </p:cNvPicPr>
          <p:nvPr/>
        </p:nvPicPr>
        <p:blipFill>
          <a:blip r:embed="rId2"/>
          <a:stretch>
            <a:fillRect/>
          </a:stretch>
        </p:blipFill>
        <p:spPr>
          <a:xfrm>
            <a:off x="1343026" y="3885984"/>
            <a:ext cx="9172574" cy="2043329"/>
          </a:xfrm>
          <a:prstGeom prst="rect">
            <a:avLst/>
          </a:prstGeom>
        </p:spPr>
      </p:pic>
    </p:spTree>
    <p:extLst>
      <p:ext uri="{BB962C8B-B14F-4D97-AF65-F5344CB8AC3E}">
        <p14:creationId xmlns:p14="http://schemas.microsoft.com/office/powerpoint/2010/main" val="63294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2D81-FCA4-C535-92DF-2559F5B1A24C}"/>
              </a:ext>
            </a:extLst>
          </p:cNvPr>
          <p:cNvSpPr>
            <a:spLocks noGrp="1"/>
          </p:cNvSpPr>
          <p:nvPr>
            <p:ph type="title"/>
          </p:nvPr>
        </p:nvSpPr>
        <p:spPr>
          <a:xfrm>
            <a:off x="838200" y="365125"/>
            <a:ext cx="10515600" cy="735013"/>
          </a:xfrm>
        </p:spPr>
        <p:txBody>
          <a:bodyPr>
            <a:normAutofit/>
          </a:bodyPr>
          <a:lstStyle/>
          <a:p>
            <a:r>
              <a:rPr lang="en-US" sz="3500" b="1" dirty="0">
                <a:latin typeface="Times New Roman" panose="02020603050405020304" pitchFamily="18" charset="0"/>
                <a:cs typeface="Times New Roman" panose="02020603050405020304" pitchFamily="18" charset="0"/>
              </a:rPr>
              <a:t>Conclusion:</a:t>
            </a:r>
            <a:endParaRPr lang="en-IN" sz="35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D3AB39-8EDA-B3B1-F37A-700C106BB01E}"/>
              </a:ext>
            </a:extLst>
          </p:cNvPr>
          <p:cNvSpPr txBox="1"/>
          <p:nvPr/>
        </p:nvSpPr>
        <p:spPr>
          <a:xfrm>
            <a:off x="700087" y="985839"/>
            <a:ext cx="10872787" cy="3108543"/>
          </a:xfrm>
          <a:prstGeom prst="rect">
            <a:avLst/>
          </a:prstGeom>
          <a:noFill/>
        </p:spPr>
        <p:txBody>
          <a:bodyPr wrap="square">
            <a:spAutoFit/>
          </a:bodyPr>
          <a:lstStyle/>
          <a:p>
            <a:pPr algn="just"/>
            <a:r>
              <a:rPr lang="en-US" sz="2800" dirty="0"/>
              <a:t>Overall, the Supply Chain Comparison Dashboard provides valuable insights into product performance, pricing strategies, and operational efficiencies. By leveraging this information, stakeholders can make informed decisions to optimize the supply chain, enhance customer satisfaction, and drive overall business growth. Continuous monitoring and analysis of these metrics will be essential for adapting to market changes and maintaining a competitive edge.</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6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74AF-E8D4-4A21-4B8D-572151EB0382}"/>
              </a:ext>
            </a:extLst>
          </p:cNvPr>
          <p:cNvSpPr>
            <a:spLocks noGrp="1"/>
          </p:cNvSpPr>
          <p:nvPr>
            <p:ph type="title"/>
          </p:nvPr>
        </p:nvSpPr>
        <p:spPr>
          <a:xfrm>
            <a:off x="738187" y="2508250"/>
            <a:ext cx="10515600" cy="1325563"/>
          </a:xfrm>
        </p:spPr>
        <p:txBody>
          <a:bodyPr/>
          <a:lstStyle/>
          <a:p>
            <a:pPr algn="ctr"/>
            <a:r>
              <a:rPr lang="en-IN" dirty="0">
                <a:latin typeface="Algerian" panose="04020705040A02060702" pitchFamily="82" charset="0"/>
              </a:rPr>
              <a:t>The End</a:t>
            </a:r>
          </a:p>
        </p:txBody>
      </p:sp>
    </p:spTree>
    <p:extLst>
      <p:ext uri="{BB962C8B-B14F-4D97-AF65-F5344CB8AC3E}">
        <p14:creationId xmlns:p14="http://schemas.microsoft.com/office/powerpoint/2010/main" val="292347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BE20-BE78-1C8F-C16F-B59B99129119}"/>
              </a:ext>
            </a:extLst>
          </p:cNvPr>
          <p:cNvSpPr>
            <a:spLocks noGrp="1"/>
          </p:cNvSpPr>
          <p:nvPr>
            <p:ph type="title"/>
          </p:nvPr>
        </p:nvSpPr>
        <p:spPr>
          <a:xfrm>
            <a:off x="2576051" y="2174323"/>
            <a:ext cx="7745361" cy="2509353"/>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IN"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SUPPLY CHAIN ANALYSIS</a:t>
            </a:r>
          </a:p>
        </p:txBody>
      </p:sp>
      <p:pic>
        <p:nvPicPr>
          <p:cNvPr id="4" name="Picture 2" descr="Services vs manufacturing: How end-to-end should a Value Stream Map be">
            <a:extLst>
              <a:ext uri="{FF2B5EF4-FFF2-40B4-BE49-F238E27FC236}">
                <a16:creationId xmlns:a16="http://schemas.microsoft.com/office/drawing/2014/main" id="{A08893B2-EA1F-C0DF-F7F7-2000B0F73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9773"/>
            <a:ext cx="1728788" cy="146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23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DA7516-407D-7F58-8A10-9CC5C8E154C8}"/>
              </a:ext>
            </a:extLst>
          </p:cNvPr>
          <p:cNvSpPr txBox="1"/>
          <p:nvPr/>
        </p:nvSpPr>
        <p:spPr>
          <a:xfrm>
            <a:off x="3048000" y="2277296"/>
            <a:ext cx="6096000" cy="369332"/>
          </a:xfrm>
          <a:prstGeom prst="rect">
            <a:avLst/>
          </a:prstGeom>
          <a:noFill/>
        </p:spPr>
        <p:txBody>
          <a:bodyPr wrap="square">
            <a:spAutoFit/>
          </a:bodyPr>
          <a:lstStyle/>
          <a:p>
            <a:endParaRPr lang="en-IN" dirty="0"/>
          </a:p>
        </p:txBody>
      </p:sp>
      <p:pic>
        <p:nvPicPr>
          <p:cNvPr id="9" name="Picture 8">
            <a:extLst>
              <a:ext uri="{FF2B5EF4-FFF2-40B4-BE49-F238E27FC236}">
                <a16:creationId xmlns:a16="http://schemas.microsoft.com/office/drawing/2014/main" id="{1FB3BA2F-3F67-4A0C-5DA6-36DD2336B14F}"/>
              </a:ext>
            </a:extLst>
          </p:cNvPr>
          <p:cNvPicPr>
            <a:picLocks noChangeAspect="1"/>
          </p:cNvPicPr>
          <p:nvPr/>
        </p:nvPicPr>
        <p:blipFill>
          <a:blip r:embed="rId2"/>
          <a:stretch>
            <a:fillRect/>
          </a:stretch>
        </p:blipFill>
        <p:spPr>
          <a:xfrm>
            <a:off x="3047736" y="3246104"/>
            <a:ext cx="6096528" cy="365792"/>
          </a:xfrm>
          <a:prstGeom prst="rect">
            <a:avLst/>
          </a:prstGeom>
        </p:spPr>
      </p:pic>
      <p:sp>
        <p:nvSpPr>
          <p:cNvPr id="11" name="Title 10">
            <a:extLst>
              <a:ext uri="{FF2B5EF4-FFF2-40B4-BE49-F238E27FC236}">
                <a16:creationId xmlns:a16="http://schemas.microsoft.com/office/drawing/2014/main" id="{5D42C5CB-BC8E-510F-B16E-D5CBBB962AFD}"/>
              </a:ext>
            </a:extLst>
          </p:cNvPr>
          <p:cNvSpPr txBox="1">
            <a:spLocks noGrp="1"/>
          </p:cNvSpPr>
          <p:nvPr>
            <p:ph type="title"/>
          </p:nvPr>
        </p:nvSpPr>
        <p:spPr>
          <a:xfrm>
            <a:off x="838200" y="677041"/>
            <a:ext cx="10515600" cy="701731"/>
          </a:xfrm>
          <a:prstGeom prst="rect">
            <a:avLst/>
          </a:prstGeom>
          <a:ln>
            <a:solidFill>
              <a:srgbClr val="993300"/>
            </a:solidFill>
          </a:ln>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dirty="0"/>
              <a:t>TOPIC : SUPPLY CHAIN ANALYIS</a:t>
            </a:r>
          </a:p>
        </p:txBody>
      </p:sp>
      <p:sp>
        <p:nvSpPr>
          <p:cNvPr id="13" name="TextBox 12">
            <a:extLst>
              <a:ext uri="{FF2B5EF4-FFF2-40B4-BE49-F238E27FC236}">
                <a16:creationId xmlns:a16="http://schemas.microsoft.com/office/drawing/2014/main" id="{ADF8A17A-1033-8F74-C950-BBDA512E9AB2}"/>
              </a:ext>
            </a:extLst>
          </p:cNvPr>
          <p:cNvSpPr txBox="1"/>
          <p:nvPr/>
        </p:nvSpPr>
        <p:spPr>
          <a:xfrm>
            <a:off x="838200" y="1714294"/>
            <a:ext cx="10515600" cy="5078313"/>
          </a:xfrm>
          <a:prstGeom prst="rect">
            <a:avLst/>
          </a:prstGeom>
          <a:noFill/>
        </p:spPr>
        <p:txBody>
          <a:bodyPr wrap="square">
            <a:spAutoFit/>
          </a:bodyPr>
          <a:lstStyle/>
          <a:p>
            <a:pPr algn="ctr"/>
            <a:r>
              <a:rPr lang="en-US" b="1" dirty="0">
                <a:solidFill>
                  <a:srgbClr val="3C4043"/>
                </a:solidFill>
                <a:effectLst/>
                <a:latin typeface="Times New Roman" panose="02020603050405020304" pitchFamily="18" charset="0"/>
                <a:cs typeface="Times New Roman" panose="02020603050405020304" pitchFamily="18" charset="0"/>
              </a:rPr>
              <a:t>Attributes Information </a:t>
            </a:r>
            <a:endParaRPr lang="en-US" b="1" dirty="0">
              <a:latin typeface="Times New Roman" panose="02020603050405020304" pitchFamily="18" charset="0"/>
              <a:cs typeface="Times New Roman" panose="02020603050405020304" pitchFamily="18" charset="0"/>
            </a:endParaRPr>
          </a:p>
          <a:p>
            <a:r>
              <a:rPr lang="en-US" dirty="0">
                <a:solidFill>
                  <a:srgbClr val="3C4043"/>
                </a:solidFill>
                <a:latin typeface="Times New Roman" panose="02020603050405020304" pitchFamily="18" charset="0"/>
              </a:rPr>
              <a:t>1.</a:t>
            </a:r>
            <a:r>
              <a:rPr lang="en-US" b="1" dirty="0">
                <a:solidFill>
                  <a:srgbClr val="3C4043"/>
                </a:solidFill>
                <a:latin typeface="Times New Roman" panose="02020603050405020304" pitchFamily="18" charset="0"/>
              </a:rPr>
              <a:t> </a:t>
            </a:r>
            <a:r>
              <a:rPr lang="en-US" sz="1800" b="1" dirty="0">
                <a:solidFill>
                  <a:srgbClr val="3C4043"/>
                </a:solidFill>
                <a:effectLst/>
                <a:latin typeface="TimesNewRomanPS-BoldMT"/>
              </a:rPr>
              <a:t>Product type</a:t>
            </a:r>
            <a:r>
              <a:rPr lang="en-US" sz="1800" dirty="0">
                <a:solidFill>
                  <a:srgbClr val="3C4043"/>
                </a:solidFill>
                <a:effectLst/>
                <a:latin typeface="Times New Roman" panose="02020603050405020304" pitchFamily="18" charset="0"/>
              </a:rPr>
              <a:t>: The type or category of the product being sold, which could </a:t>
            </a:r>
            <a:endParaRPr lang="en-US" dirty="0"/>
          </a:p>
          <a:p>
            <a:r>
              <a:rPr lang="en-US" sz="1800" dirty="0">
                <a:solidFill>
                  <a:srgbClr val="3C4043"/>
                </a:solidFill>
                <a:effectLst/>
                <a:latin typeface="Times New Roman" panose="02020603050405020304" pitchFamily="18" charset="0"/>
              </a:rPr>
              <a:t>include classifications such as electronics, clothing, household goods, etc. </a:t>
            </a:r>
            <a:endParaRPr lang="en-US" dirty="0"/>
          </a:p>
          <a:p>
            <a:r>
              <a:rPr lang="en-US" sz="1800" dirty="0">
                <a:solidFill>
                  <a:srgbClr val="3C4043"/>
                </a:solidFill>
                <a:effectLst/>
                <a:latin typeface="Times New Roman" panose="02020603050405020304" pitchFamily="18" charset="0"/>
              </a:rPr>
              <a:t>2. </a:t>
            </a:r>
            <a:r>
              <a:rPr lang="en-US" sz="1800" b="1" dirty="0">
                <a:solidFill>
                  <a:srgbClr val="3C4043"/>
                </a:solidFill>
                <a:effectLst/>
                <a:latin typeface="TimesNewRomanPS-BoldMT"/>
              </a:rPr>
              <a:t>SKU</a:t>
            </a:r>
            <a:r>
              <a:rPr lang="en-US" sz="1800" dirty="0">
                <a:solidFill>
                  <a:srgbClr val="3C4043"/>
                </a:solidFill>
                <a:effectLst/>
                <a:latin typeface="Times New Roman" panose="02020603050405020304" pitchFamily="18" charset="0"/>
              </a:rPr>
              <a:t>: Stock Keeping Unit, a unique code assigned to each distinct product or </a:t>
            </a:r>
            <a:endParaRPr lang="en-US" dirty="0"/>
          </a:p>
          <a:p>
            <a:r>
              <a:rPr lang="en-US" sz="1800" dirty="0">
                <a:solidFill>
                  <a:srgbClr val="3C4043"/>
                </a:solidFill>
                <a:effectLst/>
                <a:latin typeface="Times New Roman" panose="02020603050405020304" pitchFamily="18" charset="0"/>
              </a:rPr>
              <a:t>item for inventory tracking and management. </a:t>
            </a:r>
            <a:endParaRPr lang="en-US" dirty="0"/>
          </a:p>
          <a:p>
            <a:r>
              <a:rPr lang="en-US" sz="1800" dirty="0">
                <a:solidFill>
                  <a:srgbClr val="3C4043"/>
                </a:solidFill>
                <a:effectLst/>
                <a:latin typeface="Times New Roman" panose="02020603050405020304" pitchFamily="18" charset="0"/>
              </a:rPr>
              <a:t>3. </a:t>
            </a:r>
            <a:r>
              <a:rPr lang="en-US" sz="1800" b="1" dirty="0">
                <a:solidFill>
                  <a:srgbClr val="3C4043"/>
                </a:solidFill>
                <a:effectLst/>
                <a:latin typeface="TimesNewRomanPS-BoldMT"/>
              </a:rPr>
              <a:t>Price</a:t>
            </a:r>
            <a:r>
              <a:rPr lang="en-US" sz="1800" dirty="0">
                <a:solidFill>
                  <a:srgbClr val="3C4043"/>
                </a:solidFill>
                <a:effectLst/>
                <a:latin typeface="Times New Roman" panose="02020603050405020304" pitchFamily="18" charset="0"/>
              </a:rPr>
              <a:t>: The price of the product, typically in the currency of the country where </a:t>
            </a:r>
            <a:endParaRPr lang="en-US" dirty="0"/>
          </a:p>
          <a:p>
            <a:r>
              <a:rPr lang="en-US" sz="1800" dirty="0">
                <a:solidFill>
                  <a:srgbClr val="3C4043"/>
                </a:solidFill>
                <a:effectLst/>
                <a:latin typeface="Times New Roman" panose="02020603050405020304" pitchFamily="18" charset="0"/>
              </a:rPr>
              <a:t>the purchase is made (e.g., USD for United States). </a:t>
            </a:r>
            <a:endParaRPr lang="en-US" dirty="0"/>
          </a:p>
          <a:p>
            <a:r>
              <a:rPr lang="en-US" sz="1800" dirty="0">
                <a:solidFill>
                  <a:srgbClr val="3C4043"/>
                </a:solidFill>
                <a:effectLst/>
                <a:latin typeface="Times New Roman" panose="02020603050405020304" pitchFamily="18" charset="0"/>
              </a:rPr>
              <a:t>4. </a:t>
            </a:r>
            <a:r>
              <a:rPr lang="en-US" sz="1800" b="1" dirty="0">
                <a:solidFill>
                  <a:srgbClr val="3C4043"/>
                </a:solidFill>
                <a:effectLst/>
                <a:latin typeface="TimesNewRomanPS-BoldMT"/>
              </a:rPr>
              <a:t>Availability</a:t>
            </a:r>
            <a:r>
              <a:rPr lang="en-US" sz="1800" dirty="0">
                <a:solidFill>
                  <a:srgbClr val="3C4043"/>
                </a:solidFill>
                <a:effectLst/>
                <a:latin typeface="Times New Roman" panose="02020603050405020304" pitchFamily="18" charset="0"/>
              </a:rPr>
              <a:t>: Indicates whether the product is currently available for purchase </a:t>
            </a:r>
            <a:endParaRPr lang="en-US" dirty="0"/>
          </a:p>
          <a:p>
            <a:r>
              <a:rPr lang="en-US" sz="1800" dirty="0">
                <a:solidFill>
                  <a:srgbClr val="3C4043"/>
                </a:solidFill>
                <a:effectLst/>
                <a:latin typeface="Times New Roman" panose="02020603050405020304" pitchFamily="18" charset="0"/>
              </a:rPr>
              <a:t>or out of stock. </a:t>
            </a:r>
            <a:endParaRPr lang="en-US" dirty="0"/>
          </a:p>
          <a:p>
            <a:r>
              <a:rPr lang="en-US" sz="1800" dirty="0">
                <a:solidFill>
                  <a:srgbClr val="3C4043"/>
                </a:solidFill>
                <a:effectLst/>
                <a:latin typeface="Times New Roman" panose="02020603050405020304" pitchFamily="18" charset="0"/>
              </a:rPr>
              <a:t>5. </a:t>
            </a:r>
            <a:r>
              <a:rPr lang="en-US" sz="1800" b="1" dirty="0">
                <a:solidFill>
                  <a:srgbClr val="3C4043"/>
                </a:solidFill>
                <a:effectLst/>
                <a:latin typeface="TimesNewRomanPS-BoldMT"/>
              </a:rPr>
              <a:t>Number of products sold</a:t>
            </a:r>
            <a:r>
              <a:rPr lang="en-US" sz="1800" dirty="0">
                <a:solidFill>
                  <a:srgbClr val="3C4043"/>
                </a:solidFill>
                <a:effectLst/>
                <a:latin typeface="Times New Roman" panose="02020603050405020304" pitchFamily="18" charset="0"/>
              </a:rPr>
              <a:t>: The quantity of the product sold in a specific </a:t>
            </a:r>
            <a:endParaRPr lang="en-US" dirty="0"/>
          </a:p>
          <a:p>
            <a:r>
              <a:rPr lang="en-US" sz="1800" dirty="0">
                <a:solidFill>
                  <a:srgbClr val="3C4043"/>
                </a:solidFill>
                <a:effectLst/>
                <a:latin typeface="Times New Roman" panose="02020603050405020304" pitchFamily="18" charset="0"/>
              </a:rPr>
              <a:t>period, such as daily, monthly, or yearly. </a:t>
            </a:r>
            <a:endParaRPr lang="en-US" dirty="0"/>
          </a:p>
          <a:p>
            <a:r>
              <a:rPr lang="en-US" sz="1800" dirty="0">
                <a:solidFill>
                  <a:srgbClr val="3C4043"/>
                </a:solidFill>
                <a:effectLst/>
                <a:latin typeface="Times New Roman" panose="02020603050405020304" pitchFamily="18" charset="0"/>
              </a:rPr>
              <a:t>6. </a:t>
            </a:r>
            <a:r>
              <a:rPr lang="en-US" sz="1800" b="1" dirty="0">
                <a:solidFill>
                  <a:srgbClr val="3C4043"/>
                </a:solidFill>
                <a:effectLst/>
                <a:latin typeface="TimesNewRomanPS-BoldMT"/>
              </a:rPr>
              <a:t>Revenue generated</a:t>
            </a:r>
            <a:r>
              <a:rPr lang="en-US" sz="1800" dirty="0">
                <a:solidFill>
                  <a:srgbClr val="3C4043"/>
                </a:solidFill>
                <a:effectLst/>
                <a:latin typeface="Times New Roman" panose="02020603050405020304" pitchFamily="18" charset="0"/>
              </a:rPr>
              <a:t>: The total amount of revenue generated from selling the </a:t>
            </a:r>
            <a:endParaRPr lang="en-US" dirty="0"/>
          </a:p>
          <a:p>
            <a:r>
              <a:rPr lang="en-US" sz="1800" dirty="0">
                <a:solidFill>
                  <a:srgbClr val="3C4043"/>
                </a:solidFill>
                <a:effectLst/>
                <a:latin typeface="Times New Roman" panose="02020603050405020304" pitchFamily="18" charset="0"/>
              </a:rPr>
              <a:t>product, calculated by multiplying the price by the number of products sold. </a:t>
            </a:r>
            <a:endParaRPr lang="en-US" dirty="0"/>
          </a:p>
          <a:p>
            <a:r>
              <a:rPr lang="en-US" sz="1800" dirty="0">
                <a:solidFill>
                  <a:srgbClr val="3C4043"/>
                </a:solidFill>
                <a:effectLst/>
                <a:latin typeface="Times New Roman" panose="02020603050405020304" pitchFamily="18" charset="0"/>
              </a:rPr>
              <a:t>7. </a:t>
            </a:r>
            <a:r>
              <a:rPr lang="en-US" sz="1800" b="1" dirty="0">
                <a:solidFill>
                  <a:srgbClr val="3C4043"/>
                </a:solidFill>
                <a:effectLst/>
                <a:latin typeface="TimesNewRomanPS-BoldMT"/>
              </a:rPr>
              <a:t>Customer demographics</a:t>
            </a:r>
            <a:r>
              <a:rPr lang="en-US" sz="1800" dirty="0">
                <a:solidFill>
                  <a:srgbClr val="3C4043"/>
                </a:solidFill>
                <a:effectLst/>
                <a:latin typeface="Times New Roman" panose="02020603050405020304" pitchFamily="18" charset="0"/>
              </a:rPr>
              <a:t>: Information about the customers' characteristics and </a:t>
            </a:r>
            <a:endParaRPr lang="en-US" dirty="0"/>
          </a:p>
          <a:p>
            <a:r>
              <a:rPr lang="en-US" sz="1800" dirty="0">
                <a:solidFill>
                  <a:srgbClr val="3C4043"/>
                </a:solidFill>
                <a:effectLst/>
                <a:latin typeface="Times New Roman" panose="02020603050405020304" pitchFamily="18" charset="0"/>
              </a:rPr>
              <a:t>attributes, such as age, gender, income level, etc. </a:t>
            </a:r>
            <a:endParaRPr lang="en-US" dirty="0"/>
          </a:p>
          <a:p>
            <a:r>
              <a:rPr lang="en-US" sz="1800" dirty="0">
                <a:solidFill>
                  <a:srgbClr val="3C4043"/>
                </a:solidFill>
                <a:effectLst/>
                <a:latin typeface="Times New Roman" panose="02020603050405020304" pitchFamily="18" charset="0"/>
              </a:rPr>
              <a:t>8. </a:t>
            </a:r>
            <a:r>
              <a:rPr lang="en-US" sz="1800" b="1" dirty="0">
                <a:solidFill>
                  <a:srgbClr val="3C4043"/>
                </a:solidFill>
                <a:effectLst/>
                <a:latin typeface="TimesNewRomanPS-BoldMT"/>
              </a:rPr>
              <a:t>Stock levels</a:t>
            </a:r>
            <a:r>
              <a:rPr lang="en-US" sz="1800" dirty="0">
                <a:solidFill>
                  <a:srgbClr val="3C4043"/>
                </a:solidFill>
                <a:effectLst/>
                <a:latin typeface="Times New Roman" panose="02020603050405020304" pitchFamily="18" charset="0"/>
              </a:rPr>
              <a:t>: The quantity of the product available in inventory at a given time. </a:t>
            </a:r>
            <a:endParaRPr lang="en-US" dirty="0"/>
          </a:p>
          <a:p>
            <a:r>
              <a:rPr lang="en-US" sz="1800" dirty="0">
                <a:solidFill>
                  <a:srgbClr val="3C4043"/>
                </a:solidFill>
                <a:effectLst/>
                <a:latin typeface="Times New Roman" panose="02020603050405020304" pitchFamily="18" charset="0"/>
              </a:rPr>
              <a:t>9. </a:t>
            </a:r>
            <a:r>
              <a:rPr lang="en-US" sz="1800" b="1" dirty="0">
                <a:solidFill>
                  <a:srgbClr val="3C4043"/>
                </a:solidFill>
                <a:effectLst/>
                <a:latin typeface="TimesNewRomanPS-BoldMT"/>
              </a:rPr>
              <a:t>Lead times</a:t>
            </a:r>
            <a:r>
              <a:rPr lang="en-US" sz="1800" dirty="0">
                <a:solidFill>
                  <a:srgbClr val="3C4043"/>
                </a:solidFill>
                <a:effectLst/>
                <a:latin typeface="Times New Roman" panose="02020603050405020304" pitchFamily="18" charset="0"/>
              </a:rPr>
              <a:t>: The time it takes from placing an order until the product is </a:t>
            </a:r>
            <a:endParaRPr lang="en-US" dirty="0"/>
          </a:p>
          <a:p>
            <a:r>
              <a:rPr lang="en-US" sz="1800" dirty="0">
                <a:solidFill>
                  <a:srgbClr val="3C4043"/>
                </a:solidFill>
                <a:effectLst/>
                <a:latin typeface="Times New Roman" panose="02020603050405020304" pitchFamily="18" charset="0"/>
              </a:rPr>
              <a:t>delivered to the customer. </a:t>
            </a:r>
            <a:endParaRPr lang="en-US" dirty="0"/>
          </a:p>
        </p:txBody>
      </p:sp>
    </p:spTree>
    <p:extLst>
      <p:ext uri="{BB962C8B-B14F-4D97-AF65-F5344CB8AC3E}">
        <p14:creationId xmlns:p14="http://schemas.microsoft.com/office/powerpoint/2010/main" val="298693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B7A-42E9-548B-81FF-E93B40583CE4}"/>
              </a:ext>
            </a:extLst>
          </p:cNvPr>
          <p:cNvSpPr>
            <a:spLocks noGrp="1"/>
          </p:cNvSpPr>
          <p:nvPr>
            <p:ph type="title"/>
          </p:nvPr>
        </p:nvSpPr>
        <p:spPr>
          <a:xfrm>
            <a:off x="838200" y="365125"/>
            <a:ext cx="10515600" cy="5807075"/>
          </a:xfrm>
        </p:spPr>
        <p:txBody>
          <a:bodyPr>
            <a:noAutofit/>
          </a:bodyPr>
          <a:lstStyle/>
          <a:p>
            <a:r>
              <a:rPr lang="en-US" sz="1800" dirty="0">
                <a:solidFill>
                  <a:srgbClr val="3C4043"/>
                </a:solidFill>
                <a:effectLst/>
                <a:latin typeface="Times New Roman" panose="02020603050405020304" pitchFamily="18" charset="0"/>
              </a:rPr>
              <a:t>10.</a:t>
            </a:r>
            <a:r>
              <a:rPr lang="en-US" sz="1800" b="1" dirty="0">
                <a:solidFill>
                  <a:srgbClr val="3C4043"/>
                </a:solidFill>
                <a:effectLst/>
                <a:latin typeface="TimesNewRomanPS-BoldMT"/>
              </a:rPr>
              <a:t>Order quantities</a:t>
            </a:r>
            <a:r>
              <a:rPr lang="en-US" sz="1800" dirty="0">
                <a:solidFill>
                  <a:srgbClr val="3C4043"/>
                </a:solidFill>
                <a:effectLst/>
                <a:latin typeface="Times New Roman" panose="02020603050405020304" pitchFamily="18" charset="0"/>
              </a:rPr>
              <a:t>: The number of units of the product ordered by customers in </a:t>
            </a:r>
            <a:br>
              <a:rPr lang="en-US" sz="900" dirty="0"/>
            </a:br>
            <a:r>
              <a:rPr lang="en-US" sz="1800" dirty="0">
                <a:solidFill>
                  <a:srgbClr val="3C4043"/>
                </a:solidFill>
                <a:effectLst/>
                <a:latin typeface="Times New Roman" panose="02020603050405020304" pitchFamily="18" charset="0"/>
              </a:rPr>
              <a:t>each transaction. </a:t>
            </a:r>
            <a:br>
              <a:rPr lang="en-US" sz="900" dirty="0"/>
            </a:br>
            <a:r>
              <a:rPr lang="en-US" sz="1800" dirty="0">
                <a:solidFill>
                  <a:srgbClr val="3C4043"/>
                </a:solidFill>
                <a:effectLst/>
                <a:latin typeface="Times New Roman" panose="02020603050405020304" pitchFamily="18" charset="0"/>
              </a:rPr>
              <a:t>11.</a:t>
            </a:r>
            <a:r>
              <a:rPr lang="en-US" sz="1800" b="1" dirty="0">
                <a:solidFill>
                  <a:srgbClr val="3C4043"/>
                </a:solidFill>
                <a:effectLst/>
                <a:latin typeface="TimesNewRomanPS-BoldMT"/>
              </a:rPr>
              <a:t>Shipping times</a:t>
            </a:r>
            <a:r>
              <a:rPr lang="en-US" sz="1800" dirty="0">
                <a:solidFill>
                  <a:srgbClr val="3C4043"/>
                </a:solidFill>
                <a:effectLst/>
                <a:latin typeface="Times New Roman" panose="02020603050405020304" pitchFamily="18" charset="0"/>
              </a:rPr>
              <a:t>: The time it takes for the product to be shipped from the seller </a:t>
            </a:r>
            <a:br>
              <a:rPr lang="en-US" sz="900" dirty="0"/>
            </a:br>
            <a:r>
              <a:rPr lang="en-US" sz="1800" dirty="0">
                <a:solidFill>
                  <a:srgbClr val="3C4043"/>
                </a:solidFill>
                <a:effectLst/>
                <a:latin typeface="Times New Roman" panose="02020603050405020304" pitchFamily="18" charset="0"/>
              </a:rPr>
              <a:t>to the customer's location. </a:t>
            </a:r>
            <a:br>
              <a:rPr lang="en-US" sz="900" dirty="0"/>
            </a:br>
            <a:r>
              <a:rPr lang="en-US" sz="1800" dirty="0">
                <a:solidFill>
                  <a:srgbClr val="3C4043"/>
                </a:solidFill>
                <a:effectLst/>
                <a:latin typeface="Times New Roman" panose="02020603050405020304" pitchFamily="18" charset="0"/>
              </a:rPr>
              <a:t>12.</a:t>
            </a:r>
            <a:r>
              <a:rPr lang="en-US" sz="1800" b="1" dirty="0">
                <a:solidFill>
                  <a:srgbClr val="3C4043"/>
                </a:solidFill>
                <a:effectLst/>
                <a:latin typeface="TimesNewRomanPS-BoldMT"/>
              </a:rPr>
              <a:t>Shipping carriers</a:t>
            </a:r>
            <a:r>
              <a:rPr lang="en-US" sz="1800" dirty="0">
                <a:solidFill>
                  <a:srgbClr val="3C4043"/>
                </a:solidFill>
                <a:effectLst/>
                <a:latin typeface="Times New Roman" panose="02020603050405020304" pitchFamily="18" charset="0"/>
              </a:rPr>
              <a:t>: The companies or services responsible for transporting the </a:t>
            </a:r>
            <a:br>
              <a:rPr lang="en-US" sz="900" dirty="0"/>
            </a:br>
            <a:r>
              <a:rPr lang="en-US" sz="1800" dirty="0">
                <a:solidFill>
                  <a:srgbClr val="3C4043"/>
                </a:solidFill>
                <a:effectLst/>
                <a:latin typeface="Times New Roman" panose="02020603050405020304" pitchFamily="18" charset="0"/>
              </a:rPr>
              <a:t>product from the seller to the customer. </a:t>
            </a:r>
            <a:br>
              <a:rPr lang="en-US" sz="900" dirty="0"/>
            </a:br>
            <a:r>
              <a:rPr lang="en-US" sz="1800" dirty="0">
                <a:solidFill>
                  <a:srgbClr val="3C4043"/>
                </a:solidFill>
                <a:effectLst/>
                <a:latin typeface="Times New Roman" panose="02020603050405020304" pitchFamily="18" charset="0"/>
              </a:rPr>
              <a:t>13.</a:t>
            </a:r>
            <a:r>
              <a:rPr lang="en-US" sz="1800" b="1" dirty="0">
                <a:solidFill>
                  <a:srgbClr val="3C4043"/>
                </a:solidFill>
                <a:effectLst/>
                <a:latin typeface="TimesNewRomanPS-BoldMT"/>
              </a:rPr>
              <a:t>Shipping costs</a:t>
            </a:r>
            <a:r>
              <a:rPr lang="en-US" sz="1800" dirty="0">
                <a:solidFill>
                  <a:srgbClr val="3C4043"/>
                </a:solidFill>
                <a:effectLst/>
                <a:latin typeface="Times New Roman" panose="02020603050405020304" pitchFamily="18" charset="0"/>
              </a:rPr>
              <a:t>: The expenses associated with shipping the product to the </a:t>
            </a:r>
            <a:br>
              <a:rPr lang="en-US" sz="900" dirty="0"/>
            </a:br>
            <a:r>
              <a:rPr lang="en-US" sz="1800" dirty="0">
                <a:solidFill>
                  <a:srgbClr val="3C4043"/>
                </a:solidFill>
                <a:effectLst/>
                <a:latin typeface="Times New Roman" panose="02020603050405020304" pitchFamily="18" charset="0"/>
              </a:rPr>
              <a:t>customer, including packaging, handling, and transportation fees. </a:t>
            </a:r>
            <a:br>
              <a:rPr lang="en-US" sz="900" dirty="0"/>
            </a:br>
            <a:r>
              <a:rPr lang="en-US" sz="1800" dirty="0">
                <a:solidFill>
                  <a:srgbClr val="3C4043"/>
                </a:solidFill>
                <a:effectLst/>
                <a:latin typeface="Times New Roman" panose="02020603050405020304" pitchFamily="18" charset="0"/>
              </a:rPr>
              <a:t>14.</a:t>
            </a:r>
            <a:r>
              <a:rPr lang="en-US" sz="1800" b="1" dirty="0">
                <a:solidFill>
                  <a:srgbClr val="3C4043"/>
                </a:solidFill>
                <a:effectLst/>
                <a:latin typeface="TimesNewRomanPS-BoldMT"/>
              </a:rPr>
              <a:t>Supplier name</a:t>
            </a:r>
            <a:r>
              <a:rPr lang="en-US" sz="1800" dirty="0">
                <a:solidFill>
                  <a:srgbClr val="3C4043"/>
                </a:solidFill>
                <a:effectLst/>
                <a:latin typeface="Times New Roman" panose="02020603050405020304" pitchFamily="18" charset="0"/>
              </a:rPr>
              <a:t>: The name of the company or entity that supplies the product to </a:t>
            </a:r>
            <a:br>
              <a:rPr lang="en-US" sz="900" dirty="0"/>
            </a:br>
            <a:r>
              <a:rPr lang="en-US" sz="1800" dirty="0">
                <a:solidFill>
                  <a:srgbClr val="3C4043"/>
                </a:solidFill>
                <a:effectLst/>
                <a:latin typeface="Times New Roman" panose="02020603050405020304" pitchFamily="18" charset="0"/>
              </a:rPr>
              <a:t>the seller.15.</a:t>
            </a:r>
            <a:r>
              <a:rPr lang="en-US" sz="1800" b="1" dirty="0">
                <a:solidFill>
                  <a:srgbClr val="3C4043"/>
                </a:solidFill>
                <a:effectLst/>
                <a:latin typeface="TimesNewRomanPS-BoldMT"/>
              </a:rPr>
              <a:t>Location (Supplier)</a:t>
            </a:r>
            <a:r>
              <a:rPr lang="en-US" sz="1800" dirty="0">
                <a:solidFill>
                  <a:srgbClr val="3C4043"/>
                </a:solidFill>
                <a:effectLst/>
                <a:latin typeface="Times New Roman" panose="02020603050405020304" pitchFamily="18" charset="0"/>
              </a:rPr>
              <a:t>: The geographical location of the supplier's facilities or </a:t>
            </a:r>
            <a:br>
              <a:rPr lang="en-US" sz="900" dirty="0"/>
            </a:br>
            <a:r>
              <a:rPr lang="en-US" sz="1800" dirty="0">
                <a:solidFill>
                  <a:srgbClr val="3C4043"/>
                </a:solidFill>
                <a:effectLst/>
                <a:latin typeface="Times New Roman" panose="02020603050405020304" pitchFamily="18" charset="0"/>
              </a:rPr>
              <a:t>distribution centers. </a:t>
            </a:r>
            <a:br>
              <a:rPr lang="en-US" sz="900" dirty="0"/>
            </a:br>
            <a:r>
              <a:rPr lang="en-US" sz="1800" dirty="0">
                <a:solidFill>
                  <a:srgbClr val="3C4043"/>
                </a:solidFill>
                <a:effectLst/>
                <a:latin typeface="Times New Roman" panose="02020603050405020304" pitchFamily="18" charset="0"/>
              </a:rPr>
              <a:t>16.</a:t>
            </a:r>
            <a:r>
              <a:rPr lang="en-US" sz="1800" b="1" dirty="0">
                <a:solidFill>
                  <a:srgbClr val="3C4043"/>
                </a:solidFill>
                <a:effectLst/>
                <a:latin typeface="TimesNewRomanPS-BoldMT"/>
              </a:rPr>
              <a:t>Manufacturing lead time</a:t>
            </a:r>
            <a:r>
              <a:rPr lang="en-US" sz="1800" dirty="0">
                <a:solidFill>
                  <a:srgbClr val="3C4043"/>
                </a:solidFill>
                <a:effectLst/>
                <a:latin typeface="Times New Roman" panose="02020603050405020304" pitchFamily="18" charset="0"/>
              </a:rPr>
              <a:t>: The time it takes to manufacture the product from </a:t>
            </a:r>
            <a:br>
              <a:rPr lang="en-US" sz="900" dirty="0"/>
            </a:br>
            <a:r>
              <a:rPr lang="en-US" sz="1800" dirty="0">
                <a:solidFill>
                  <a:srgbClr val="3C4043"/>
                </a:solidFill>
                <a:effectLst/>
                <a:latin typeface="Times New Roman" panose="02020603050405020304" pitchFamily="18" charset="0"/>
              </a:rPr>
              <a:t>the time the order is placed until it is ready for shipment. </a:t>
            </a:r>
            <a:br>
              <a:rPr lang="en-US" sz="900" dirty="0"/>
            </a:br>
            <a:r>
              <a:rPr lang="en-US" sz="1800" dirty="0">
                <a:solidFill>
                  <a:srgbClr val="3C4043"/>
                </a:solidFill>
                <a:effectLst/>
                <a:latin typeface="Times New Roman" panose="02020603050405020304" pitchFamily="18" charset="0"/>
              </a:rPr>
              <a:t>17.</a:t>
            </a:r>
            <a:r>
              <a:rPr lang="en-US" sz="1800" b="1" dirty="0">
                <a:solidFill>
                  <a:srgbClr val="3C4043"/>
                </a:solidFill>
                <a:effectLst/>
                <a:latin typeface="TimesNewRomanPS-BoldMT"/>
              </a:rPr>
              <a:t>Production volumes</a:t>
            </a:r>
            <a:r>
              <a:rPr lang="en-US" sz="1800" dirty="0">
                <a:solidFill>
                  <a:srgbClr val="3C4043"/>
                </a:solidFill>
                <a:effectLst/>
                <a:latin typeface="Times New Roman" panose="02020603050405020304" pitchFamily="18" charset="0"/>
              </a:rPr>
              <a:t>: The quantity of products produced by the manufacturer </a:t>
            </a:r>
            <a:br>
              <a:rPr lang="en-US" sz="900" dirty="0"/>
            </a:br>
            <a:r>
              <a:rPr lang="en-US" sz="1800" dirty="0">
                <a:solidFill>
                  <a:srgbClr val="3C4043"/>
                </a:solidFill>
                <a:effectLst/>
                <a:latin typeface="Times New Roman" panose="02020603050405020304" pitchFamily="18" charset="0"/>
              </a:rPr>
              <a:t>within a specific timeframe. </a:t>
            </a:r>
            <a:br>
              <a:rPr lang="en-US" sz="900" dirty="0"/>
            </a:br>
            <a:r>
              <a:rPr lang="en-US" sz="1800" dirty="0">
                <a:solidFill>
                  <a:srgbClr val="3C4043"/>
                </a:solidFill>
                <a:effectLst/>
                <a:latin typeface="Times New Roman" panose="02020603050405020304" pitchFamily="18" charset="0"/>
              </a:rPr>
              <a:t>18.</a:t>
            </a:r>
            <a:r>
              <a:rPr lang="en-US" sz="1800" b="1" dirty="0">
                <a:solidFill>
                  <a:srgbClr val="3C4043"/>
                </a:solidFill>
                <a:effectLst/>
                <a:latin typeface="TimesNewRomanPS-BoldMT"/>
              </a:rPr>
              <a:t>Manufacturing costs</a:t>
            </a:r>
            <a:r>
              <a:rPr lang="en-US" sz="1800" dirty="0">
                <a:solidFill>
                  <a:srgbClr val="3C4043"/>
                </a:solidFill>
                <a:effectLst/>
                <a:latin typeface="Times New Roman" panose="02020603050405020304" pitchFamily="18" charset="0"/>
              </a:rPr>
              <a:t>: The expenses incurred in the process of manufacturing </a:t>
            </a:r>
            <a:br>
              <a:rPr lang="en-US" sz="900" dirty="0"/>
            </a:br>
            <a:r>
              <a:rPr lang="en-US" sz="1800" dirty="0">
                <a:solidFill>
                  <a:srgbClr val="3C4043"/>
                </a:solidFill>
                <a:effectLst/>
                <a:latin typeface="Times New Roman" panose="02020603050405020304" pitchFamily="18" charset="0"/>
              </a:rPr>
              <a:t>the product, including materials, labor, and overhead costs. </a:t>
            </a:r>
            <a:br>
              <a:rPr lang="en-US" sz="900" dirty="0"/>
            </a:br>
            <a:r>
              <a:rPr lang="en-US" sz="1800" dirty="0">
                <a:solidFill>
                  <a:srgbClr val="3C4043"/>
                </a:solidFill>
                <a:effectLst/>
                <a:latin typeface="Times New Roman" panose="02020603050405020304" pitchFamily="18" charset="0"/>
              </a:rPr>
              <a:t>19.</a:t>
            </a:r>
            <a:r>
              <a:rPr lang="en-US" sz="1800" b="1" dirty="0">
                <a:solidFill>
                  <a:srgbClr val="3C4043"/>
                </a:solidFill>
                <a:effectLst/>
                <a:latin typeface="TimesNewRomanPS-BoldMT"/>
              </a:rPr>
              <a:t>Inspection results</a:t>
            </a:r>
            <a:r>
              <a:rPr lang="en-US" sz="1800" dirty="0">
                <a:solidFill>
                  <a:srgbClr val="3C4043"/>
                </a:solidFill>
                <a:effectLst/>
                <a:latin typeface="Times New Roman" panose="02020603050405020304" pitchFamily="18" charset="0"/>
              </a:rPr>
              <a:t>: The outcomes of quality control inspections performed on </a:t>
            </a:r>
            <a:br>
              <a:rPr lang="en-US" sz="900" dirty="0"/>
            </a:br>
            <a:r>
              <a:rPr lang="en-US" sz="1800" dirty="0">
                <a:solidFill>
                  <a:srgbClr val="3C4043"/>
                </a:solidFill>
                <a:effectLst/>
                <a:latin typeface="Times New Roman" panose="02020603050405020304" pitchFamily="18" charset="0"/>
              </a:rPr>
              <a:t>the product during or after manufacturing. </a:t>
            </a:r>
            <a:br>
              <a:rPr lang="en-US" sz="900" dirty="0"/>
            </a:br>
            <a:r>
              <a:rPr lang="en-US" sz="1800" dirty="0">
                <a:solidFill>
                  <a:srgbClr val="3C4043"/>
                </a:solidFill>
                <a:effectLst/>
                <a:latin typeface="Times New Roman" panose="02020603050405020304" pitchFamily="18" charset="0"/>
              </a:rPr>
              <a:t>20.</a:t>
            </a:r>
            <a:r>
              <a:rPr lang="en-US" sz="1800" b="1" dirty="0">
                <a:solidFill>
                  <a:srgbClr val="3C4043"/>
                </a:solidFill>
                <a:effectLst/>
                <a:latin typeface="TimesNewRomanPS-BoldMT"/>
              </a:rPr>
              <a:t>Defect rates</a:t>
            </a:r>
            <a:r>
              <a:rPr lang="en-US" sz="1800" dirty="0">
                <a:solidFill>
                  <a:srgbClr val="3C4043"/>
                </a:solidFill>
                <a:effectLst/>
                <a:latin typeface="Times New Roman" panose="02020603050405020304" pitchFamily="18" charset="0"/>
              </a:rPr>
              <a:t>: The percentage of defective or non-conforming products </a:t>
            </a:r>
            <a:br>
              <a:rPr lang="en-US" sz="900" dirty="0"/>
            </a:br>
            <a:r>
              <a:rPr lang="en-US" sz="1800" dirty="0">
                <a:solidFill>
                  <a:srgbClr val="3C4043"/>
                </a:solidFill>
                <a:effectLst/>
                <a:latin typeface="Times New Roman" panose="02020603050405020304" pitchFamily="18" charset="0"/>
              </a:rPr>
              <a:t>identified during quality control inspections. </a:t>
            </a:r>
            <a:br>
              <a:rPr lang="en-US" sz="900" dirty="0"/>
            </a:br>
            <a:r>
              <a:rPr lang="en-US" sz="1800" dirty="0">
                <a:solidFill>
                  <a:srgbClr val="3C4043"/>
                </a:solidFill>
                <a:effectLst/>
                <a:latin typeface="Times New Roman" panose="02020603050405020304" pitchFamily="18" charset="0"/>
              </a:rPr>
              <a:t>21.</a:t>
            </a:r>
            <a:r>
              <a:rPr lang="en-US" sz="1800" b="1" dirty="0">
                <a:solidFill>
                  <a:srgbClr val="3C4043"/>
                </a:solidFill>
                <a:effectLst/>
                <a:latin typeface="TimesNewRomanPS-BoldMT"/>
              </a:rPr>
              <a:t>Transportation modes</a:t>
            </a:r>
            <a:r>
              <a:rPr lang="en-US" sz="1800" dirty="0">
                <a:solidFill>
                  <a:srgbClr val="3C4043"/>
                </a:solidFill>
                <a:effectLst/>
                <a:latin typeface="Times New Roman" panose="02020603050405020304" pitchFamily="18" charset="0"/>
              </a:rPr>
              <a:t>: The methods or modes of transportation used to move </a:t>
            </a:r>
            <a:br>
              <a:rPr lang="en-US" sz="900" dirty="0"/>
            </a:br>
            <a:r>
              <a:rPr lang="en-US" sz="1800" dirty="0">
                <a:solidFill>
                  <a:srgbClr val="3C4043"/>
                </a:solidFill>
                <a:effectLst/>
                <a:latin typeface="Times New Roman" panose="02020603050405020304" pitchFamily="18" charset="0"/>
              </a:rPr>
              <a:t>the product between locations, such as air, sea, road, or rail. </a:t>
            </a:r>
            <a:br>
              <a:rPr lang="en-US" sz="900" dirty="0"/>
            </a:br>
            <a:r>
              <a:rPr lang="en-US" sz="1800" dirty="0">
                <a:solidFill>
                  <a:srgbClr val="3C4043"/>
                </a:solidFill>
                <a:effectLst/>
                <a:latin typeface="Times New Roman" panose="02020603050405020304" pitchFamily="18" charset="0"/>
              </a:rPr>
              <a:t>22.</a:t>
            </a:r>
            <a:r>
              <a:rPr lang="en-US" sz="1800" b="1" dirty="0">
                <a:solidFill>
                  <a:srgbClr val="3C4043"/>
                </a:solidFill>
                <a:effectLst/>
                <a:latin typeface="TimesNewRomanPS-BoldMT"/>
              </a:rPr>
              <a:t>Routes and costs</a:t>
            </a:r>
            <a:r>
              <a:rPr lang="en-US" sz="1800" dirty="0">
                <a:solidFill>
                  <a:srgbClr val="3C4043"/>
                </a:solidFill>
                <a:effectLst/>
                <a:latin typeface="Times New Roman" panose="02020603050405020304" pitchFamily="18" charset="0"/>
              </a:rPr>
              <a:t>: The specific routes taken by the product during </a:t>
            </a:r>
            <a:br>
              <a:rPr lang="en-US" sz="900" dirty="0"/>
            </a:br>
            <a:r>
              <a:rPr lang="en-US" sz="1800" dirty="0">
                <a:solidFill>
                  <a:srgbClr val="3C4043"/>
                </a:solidFill>
                <a:effectLst/>
                <a:latin typeface="Times New Roman" panose="02020603050405020304" pitchFamily="18" charset="0"/>
              </a:rPr>
              <a:t>transportation and associated costs, including fees for tolls, customs, etc.</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648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FC62-ADFB-5311-B8F3-6BEAA59CDA71}"/>
              </a:ext>
            </a:extLst>
          </p:cNvPr>
          <p:cNvSpPr>
            <a:spLocks noGrp="1"/>
          </p:cNvSpPr>
          <p:nvPr>
            <p:ph type="title"/>
          </p:nvPr>
        </p:nvSpPr>
        <p:spPr/>
        <p:txBody>
          <a:bodyPr/>
          <a:lstStyle/>
          <a:p>
            <a:r>
              <a:rPr lang="en-US" b="1" dirty="0"/>
              <a:t>Profit Analysis</a:t>
            </a:r>
            <a:endParaRPr lang="en-IN" b="1" dirty="0"/>
          </a:p>
        </p:txBody>
      </p:sp>
      <p:sp>
        <p:nvSpPr>
          <p:cNvPr id="4" name="TextBox 3">
            <a:extLst>
              <a:ext uri="{FF2B5EF4-FFF2-40B4-BE49-F238E27FC236}">
                <a16:creationId xmlns:a16="http://schemas.microsoft.com/office/drawing/2014/main" id="{A5177ED9-BA07-FF9D-9476-1E08ABF64892}"/>
              </a:ext>
            </a:extLst>
          </p:cNvPr>
          <p:cNvSpPr txBox="1"/>
          <p:nvPr/>
        </p:nvSpPr>
        <p:spPr>
          <a:xfrm>
            <a:off x="728663" y="2944092"/>
            <a:ext cx="10625137" cy="1477328"/>
          </a:xfrm>
          <a:prstGeom prst="rect">
            <a:avLst/>
          </a:prstGeom>
          <a:noFill/>
        </p:spPr>
        <p:txBody>
          <a:bodyPr wrap="square">
            <a:spAutoFit/>
          </a:bodyPr>
          <a:lstStyle/>
          <a:p>
            <a:r>
              <a:rPr lang="en-US" sz="3000" b="1" dirty="0">
                <a:solidFill>
                  <a:srgbClr val="222222"/>
                </a:solidFill>
                <a:effectLst/>
                <a:latin typeface="Times New Roman" panose="02020603050405020304" pitchFamily="18" charset="0"/>
              </a:rPr>
              <a:t>Analyze the data using Tableau or Power BI and write an analysis report. You can provide your inputs/solution to company. </a:t>
            </a:r>
            <a:endParaRPr lang="en-US" sz="3000" b="1" dirty="0">
              <a:effectLst/>
              <a:latin typeface="Times New Roman" panose="02020603050405020304" pitchFamily="18" charset="0"/>
              <a:cs typeface="Times New Roman" panose="02020603050405020304" pitchFamily="18" charset="0"/>
            </a:endParaRPr>
          </a:p>
        </p:txBody>
      </p:sp>
      <p:sp>
        <p:nvSpPr>
          <p:cNvPr id="5" name="Title 10">
            <a:extLst>
              <a:ext uri="{FF2B5EF4-FFF2-40B4-BE49-F238E27FC236}">
                <a16:creationId xmlns:a16="http://schemas.microsoft.com/office/drawing/2014/main" id="{58AF0AE8-4AFC-D477-A6DF-35F92BF2E4AC}"/>
              </a:ext>
            </a:extLst>
          </p:cNvPr>
          <p:cNvSpPr txBox="1">
            <a:spLocks/>
          </p:cNvSpPr>
          <p:nvPr/>
        </p:nvSpPr>
        <p:spPr>
          <a:xfrm>
            <a:off x="838200" y="705617"/>
            <a:ext cx="10515600" cy="701731"/>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TOPIC : SUPPLY CHAIN ANALYSIS</a:t>
            </a:r>
          </a:p>
        </p:txBody>
      </p:sp>
    </p:spTree>
    <p:extLst>
      <p:ext uri="{BB962C8B-B14F-4D97-AF65-F5344CB8AC3E}">
        <p14:creationId xmlns:p14="http://schemas.microsoft.com/office/powerpoint/2010/main" val="108669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058E12-317B-0E47-C4A8-4A5DAD03C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511077"/>
            <a:ext cx="10029825" cy="5632864"/>
          </a:xfrm>
          <a:prstGeom prst="rect">
            <a:avLst/>
          </a:prstGeom>
        </p:spPr>
      </p:pic>
    </p:spTree>
    <p:extLst>
      <p:ext uri="{BB962C8B-B14F-4D97-AF65-F5344CB8AC3E}">
        <p14:creationId xmlns:p14="http://schemas.microsoft.com/office/powerpoint/2010/main" val="39873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D39F-6A18-0E02-46C3-D8547EF29C37}"/>
              </a:ext>
            </a:extLst>
          </p:cNvPr>
          <p:cNvSpPr>
            <a:spLocks noGrp="1"/>
          </p:cNvSpPr>
          <p:nvPr>
            <p:ph type="title"/>
          </p:nvPr>
        </p:nvSpPr>
        <p:spPr>
          <a:xfrm>
            <a:off x="838200" y="681037"/>
            <a:ext cx="10515600" cy="783969"/>
          </a:xfrm>
        </p:spPr>
        <p:style>
          <a:lnRef idx="1">
            <a:schemeClr val="accent4"/>
          </a:lnRef>
          <a:fillRef idx="2">
            <a:schemeClr val="accent4"/>
          </a:fillRef>
          <a:effectRef idx="1">
            <a:schemeClr val="accent4"/>
          </a:effectRef>
          <a:fontRef idx="minor">
            <a:schemeClr val="dk1"/>
          </a:fontRef>
        </p:style>
        <p:txBody>
          <a:bodyPr/>
          <a:lstStyle/>
          <a:p>
            <a:pPr algn="ctr"/>
            <a:r>
              <a:rPr lang="en-IN" b="1" dirty="0"/>
              <a:t>Analysing the Supply Chain Dashboard</a:t>
            </a:r>
          </a:p>
        </p:txBody>
      </p:sp>
      <p:sp>
        <p:nvSpPr>
          <p:cNvPr id="3" name="Content Placeholder 2">
            <a:extLst>
              <a:ext uri="{FF2B5EF4-FFF2-40B4-BE49-F238E27FC236}">
                <a16:creationId xmlns:a16="http://schemas.microsoft.com/office/drawing/2014/main" id="{4EB0CE67-65F2-673B-F595-EE6B56056BE5}"/>
              </a:ext>
            </a:extLst>
          </p:cNvPr>
          <p:cNvSpPr>
            <a:spLocks noGrp="1"/>
          </p:cNvSpPr>
          <p:nvPr>
            <p:ph idx="1"/>
          </p:nvPr>
        </p:nvSpPr>
        <p:spPr/>
        <p:txBody>
          <a:bodyPr>
            <a:noAutofit/>
          </a:bodyPr>
          <a:lstStyle/>
          <a:p>
            <a:pPr marL="0" indent="0" algn="just">
              <a:lnSpc>
                <a:spcPct val="150000"/>
              </a:lnSpc>
              <a:buNone/>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OVERVIEW</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This Supply Chain Comparison Dashboard provides an overview of critical supply chain metrics across three product categories cosmetics, haircare, and skincare. The dashboard allows stakeholders to compare performance in key areas such as revenue, costs, stock levels, and product inspection results, offering a clear view of each product type's supply chain efficiency.</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562BA58D-5F48-549D-6681-8640D9F1A4A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662CE4F4-800E-F1C2-4762-B1D10995F04D}"/>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5D80CD5E-BF4B-4EE2-FD93-EC535E4210BE}"/>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4040B5FA-E878-C4CA-32FB-F4D5C0F0B571}"/>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751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0C07-0CEF-A006-6ACA-ABB96E3C28D8}"/>
              </a:ext>
            </a:extLst>
          </p:cNvPr>
          <p:cNvSpPr>
            <a:spLocks noGrp="1"/>
          </p:cNvSpPr>
          <p:nvPr>
            <p:ph type="title"/>
          </p:nvPr>
        </p:nvSpPr>
        <p:spPr>
          <a:xfrm>
            <a:off x="926691" y="601099"/>
            <a:ext cx="10515600" cy="795081"/>
          </a:xfrm>
        </p:spPr>
        <p:style>
          <a:lnRef idx="1">
            <a:schemeClr val="accent4"/>
          </a:lnRef>
          <a:fillRef idx="2">
            <a:schemeClr val="accent4"/>
          </a:fillRef>
          <a:effectRef idx="1">
            <a:schemeClr val="accent4"/>
          </a:effectRef>
          <a:fontRef idx="minor">
            <a:schemeClr val="dk1"/>
          </a:fontRef>
        </p:style>
        <p:txBody>
          <a:bodyPr/>
          <a:lstStyle/>
          <a:p>
            <a:pPr algn="ctr"/>
            <a:r>
              <a:rPr lang="en-US" b="1" dirty="0"/>
              <a:t>Analyzing prices by products</a:t>
            </a:r>
            <a:endParaRPr lang="en-IN" b="1" dirty="0"/>
          </a:p>
        </p:txBody>
      </p:sp>
      <p:sp>
        <p:nvSpPr>
          <p:cNvPr id="3" name="Content Placeholder 2">
            <a:extLst>
              <a:ext uri="{FF2B5EF4-FFF2-40B4-BE49-F238E27FC236}">
                <a16:creationId xmlns:a16="http://schemas.microsoft.com/office/drawing/2014/main" id="{E2AAD365-1BB6-78E2-F0AB-B2B1AF133EC2}"/>
              </a:ext>
            </a:extLst>
          </p:cNvPr>
          <p:cNvSpPr>
            <a:spLocks noGrp="1"/>
          </p:cNvSpPr>
          <p:nvPr>
            <p:ph idx="1"/>
          </p:nvPr>
        </p:nvSpPr>
        <p:spPr>
          <a:xfrm>
            <a:off x="926691" y="1654175"/>
            <a:ext cx="6788559" cy="4351338"/>
          </a:xfrm>
        </p:spPr>
        <p:txBody>
          <a:bodyPr/>
          <a:lstStyle/>
          <a:p>
            <a:pPr algn="just"/>
            <a:r>
              <a:rPr lang="en-US" sz="2400" b="1" dirty="0"/>
              <a:t>Key Observations:</a:t>
            </a:r>
            <a:endParaRPr lang="en-US" sz="2400" dirty="0"/>
          </a:p>
          <a:p>
            <a:pPr marL="0" indent="0" algn="just">
              <a:buNone/>
            </a:pPr>
            <a:r>
              <a:rPr lang="en-US" sz="1800" dirty="0">
                <a:latin typeface="Times New Roman" panose="02020603050405020304" pitchFamily="18" charset="0"/>
                <a:cs typeface="Times New Roman" panose="02020603050405020304" pitchFamily="18" charset="0"/>
              </a:rPr>
              <a:t>The Price by Product chart compares the prices of three different product categories skincare, haircare, and cosmetics. Skincare products are priced the highest at 1.9K, indicated by a green bar, followed by haircare at 1.6K, represented by a brown bar. Cosmetics, shown with a purple bar, have the lowest price at 1.5K. This comparison suggests that skincare products hold a premium position in pricing, while haircare and cosmetics are more moderately priced, with only a slight difference between the two. This pricing strategy could reflect variations in product demand, production costs, or market positioning across these categories.</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12488A7-AE74-76DC-11A3-E630C47D0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264" y="1971582"/>
            <a:ext cx="4014786" cy="3300506"/>
          </a:xfrm>
          <a:prstGeom prst="rect">
            <a:avLst/>
          </a:prstGeom>
        </p:spPr>
      </p:pic>
    </p:spTree>
    <p:extLst>
      <p:ext uri="{BB962C8B-B14F-4D97-AF65-F5344CB8AC3E}">
        <p14:creationId xmlns:p14="http://schemas.microsoft.com/office/powerpoint/2010/main" val="322743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D377-416D-E425-3FA0-7E9C9D2A4D6D}"/>
              </a:ext>
            </a:extLst>
          </p:cNvPr>
          <p:cNvSpPr>
            <a:spLocks noGrp="1"/>
          </p:cNvSpPr>
          <p:nvPr>
            <p:ph type="title"/>
          </p:nvPr>
        </p:nvSpPr>
        <p:spPr>
          <a:xfrm>
            <a:off x="838200" y="452283"/>
            <a:ext cx="10515600" cy="796413"/>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200" b="1" dirty="0"/>
              <a:t>Analyzing revenue generated by product type </a:t>
            </a:r>
            <a:endParaRPr lang="en-IN" sz="3200" b="1" dirty="0"/>
          </a:p>
        </p:txBody>
      </p:sp>
      <p:sp>
        <p:nvSpPr>
          <p:cNvPr id="3" name="Content Placeholder 2">
            <a:extLst>
              <a:ext uri="{FF2B5EF4-FFF2-40B4-BE49-F238E27FC236}">
                <a16:creationId xmlns:a16="http://schemas.microsoft.com/office/drawing/2014/main" id="{178C8A32-4D20-EF3F-E87E-D10411737304}"/>
              </a:ext>
            </a:extLst>
          </p:cNvPr>
          <p:cNvSpPr>
            <a:spLocks noGrp="1"/>
          </p:cNvSpPr>
          <p:nvPr>
            <p:ph idx="1"/>
          </p:nvPr>
        </p:nvSpPr>
        <p:spPr>
          <a:xfrm>
            <a:off x="838200" y="1474839"/>
            <a:ext cx="6334275" cy="4702124"/>
          </a:xfrm>
        </p:spPr>
        <p:txBody>
          <a:bodyPr/>
          <a:lstStyle/>
          <a:p>
            <a:pPr algn="just"/>
            <a:r>
              <a:rPr lang="en-US" sz="2000" b="1" dirty="0">
                <a:latin typeface="Times New Roman" panose="02020603050405020304" pitchFamily="18" charset="0"/>
                <a:cs typeface="Times New Roman" panose="02020603050405020304" pitchFamily="18" charset="0"/>
              </a:rPr>
              <a:t>Key Observations: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The "Revenue Generated by Product Type" chart shows that skincare products generate the highest revenue at 0.24M, followed by haircare at 0.17M, and cosmetics at 0.16M. This indicates that skincare products contribute the most to overall sales, while haircare and cosmetics have relatively lower but close revenue figures. The chart highlights skincare’s dominant market position in terms of sales performance compared to the other product types.</a:t>
            </a:r>
            <a:endParaRPr lang="en-IN" sz="25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368E43-99EA-CD56-F42B-8891E549F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913" y="2185988"/>
            <a:ext cx="4052887" cy="3257550"/>
          </a:xfrm>
          <a:prstGeom prst="rect">
            <a:avLst/>
          </a:prstGeom>
        </p:spPr>
      </p:pic>
    </p:spTree>
    <p:extLst>
      <p:ext uri="{BB962C8B-B14F-4D97-AF65-F5344CB8AC3E}">
        <p14:creationId xmlns:p14="http://schemas.microsoft.com/office/powerpoint/2010/main" val="1716239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1023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Times New Roman</vt:lpstr>
      <vt:lpstr>TimesNewRomanPS-BoldMT</vt:lpstr>
      <vt:lpstr>Office Theme</vt:lpstr>
      <vt:lpstr>Project Team ID:   PTID-CDA-AUG-24-200 </vt:lpstr>
      <vt:lpstr>SUPPLY CHAIN ANALYSIS</vt:lpstr>
      <vt:lpstr>TOPIC : SUPPLY CHAIN ANALYIS</vt:lpstr>
      <vt:lpstr>10.Order quantities: The number of units of the product ordered by customers in  each transaction.  11.Shipping times: The time it takes for the product to be shipped from the seller  to the customer's location.  12.Shipping carriers: The companies or services responsible for transporting the  product from the seller to the customer.  13.Shipping costs: The expenses associated with shipping the product to the  customer, including packaging, handling, and transportation fees.  14.Supplier name: The name of the company or entity that supplies the product to  the seller.15.Location (Supplier): The geographical location of the supplier's facilities or  distribution centers.  16.Manufacturing lead time: The time it takes to manufacture the product from  the time the order is placed until it is ready for shipment.  17.Production volumes: The quantity of products produced by the manufacturer  within a specific timeframe.  18.Manufacturing costs: The expenses incurred in the process of manufacturing  the product, including materials, labor, and overhead costs.  19.Inspection results: The outcomes of quality control inspections performed on  the product during or after manufacturing.  20.Defect rates: The percentage of defective or non-conforming products  identified during quality control inspections.  21.Transportation modes: The methods or modes of transportation used to move  the product between locations, such as air, sea, road, or rail.  22.Routes and costs: The specific routes taken by the product during  transportation and associated costs, including fees for tolls, customs, etc.</vt:lpstr>
      <vt:lpstr>Profit Analysis</vt:lpstr>
      <vt:lpstr>PowerPoint Presentation</vt:lpstr>
      <vt:lpstr>Analysing the Supply Chain Dashboard</vt:lpstr>
      <vt:lpstr>Analyzing prices by products</vt:lpstr>
      <vt:lpstr>Analyzing revenue generated by product type </vt:lpstr>
      <vt:lpstr>PowerPoint Presentation</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 Sanjana</dc:creator>
  <cp:lastModifiedBy>Rahul sai Gudibouna</cp:lastModifiedBy>
  <cp:revision>7</cp:revision>
  <dcterms:created xsi:type="dcterms:W3CDTF">2024-09-04T01:25:40Z</dcterms:created>
  <dcterms:modified xsi:type="dcterms:W3CDTF">2024-10-06T14:58:16Z</dcterms:modified>
</cp:coreProperties>
</file>