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296" r:id="rId3"/>
    <p:sldId id="338" r:id="rId4"/>
    <p:sldId id="272" r:id="rId5"/>
    <p:sldId id="317" r:id="rId6"/>
    <p:sldId id="299" r:id="rId7"/>
    <p:sldId id="315" r:id="rId8"/>
    <p:sldId id="321" r:id="rId9"/>
    <p:sldId id="322" r:id="rId10"/>
    <p:sldId id="301" r:id="rId11"/>
    <p:sldId id="320" r:id="rId12"/>
    <p:sldId id="300" r:id="rId13"/>
    <p:sldId id="281" r:id="rId14"/>
    <p:sldId id="314" r:id="rId15"/>
    <p:sldId id="316" r:id="rId16"/>
    <p:sldId id="343" r:id="rId17"/>
    <p:sldId id="341" r:id="rId18"/>
    <p:sldId id="348" r:id="rId19"/>
    <p:sldId id="350" r:id="rId20"/>
    <p:sldId id="349" r:id="rId21"/>
    <p:sldId id="353" r:id="rId22"/>
    <p:sldId id="351" r:id="rId23"/>
    <p:sldId id="354" r:id="rId24"/>
    <p:sldId id="355" r:id="rId25"/>
    <p:sldId id="356" r:id="rId26"/>
    <p:sldId id="357" r:id="rId27"/>
    <p:sldId id="358" r:id="rId28"/>
    <p:sldId id="359" r:id="rId29"/>
    <p:sldId id="360" r:id="rId30"/>
    <p:sldId id="361" r:id="rId31"/>
    <p:sldId id="364" r:id="rId32"/>
    <p:sldId id="363" r:id="rId33"/>
    <p:sldId id="362" r:id="rId34"/>
    <p:sldId id="352" r:id="rId35"/>
    <p:sldId id="344" r:id="rId36"/>
    <p:sldId id="345" r:id="rId37"/>
    <p:sldId id="346" r:id="rId38"/>
    <p:sldId id="347" r:id="rId39"/>
    <p:sldId id="331" r:id="rId40"/>
    <p:sldId id="323" r:id="rId41"/>
    <p:sldId id="324" r:id="rId42"/>
    <p:sldId id="325" r:id="rId43"/>
    <p:sldId id="326" r:id="rId44"/>
    <p:sldId id="327" r:id="rId45"/>
    <p:sldId id="328" r:id="rId46"/>
    <p:sldId id="329" r:id="rId47"/>
    <p:sldId id="330" r:id="rId48"/>
    <p:sldId id="304" r:id="rId49"/>
    <p:sldId id="365" r:id="rId50"/>
    <p:sldId id="292" r:id="rId51"/>
    <p:sldId id="312" r:id="rId52"/>
  </p:sldIdLst>
  <p:sldSz cx="9906000" cy="6858000" type="A4"/>
  <p:notesSz cx="6858000" cy="9144000"/>
  <p:defaultTextStyle>
    <a:defPPr>
      <a:defRPr lang="en-US"/>
    </a:defPPr>
    <a:lvl1pPr marL="0" algn="l" defTabSz="1072744" rtl="0" eaLnBrk="1" latinLnBrk="0" hangingPunct="1">
      <a:defRPr sz="2100" kern="1200">
        <a:solidFill>
          <a:schemeClr val="tx1"/>
        </a:solidFill>
        <a:latin typeface="+mn-lt"/>
        <a:ea typeface="+mn-ea"/>
        <a:cs typeface="+mn-cs"/>
      </a:defRPr>
    </a:lvl1pPr>
    <a:lvl2pPr marL="536372" algn="l" defTabSz="1072744" rtl="0" eaLnBrk="1" latinLnBrk="0" hangingPunct="1">
      <a:defRPr sz="2100" kern="1200">
        <a:solidFill>
          <a:schemeClr val="tx1"/>
        </a:solidFill>
        <a:latin typeface="+mn-lt"/>
        <a:ea typeface="+mn-ea"/>
        <a:cs typeface="+mn-cs"/>
      </a:defRPr>
    </a:lvl2pPr>
    <a:lvl3pPr marL="1072744" algn="l" defTabSz="1072744" rtl="0" eaLnBrk="1" latinLnBrk="0" hangingPunct="1">
      <a:defRPr sz="2100" kern="1200">
        <a:solidFill>
          <a:schemeClr val="tx1"/>
        </a:solidFill>
        <a:latin typeface="+mn-lt"/>
        <a:ea typeface="+mn-ea"/>
        <a:cs typeface="+mn-cs"/>
      </a:defRPr>
    </a:lvl3pPr>
    <a:lvl4pPr marL="1609115" algn="l" defTabSz="1072744" rtl="0" eaLnBrk="1" latinLnBrk="0" hangingPunct="1">
      <a:defRPr sz="2100" kern="1200">
        <a:solidFill>
          <a:schemeClr val="tx1"/>
        </a:solidFill>
        <a:latin typeface="+mn-lt"/>
        <a:ea typeface="+mn-ea"/>
        <a:cs typeface="+mn-cs"/>
      </a:defRPr>
    </a:lvl4pPr>
    <a:lvl5pPr marL="2145487" algn="l" defTabSz="1072744" rtl="0" eaLnBrk="1" latinLnBrk="0" hangingPunct="1">
      <a:defRPr sz="2100" kern="1200">
        <a:solidFill>
          <a:schemeClr val="tx1"/>
        </a:solidFill>
        <a:latin typeface="+mn-lt"/>
        <a:ea typeface="+mn-ea"/>
        <a:cs typeface="+mn-cs"/>
      </a:defRPr>
    </a:lvl5pPr>
    <a:lvl6pPr marL="2681859" algn="l" defTabSz="1072744" rtl="0" eaLnBrk="1" latinLnBrk="0" hangingPunct="1">
      <a:defRPr sz="2100" kern="1200">
        <a:solidFill>
          <a:schemeClr val="tx1"/>
        </a:solidFill>
        <a:latin typeface="+mn-lt"/>
        <a:ea typeface="+mn-ea"/>
        <a:cs typeface="+mn-cs"/>
      </a:defRPr>
    </a:lvl6pPr>
    <a:lvl7pPr marL="3218231" algn="l" defTabSz="1072744" rtl="0" eaLnBrk="1" latinLnBrk="0" hangingPunct="1">
      <a:defRPr sz="2100" kern="1200">
        <a:solidFill>
          <a:schemeClr val="tx1"/>
        </a:solidFill>
        <a:latin typeface="+mn-lt"/>
        <a:ea typeface="+mn-ea"/>
        <a:cs typeface="+mn-cs"/>
      </a:defRPr>
    </a:lvl7pPr>
    <a:lvl8pPr marL="3754602" algn="l" defTabSz="1072744" rtl="0" eaLnBrk="1" latinLnBrk="0" hangingPunct="1">
      <a:defRPr sz="2100" kern="1200">
        <a:solidFill>
          <a:schemeClr val="tx1"/>
        </a:solidFill>
        <a:latin typeface="+mn-lt"/>
        <a:ea typeface="+mn-ea"/>
        <a:cs typeface="+mn-cs"/>
      </a:defRPr>
    </a:lvl8pPr>
    <a:lvl9pPr marL="4290974" algn="l" defTabSz="107274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48" autoAdjust="0"/>
  </p:normalViewPr>
  <p:slideViewPr>
    <p:cSldViewPr>
      <p:cViewPr varScale="1">
        <p:scale>
          <a:sx n="82" d="100"/>
          <a:sy n="82" d="100"/>
        </p:scale>
        <p:origin x="1368" y="72"/>
      </p:cViewPr>
      <p:guideLst>
        <p:guide orient="horz" pos="2160"/>
        <p:guide pos="3120"/>
      </p:guideLst>
    </p:cSldViewPr>
  </p:slideViewPr>
  <p:outlineViewPr>
    <p:cViewPr>
      <p:scale>
        <a:sx n="33" d="100"/>
        <a:sy n="33" d="100"/>
      </p:scale>
      <p:origin x="0" y="16760"/>
    </p:cViewPr>
  </p:outlineViewPr>
  <p:notesTextViewPr>
    <p:cViewPr>
      <p:scale>
        <a:sx n="100" d="100"/>
        <a:sy n="100" d="100"/>
      </p:scale>
      <p:origin x="0" y="0"/>
    </p:cViewPr>
  </p:notesTextViewPr>
  <p:sorterViewPr>
    <p:cViewPr>
      <p:scale>
        <a:sx n="100" d="100"/>
        <a:sy n="100" d="100"/>
      </p:scale>
      <p:origin x="0" y="52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AEF4E4-6E52-4B30-ACA4-957D7B3AFD6D}" type="datetimeFigureOut">
              <a:rPr lang="en-US" smtClean="0"/>
              <a:pPr/>
              <a:t>5/10/2024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46B307-3185-42BF-95FD-79897B10DC07}"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EDD7A-3414-47CC-A428-91F3392F3022}" type="datetimeFigureOut">
              <a:rPr lang="en-US" smtClean="0"/>
              <a:pPr/>
              <a:t>5/10/2024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&amp; ENGINEERING           THAMIRABHARANI ENGINEERING COLLEGE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DE9AF-FD3B-42B6-847E-B73BCA3F3BCA}" type="slidenum">
              <a:rPr lang="en-US" smtClean="0"/>
              <a:pPr/>
              <a:t>‹#›</a:t>
            </a:fld>
            <a:endParaRPr lang="en-US" dirty="0"/>
          </a:p>
        </p:txBody>
      </p:sp>
    </p:spTree>
    <p:extLst>
      <p:ext uri="{BB962C8B-B14F-4D97-AF65-F5344CB8AC3E}">
        <p14:creationId xmlns:p14="http://schemas.microsoft.com/office/powerpoint/2010/main" val="2377710259"/>
      </p:ext>
    </p:extLst>
  </p:cSld>
  <p:clrMap bg1="lt1" tx1="dk1" bg2="lt2" tx2="dk2" accent1="accent1" accent2="accent2" accent3="accent3" accent4="accent4" accent5="accent5" accent6="accent6" hlink="hlink" folHlink="folHlink"/>
  <p:hf sldNum="0" hd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7" name="Footer Placeholder 6"/>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96105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311174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425591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246584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61443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13333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464852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18691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20936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57656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49736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490037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461001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638964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793219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77259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594030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659580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927797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0693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734086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961788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263669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657695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275327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4141783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26994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9119874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374049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356927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523601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640410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971764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240203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23669769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43546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3951469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103795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r>
              <a:rPr lang="en-US" dirty="0"/>
              <a:t>DEPARTMENT OF COMPUTER SCIENCE &amp; ENGINEERING           THAMIRABHARANI ENGINEERING COLLEGE</a:t>
            </a:r>
          </a:p>
        </p:txBody>
      </p:sp>
    </p:spTree>
    <p:extLst>
      <p:ext uri="{BB962C8B-B14F-4D97-AF65-F5344CB8AC3E}">
        <p14:creationId xmlns:p14="http://schemas.microsoft.com/office/powerpoint/2010/main" val="421066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3"/>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372" indent="0" algn="ctr">
              <a:buNone/>
              <a:defRPr>
                <a:solidFill>
                  <a:schemeClr val="tx1">
                    <a:tint val="75000"/>
                  </a:schemeClr>
                </a:solidFill>
              </a:defRPr>
            </a:lvl2pPr>
            <a:lvl3pPr marL="1072744" indent="0" algn="ctr">
              <a:buNone/>
              <a:defRPr>
                <a:solidFill>
                  <a:schemeClr val="tx1">
                    <a:tint val="75000"/>
                  </a:schemeClr>
                </a:solidFill>
              </a:defRPr>
            </a:lvl3pPr>
            <a:lvl4pPr marL="1609115" indent="0" algn="ctr">
              <a:buNone/>
              <a:defRPr>
                <a:solidFill>
                  <a:schemeClr val="tx1">
                    <a:tint val="75000"/>
                  </a:schemeClr>
                </a:solidFill>
              </a:defRPr>
            </a:lvl4pPr>
            <a:lvl5pPr marL="2145487" indent="0" algn="ctr">
              <a:buNone/>
              <a:defRPr>
                <a:solidFill>
                  <a:schemeClr val="tx1">
                    <a:tint val="75000"/>
                  </a:schemeClr>
                </a:solidFill>
              </a:defRPr>
            </a:lvl5pPr>
            <a:lvl6pPr marL="2681859" indent="0" algn="ctr">
              <a:buNone/>
              <a:defRPr>
                <a:solidFill>
                  <a:schemeClr val="tx1">
                    <a:tint val="75000"/>
                  </a:schemeClr>
                </a:solidFill>
              </a:defRPr>
            </a:lvl6pPr>
            <a:lvl7pPr marL="3218231" indent="0" algn="ctr">
              <a:buNone/>
              <a:defRPr>
                <a:solidFill>
                  <a:schemeClr val="tx1">
                    <a:tint val="75000"/>
                  </a:schemeClr>
                </a:solidFill>
              </a:defRPr>
            </a:lvl7pPr>
            <a:lvl8pPr marL="3754602" indent="0" algn="ctr">
              <a:buNone/>
              <a:defRPr>
                <a:solidFill>
                  <a:schemeClr val="tx1">
                    <a:tint val="75000"/>
                  </a:schemeClr>
                </a:solidFill>
              </a:defRPr>
            </a:lvl8pPr>
            <a:lvl9pPr marL="42909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517F0A-E3AC-4E8A-B8BA-C075D49E5ED6}" type="datetime1">
              <a:rPr lang="en-IN" smtClean="0"/>
              <a:t>10-05-2024</a:t>
            </a:fld>
            <a:endParaRPr lang="en-US" dirty="0"/>
          </a:p>
        </p:txBody>
      </p:sp>
      <p:sp>
        <p:nvSpPr>
          <p:cNvPr id="5" name="Footer Placeholder 4"/>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6FCA1-A3D2-4A71-BF53-54AB8CDDF902}" type="datetime1">
              <a:rPr lang="en-IN" smtClean="0"/>
              <a:t>10-05-2024</a:t>
            </a:fld>
            <a:endParaRPr lang="en-US" dirty="0"/>
          </a:p>
        </p:txBody>
      </p:sp>
      <p:sp>
        <p:nvSpPr>
          <p:cNvPr id="5" name="Footer Placeholder 4"/>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06381"/>
            <a:ext cx="222885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06381"/>
            <a:ext cx="652145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829FD-AAEA-4F87-9DA1-07316366E74D}" type="datetime1">
              <a:rPr lang="en-IN" smtClean="0"/>
              <a:t>10-05-2024</a:t>
            </a:fld>
            <a:endParaRPr lang="en-US" dirty="0"/>
          </a:p>
        </p:txBody>
      </p:sp>
      <p:sp>
        <p:nvSpPr>
          <p:cNvPr id="5" name="Footer Placeholder 4"/>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996B92-2C38-43B1-B8A8-9AF5932F713B}" type="datetime1">
              <a:rPr lang="en-IN" smtClean="0"/>
              <a:t>10-05-2024</a:t>
            </a:fld>
            <a:endParaRPr lang="en-US" dirty="0"/>
          </a:p>
        </p:txBody>
      </p:sp>
      <p:sp>
        <p:nvSpPr>
          <p:cNvPr id="5" name="Footer Placeholder 4"/>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6"/>
            <a:ext cx="8420100" cy="1362075"/>
          </a:xfrm>
        </p:spPr>
        <p:txBody>
          <a:bodyPr anchor="t"/>
          <a:lstStyle>
            <a:lvl1pPr algn="l">
              <a:defRPr sz="47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00">
                <a:solidFill>
                  <a:schemeClr val="tx1">
                    <a:tint val="75000"/>
                  </a:schemeClr>
                </a:solidFill>
              </a:defRPr>
            </a:lvl1pPr>
            <a:lvl2pPr marL="536372" indent="0">
              <a:buNone/>
              <a:defRPr sz="2100">
                <a:solidFill>
                  <a:schemeClr val="tx1">
                    <a:tint val="75000"/>
                  </a:schemeClr>
                </a:solidFill>
              </a:defRPr>
            </a:lvl2pPr>
            <a:lvl3pPr marL="1072744" indent="0">
              <a:buNone/>
              <a:defRPr sz="1900">
                <a:solidFill>
                  <a:schemeClr val="tx1">
                    <a:tint val="75000"/>
                  </a:schemeClr>
                </a:solidFill>
              </a:defRPr>
            </a:lvl3pPr>
            <a:lvl4pPr marL="1609115" indent="0">
              <a:buNone/>
              <a:defRPr sz="1600">
                <a:solidFill>
                  <a:schemeClr val="tx1">
                    <a:tint val="75000"/>
                  </a:schemeClr>
                </a:solidFill>
              </a:defRPr>
            </a:lvl4pPr>
            <a:lvl5pPr marL="2145487" indent="0">
              <a:buNone/>
              <a:defRPr sz="1600">
                <a:solidFill>
                  <a:schemeClr val="tx1">
                    <a:tint val="75000"/>
                  </a:schemeClr>
                </a:solidFill>
              </a:defRPr>
            </a:lvl5pPr>
            <a:lvl6pPr marL="2681859" indent="0">
              <a:buNone/>
              <a:defRPr sz="1600">
                <a:solidFill>
                  <a:schemeClr val="tx1">
                    <a:tint val="75000"/>
                  </a:schemeClr>
                </a:solidFill>
              </a:defRPr>
            </a:lvl6pPr>
            <a:lvl7pPr marL="3218231" indent="0">
              <a:buNone/>
              <a:defRPr sz="1600">
                <a:solidFill>
                  <a:schemeClr val="tx1">
                    <a:tint val="75000"/>
                  </a:schemeClr>
                </a:solidFill>
              </a:defRPr>
            </a:lvl7pPr>
            <a:lvl8pPr marL="3754602" indent="0">
              <a:buNone/>
              <a:defRPr sz="1600">
                <a:solidFill>
                  <a:schemeClr val="tx1">
                    <a:tint val="75000"/>
                  </a:schemeClr>
                </a:solidFill>
              </a:defRPr>
            </a:lvl8pPr>
            <a:lvl9pPr marL="429097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4668D-1312-43A2-8438-AD165BA44CD1}" type="datetime1">
              <a:rPr lang="en-IN" smtClean="0"/>
              <a:t>10-05-2024</a:t>
            </a:fld>
            <a:endParaRPr lang="en-US" dirty="0"/>
          </a:p>
        </p:txBody>
      </p:sp>
      <p:sp>
        <p:nvSpPr>
          <p:cNvPr id="5" name="Footer Placeholder 4"/>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200157"/>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200157"/>
            <a:ext cx="4375150" cy="3394075"/>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C71FA8-3B35-4EAA-ACF6-63EB8C684A03}" type="datetime1">
              <a:rPr lang="en-IN" smtClean="0"/>
              <a:t>10-05-2024</a:t>
            </a:fld>
            <a:endParaRPr lang="en-US" dirty="0"/>
          </a:p>
        </p:txBody>
      </p:sp>
      <p:sp>
        <p:nvSpPr>
          <p:cNvPr id="6" name="Footer Placeholder 5"/>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7"/>
            <a:ext cx="4376870" cy="639763"/>
          </a:xfrm>
        </p:spPr>
        <p:txBody>
          <a:bodyPr anchor="b"/>
          <a:lstStyle>
            <a:lvl1pPr marL="0" indent="0">
              <a:buNone/>
              <a:defRPr sz="2800" b="1"/>
            </a:lvl1pPr>
            <a:lvl2pPr marL="536372" indent="0">
              <a:buNone/>
              <a:defRPr sz="2300" b="1"/>
            </a:lvl2pPr>
            <a:lvl3pPr marL="1072744" indent="0">
              <a:buNone/>
              <a:defRPr sz="2100" b="1"/>
            </a:lvl3pPr>
            <a:lvl4pPr marL="1609115" indent="0">
              <a:buNone/>
              <a:defRPr sz="1900" b="1"/>
            </a:lvl4pPr>
            <a:lvl5pPr marL="2145487" indent="0">
              <a:buNone/>
              <a:defRPr sz="1900" b="1"/>
            </a:lvl5pPr>
            <a:lvl6pPr marL="2681859" indent="0">
              <a:buNone/>
              <a:defRPr sz="1900" b="1"/>
            </a:lvl6pPr>
            <a:lvl7pPr marL="3218231" indent="0">
              <a:buNone/>
              <a:defRPr sz="1900" b="1"/>
            </a:lvl7pPr>
            <a:lvl8pPr marL="3754602" indent="0">
              <a:buNone/>
              <a:defRPr sz="1900" b="1"/>
            </a:lvl8pPr>
            <a:lvl9pPr marL="4290974" indent="0">
              <a:buNone/>
              <a:defRPr sz="19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6" y="1535117"/>
            <a:ext cx="4378590" cy="639763"/>
          </a:xfrm>
        </p:spPr>
        <p:txBody>
          <a:bodyPr anchor="b"/>
          <a:lstStyle>
            <a:lvl1pPr marL="0" indent="0">
              <a:buNone/>
              <a:defRPr sz="2800" b="1"/>
            </a:lvl1pPr>
            <a:lvl2pPr marL="536372" indent="0">
              <a:buNone/>
              <a:defRPr sz="2300" b="1"/>
            </a:lvl2pPr>
            <a:lvl3pPr marL="1072744" indent="0">
              <a:buNone/>
              <a:defRPr sz="2100" b="1"/>
            </a:lvl3pPr>
            <a:lvl4pPr marL="1609115" indent="0">
              <a:buNone/>
              <a:defRPr sz="1900" b="1"/>
            </a:lvl4pPr>
            <a:lvl5pPr marL="2145487" indent="0">
              <a:buNone/>
              <a:defRPr sz="1900" b="1"/>
            </a:lvl5pPr>
            <a:lvl6pPr marL="2681859" indent="0">
              <a:buNone/>
              <a:defRPr sz="1900" b="1"/>
            </a:lvl6pPr>
            <a:lvl7pPr marL="3218231" indent="0">
              <a:buNone/>
              <a:defRPr sz="1900" b="1"/>
            </a:lvl7pPr>
            <a:lvl8pPr marL="3754602" indent="0">
              <a:buNone/>
              <a:defRPr sz="1900" b="1"/>
            </a:lvl8pPr>
            <a:lvl9pPr marL="4290974" indent="0">
              <a:buNone/>
              <a:defRPr sz="1900" b="1"/>
            </a:lvl9pPr>
          </a:lstStyle>
          <a:p>
            <a:pPr lvl="0"/>
            <a:r>
              <a:rPr lang="en-US"/>
              <a:t>Click to edit Master text styles</a:t>
            </a:r>
          </a:p>
        </p:txBody>
      </p:sp>
      <p:sp>
        <p:nvSpPr>
          <p:cNvPr id="6" name="Content Placeholder 5"/>
          <p:cNvSpPr>
            <a:spLocks noGrp="1"/>
          </p:cNvSpPr>
          <p:nvPr>
            <p:ph sz="quarter" idx="4"/>
          </p:nvPr>
        </p:nvSpPr>
        <p:spPr>
          <a:xfrm>
            <a:off x="5032116" y="2174875"/>
            <a:ext cx="4378590" cy="3951288"/>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BF914A-DE48-4C1F-AB16-BAC428AE994B}" type="datetime1">
              <a:rPr lang="en-IN" smtClean="0"/>
              <a:t>10-05-2024</a:t>
            </a:fld>
            <a:endParaRPr lang="en-US" dirty="0"/>
          </a:p>
        </p:txBody>
      </p:sp>
      <p:sp>
        <p:nvSpPr>
          <p:cNvPr id="8" name="Footer Placeholder 7"/>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9" name="Slide Number Placeholder 8"/>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9B1989-A391-40E8-9696-21E0EF6FE06A}" type="datetime1">
              <a:rPr lang="en-IN" smtClean="0"/>
              <a:t>10-05-2024</a:t>
            </a:fld>
            <a:endParaRPr lang="en-US" dirty="0"/>
          </a:p>
        </p:txBody>
      </p:sp>
      <p:sp>
        <p:nvSpPr>
          <p:cNvPr id="4" name="Footer Placeholder 3"/>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5" name="Slide Number Placeholder 4"/>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437DF-E495-4921-B439-33655AA4FCDA}" type="datetime1">
              <a:rPr lang="en-IN" smtClean="0"/>
              <a:t>10-05-2024</a:t>
            </a:fld>
            <a:endParaRPr lang="en-US" dirty="0"/>
          </a:p>
        </p:txBody>
      </p:sp>
      <p:sp>
        <p:nvSpPr>
          <p:cNvPr id="3" name="Footer Placeholder 2"/>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4" name="Slide Number Placeholder 3"/>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7" y="273054"/>
            <a:ext cx="3259006" cy="1162051"/>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3872972" y="273059"/>
            <a:ext cx="5537729" cy="5853113"/>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7" y="1435104"/>
            <a:ext cx="3259006" cy="4691063"/>
          </a:xfrm>
        </p:spPr>
        <p:txBody>
          <a:bodyPr/>
          <a:lstStyle>
            <a:lvl1pPr marL="0" indent="0">
              <a:buNone/>
              <a:defRPr sz="1600"/>
            </a:lvl1pPr>
            <a:lvl2pPr marL="536372" indent="0">
              <a:buNone/>
              <a:defRPr sz="1400"/>
            </a:lvl2pPr>
            <a:lvl3pPr marL="1072744" indent="0">
              <a:buNone/>
              <a:defRPr sz="1200"/>
            </a:lvl3pPr>
            <a:lvl4pPr marL="1609115" indent="0">
              <a:buNone/>
              <a:defRPr sz="1100"/>
            </a:lvl4pPr>
            <a:lvl5pPr marL="2145487" indent="0">
              <a:buNone/>
              <a:defRPr sz="1100"/>
            </a:lvl5pPr>
            <a:lvl6pPr marL="2681859" indent="0">
              <a:buNone/>
              <a:defRPr sz="1100"/>
            </a:lvl6pPr>
            <a:lvl7pPr marL="3218231" indent="0">
              <a:buNone/>
              <a:defRPr sz="1100"/>
            </a:lvl7pPr>
            <a:lvl8pPr marL="3754602" indent="0">
              <a:buNone/>
              <a:defRPr sz="1100"/>
            </a:lvl8pPr>
            <a:lvl9pPr marL="4290974"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6925B620-E503-4788-83B1-5066BDBD6E6E}" type="datetime1">
              <a:rPr lang="en-IN" smtClean="0"/>
              <a:t>10-05-2024</a:t>
            </a:fld>
            <a:endParaRPr lang="en-US" dirty="0"/>
          </a:p>
        </p:txBody>
      </p:sp>
      <p:sp>
        <p:nvSpPr>
          <p:cNvPr id="6" name="Footer Placeholder 5"/>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6"/>
            <a:ext cx="5943600" cy="566739"/>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800"/>
            </a:lvl1pPr>
            <a:lvl2pPr marL="536372" indent="0">
              <a:buNone/>
              <a:defRPr sz="3300"/>
            </a:lvl2pPr>
            <a:lvl3pPr marL="1072744" indent="0">
              <a:buNone/>
              <a:defRPr sz="2800"/>
            </a:lvl3pPr>
            <a:lvl4pPr marL="1609115" indent="0">
              <a:buNone/>
              <a:defRPr sz="2300"/>
            </a:lvl4pPr>
            <a:lvl5pPr marL="2145487" indent="0">
              <a:buNone/>
              <a:defRPr sz="2300"/>
            </a:lvl5pPr>
            <a:lvl6pPr marL="2681859" indent="0">
              <a:buNone/>
              <a:defRPr sz="2300"/>
            </a:lvl6pPr>
            <a:lvl7pPr marL="3218231" indent="0">
              <a:buNone/>
              <a:defRPr sz="2300"/>
            </a:lvl7pPr>
            <a:lvl8pPr marL="3754602" indent="0">
              <a:buNone/>
              <a:defRPr sz="2300"/>
            </a:lvl8pPr>
            <a:lvl9pPr marL="4290974" indent="0">
              <a:buNone/>
              <a:defRPr sz="2300"/>
            </a:lvl9pPr>
          </a:lstStyle>
          <a:p>
            <a:endParaRPr lang="en-US" dirty="0"/>
          </a:p>
        </p:txBody>
      </p:sp>
      <p:sp>
        <p:nvSpPr>
          <p:cNvPr id="4" name="Text Placeholder 3"/>
          <p:cNvSpPr>
            <a:spLocks noGrp="1"/>
          </p:cNvSpPr>
          <p:nvPr>
            <p:ph type="body" sz="half" idx="2"/>
          </p:nvPr>
        </p:nvSpPr>
        <p:spPr>
          <a:xfrm>
            <a:off x="1941645" y="5367344"/>
            <a:ext cx="5943600" cy="804863"/>
          </a:xfrm>
        </p:spPr>
        <p:txBody>
          <a:bodyPr/>
          <a:lstStyle>
            <a:lvl1pPr marL="0" indent="0">
              <a:buNone/>
              <a:defRPr sz="1600"/>
            </a:lvl1pPr>
            <a:lvl2pPr marL="536372" indent="0">
              <a:buNone/>
              <a:defRPr sz="1400"/>
            </a:lvl2pPr>
            <a:lvl3pPr marL="1072744" indent="0">
              <a:buNone/>
              <a:defRPr sz="1200"/>
            </a:lvl3pPr>
            <a:lvl4pPr marL="1609115" indent="0">
              <a:buNone/>
              <a:defRPr sz="1100"/>
            </a:lvl4pPr>
            <a:lvl5pPr marL="2145487" indent="0">
              <a:buNone/>
              <a:defRPr sz="1100"/>
            </a:lvl5pPr>
            <a:lvl6pPr marL="2681859" indent="0">
              <a:buNone/>
              <a:defRPr sz="1100"/>
            </a:lvl6pPr>
            <a:lvl7pPr marL="3218231" indent="0">
              <a:buNone/>
              <a:defRPr sz="1100"/>
            </a:lvl7pPr>
            <a:lvl8pPr marL="3754602" indent="0">
              <a:buNone/>
              <a:defRPr sz="1100"/>
            </a:lvl8pPr>
            <a:lvl9pPr marL="4290974"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90634831-5DD0-4684-935C-CD2235188691}" type="datetime1">
              <a:rPr lang="en-IN" smtClean="0"/>
              <a:t>10-05-2024</a:t>
            </a:fld>
            <a:endParaRPr lang="en-US" dirty="0"/>
          </a:p>
        </p:txBody>
      </p:sp>
      <p:sp>
        <p:nvSpPr>
          <p:cNvPr id="6" name="Footer Placeholder 5"/>
          <p:cNvSpPr>
            <a:spLocks noGrp="1"/>
          </p:cNvSpPr>
          <p:nvPr>
            <p:ph type="ftr" sz="quarter" idx="11"/>
          </p:nvPr>
        </p:nvSpPr>
        <p:spPr/>
        <p:txBody>
          <a:bodyPr/>
          <a:lstStyle/>
          <a:p>
            <a:r>
              <a:rPr lang="en-US"/>
              <a:t>THAMIRABHARANI ENGINEERING COLLEGE DEPARTMENT OF COMPUTER SCIENCE &amp; ENGINEERING</a:t>
            </a:r>
            <a:endParaRPr lang="en-US" dirty="0"/>
          </a:p>
        </p:txBody>
      </p:sp>
      <p:sp>
        <p:nvSpPr>
          <p:cNvPr id="7" name="Slide Number Placeholder 6"/>
          <p:cNvSpPr>
            <a:spLocks noGrp="1"/>
          </p:cNvSpPr>
          <p:nvPr>
            <p:ph type="sldNum" sz="quarter" idx="12"/>
          </p:nvPr>
        </p:nvSpPr>
        <p:spPr/>
        <p:txBody>
          <a:bodyPr/>
          <a:lstStyle/>
          <a:p>
            <a:fld id="{7F04B680-0682-4C35-8C9C-4D2E38B7B0B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107275" tIns="53637" rIns="107275" bIns="53637" rtlCol="0" anchor="ctr">
            <a:normAutofit/>
          </a:bodyPr>
          <a:lstStyle/>
          <a:p>
            <a:r>
              <a:rPr lang="en-US"/>
              <a:t>Click to edit Master title style</a:t>
            </a:r>
          </a:p>
        </p:txBody>
      </p:sp>
      <p:sp>
        <p:nvSpPr>
          <p:cNvPr id="3" name="Text Placeholder 2"/>
          <p:cNvSpPr>
            <a:spLocks noGrp="1"/>
          </p:cNvSpPr>
          <p:nvPr>
            <p:ph type="body" idx="1"/>
          </p:nvPr>
        </p:nvSpPr>
        <p:spPr>
          <a:xfrm>
            <a:off x="495300" y="1600206"/>
            <a:ext cx="8915400" cy="4525963"/>
          </a:xfrm>
          <a:prstGeom prst="rect">
            <a:avLst/>
          </a:prstGeom>
        </p:spPr>
        <p:txBody>
          <a:bodyPr vert="horz" lIns="107275" tIns="53637" rIns="107275" bIns="536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7"/>
            <a:ext cx="2311400" cy="365125"/>
          </a:xfrm>
          <a:prstGeom prst="rect">
            <a:avLst/>
          </a:prstGeom>
        </p:spPr>
        <p:txBody>
          <a:bodyPr vert="horz" lIns="107275" tIns="53637" rIns="107275" bIns="53637" rtlCol="0" anchor="ctr"/>
          <a:lstStyle>
            <a:lvl1pPr algn="l">
              <a:defRPr sz="1400">
                <a:solidFill>
                  <a:schemeClr val="tx1">
                    <a:tint val="75000"/>
                  </a:schemeClr>
                </a:solidFill>
              </a:defRPr>
            </a:lvl1pPr>
          </a:lstStyle>
          <a:p>
            <a:fld id="{195FB16C-D44C-40A4-842D-22EFB0E2EDE6}" type="datetime1">
              <a:rPr lang="en-IN" smtClean="0"/>
              <a:t>10-05-2024</a:t>
            </a:fld>
            <a:endParaRPr lang="en-US" dirty="0"/>
          </a:p>
        </p:txBody>
      </p:sp>
      <p:sp>
        <p:nvSpPr>
          <p:cNvPr id="5" name="Footer Placeholder 4"/>
          <p:cNvSpPr>
            <a:spLocks noGrp="1"/>
          </p:cNvSpPr>
          <p:nvPr>
            <p:ph type="ftr" sz="quarter" idx="3"/>
          </p:nvPr>
        </p:nvSpPr>
        <p:spPr>
          <a:xfrm>
            <a:off x="3384550" y="6356357"/>
            <a:ext cx="3136900" cy="365125"/>
          </a:xfrm>
          <a:prstGeom prst="rect">
            <a:avLst/>
          </a:prstGeom>
        </p:spPr>
        <p:txBody>
          <a:bodyPr vert="horz" lIns="107275" tIns="53637" rIns="107275" bIns="53637" rtlCol="0" anchor="ctr"/>
          <a:lstStyle>
            <a:lvl1pPr algn="ctr">
              <a:defRPr sz="1400">
                <a:solidFill>
                  <a:schemeClr val="tx1">
                    <a:tint val="75000"/>
                  </a:schemeClr>
                </a:solidFill>
              </a:defRPr>
            </a:lvl1pPr>
          </a:lstStyle>
          <a:p>
            <a:r>
              <a:rPr lang="en-US"/>
              <a:t>THAMIRABHARANI ENGINEERING COLLEGE DEPARTMENT OF COMPUTER SCIENCE &amp; ENGINEERING</a:t>
            </a:r>
            <a:endParaRPr lang="en-US" dirty="0"/>
          </a:p>
        </p:txBody>
      </p:sp>
      <p:sp>
        <p:nvSpPr>
          <p:cNvPr id="6" name="Slide Number Placeholder 5"/>
          <p:cNvSpPr>
            <a:spLocks noGrp="1"/>
          </p:cNvSpPr>
          <p:nvPr>
            <p:ph type="sldNum" sz="quarter" idx="4"/>
          </p:nvPr>
        </p:nvSpPr>
        <p:spPr>
          <a:xfrm>
            <a:off x="7099300" y="6356357"/>
            <a:ext cx="2311400" cy="365125"/>
          </a:xfrm>
          <a:prstGeom prst="rect">
            <a:avLst/>
          </a:prstGeom>
        </p:spPr>
        <p:txBody>
          <a:bodyPr vert="horz" lIns="107275" tIns="53637" rIns="107275" bIns="53637" rtlCol="0" anchor="ctr"/>
          <a:lstStyle>
            <a:lvl1pPr algn="r">
              <a:defRPr sz="1400">
                <a:solidFill>
                  <a:schemeClr val="tx1">
                    <a:tint val="75000"/>
                  </a:schemeClr>
                </a:solidFill>
              </a:defRPr>
            </a:lvl1pPr>
          </a:lstStyle>
          <a:p>
            <a:fld id="{7F04B680-0682-4C35-8C9C-4D2E38B7B0B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1072744" rtl="0" eaLnBrk="1" latinLnBrk="0" hangingPunct="1">
        <a:spcBef>
          <a:spcPct val="0"/>
        </a:spcBef>
        <a:buNone/>
        <a:defRPr sz="5200" kern="1200">
          <a:solidFill>
            <a:schemeClr val="tx1"/>
          </a:solidFill>
          <a:latin typeface="+mj-lt"/>
          <a:ea typeface="+mj-ea"/>
          <a:cs typeface="+mj-cs"/>
        </a:defRPr>
      </a:lvl1pPr>
    </p:titleStyle>
    <p:bodyStyle>
      <a:lvl1pPr marL="402279" indent="-402279" algn="l" defTabSz="1072744"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604" indent="-335232" algn="l" defTabSz="1072744"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0930" indent="-268186" algn="l" defTabSz="1072744"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301"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672"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045"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417"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2789"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159" indent="-268186" algn="l" defTabSz="107274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744" rtl="0" eaLnBrk="1" latinLnBrk="0" hangingPunct="1">
        <a:defRPr sz="2100" kern="1200">
          <a:solidFill>
            <a:schemeClr val="tx1"/>
          </a:solidFill>
          <a:latin typeface="+mn-lt"/>
          <a:ea typeface="+mn-ea"/>
          <a:cs typeface="+mn-cs"/>
        </a:defRPr>
      </a:lvl1pPr>
      <a:lvl2pPr marL="536372" algn="l" defTabSz="1072744" rtl="0" eaLnBrk="1" latinLnBrk="0" hangingPunct="1">
        <a:defRPr sz="2100" kern="1200">
          <a:solidFill>
            <a:schemeClr val="tx1"/>
          </a:solidFill>
          <a:latin typeface="+mn-lt"/>
          <a:ea typeface="+mn-ea"/>
          <a:cs typeface="+mn-cs"/>
        </a:defRPr>
      </a:lvl2pPr>
      <a:lvl3pPr marL="1072744" algn="l" defTabSz="1072744" rtl="0" eaLnBrk="1" latinLnBrk="0" hangingPunct="1">
        <a:defRPr sz="2100" kern="1200">
          <a:solidFill>
            <a:schemeClr val="tx1"/>
          </a:solidFill>
          <a:latin typeface="+mn-lt"/>
          <a:ea typeface="+mn-ea"/>
          <a:cs typeface="+mn-cs"/>
        </a:defRPr>
      </a:lvl3pPr>
      <a:lvl4pPr marL="1609115" algn="l" defTabSz="1072744" rtl="0" eaLnBrk="1" latinLnBrk="0" hangingPunct="1">
        <a:defRPr sz="2100" kern="1200">
          <a:solidFill>
            <a:schemeClr val="tx1"/>
          </a:solidFill>
          <a:latin typeface="+mn-lt"/>
          <a:ea typeface="+mn-ea"/>
          <a:cs typeface="+mn-cs"/>
        </a:defRPr>
      </a:lvl4pPr>
      <a:lvl5pPr marL="2145487" algn="l" defTabSz="1072744" rtl="0" eaLnBrk="1" latinLnBrk="0" hangingPunct="1">
        <a:defRPr sz="2100" kern="1200">
          <a:solidFill>
            <a:schemeClr val="tx1"/>
          </a:solidFill>
          <a:latin typeface="+mn-lt"/>
          <a:ea typeface="+mn-ea"/>
          <a:cs typeface="+mn-cs"/>
        </a:defRPr>
      </a:lvl5pPr>
      <a:lvl6pPr marL="2681859" algn="l" defTabSz="1072744" rtl="0" eaLnBrk="1" latinLnBrk="0" hangingPunct="1">
        <a:defRPr sz="2100" kern="1200">
          <a:solidFill>
            <a:schemeClr val="tx1"/>
          </a:solidFill>
          <a:latin typeface="+mn-lt"/>
          <a:ea typeface="+mn-ea"/>
          <a:cs typeface="+mn-cs"/>
        </a:defRPr>
      </a:lvl6pPr>
      <a:lvl7pPr marL="3218231" algn="l" defTabSz="1072744" rtl="0" eaLnBrk="1" latinLnBrk="0" hangingPunct="1">
        <a:defRPr sz="2100" kern="1200">
          <a:solidFill>
            <a:schemeClr val="tx1"/>
          </a:solidFill>
          <a:latin typeface="+mn-lt"/>
          <a:ea typeface="+mn-ea"/>
          <a:cs typeface="+mn-cs"/>
        </a:defRPr>
      </a:lvl7pPr>
      <a:lvl8pPr marL="3754602" algn="l" defTabSz="1072744" rtl="0" eaLnBrk="1" latinLnBrk="0" hangingPunct="1">
        <a:defRPr sz="2100" kern="1200">
          <a:solidFill>
            <a:schemeClr val="tx1"/>
          </a:solidFill>
          <a:latin typeface="+mn-lt"/>
          <a:ea typeface="+mn-ea"/>
          <a:cs typeface="+mn-cs"/>
        </a:defRPr>
      </a:lvl8pPr>
      <a:lvl9pPr marL="4290974" algn="l" defTabSz="107274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78" y="685800"/>
            <a:ext cx="9334501" cy="1066800"/>
          </a:xfrm>
        </p:spPr>
        <p:txBody>
          <a:bodyPr>
            <a:noAutofit/>
          </a:bodyPr>
          <a:lstStyle/>
          <a:p>
            <a:r>
              <a:rPr lang="en-US" sz="3600" b="1" dirty="0">
                <a:latin typeface="Times New Roman" panose="02020603050405020304" pitchFamily="18" charset="0"/>
                <a:cs typeface="Times New Roman" panose="02020603050405020304" pitchFamily="18" charset="0"/>
              </a:rPr>
              <a:t>DETECTION OF FUNGAL DISEASES USING LEAF IMAGES THROUGH CNN</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1" y="2743205"/>
            <a:ext cx="9334501" cy="4572001"/>
          </a:xfrm>
        </p:spPr>
        <p:txBody>
          <a:bodyPr numCol="1">
            <a:noAutofit/>
          </a:bodyPr>
          <a:lstStyle/>
          <a:p>
            <a:pPr marL="457148" indent="-457148">
              <a:buNone/>
            </a:pPr>
            <a:r>
              <a:rPr lang="en-US" sz="2400" b="1" dirty="0">
                <a:latin typeface="Times New Roman" pitchFamily="18" charset="0"/>
                <a:cs typeface="Times New Roman" pitchFamily="18" charset="0"/>
              </a:rPr>
              <a:t>	TEAM MEMBERS:</a:t>
            </a:r>
          </a:p>
          <a:p>
            <a:pPr marL="457200" indent="-457200">
              <a:buNone/>
            </a:pPr>
            <a:r>
              <a:rPr lang="en-US" sz="2400" dirty="0">
                <a:latin typeface="Times New Roman" pitchFamily="18" charset="0"/>
                <a:cs typeface="Times New Roman" pitchFamily="18" charset="0"/>
              </a:rPr>
              <a:t>	1. RAHUL J 			    	(953120104039)</a:t>
            </a:r>
          </a:p>
          <a:p>
            <a:pPr marL="457200" indent="-457200">
              <a:buNone/>
            </a:pPr>
            <a:r>
              <a:rPr lang="en-US" sz="2400" dirty="0">
                <a:latin typeface="Times New Roman" pitchFamily="18" charset="0"/>
                <a:cs typeface="Times New Roman" pitchFamily="18" charset="0"/>
              </a:rPr>
              <a:t>	2. THANGAPPAN N 		    	(953120104054)</a:t>
            </a:r>
          </a:p>
          <a:p>
            <a:pPr marL="457200" indent="-457200">
              <a:buNone/>
            </a:pPr>
            <a:r>
              <a:rPr lang="en-US" sz="2400" dirty="0">
                <a:latin typeface="Times New Roman" pitchFamily="18" charset="0"/>
                <a:cs typeface="Times New Roman" pitchFamily="18" charset="0"/>
              </a:rPr>
              <a:t>	3. SRIMAN BALA GANESH M	(953120104304)</a:t>
            </a:r>
          </a:p>
          <a:p>
            <a:pPr marL="457148" indent="-457148">
              <a:buNone/>
            </a:pPr>
            <a:r>
              <a:rPr lang="en-US" sz="2400" dirty="0">
                <a:latin typeface="Times New Roman" pitchFamily="18" charset="0"/>
                <a:cs typeface="Times New Roman" pitchFamily="18" charset="0"/>
              </a:rPr>
              <a:t>					 </a:t>
            </a:r>
          </a:p>
          <a:p>
            <a:pPr marL="457148" indent="-457148">
              <a:buNone/>
            </a:pPr>
            <a:r>
              <a:rPr lang="en-US" sz="2400" b="1" dirty="0">
                <a:latin typeface="Times New Roman" pitchFamily="18" charset="0"/>
                <a:cs typeface="Times New Roman" pitchFamily="18" charset="0"/>
              </a:rPr>
              <a:t>				GUIDED BY</a:t>
            </a:r>
          </a:p>
          <a:p>
            <a:pPr marL="457148" indent="-457148">
              <a:buNone/>
            </a:pPr>
            <a:r>
              <a:rPr lang="en-US" sz="2400" dirty="0">
                <a:latin typeface="Times New Roman" pitchFamily="18" charset="0"/>
                <a:cs typeface="Times New Roman" pitchFamily="18" charset="0"/>
              </a:rPr>
              <a:t>				Dr. J. ARMSTRONG JOSEPH, M. E., Ph. D.,		             	HOD/CSE 												</a:t>
            </a:r>
          </a:p>
        </p:txBody>
      </p:sp>
      <p:sp>
        <p:nvSpPr>
          <p:cNvPr id="6" name="Date Placeholder 5"/>
          <p:cNvSpPr>
            <a:spLocks noGrp="1"/>
          </p:cNvSpPr>
          <p:nvPr>
            <p:ph type="dt" sz="half" idx="10"/>
          </p:nvPr>
        </p:nvSpPr>
        <p:spPr/>
        <p:txBody>
          <a:bodyPr/>
          <a:lstStyle/>
          <a:p>
            <a:fld id="{F4F71C12-2422-4F15-88AA-825B43AD6FE1}"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3384550" y="6356357"/>
            <a:ext cx="3625850" cy="365125"/>
          </a:xfrm>
        </p:spPr>
        <p:txBody>
          <a:bodyPr/>
          <a:lstStyle/>
          <a:p>
            <a:r>
              <a:rPr lang="en-US" sz="1000" dirty="0">
                <a:latin typeface="Times New Roman" pitchFamily="18" charset="0"/>
                <a:cs typeface="Times New Roman" pitchFamily="18" charset="0"/>
              </a:rPr>
              <a:t>THAMIRABHARANI ENGINEERING COLLEGE</a:t>
            </a:r>
          </a:p>
          <a:p>
            <a:r>
              <a:rPr lang="en-US" sz="1000" dirty="0">
                <a:latin typeface="Times New Roman" pitchFamily="18" charset="0"/>
                <a:cs typeface="Times New Roman" pitchFamily="18" charset="0"/>
              </a:rPr>
              <a:t>DEPARTMENT OF COMPUTER SCIENCE &amp; ENGINEERING</a:t>
            </a:r>
          </a:p>
        </p:txBody>
      </p:sp>
      <p:sp>
        <p:nvSpPr>
          <p:cNvPr id="4" name="Slide Number Placeholder 3">
            <a:extLst>
              <a:ext uri="{FF2B5EF4-FFF2-40B4-BE49-F238E27FC236}">
                <a16:creationId xmlns:a16="http://schemas.microsoft.com/office/drawing/2014/main" id="{FEFE82DB-8005-AA64-6C88-40A715A8203E}"/>
              </a:ext>
            </a:extLst>
          </p:cNvPr>
          <p:cNvSpPr>
            <a:spLocks noGrp="1"/>
          </p:cNvSpPr>
          <p:nvPr>
            <p:ph type="sldNum" sz="quarter" idx="12"/>
          </p:nvPr>
        </p:nvSpPr>
        <p:spPr/>
        <p:txBody>
          <a:bodyPr/>
          <a:lstStyle/>
          <a:p>
            <a:fld id="{7F04B680-0682-4C35-8C9C-4D2E38B7B0B3}"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Autofit/>
          </a:bodyPr>
          <a:lstStyle/>
          <a:p>
            <a:r>
              <a:rPr lang="en-US" sz="3200" b="1" dirty="0">
                <a:latin typeface="Times New Roman" pitchFamily="18" charset="0"/>
                <a:cs typeface="Times New Roman" pitchFamily="18" charset="0"/>
              </a:rPr>
              <a:t>HARDWARE AND SOFTWARE REQUIREMENTS</a:t>
            </a:r>
          </a:p>
        </p:txBody>
      </p:sp>
      <p:sp>
        <p:nvSpPr>
          <p:cNvPr id="3" name="Content Placeholder 2"/>
          <p:cNvSpPr>
            <a:spLocks noGrp="1"/>
          </p:cNvSpPr>
          <p:nvPr>
            <p:ph idx="1"/>
          </p:nvPr>
        </p:nvSpPr>
        <p:spPr>
          <a:xfrm>
            <a:off x="457200" y="1066800"/>
            <a:ext cx="8991600" cy="4876800"/>
          </a:xfrm>
        </p:spPr>
        <p:txBody>
          <a:bodyPr>
            <a:noAutofit/>
          </a:bodyPr>
          <a:lstStyle/>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HARDWARE REQUIREMENTS		</a:t>
            </a: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RAM			:	</a:t>
            </a:r>
            <a:r>
              <a:rPr lang="en-US" sz="2400" dirty="0">
                <a:latin typeface="Times New Roman" panose="02020603050405020304" pitchFamily="18" charset="0"/>
                <a:cs typeface="Times New Roman" panose="02020603050405020304" pitchFamily="18" charset="0"/>
              </a:rPr>
              <a:t>Minimum 4 GB</a:t>
            </a:r>
            <a:endParaRPr lang="en-US" sz="2400" b="1" dirty="0">
              <a:latin typeface="Times New Roman" panose="02020603050405020304" pitchFamily="18" charset="0"/>
              <a:cs typeface="Times New Roman" panose="02020603050405020304" pitchFamily="18" charset="0"/>
            </a:endParaRP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Processor		:	</a:t>
            </a:r>
            <a:r>
              <a:rPr lang="en-US" sz="2400" dirty="0">
                <a:latin typeface="Times New Roman" panose="02020603050405020304" pitchFamily="18" charset="0"/>
                <a:cs typeface="Times New Roman" panose="02020603050405020304" pitchFamily="18" charset="0"/>
              </a:rPr>
              <a:t>Intel core i3 or later</a:t>
            </a:r>
            <a:endParaRPr lang="en-US" sz="2400" b="1" dirty="0">
              <a:latin typeface="Times New Roman" panose="02020603050405020304" pitchFamily="18" charset="0"/>
              <a:cs typeface="Times New Roman" panose="02020603050405020304" pitchFamily="18" charset="0"/>
            </a:endParaRP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Hard Disk 		:	</a:t>
            </a:r>
            <a:r>
              <a:rPr lang="en-US" sz="2400" dirty="0">
                <a:latin typeface="Times New Roman" panose="02020603050405020304" pitchFamily="18" charset="0"/>
                <a:cs typeface="Times New Roman" panose="02020603050405020304" pitchFamily="18" charset="0"/>
              </a:rPr>
              <a:t>Minimum 40 GB</a:t>
            </a: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SOFTWARE REQUIREMENTS</a:t>
            </a: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Operating System	:	</a:t>
            </a:r>
            <a:r>
              <a:rPr lang="en-US" sz="2400" dirty="0">
                <a:latin typeface="Times New Roman" panose="02020603050405020304" pitchFamily="18" charset="0"/>
                <a:cs typeface="Times New Roman" panose="02020603050405020304" pitchFamily="18" charset="0"/>
              </a:rPr>
              <a:t>Windows 10 or later</a:t>
            </a:r>
            <a:endParaRPr lang="en-US" sz="2400" b="1" dirty="0">
              <a:latin typeface="Times New Roman" panose="02020603050405020304" pitchFamily="18" charset="0"/>
              <a:cs typeface="Times New Roman" panose="02020603050405020304" pitchFamily="18" charset="0"/>
            </a:endParaRP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Language		:	</a:t>
            </a:r>
            <a:r>
              <a:rPr lang="en-US" sz="2400" dirty="0">
                <a:latin typeface="Times New Roman" panose="02020603050405020304" pitchFamily="18" charset="0"/>
                <a:cs typeface="Times New Roman" panose="02020603050405020304" pitchFamily="18" charset="0"/>
              </a:rPr>
              <a:t>Python 3.11</a:t>
            </a:r>
            <a:endParaRPr lang="en-US" sz="2400" b="1" dirty="0">
              <a:latin typeface="Times New Roman" panose="02020603050405020304" pitchFamily="18" charset="0"/>
              <a:cs typeface="Times New Roman" panose="02020603050405020304" pitchFamily="18" charset="0"/>
            </a:endParaRPr>
          </a:p>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			Software		:	</a:t>
            </a:r>
            <a:r>
              <a:rPr lang="en-US" sz="2400" dirty="0">
                <a:latin typeface="Times New Roman" panose="02020603050405020304" pitchFamily="18" charset="0"/>
                <a:cs typeface="Times New Roman" panose="02020603050405020304" pitchFamily="18" charset="0"/>
              </a:rPr>
              <a:t>Jupyter Notebook </a:t>
            </a:r>
            <a:endParaRPr lang="en-US" sz="2400"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255221D-66AA-49C1-860F-A38E26FF1E8F}"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D1E0F6F-A010-66F9-6BFB-28706EA6B0E3}"/>
              </a:ext>
            </a:extLst>
          </p:cNvPr>
          <p:cNvSpPr>
            <a:spLocks noGrp="1"/>
          </p:cNvSpPr>
          <p:nvPr>
            <p:ph type="sldNum" sz="quarter" idx="12"/>
          </p:nvPr>
        </p:nvSpPr>
        <p:spPr/>
        <p:txBody>
          <a:bodyPr/>
          <a:lstStyle/>
          <a:p>
            <a:fld id="{7F04B680-0682-4C35-8C9C-4D2E38B7B0B3}" type="slidenum">
              <a:rPr lang="en-US" smtClean="0"/>
              <a:pPr/>
              <a:t>10</a:t>
            </a:fld>
            <a:endParaRPr lang="en-US" dirty="0"/>
          </a:p>
        </p:txBody>
      </p:sp>
    </p:spTree>
    <p:extLst>
      <p:ext uri="{BB962C8B-B14F-4D97-AF65-F5344CB8AC3E}">
        <p14:creationId xmlns:p14="http://schemas.microsoft.com/office/powerpoint/2010/main" val="14003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existing technique employs a Conv-3 CNN architecture, featuring three convolutional layers, two fully connected layers, and a dropout layer. </a:t>
            </a:r>
          </a:p>
          <a:p>
            <a:pPr algn="just">
              <a:lnSpc>
                <a:spcPct val="150000"/>
              </a:lnSpc>
            </a:pPr>
            <a:r>
              <a:rPr lang="en-US" sz="2400" dirty="0">
                <a:latin typeface="Times New Roman" panose="02020603050405020304" pitchFamily="18" charset="0"/>
                <a:cs typeface="Times New Roman" panose="02020603050405020304" pitchFamily="18" charset="0"/>
              </a:rPr>
              <a:t>It utilizes the Adam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(Adaptive Moment Estimation)</a:t>
            </a:r>
            <a:r>
              <a:rPr lang="en-US" sz="2400" dirty="0">
                <a:latin typeface="Times New Roman" panose="02020603050405020304" pitchFamily="18" charset="0"/>
                <a:cs typeface="Times New Roman" panose="02020603050405020304" pitchFamily="18" charset="0"/>
              </a:rPr>
              <a:t> optimization algorithm for efficient parameter optimization. This method swiftly identifies apple diseases like scab, black rot, and cedar rust. </a:t>
            </a:r>
          </a:p>
          <a:p>
            <a:pPr algn="just">
              <a:lnSpc>
                <a:spcPct val="150000"/>
              </a:lnSpc>
            </a:pPr>
            <a:r>
              <a:rPr lang="en-US" sz="2400" dirty="0">
                <a:latin typeface="Times New Roman" panose="02020603050405020304" pitchFamily="18" charset="0"/>
                <a:cs typeface="Times New Roman" panose="02020603050405020304" pitchFamily="18" charset="0"/>
              </a:rPr>
              <a:t>However, its suitability is confined to apple plants, necessitating tailored models for other plant species.</a:t>
            </a:r>
          </a:p>
        </p:txBody>
      </p:sp>
      <p:sp>
        <p:nvSpPr>
          <p:cNvPr id="6" name="Date Placeholder 5"/>
          <p:cNvSpPr>
            <a:spLocks noGrp="1"/>
          </p:cNvSpPr>
          <p:nvPr>
            <p:ph type="dt" sz="half" idx="10"/>
          </p:nvPr>
        </p:nvSpPr>
        <p:spPr/>
        <p:txBody>
          <a:bodyPr/>
          <a:lstStyle/>
          <a:p>
            <a:fld id="{0D159E34-3BAF-4132-A11E-448E363A155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7844371-A11E-E152-C79A-34248028E4AF}"/>
              </a:ext>
            </a:extLst>
          </p:cNvPr>
          <p:cNvSpPr>
            <a:spLocks noGrp="1"/>
          </p:cNvSpPr>
          <p:nvPr>
            <p:ph type="sldNum" sz="quarter" idx="12"/>
          </p:nvPr>
        </p:nvSpPr>
        <p:spPr/>
        <p:txBody>
          <a:bodyPr/>
          <a:lstStyle/>
          <a:p>
            <a:fld id="{7F04B680-0682-4C35-8C9C-4D2E38B7B0B3}" type="slidenum">
              <a:rPr lang="en-US" smtClean="0"/>
              <a:pPr/>
              <a:t>11</a:t>
            </a:fld>
            <a:endParaRPr lang="en-US" dirty="0"/>
          </a:p>
        </p:txBody>
      </p:sp>
    </p:spTree>
    <p:extLst>
      <p:ext uri="{BB962C8B-B14F-4D97-AF65-F5344CB8AC3E}">
        <p14:creationId xmlns:p14="http://schemas.microsoft.com/office/powerpoint/2010/main" val="289402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 PROBLEM STATEMENT</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Pathogenic fungi cause plant diseases like rust and powdery mildew. Effective detection and classification of these diseases from leaf images are crucial for agricultural management.</a:t>
            </a:r>
          </a:p>
          <a:p>
            <a:pPr algn="just">
              <a:lnSpc>
                <a:spcPct val="150000"/>
              </a:lnSpc>
            </a:pPr>
            <a:r>
              <a:rPr lang="en-US" sz="2400" dirty="0">
                <a:latin typeface="Times New Roman" panose="02020603050405020304" pitchFamily="18" charset="0"/>
                <a:cs typeface="Times New Roman" panose="02020603050405020304" pitchFamily="18" charset="0"/>
              </a:rPr>
              <a:t> Leveraging CNN for automated identification faces challenges such as diverse environmental conditions and leaf variations.</a:t>
            </a:r>
          </a:p>
          <a:p>
            <a:pPr algn="just">
              <a:lnSpc>
                <a:spcPct val="150000"/>
              </a:lnSpc>
            </a:pPr>
            <a:r>
              <a:rPr lang="en-US" sz="2400" dirty="0">
                <a:latin typeface="Times New Roman" panose="02020603050405020304" pitchFamily="18" charset="0"/>
                <a:cs typeface="Times New Roman" panose="02020603050405020304" pitchFamily="18" charset="0"/>
              </a:rPr>
              <a:t> This project aims to develop a robust CNN-based system for accurate fungal disease detection and classification in plants.</a:t>
            </a:r>
          </a:p>
        </p:txBody>
      </p:sp>
      <p:sp>
        <p:nvSpPr>
          <p:cNvPr id="6" name="Date Placeholder 5"/>
          <p:cNvSpPr>
            <a:spLocks noGrp="1"/>
          </p:cNvSpPr>
          <p:nvPr>
            <p:ph type="dt" sz="half" idx="10"/>
          </p:nvPr>
        </p:nvSpPr>
        <p:spPr/>
        <p:txBody>
          <a:bodyPr/>
          <a:lstStyle/>
          <a:p>
            <a:fld id="{1868A7F2-B5CF-46E3-86D8-B3B3AC06241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6FE1750-2CF3-BB72-2B41-99BB925AD9F2}"/>
              </a:ext>
            </a:extLst>
          </p:cNvPr>
          <p:cNvSpPr>
            <a:spLocks noGrp="1"/>
          </p:cNvSpPr>
          <p:nvPr>
            <p:ph type="sldNum" sz="quarter" idx="12"/>
          </p:nvPr>
        </p:nvSpPr>
        <p:spPr/>
        <p:txBody>
          <a:bodyPr/>
          <a:lstStyle/>
          <a:p>
            <a:fld id="{7F04B680-0682-4C35-8C9C-4D2E38B7B0B3}" type="slidenum">
              <a:rPr lang="en-US" smtClean="0"/>
              <a:pPr/>
              <a:t>12</a:t>
            </a:fld>
            <a:endParaRPr lang="en-US" dirty="0"/>
          </a:p>
        </p:txBody>
      </p:sp>
    </p:spTree>
    <p:extLst>
      <p:ext uri="{BB962C8B-B14F-4D97-AF65-F5344CB8AC3E}">
        <p14:creationId xmlns:p14="http://schemas.microsoft.com/office/powerpoint/2010/main" val="141815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system aims to detect healthy plants and those with rust and powdery mildew. </a:t>
            </a:r>
          </a:p>
          <a:p>
            <a:pPr algn="just">
              <a:lnSpc>
                <a:spcPct val="150000"/>
              </a:lnSpc>
            </a:pPr>
            <a:r>
              <a:rPr lang="en-US" sz="2400" dirty="0">
                <a:latin typeface="Times New Roman" panose="02020603050405020304" pitchFamily="18" charset="0"/>
                <a:cs typeface="Times New Roman" panose="02020603050405020304" pitchFamily="18" charset="0"/>
              </a:rPr>
              <a:t>Focusing on normal green leaves, it utilizes image analysis and machine learning to develop a robust model. </a:t>
            </a:r>
          </a:p>
          <a:p>
            <a:pPr algn="just">
              <a:lnSpc>
                <a:spcPct val="150000"/>
              </a:lnSpc>
            </a:pPr>
            <a:r>
              <a:rPr lang="en-US" sz="2400" dirty="0">
                <a:latin typeface="Times New Roman" panose="02020603050405020304" pitchFamily="18" charset="0"/>
                <a:cs typeface="Times New Roman" panose="02020603050405020304" pitchFamily="18" charset="0"/>
              </a:rPr>
              <a:t>Using a Conv-9 CNN architecture and the Adam optimization algorithm, it accurately identifies plant health based on leaf color and texture features.</a:t>
            </a:r>
          </a:p>
        </p:txBody>
      </p:sp>
      <p:sp>
        <p:nvSpPr>
          <p:cNvPr id="6" name="Date Placeholder 5"/>
          <p:cNvSpPr>
            <a:spLocks noGrp="1"/>
          </p:cNvSpPr>
          <p:nvPr>
            <p:ph type="dt" sz="half" idx="10"/>
          </p:nvPr>
        </p:nvSpPr>
        <p:spPr/>
        <p:txBody>
          <a:bodyPr/>
          <a:lstStyle/>
          <a:p>
            <a:fld id="{3D34BB30-9BBB-4EC9-BC58-2993091FDEBA}"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9CD4269-A097-9839-E037-77CE4BE7396E}"/>
              </a:ext>
            </a:extLst>
          </p:cNvPr>
          <p:cNvSpPr>
            <a:spLocks noGrp="1"/>
          </p:cNvSpPr>
          <p:nvPr>
            <p:ph type="sldNum" sz="quarter" idx="12"/>
          </p:nvPr>
        </p:nvSpPr>
        <p:spPr/>
        <p:txBody>
          <a:bodyPr/>
          <a:lstStyle/>
          <a:p>
            <a:fld id="{7F04B680-0682-4C35-8C9C-4D2E38B7B0B3}" type="slidenum">
              <a:rPr lang="en-US" smtClean="0"/>
              <a:pPr/>
              <a:t>13</a:t>
            </a:fld>
            <a:endParaRPr lang="en-US" dirty="0"/>
          </a:p>
        </p:txBody>
      </p:sp>
    </p:spTree>
    <p:extLst>
      <p:ext uri="{BB962C8B-B14F-4D97-AF65-F5344CB8AC3E}">
        <p14:creationId xmlns:p14="http://schemas.microsoft.com/office/powerpoint/2010/main" val="3151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906000" cy="1142999"/>
          </a:xfrm>
        </p:spPr>
        <p:txBody>
          <a:bodyPr>
            <a:normAutofit/>
          </a:bodyPr>
          <a:lstStyle/>
          <a:p>
            <a:r>
              <a:rPr lang="en-US" sz="3600" b="1" dirty="0">
                <a:latin typeface="Times New Roman" pitchFamily="18" charset="0"/>
                <a:cs typeface="Times New Roman" pitchFamily="18" charset="0"/>
              </a:rPr>
              <a:t>SYSTEM ARCHITECTURE</a:t>
            </a:r>
          </a:p>
        </p:txBody>
      </p:sp>
      <p:sp>
        <p:nvSpPr>
          <p:cNvPr id="5" name="Date Placeholder 4"/>
          <p:cNvSpPr>
            <a:spLocks noGrp="1"/>
          </p:cNvSpPr>
          <p:nvPr>
            <p:ph type="dt" sz="half" idx="10"/>
          </p:nvPr>
        </p:nvSpPr>
        <p:spPr/>
        <p:txBody>
          <a:bodyPr/>
          <a:lstStyle/>
          <a:p>
            <a:fld id="{94352865-05BA-4D91-8C8D-801BF09B88D5}"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2" name="Footer Placeholder 11"/>
          <p:cNvSpPr>
            <a:spLocks noGrp="1"/>
          </p:cNvSpPr>
          <p:nvPr>
            <p:ph type="ftr" sz="quarter" idx="11"/>
          </p:nvPr>
        </p:nvSpPr>
        <p:spPr>
          <a:xfrm>
            <a:off x="3384550" y="6356353"/>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11" name="AutoShape 2" descr="https://www.researchgate.net/publication/355586801/figure/fig4/AS:1083109361623125@1635244803834/Capturing-video-using-the-webcam-computer-vision_Q64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https://www.researchgate.net/publication/355586801/figure/fig4/AS:1083109361623125@1635244803834/Capturing-video-using-the-webcam-computer-vision_Q64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6" descr="https://www.researchgate.net/publication/355586801/figure/fig4/AS:1083109361623125@1635244803834/Capturing-video-using-the-webcam-computer-vision_Q64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8" descr="https://www.researchgate.net/publication/355586801/figure/fig4/AS:1083109361623125@1635244803834/Capturing-video-using-the-webcam-computer-vision_Q64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p:cNvSpPr txBox="1"/>
          <p:nvPr/>
        </p:nvSpPr>
        <p:spPr>
          <a:xfrm>
            <a:off x="612775" y="5439428"/>
            <a:ext cx="8683626" cy="784830"/>
          </a:xfrm>
          <a:prstGeom prst="rect">
            <a:avLst/>
          </a:prstGeom>
          <a:noFill/>
        </p:spPr>
        <p:txBody>
          <a:bodyPr wrap="square" rtlCol="0">
            <a:spAutoFit/>
          </a:bodyPr>
          <a:lstStyle/>
          <a:p>
            <a:pPr algn="ctr"/>
            <a:r>
              <a:rPr lang="en-IN" b="1" dirty="0">
                <a:latin typeface="Times New Roman" pitchFamily="18" charset="0"/>
                <a:cs typeface="Times New Roman" pitchFamily="18" charset="0"/>
              </a:rPr>
              <a:t>Fig 1. </a:t>
            </a:r>
            <a:r>
              <a:rPr lang="en-IN" dirty="0">
                <a:latin typeface="Times New Roman" pitchFamily="18" charset="0"/>
                <a:cs typeface="Times New Roman" pitchFamily="18" charset="0"/>
              </a:rPr>
              <a:t>The system architecture for </a:t>
            </a:r>
            <a:r>
              <a:rPr lang="en-US" dirty="0">
                <a:latin typeface="Times New Roman" pitchFamily="18" charset="0"/>
                <a:cs typeface="Times New Roman" pitchFamily="18" charset="0"/>
              </a:rPr>
              <a:t>detection of fungal diseases using leaf images through </a:t>
            </a:r>
            <a:r>
              <a:rPr lang="en-US" sz="2400" dirty="0">
                <a:latin typeface="Times New Roman" panose="02020603050405020304" pitchFamily="18" charset="0"/>
                <a:cs typeface="Times New Roman" panose="02020603050405020304" pitchFamily="18" charset="0"/>
              </a:rPr>
              <a:t>CNN</a:t>
            </a:r>
            <a:r>
              <a:rPr lang="en-IN" dirty="0">
                <a:latin typeface="Times New Roman" pitchFamily="18" charset="0"/>
                <a:cs typeface="Times New Roman" pitchFamily="18" charset="0"/>
              </a:rPr>
              <a:t>.</a:t>
            </a:r>
          </a:p>
        </p:txBody>
      </p:sp>
      <p:sp>
        <p:nvSpPr>
          <p:cNvPr id="8" name="Rectangle: Rounded Corners 7">
            <a:extLst>
              <a:ext uri="{FF2B5EF4-FFF2-40B4-BE49-F238E27FC236}">
                <a16:creationId xmlns:a16="http://schemas.microsoft.com/office/drawing/2014/main" id="{5DF1D010-E457-A6C1-F77C-B928F7E18D31}"/>
              </a:ext>
            </a:extLst>
          </p:cNvPr>
          <p:cNvSpPr/>
          <p:nvPr/>
        </p:nvSpPr>
        <p:spPr>
          <a:xfrm>
            <a:off x="1561204" y="2244604"/>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Preprocessing</a:t>
            </a:r>
            <a:endParaRPr lang="en-IN" sz="18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73F76F9-6517-C1C5-9E63-8CF2FD4871E8}"/>
              </a:ext>
            </a:extLst>
          </p:cNvPr>
          <p:cNvSpPr/>
          <p:nvPr/>
        </p:nvSpPr>
        <p:spPr>
          <a:xfrm>
            <a:off x="1561202" y="3017569"/>
            <a:ext cx="1903846"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Train CNN model</a:t>
            </a:r>
            <a:endParaRPr lang="en-IN" sz="1800" dirty="0">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C3C9B706-2F9D-D5A5-DD35-D2DC5562EF7E}"/>
              </a:ext>
            </a:extLst>
          </p:cNvPr>
          <p:cNvSpPr/>
          <p:nvPr/>
        </p:nvSpPr>
        <p:spPr>
          <a:xfrm>
            <a:off x="6351156" y="2596126"/>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Preprocessing</a:t>
            </a:r>
            <a:endParaRPr lang="en-IN" sz="18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4B3249DE-1B25-EC73-CD11-15DF57BEED1B}"/>
              </a:ext>
            </a:extLst>
          </p:cNvPr>
          <p:cNvCxnSpPr>
            <a:cxnSpLocks/>
            <a:stCxn id="31" idx="2"/>
            <a:endCxn id="8" idx="0"/>
          </p:cNvCxnSpPr>
          <p:nvPr/>
        </p:nvCxnSpPr>
        <p:spPr>
          <a:xfrm>
            <a:off x="2513126" y="1800868"/>
            <a:ext cx="0" cy="443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7682CFC-4535-B235-F5F2-6ECD67516C71}"/>
              </a:ext>
            </a:extLst>
          </p:cNvPr>
          <p:cNvCxnSpPr>
            <a:cxnSpLocks/>
            <a:stCxn id="8" idx="2"/>
            <a:endCxn id="10" idx="0"/>
          </p:cNvCxnSpPr>
          <p:nvPr/>
        </p:nvCxnSpPr>
        <p:spPr>
          <a:xfrm flipH="1">
            <a:off x="2513125" y="2573538"/>
            <a:ext cx="1" cy="444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0CE6261-75A6-7BD4-3FD3-AED586B3BAE6}"/>
              </a:ext>
            </a:extLst>
          </p:cNvPr>
          <p:cNvCxnSpPr>
            <a:cxnSpLocks/>
            <a:stCxn id="174" idx="2"/>
            <a:endCxn id="17" idx="0"/>
          </p:cNvCxnSpPr>
          <p:nvPr/>
        </p:nvCxnSpPr>
        <p:spPr>
          <a:xfrm>
            <a:off x="7303078" y="2060695"/>
            <a:ext cx="0" cy="535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27824E03-4A11-ABA1-7308-BF78912973A7}"/>
              </a:ext>
            </a:extLst>
          </p:cNvPr>
          <p:cNvCxnSpPr>
            <a:cxnSpLocks/>
            <a:stCxn id="17" idx="2"/>
            <a:endCxn id="20" idx="3"/>
          </p:cNvCxnSpPr>
          <p:nvPr/>
        </p:nvCxnSpPr>
        <p:spPr>
          <a:xfrm rot="5400000">
            <a:off x="6073103" y="2756881"/>
            <a:ext cx="1061796" cy="139815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915894EB-52CC-CA09-F2DE-92F2C125DC76}"/>
              </a:ext>
            </a:extLst>
          </p:cNvPr>
          <p:cNvCxnSpPr>
            <a:cxnSpLocks/>
            <a:stCxn id="20" idx="2"/>
            <a:endCxn id="157" idx="0"/>
          </p:cNvCxnSpPr>
          <p:nvPr/>
        </p:nvCxnSpPr>
        <p:spPr>
          <a:xfrm>
            <a:off x="4953000" y="4297027"/>
            <a:ext cx="1" cy="778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7" name="Rectangle: Rounded Corners 156">
            <a:extLst>
              <a:ext uri="{FF2B5EF4-FFF2-40B4-BE49-F238E27FC236}">
                <a16:creationId xmlns:a16="http://schemas.microsoft.com/office/drawing/2014/main" id="{3EC93E48-6DFD-9724-8A37-AD5CA05CE0C0}"/>
              </a:ext>
            </a:extLst>
          </p:cNvPr>
          <p:cNvSpPr/>
          <p:nvPr/>
        </p:nvSpPr>
        <p:spPr>
          <a:xfrm>
            <a:off x="4001079" y="5075744"/>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Powdery mildew</a:t>
            </a:r>
            <a:endParaRPr lang="en-IN" sz="1800" dirty="0">
              <a:latin typeface="Times New Roman" panose="02020603050405020304" pitchFamily="18" charset="0"/>
              <a:cs typeface="Times New Roman" panose="02020603050405020304" pitchFamily="18" charset="0"/>
            </a:endParaRPr>
          </a:p>
        </p:txBody>
      </p:sp>
      <p:sp>
        <p:nvSpPr>
          <p:cNvPr id="160" name="Rectangle: Rounded Corners 159">
            <a:extLst>
              <a:ext uri="{FF2B5EF4-FFF2-40B4-BE49-F238E27FC236}">
                <a16:creationId xmlns:a16="http://schemas.microsoft.com/office/drawing/2014/main" id="{2A319415-2B6C-83BC-623B-5485B0AFE4D4}"/>
              </a:ext>
            </a:extLst>
          </p:cNvPr>
          <p:cNvSpPr/>
          <p:nvPr/>
        </p:nvSpPr>
        <p:spPr>
          <a:xfrm>
            <a:off x="1561204" y="5083945"/>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Healthy</a:t>
            </a:r>
            <a:endParaRPr lang="en-IN" sz="1800" dirty="0">
              <a:latin typeface="Times New Roman" panose="02020603050405020304" pitchFamily="18" charset="0"/>
              <a:cs typeface="Times New Roman" panose="02020603050405020304" pitchFamily="18" charset="0"/>
            </a:endParaRPr>
          </a:p>
        </p:txBody>
      </p:sp>
      <p:sp>
        <p:nvSpPr>
          <p:cNvPr id="161" name="Rectangle: Rounded Corners 160">
            <a:extLst>
              <a:ext uri="{FF2B5EF4-FFF2-40B4-BE49-F238E27FC236}">
                <a16:creationId xmlns:a16="http://schemas.microsoft.com/office/drawing/2014/main" id="{F531D1FA-24C2-53D7-A8DA-E95BEB37DB9C}"/>
              </a:ext>
            </a:extLst>
          </p:cNvPr>
          <p:cNvSpPr/>
          <p:nvPr/>
        </p:nvSpPr>
        <p:spPr>
          <a:xfrm>
            <a:off x="6351156" y="5040993"/>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Rust</a:t>
            </a:r>
            <a:endParaRPr lang="en-IN" sz="1800" dirty="0">
              <a:latin typeface="Times New Roman" panose="02020603050405020304" pitchFamily="18" charset="0"/>
              <a:cs typeface="Times New Roman" panose="02020603050405020304" pitchFamily="18" charset="0"/>
            </a:endParaRPr>
          </a:p>
        </p:txBody>
      </p:sp>
      <p:sp>
        <p:nvSpPr>
          <p:cNvPr id="174" name="Rectangle: Rounded Corners 173">
            <a:extLst>
              <a:ext uri="{FF2B5EF4-FFF2-40B4-BE49-F238E27FC236}">
                <a16:creationId xmlns:a16="http://schemas.microsoft.com/office/drawing/2014/main" id="{E5E14396-A51C-2C9D-9F81-F525410757D6}"/>
              </a:ext>
            </a:extLst>
          </p:cNvPr>
          <p:cNvSpPr/>
          <p:nvPr/>
        </p:nvSpPr>
        <p:spPr>
          <a:xfrm>
            <a:off x="6351156" y="1731761"/>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Test data</a:t>
            </a:r>
            <a:endParaRPr lang="en-IN" sz="1800"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580026F3-240F-4C32-C6F1-E43848137CEB}"/>
              </a:ext>
            </a:extLst>
          </p:cNvPr>
          <p:cNvSpPr/>
          <p:nvPr/>
        </p:nvSpPr>
        <p:spPr>
          <a:xfrm>
            <a:off x="4001077" y="3676685"/>
            <a:ext cx="1903846" cy="62034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CNN based prediction</a:t>
            </a:r>
            <a:endParaRPr lang="en-IN" sz="1800" dirty="0">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13865F18-99D6-9EC5-FD2E-A60EEECD1352}"/>
              </a:ext>
            </a:extLst>
          </p:cNvPr>
          <p:cNvSpPr/>
          <p:nvPr/>
        </p:nvSpPr>
        <p:spPr>
          <a:xfrm>
            <a:off x="1561204" y="1471934"/>
            <a:ext cx="1903844"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Data gathering</a:t>
            </a:r>
          </a:p>
        </p:txBody>
      </p:sp>
      <p:cxnSp>
        <p:nvCxnSpPr>
          <p:cNvPr id="60" name="Connector: Elbow 59">
            <a:extLst>
              <a:ext uri="{FF2B5EF4-FFF2-40B4-BE49-F238E27FC236}">
                <a16:creationId xmlns:a16="http://schemas.microsoft.com/office/drawing/2014/main" id="{40CCF98E-1799-560D-B8A4-1A185039258F}"/>
              </a:ext>
            </a:extLst>
          </p:cNvPr>
          <p:cNvCxnSpPr>
            <a:stCxn id="160" idx="0"/>
            <a:endCxn id="161" idx="0"/>
          </p:cNvCxnSpPr>
          <p:nvPr/>
        </p:nvCxnSpPr>
        <p:spPr>
          <a:xfrm rot="5400000" flipH="1" flipV="1">
            <a:off x="4886626" y="2667493"/>
            <a:ext cx="42952" cy="4789952"/>
          </a:xfrm>
          <a:prstGeom prst="bentConnector3">
            <a:avLst>
              <a:gd name="adj1" fmla="val 63222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DA7D22F5-93B8-5AE0-CE59-D33C7C6B37C6}"/>
              </a:ext>
            </a:extLst>
          </p:cNvPr>
          <p:cNvCxnSpPr>
            <a:cxnSpLocks/>
            <a:stCxn id="10" idx="2"/>
            <a:endCxn id="20" idx="1"/>
          </p:cNvCxnSpPr>
          <p:nvPr/>
        </p:nvCxnSpPr>
        <p:spPr>
          <a:xfrm rot="16200000" flipH="1">
            <a:off x="2936925" y="2922703"/>
            <a:ext cx="640353" cy="14879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734877E0-C462-1BE0-44A4-A4E7B4FC3437}"/>
              </a:ext>
            </a:extLst>
          </p:cNvPr>
          <p:cNvSpPr>
            <a:spLocks noGrp="1"/>
          </p:cNvSpPr>
          <p:nvPr>
            <p:ph type="sldNum" sz="quarter" idx="12"/>
          </p:nvPr>
        </p:nvSpPr>
        <p:spPr/>
        <p:txBody>
          <a:bodyPr/>
          <a:lstStyle/>
          <a:p>
            <a:fld id="{7F04B680-0682-4C35-8C9C-4D2E38B7B0B3}" type="slidenum">
              <a:rPr lang="en-US" smtClean="0"/>
              <a:pPr/>
              <a:t>14</a:t>
            </a:fld>
            <a:endParaRPr lang="en-US" dirty="0"/>
          </a:p>
        </p:txBody>
      </p:sp>
    </p:spTree>
    <p:extLst>
      <p:ext uri="{BB962C8B-B14F-4D97-AF65-F5344CB8AC3E}">
        <p14:creationId xmlns:p14="http://schemas.microsoft.com/office/powerpoint/2010/main" val="227685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Gathering:</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collection involves gathering raw data, such as images of plant leaves with disease symptoms.</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Collecting images of both healthy plants and plants with rust and powdery mildew symptoms is an essential part of data collection for building a plant disease recognition system. </a:t>
            </a:r>
          </a:p>
        </p:txBody>
      </p:sp>
      <p:sp>
        <p:nvSpPr>
          <p:cNvPr id="6" name="Date Placeholder 5"/>
          <p:cNvSpPr>
            <a:spLocks noGrp="1"/>
          </p:cNvSpPr>
          <p:nvPr>
            <p:ph type="dt" sz="half" idx="10"/>
          </p:nvPr>
        </p:nvSpPr>
        <p:spPr/>
        <p:txBody>
          <a:bodyPr/>
          <a:lstStyle/>
          <a:p>
            <a:fld id="{9841D988-CC4C-4A2B-ACE1-FD12AA0693A7}"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6C4AC9F-3128-38BA-92C9-CD80178139F8}"/>
              </a:ext>
            </a:extLst>
          </p:cNvPr>
          <p:cNvSpPr>
            <a:spLocks noGrp="1"/>
          </p:cNvSpPr>
          <p:nvPr>
            <p:ph type="sldNum" sz="quarter" idx="12"/>
          </p:nvPr>
        </p:nvSpPr>
        <p:spPr/>
        <p:txBody>
          <a:bodyPr/>
          <a:lstStyle/>
          <a:p>
            <a:fld id="{7F04B680-0682-4C35-8C9C-4D2E38B7B0B3}" type="slidenum">
              <a:rPr lang="en-US" smtClean="0"/>
              <a:pPr/>
              <a:t>15</a:t>
            </a:fld>
            <a:endParaRPr lang="en-US" dirty="0"/>
          </a:p>
        </p:txBody>
      </p:sp>
    </p:spTree>
    <p:extLst>
      <p:ext uri="{BB962C8B-B14F-4D97-AF65-F5344CB8AC3E}">
        <p14:creationId xmlns:p14="http://schemas.microsoft.com/office/powerpoint/2010/main" val="390713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Image preprocessing involves preparing images for input into a machine learning model. Common preprocessing steps include resizing</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and</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normalization. </a:t>
            </a:r>
          </a:p>
          <a:p>
            <a:pPr algn="just">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Resizing ensures uniformity in image dimensions, normalization scales pixel values to a standard range. These steps enhance model performance and generalization.</a:t>
            </a:r>
          </a:p>
        </p:txBody>
      </p:sp>
      <p:sp>
        <p:nvSpPr>
          <p:cNvPr id="6" name="Date Placeholder 5"/>
          <p:cNvSpPr>
            <a:spLocks noGrp="1"/>
          </p:cNvSpPr>
          <p:nvPr>
            <p:ph type="dt" sz="half" idx="10"/>
          </p:nvPr>
        </p:nvSpPr>
        <p:spPr/>
        <p:txBody>
          <a:bodyPr/>
          <a:lstStyle/>
          <a:p>
            <a:fld id="{7A401661-7367-4B94-8E8E-9B56EB0CCD6B}"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7A690EB-40F3-8874-0EC3-3FB956961D97}"/>
              </a:ext>
            </a:extLst>
          </p:cNvPr>
          <p:cNvSpPr>
            <a:spLocks noGrp="1"/>
          </p:cNvSpPr>
          <p:nvPr>
            <p:ph type="sldNum" sz="quarter" idx="12"/>
          </p:nvPr>
        </p:nvSpPr>
        <p:spPr/>
        <p:txBody>
          <a:bodyPr/>
          <a:lstStyle/>
          <a:p>
            <a:fld id="{7F04B680-0682-4C35-8C9C-4D2E38B7B0B3}" type="slidenum">
              <a:rPr lang="en-US" smtClean="0"/>
              <a:pPr/>
              <a:t>16</a:t>
            </a:fld>
            <a:endParaRPr lang="en-US" dirty="0"/>
          </a:p>
        </p:txBody>
      </p:sp>
    </p:spTree>
    <p:extLst>
      <p:ext uri="{BB962C8B-B14F-4D97-AF65-F5344CB8AC3E}">
        <p14:creationId xmlns:p14="http://schemas.microsoft.com/office/powerpoint/2010/main" val="7288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CNN model</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Training using CNN involves iteratively optimizing network parameters through forward and backward passes, adjusting weights based on loss calculated from predicted and actual outputs. </a:t>
            </a:r>
          </a:p>
          <a:p>
            <a:pPr algn="just">
              <a:lnSpc>
                <a:spcPct val="150000"/>
              </a:lnSpc>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trained model is the output of the training process where a CNN has learned to recognize patterns and features in the training data. </a:t>
            </a: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B24EADF-0858-4A68-A908-511CD722E233}"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E9C949B-76D2-088A-4902-46178B860DA1}"/>
              </a:ext>
            </a:extLst>
          </p:cNvPr>
          <p:cNvSpPr>
            <a:spLocks noGrp="1"/>
          </p:cNvSpPr>
          <p:nvPr>
            <p:ph type="sldNum" sz="quarter" idx="12"/>
          </p:nvPr>
        </p:nvSpPr>
        <p:spPr/>
        <p:txBody>
          <a:bodyPr/>
          <a:lstStyle/>
          <a:p>
            <a:fld id="{7F04B680-0682-4C35-8C9C-4D2E38B7B0B3}" type="slidenum">
              <a:rPr lang="en-US" smtClean="0"/>
              <a:pPr/>
              <a:t>17</a:t>
            </a:fld>
            <a:endParaRPr lang="en-US" dirty="0"/>
          </a:p>
        </p:txBody>
      </p:sp>
    </p:spTree>
    <p:extLst>
      <p:ext uri="{BB962C8B-B14F-4D97-AF65-F5344CB8AC3E}">
        <p14:creationId xmlns:p14="http://schemas.microsoft.com/office/powerpoint/2010/main" val="2652946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CNN Model</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434D525-42F5-4C72-AEA1-E05F5A83EFDD}"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886489" y="2364099"/>
            <a:ext cx="2056822"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Convolution Layer</a:t>
            </a:r>
          </a:p>
        </p:txBody>
      </p:sp>
      <p:sp>
        <p:nvSpPr>
          <p:cNvPr id="8" name="Rectangle: Rounded Corners 7">
            <a:extLst>
              <a:ext uri="{FF2B5EF4-FFF2-40B4-BE49-F238E27FC236}">
                <a16:creationId xmlns:a16="http://schemas.microsoft.com/office/drawing/2014/main" id="{40B6A34D-A4CE-0D6D-AB3B-3389526B172A}"/>
              </a:ext>
            </a:extLst>
          </p:cNvPr>
          <p:cNvSpPr/>
          <p:nvPr/>
        </p:nvSpPr>
        <p:spPr>
          <a:xfrm>
            <a:off x="3886489" y="3061966"/>
            <a:ext cx="2056822"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Max Pooling Layer</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898779" y="3733800"/>
            <a:ext cx="2056822"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Flatten Layer</a:t>
            </a:r>
          </a:p>
        </p:txBody>
      </p:sp>
      <p:sp>
        <p:nvSpPr>
          <p:cNvPr id="11" name="Rectangle: Rounded Corners 10">
            <a:extLst>
              <a:ext uri="{FF2B5EF4-FFF2-40B4-BE49-F238E27FC236}">
                <a16:creationId xmlns:a16="http://schemas.microsoft.com/office/drawing/2014/main" id="{E241166E-EF1B-BEE4-95CA-418C082C8A05}"/>
              </a:ext>
            </a:extLst>
          </p:cNvPr>
          <p:cNvSpPr/>
          <p:nvPr/>
        </p:nvSpPr>
        <p:spPr>
          <a:xfrm>
            <a:off x="3898779" y="4399298"/>
            <a:ext cx="2056822"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Dense Layer</a:t>
            </a:r>
          </a:p>
        </p:txBody>
      </p:sp>
      <p:sp>
        <p:nvSpPr>
          <p:cNvPr id="12" name="Rectangle: Rounded Corners 11">
            <a:extLst>
              <a:ext uri="{FF2B5EF4-FFF2-40B4-BE49-F238E27FC236}">
                <a16:creationId xmlns:a16="http://schemas.microsoft.com/office/drawing/2014/main" id="{2183813C-7045-B02E-9B93-B61875133BCE}"/>
              </a:ext>
            </a:extLst>
          </p:cNvPr>
          <p:cNvSpPr/>
          <p:nvPr/>
        </p:nvSpPr>
        <p:spPr>
          <a:xfrm>
            <a:off x="3886489" y="5057166"/>
            <a:ext cx="2056822"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Dropout Layer</a:t>
            </a:r>
          </a:p>
        </p:txBody>
      </p:sp>
      <p:cxnSp>
        <p:nvCxnSpPr>
          <p:cNvPr id="14" name="Straight Arrow Connector 13">
            <a:extLst>
              <a:ext uri="{FF2B5EF4-FFF2-40B4-BE49-F238E27FC236}">
                <a16:creationId xmlns:a16="http://schemas.microsoft.com/office/drawing/2014/main" id="{87368946-45EC-DF4A-219F-B2D925509DC5}"/>
              </a:ext>
            </a:extLst>
          </p:cNvPr>
          <p:cNvCxnSpPr>
            <a:stCxn id="7" idx="2"/>
            <a:endCxn id="8" idx="0"/>
          </p:cNvCxnSpPr>
          <p:nvPr/>
        </p:nvCxnSpPr>
        <p:spPr>
          <a:xfrm>
            <a:off x="4914900" y="2693033"/>
            <a:ext cx="0" cy="36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494F85-0C19-FB37-7838-B36FA435DF09}"/>
              </a:ext>
            </a:extLst>
          </p:cNvPr>
          <p:cNvCxnSpPr>
            <a:cxnSpLocks/>
            <a:stCxn id="8" idx="2"/>
            <a:endCxn id="9" idx="0"/>
          </p:cNvCxnSpPr>
          <p:nvPr/>
        </p:nvCxnSpPr>
        <p:spPr>
          <a:xfrm>
            <a:off x="4914900" y="3390900"/>
            <a:ext cx="12290"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675EA2C-BCB9-F827-57B4-9A298F1DA71F}"/>
              </a:ext>
            </a:extLst>
          </p:cNvPr>
          <p:cNvCxnSpPr>
            <a:cxnSpLocks/>
            <a:stCxn id="9" idx="2"/>
            <a:endCxn id="11" idx="0"/>
          </p:cNvCxnSpPr>
          <p:nvPr/>
        </p:nvCxnSpPr>
        <p:spPr>
          <a:xfrm>
            <a:off x="4927190" y="4062734"/>
            <a:ext cx="0" cy="336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9A9A5E0-C966-AE41-B4C0-254577AA09F5}"/>
              </a:ext>
            </a:extLst>
          </p:cNvPr>
          <p:cNvCxnSpPr>
            <a:cxnSpLocks/>
            <a:stCxn id="11" idx="2"/>
            <a:endCxn id="12" idx="0"/>
          </p:cNvCxnSpPr>
          <p:nvPr/>
        </p:nvCxnSpPr>
        <p:spPr>
          <a:xfrm flipH="1">
            <a:off x="4914900" y="4728232"/>
            <a:ext cx="12290" cy="328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13A53763-AC62-61C0-AC58-ADF720F26B1F}"/>
              </a:ext>
            </a:extLst>
          </p:cNvPr>
          <p:cNvSpPr/>
          <p:nvPr/>
        </p:nvSpPr>
        <p:spPr>
          <a:xfrm>
            <a:off x="2842389" y="1981200"/>
            <a:ext cx="3987049" cy="3657600"/>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FCD4A99-A3F7-B7EA-D510-2DB276C6D62E}"/>
              </a:ext>
            </a:extLst>
          </p:cNvPr>
          <p:cNvSpPr/>
          <p:nvPr/>
        </p:nvSpPr>
        <p:spPr>
          <a:xfrm>
            <a:off x="2133600" y="5685799"/>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2</a:t>
            </a:r>
            <a:r>
              <a:rPr lang="en-IN" sz="1800" dirty="0">
                <a:latin typeface="Times New Roman" panose="02020603050405020304" pitchFamily="18" charset="0"/>
                <a:cs typeface="Times New Roman" panose="02020603050405020304" pitchFamily="18" charset="0"/>
              </a:rPr>
              <a:t>. Train CNN model architecture </a:t>
            </a:r>
          </a:p>
        </p:txBody>
      </p:sp>
      <p:sp>
        <p:nvSpPr>
          <p:cNvPr id="5" name="Slide Number Placeholder 4">
            <a:extLst>
              <a:ext uri="{FF2B5EF4-FFF2-40B4-BE49-F238E27FC236}">
                <a16:creationId xmlns:a16="http://schemas.microsoft.com/office/drawing/2014/main" id="{E58702E2-7972-3EED-03FC-B64548988431}"/>
              </a:ext>
            </a:extLst>
          </p:cNvPr>
          <p:cNvSpPr>
            <a:spLocks noGrp="1"/>
          </p:cNvSpPr>
          <p:nvPr>
            <p:ph type="sldNum" sz="quarter" idx="12"/>
          </p:nvPr>
        </p:nvSpPr>
        <p:spPr/>
        <p:txBody>
          <a:bodyPr/>
          <a:lstStyle/>
          <a:p>
            <a:fld id="{7F04B680-0682-4C35-8C9C-4D2E38B7B0B3}" type="slidenum">
              <a:rPr lang="en-US" smtClean="0"/>
              <a:pPr/>
              <a:t>18</a:t>
            </a:fld>
            <a:endParaRPr lang="en-US" dirty="0"/>
          </a:p>
        </p:txBody>
      </p:sp>
    </p:spTree>
    <p:extLst>
      <p:ext uri="{BB962C8B-B14F-4D97-AF65-F5344CB8AC3E}">
        <p14:creationId xmlns:p14="http://schemas.microsoft.com/office/powerpoint/2010/main" val="312766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CNN Model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Convolution Layer:</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E08E7A6-0B35-4434-A51D-6D26DE5DD963}"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473386" y="2131949"/>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Input(Preprocessed Image)</a:t>
            </a:r>
          </a:p>
        </p:txBody>
      </p:sp>
      <p:sp>
        <p:nvSpPr>
          <p:cNvPr id="8" name="Rectangle: Rounded Corners 7">
            <a:extLst>
              <a:ext uri="{FF2B5EF4-FFF2-40B4-BE49-F238E27FC236}">
                <a16:creationId xmlns:a16="http://schemas.microsoft.com/office/drawing/2014/main" id="{40B6A34D-A4CE-0D6D-AB3B-3389526B172A}"/>
              </a:ext>
            </a:extLst>
          </p:cNvPr>
          <p:cNvSpPr/>
          <p:nvPr/>
        </p:nvSpPr>
        <p:spPr>
          <a:xfrm>
            <a:off x="3473387" y="3077385"/>
            <a:ext cx="2959220"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Filters</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473387" y="3593132"/>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Convolution Operation</a:t>
            </a:r>
          </a:p>
        </p:txBody>
      </p:sp>
      <p:sp>
        <p:nvSpPr>
          <p:cNvPr id="11" name="Rectangle: Rounded Corners 10">
            <a:extLst>
              <a:ext uri="{FF2B5EF4-FFF2-40B4-BE49-F238E27FC236}">
                <a16:creationId xmlns:a16="http://schemas.microsoft.com/office/drawing/2014/main" id="{E241166E-EF1B-BEE4-95CA-418C082C8A05}"/>
              </a:ext>
            </a:extLst>
          </p:cNvPr>
          <p:cNvSpPr/>
          <p:nvPr/>
        </p:nvSpPr>
        <p:spPr>
          <a:xfrm>
            <a:off x="3473387" y="4116228"/>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Activation Function (ReLU)</a:t>
            </a:r>
          </a:p>
        </p:txBody>
      </p:sp>
      <p:sp>
        <p:nvSpPr>
          <p:cNvPr id="12" name="Rectangle: Rounded Corners 11">
            <a:extLst>
              <a:ext uri="{FF2B5EF4-FFF2-40B4-BE49-F238E27FC236}">
                <a16:creationId xmlns:a16="http://schemas.microsoft.com/office/drawing/2014/main" id="{2183813C-7045-B02E-9B93-B61875133BCE}"/>
              </a:ext>
            </a:extLst>
          </p:cNvPr>
          <p:cNvSpPr/>
          <p:nvPr/>
        </p:nvSpPr>
        <p:spPr>
          <a:xfrm>
            <a:off x="3473386" y="4639324"/>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Output Feature Maps</a:t>
            </a:r>
          </a:p>
        </p:txBody>
      </p:sp>
      <p:cxnSp>
        <p:nvCxnSpPr>
          <p:cNvPr id="14" name="Straight Arrow Connector 13">
            <a:extLst>
              <a:ext uri="{FF2B5EF4-FFF2-40B4-BE49-F238E27FC236}">
                <a16:creationId xmlns:a16="http://schemas.microsoft.com/office/drawing/2014/main" id="{87368946-45EC-DF4A-219F-B2D925509DC5}"/>
              </a:ext>
            </a:extLst>
          </p:cNvPr>
          <p:cNvCxnSpPr>
            <a:cxnSpLocks/>
            <a:stCxn id="7" idx="2"/>
            <a:endCxn id="8" idx="0"/>
          </p:cNvCxnSpPr>
          <p:nvPr/>
        </p:nvCxnSpPr>
        <p:spPr>
          <a:xfrm>
            <a:off x="4952997" y="2460883"/>
            <a:ext cx="0" cy="616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494F85-0C19-FB37-7838-B36FA435DF09}"/>
              </a:ext>
            </a:extLst>
          </p:cNvPr>
          <p:cNvCxnSpPr>
            <a:cxnSpLocks/>
            <a:stCxn id="8" idx="2"/>
            <a:endCxn id="9" idx="0"/>
          </p:cNvCxnSpPr>
          <p:nvPr/>
        </p:nvCxnSpPr>
        <p:spPr>
          <a:xfrm>
            <a:off x="4952997" y="3406319"/>
            <a:ext cx="1" cy="18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675EA2C-BCB9-F827-57B4-9A298F1DA71F}"/>
              </a:ext>
            </a:extLst>
          </p:cNvPr>
          <p:cNvCxnSpPr>
            <a:cxnSpLocks/>
            <a:stCxn id="9" idx="2"/>
            <a:endCxn id="11" idx="0"/>
          </p:cNvCxnSpPr>
          <p:nvPr/>
        </p:nvCxnSpPr>
        <p:spPr>
          <a:xfrm>
            <a:off x="4952998" y="3922066"/>
            <a:ext cx="0" cy="194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9A9A5E0-C966-AE41-B4C0-254577AA09F5}"/>
              </a:ext>
            </a:extLst>
          </p:cNvPr>
          <p:cNvCxnSpPr>
            <a:cxnSpLocks/>
            <a:stCxn id="11" idx="2"/>
            <a:endCxn id="12" idx="0"/>
          </p:cNvCxnSpPr>
          <p:nvPr/>
        </p:nvCxnSpPr>
        <p:spPr>
          <a:xfrm flipH="1">
            <a:off x="4952997" y="4445162"/>
            <a:ext cx="1" cy="194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DFAC9CDA-1CCE-A338-DD0F-AB5FD4DB7008}"/>
              </a:ext>
            </a:extLst>
          </p:cNvPr>
          <p:cNvSpPr/>
          <p:nvPr/>
        </p:nvSpPr>
        <p:spPr>
          <a:xfrm>
            <a:off x="3102255" y="2784149"/>
            <a:ext cx="3701487" cy="2438847"/>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8AB9D59B-99E6-4CE5-9829-C4706A05BEFF}"/>
              </a:ext>
            </a:extLst>
          </p:cNvPr>
          <p:cNvSpPr/>
          <p:nvPr/>
        </p:nvSpPr>
        <p:spPr>
          <a:xfrm>
            <a:off x="965367" y="3730333"/>
            <a:ext cx="2056822" cy="32893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Convolution Layer</a:t>
            </a:r>
          </a:p>
        </p:txBody>
      </p:sp>
      <p:sp>
        <p:nvSpPr>
          <p:cNvPr id="55" name="Rectangle: Rounded Corners 54">
            <a:extLst>
              <a:ext uri="{FF2B5EF4-FFF2-40B4-BE49-F238E27FC236}">
                <a16:creationId xmlns:a16="http://schemas.microsoft.com/office/drawing/2014/main" id="{7D2AEBE6-B749-AC4A-C4F9-5CF148B7B0BC}"/>
              </a:ext>
            </a:extLst>
          </p:cNvPr>
          <p:cNvSpPr/>
          <p:nvPr/>
        </p:nvSpPr>
        <p:spPr>
          <a:xfrm>
            <a:off x="3473386" y="5398133"/>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Max Pooling Layer</a:t>
            </a:r>
          </a:p>
        </p:txBody>
      </p:sp>
      <p:cxnSp>
        <p:nvCxnSpPr>
          <p:cNvPr id="57" name="Straight Arrow Connector 56">
            <a:extLst>
              <a:ext uri="{FF2B5EF4-FFF2-40B4-BE49-F238E27FC236}">
                <a16:creationId xmlns:a16="http://schemas.microsoft.com/office/drawing/2014/main" id="{62917C0E-28C0-7AF4-7B4E-52043FA2D66D}"/>
              </a:ext>
            </a:extLst>
          </p:cNvPr>
          <p:cNvCxnSpPr>
            <a:stCxn id="12" idx="2"/>
            <a:endCxn id="55" idx="0"/>
          </p:cNvCxnSpPr>
          <p:nvPr/>
        </p:nvCxnSpPr>
        <p:spPr>
          <a:xfrm>
            <a:off x="4952997" y="4968258"/>
            <a:ext cx="0" cy="429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630ACACB-4C2B-3503-AB86-76700C081DE4}"/>
              </a:ext>
            </a:extLst>
          </p:cNvPr>
          <p:cNvSpPr/>
          <p:nvPr/>
        </p:nvSpPr>
        <p:spPr>
          <a:xfrm>
            <a:off x="2171696" y="5816668"/>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3</a:t>
            </a:r>
            <a:r>
              <a:rPr lang="en-IN" sz="1800" dirty="0">
                <a:latin typeface="Times New Roman" panose="02020603050405020304" pitchFamily="18" charset="0"/>
                <a:cs typeface="Times New Roman" panose="02020603050405020304" pitchFamily="18" charset="0"/>
              </a:rPr>
              <a:t>. Convolution layer architecture </a:t>
            </a:r>
          </a:p>
        </p:txBody>
      </p:sp>
      <p:sp>
        <p:nvSpPr>
          <p:cNvPr id="4" name="Slide Number Placeholder 3">
            <a:extLst>
              <a:ext uri="{FF2B5EF4-FFF2-40B4-BE49-F238E27FC236}">
                <a16:creationId xmlns:a16="http://schemas.microsoft.com/office/drawing/2014/main" id="{1B174997-0D55-8EC3-1A0F-E06F05A59CCC}"/>
              </a:ext>
            </a:extLst>
          </p:cNvPr>
          <p:cNvSpPr>
            <a:spLocks noGrp="1"/>
          </p:cNvSpPr>
          <p:nvPr>
            <p:ph type="sldNum" sz="quarter" idx="12"/>
          </p:nvPr>
        </p:nvSpPr>
        <p:spPr/>
        <p:txBody>
          <a:bodyPr/>
          <a:lstStyle/>
          <a:p>
            <a:fld id="{7F04B680-0682-4C35-8C9C-4D2E38B7B0B3}" type="slidenum">
              <a:rPr lang="en-US" smtClean="0"/>
              <a:pPr/>
              <a:t>19</a:t>
            </a:fld>
            <a:endParaRPr lang="en-US" dirty="0"/>
          </a:p>
        </p:txBody>
      </p:sp>
    </p:spTree>
    <p:extLst>
      <p:ext uri="{BB962C8B-B14F-4D97-AF65-F5344CB8AC3E}">
        <p14:creationId xmlns:p14="http://schemas.microsoft.com/office/powerpoint/2010/main" val="236068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 CONTENTS</a:t>
            </a:r>
          </a:p>
        </p:txBody>
      </p:sp>
      <p:sp>
        <p:nvSpPr>
          <p:cNvPr id="3" name="Content Placeholder 2"/>
          <p:cNvSpPr>
            <a:spLocks noGrp="1"/>
          </p:cNvSpPr>
          <p:nvPr>
            <p:ph idx="1"/>
          </p:nvPr>
        </p:nvSpPr>
        <p:spPr>
          <a:xfrm>
            <a:off x="533400" y="10668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Abstract</a:t>
            </a:r>
          </a:p>
          <a:p>
            <a:pPr algn="just">
              <a:lnSpc>
                <a:spcPct val="150000"/>
              </a:lnSpc>
            </a:pPr>
            <a:r>
              <a:rPr lang="en-US" sz="2400" dirty="0">
                <a:latin typeface="Times New Roman" panose="02020603050405020304" pitchFamily="18" charset="0"/>
                <a:cs typeface="Times New Roman" panose="02020603050405020304" pitchFamily="18" charset="0"/>
              </a:rPr>
              <a:t>Objective </a:t>
            </a:r>
          </a:p>
          <a:p>
            <a:pPr algn="just">
              <a:lnSpc>
                <a:spcPct val="150000"/>
              </a:lnSpc>
            </a:pPr>
            <a:r>
              <a:rPr lang="en-US" sz="2400" dirty="0">
                <a:latin typeface="Times New Roman" panose="02020603050405020304" pitchFamily="18" charset="0"/>
                <a:cs typeface="Times New Roman" panose="02020603050405020304" pitchFamily="18" charset="0"/>
              </a:rPr>
              <a:t>Introduction</a:t>
            </a:r>
          </a:p>
          <a:p>
            <a:pPr algn="just">
              <a:lnSpc>
                <a:spcPct val="150000"/>
              </a:lnSpc>
            </a:pPr>
            <a:r>
              <a:rPr lang="en-US" sz="2400" dirty="0">
                <a:latin typeface="Times New Roman" panose="02020603050405020304" pitchFamily="18" charset="0"/>
                <a:cs typeface="Times New Roman" panose="02020603050405020304" pitchFamily="18" charset="0"/>
              </a:rPr>
              <a:t>Literature Survey</a:t>
            </a:r>
          </a:p>
          <a:p>
            <a:pPr algn="just">
              <a:lnSpc>
                <a:spcPct val="150000"/>
              </a:lnSpc>
            </a:pPr>
            <a:r>
              <a:rPr lang="en-US" sz="2400" dirty="0">
                <a:latin typeface="Times New Roman" panose="02020603050405020304" pitchFamily="18" charset="0"/>
                <a:cs typeface="Times New Roman" panose="02020603050405020304" pitchFamily="18" charset="0"/>
              </a:rPr>
              <a:t>Hardware and Software Requirements</a:t>
            </a:r>
          </a:p>
          <a:p>
            <a:pPr algn="just">
              <a:lnSpc>
                <a:spcPct val="150000"/>
              </a:lnSpc>
            </a:pPr>
            <a:r>
              <a:rPr lang="en-US" sz="2400" dirty="0">
                <a:latin typeface="Times New Roman" panose="02020603050405020304" pitchFamily="18" charset="0"/>
                <a:cs typeface="Times New Roman" panose="02020603050405020304" pitchFamily="18" charset="0"/>
              </a:rPr>
              <a:t>Existing System</a:t>
            </a:r>
          </a:p>
          <a:p>
            <a:pPr algn="just">
              <a:lnSpc>
                <a:spcPct val="150000"/>
              </a:lnSpc>
            </a:pPr>
            <a:r>
              <a:rPr lang="en-US" sz="2400" dirty="0">
                <a:latin typeface="Times New Roman" panose="02020603050405020304" pitchFamily="18" charset="0"/>
                <a:cs typeface="Times New Roman" panose="02020603050405020304" pitchFamily="18" charset="0"/>
              </a:rPr>
              <a:t>Detailed Design</a:t>
            </a:r>
          </a:p>
          <a:p>
            <a:pPr algn="just">
              <a:lnSpc>
                <a:spcPct val="150000"/>
              </a:lnSpc>
            </a:pPr>
            <a:r>
              <a:rPr lang="en-US" sz="2400" dirty="0">
                <a:latin typeface="Times New Roman" panose="02020603050405020304" pitchFamily="18" charset="0"/>
                <a:cs typeface="Times New Roman" panose="02020603050405020304" pitchFamily="18" charset="0"/>
              </a:rPr>
              <a:t>Problem Statement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84A2D1A-D563-43ED-87DE-D4E88D4F304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dirty="0">
                <a:latin typeface="Times New Roman" pitchFamily="18" charset="0"/>
                <a:cs typeface="Times New Roman" pitchFamily="18" charset="0"/>
              </a:rPr>
              <a:t>THAMIRABHARANI ENGINEERING COLLEGE</a:t>
            </a:r>
          </a:p>
          <a:p>
            <a:r>
              <a:rPr lang="en-US" sz="1000" dirty="0">
                <a:latin typeface="Times New Roman" pitchFamily="18" charset="0"/>
                <a:cs typeface="Times New Roman" pitchFamily="18" charset="0"/>
              </a:rPr>
              <a:t>DEPARTMENT OF COMPUTER SCIENCE &amp; ENGINEERING</a:t>
            </a:r>
          </a:p>
        </p:txBody>
      </p:sp>
      <p:sp>
        <p:nvSpPr>
          <p:cNvPr id="4" name="Slide Number Placeholder 3">
            <a:extLst>
              <a:ext uri="{FF2B5EF4-FFF2-40B4-BE49-F238E27FC236}">
                <a16:creationId xmlns:a16="http://schemas.microsoft.com/office/drawing/2014/main" id="{B78D022F-78BC-DACC-1CA6-D6AE8475BE1F}"/>
              </a:ext>
            </a:extLst>
          </p:cNvPr>
          <p:cNvSpPr>
            <a:spLocks noGrp="1"/>
          </p:cNvSpPr>
          <p:nvPr>
            <p:ph type="sldNum" sz="quarter" idx="12"/>
          </p:nvPr>
        </p:nvSpPr>
        <p:spPr/>
        <p:txBody>
          <a:bodyPr/>
          <a:lstStyle/>
          <a:p>
            <a:fld id="{7F04B680-0682-4C35-8C9C-4D2E38B7B0B3}" type="slidenum">
              <a:rPr lang="en-US" smtClean="0"/>
              <a:pPr/>
              <a:t>2</a:t>
            </a:fld>
            <a:endParaRPr lang="en-US" dirty="0"/>
          </a:p>
        </p:txBody>
      </p:sp>
    </p:spTree>
    <p:extLst>
      <p:ext uri="{BB962C8B-B14F-4D97-AF65-F5344CB8AC3E}">
        <p14:creationId xmlns:p14="http://schemas.microsoft.com/office/powerpoint/2010/main" val="2963849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Convolution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input volume represents the initial data fed into the convolutional layer, such as an image.</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convolutional layer consists of multiple filters (kernels), each applied to the input volume to produce feature maps.</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convolution operation involves sliding each filter across the input volume and computing dot products to generate feature maps.</a:t>
            </a:r>
          </a:p>
        </p:txBody>
      </p:sp>
      <p:sp>
        <p:nvSpPr>
          <p:cNvPr id="6" name="Date Placeholder 5"/>
          <p:cNvSpPr>
            <a:spLocks noGrp="1"/>
          </p:cNvSpPr>
          <p:nvPr>
            <p:ph type="dt" sz="half" idx="10"/>
          </p:nvPr>
        </p:nvSpPr>
        <p:spPr/>
        <p:txBody>
          <a:bodyPr/>
          <a:lstStyle/>
          <a:p>
            <a:fld id="{899F5F13-BB5A-4D21-9469-F9A1C410B307}"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CACC925-FEA0-89E2-4855-F77A088DE892}"/>
              </a:ext>
            </a:extLst>
          </p:cNvPr>
          <p:cNvSpPr>
            <a:spLocks noGrp="1"/>
          </p:cNvSpPr>
          <p:nvPr>
            <p:ph type="sldNum" sz="quarter" idx="12"/>
          </p:nvPr>
        </p:nvSpPr>
        <p:spPr/>
        <p:txBody>
          <a:bodyPr/>
          <a:lstStyle/>
          <a:p>
            <a:fld id="{7F04B680-0682-4C35-8C9C-4D2E38B7B0B3}" type="slidenum">
              <a:rPr lang="en-US" smtClean="0"/>
              <a:pPr/>
              <a:t>20</a:t>
            </a:fld>
            <a:endParaRPr lang="en-US" dirty="0"/>
          </a:p>
        </p:txBody>
      </p:sp>
    </p:spTree>
    <p:extLst>
      <p:ext uri="{BB962C8B-B14F-4D97-AF65-F5344CB8AC3E}">
        <p14:creationId xmlns:p14="http://schemas.microsoft.com/office/powerpoint/2010/main" val="2915247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Convolution  Layer (Contd.):</a:t>
            </a:r>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An activation function (e.g., ReLU) is applied to introduce non-linearity into the feature maps.</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output feature maps represent the final output of the convolutional layer, containing extracted features from the input data.</a:t>
            </a:r>
          </a:p>
        </p:txBody>
      </p:sp>
      <p:sp>
        <p:nvSpPr>
          <p:cNvPr id="6" name="Date Placeholder 5"/>
          <p:cNvSpPr>
            <a:spLocks noGrp="1"/>
          </p:cNvSpPr>
          <p:nvPr>
            <p:ph type="dt" sz="half" idx="10"/>
          </p:nvPr>
        </p:nvSpPr>
        <p:spPr/>
        <p:txBody>
          <a:bodyPr/>
          <a:lstStyle/>
          <a:p>
            <a:fld id="{7A21F228-4094-408B-8E07-AD4B335B743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DB6CDA2-2F85-5864-337B-675F3BD7C801}"/>
              </a:ext>
            </a:extLst>
          </p:cNvPr>
          <p:cNvSpPr>
            <a:spLocks noGrp="1"/>
          </p:cNvSpPr>
          <p:nvPr>
            <p:ph type="sldNum" sz="quarter" idx="12"/>
          </p:nvPr>
        </p:nvSpPr>
        <p:spPr/>
        <p:txBody>
          <a:bodyPr/>
          <a:lstStyle/>
          <a:p>
            <a:fld id="{7F04B680-0682-4C35-8C9C-4D2E38B7B0B3}" type="slidenum">
              <a:rPr lang="en-US" smtClean="0"/>
              <a:pPr/>
              <a:t>21</a:t>
            </a:fld>
            <a:endParaRPr lang="en-US" dirty="0"/>
          </a:p>
        </p:txBody>
      </p:sp>
    </p:spTree>
    <p:extLst>
      <p:ext uri="{BB962C8B-B14F-4D97-AF65-F5344CB8AC3E}">
        <p14:creationId xmlns:p14="http://schemas.microsoft.com/office/powerpoint/2010/main" val="98663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CNN Model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Max Pooling Layer:</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EA1E6EA-F73E-4BB1-A465-2AFB9F91AE0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473386" y="2588839"/>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Input Feature Maps</a:t>
            </a:r>
          </a:p>
        </p:txBody>
      </p:sp>
      <p:sp>
        <p:nvSpPr>
          <p:cNvPr id="8" name="Rectangle: Rounded Corners 7">
            <a:extLst>
              <a:ext uri="{FF2B5EF4-FFF2-40B4-BE49-F238E27FC236}">
                <a16:creationId xmlns:a16="http://schemas.microsoft.com/office/drawing/2014/main" id="{40B6A34D-A4CE-0D6D-AB3B-3389526B172A}"/>
              </a:ext>
            </a:extLst>
          </p:cNvPr>
          <p:cNvSpPr/>
          <p:nvPr/>
        </p:nvSpPr>
        <p:spPr>
          <a:xfrm>
            <a:off x="3473386" y="3681883"/>
            <a:ext cx="2959220"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Max Pooling Operation</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473387" y="4395268"/>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Output Pooled Feature Maps</a:t>
            </a:r>
          </a:p>
        </p:txBody>
      </p:sp>
      <p:cxnSp>
        <p:nvCxnSpPr>
          <p:cNvPr id="14" name="Straight Arrow Connector 13">
            <a:extLst>
              <a:ext uri="{FF2B5EF4-FFF2-40B4-BE49-F238E27FC236}">
                <a16:creationId xmlns:a16="http://schemas.microsoft.com/office/drawing/2014/main" id="{87368946-45EC-DF4A-219F-B2D925509DC5}"/>
              </a:ext>
            </a:extLst>
          </p:cNvPr>
          <p:cNvCxnSpPr>
            <a:cxnSpLocks/>
            <a:stCxn id="7" idx="2"/>
            <a:endCxn id="8" idx="0"/>
          </p:cNvCxnSpPr>
          <p:nvPr/>
        </p:nvCxnSpPr>
        <p:spPr>
          <a:xfrm flipH="1">
            <a:off x="4952996" y="2917773"/>
            <a:ext cx="1" cy="76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494F85-0C19-FB37-7838-B36FA435DF09}"/>
              </a:ext>
            </a:extLst>
          </p:cNvPr>
          <p:cNvCxnSpPr>
            <a:cxnSpLocks/>
            <a:stCxn id="8" idx="2"/>
            <a:endCxn id="9" idx="0"/>
          </p:cNvCxnSpPr>
          <p:nvPr/>
        </p:nvCxnSpPr>
        <p:spPr>
          <a:xfrm>
            <a:off x="4952996" y="4010817"/>
            <a:ext cx="2" cy="384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DFAC9CDA-1CCE-A338-DD0F-AB5FD4DB7008}"/>
              </a:ext>
            </a:extLst>
          </p:cNvPr>
          <p:cNvSpPr/>
          <p:nvPr/>
        </p:nvSpPr>
        <p:spPr>
          <a:xfrm>
            <a:off x="3102255" y="3229785"/>
            <a:ext cx="3701487" cy="1799415"/>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8AB9D59B-99E6-4CE5-9829-C4706A05BEFF}"/>
              </a:ext>
            </a:extLst>
          </p:cNvPr>
          <p:cNvSpPr/>
          <p:nvPr/>
        </p:nvSpPr>
        <p:spPr>
          <a:xfrm>
            <a:off x="965367" y="3730333"/>
            <a:ext cx="2056822" cy="32893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Max Pooling Layer</a:t>
            </a:r>
          </a:p>
        </p:txBody>
      </p:sp>
      <p:sp>
        <p:nvSpPr>
          <p:cNvPr id="24" name="Rectangle: Rounded Corners 23">
            <a:extLst>
              <a:ext uri="{FF2B5EF4-FFF2-40B4-BE49-F238E27FC236}">
                <a16:creationId xmlns:a16="http://schemas.microsoft.com/office/drawing/2014/main" id="{2C545D81-144D-9DF8-89D2-EA70F51849ED}"/>
              </a:ext>
            </a:extLst>
          </p:cNvPr>
          <p:cNvSpPr/>
          <p:nvPr/>
        </p:nvSpPr>
        <p:spPr>
          <a:xfrm>
            <a:off x="3473385" y="5451801"/>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Flatten Layer</a:t>
            </a:r>
          </a:p>
        </p:txBody>
      </p:sp>
      <p:cxnSp>
        <p:nvCxnSpPr>
          <p:cNvPr id="26" name="Straight Arrow Connector 25">
            <a:extLst>
              <a:ext uri="{FF2B5EF4-FFF2-40B4-BE49-F238E27FC236}">
                <a16:creationId xmlns:a16="http://schemas.microsoft.com/office/drawing/2014/main" id="{D071F57F-7A56-FDBF-79D7-17952EEFF1B8}"/>
              </a:ext>
            </a:extLst>
          </p:cNvPr>
          <p:cNvCxnSpPr>
            <a:stCxn id="9" idx="2"/>
            <a:endCxn id="24" idx="0"/>
          </p:cNvCxnSpPr>
          <p:nvPr/>
        </p:nvCxnSpPr>
        <p:spPr>
          <a:xfrm flipH="1">
            <a:off x="4952996" y="4724202"/>
            <a:ext cx="2" cy="727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F008F4FC-0DAE-6CA2-A4C3-D6294F409615}"/>
              </a:ext>
            </a:extLst>
          </p:cNvPr>
          <p:cNvSpPr/>
          <p:nvPr/>
        </p:nvSpPr>
        <p:spPr>
          <a:xfrm>
            <a:off x="2171695" y="5824692"/>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4</a:t>
            </a:r>
            <a:r>
              <a:rPr lang="en-IN" sz="1800" dirty="0">
                <a:latin typeface="Times New Roman" panose="02020603050405020304" pitchFamily="18" charset="0"/>
                <a:cs typeface="Times New Roman" panose="02020603050405020304" pitchFamily="18" charset="0"/>
              </a:rPr>
              <a:t>. Max pooling layer architecture </a:t>
            </a:r>
          </a:p>
        </p:txBody>
      </p:sp>
      <p:sp>
        <p:nvSpPr>
          <p:cNvPr id="5" name="Slide Number Placeholder 4">
            <a:extLst>
              <a:ext uri="{FF2B5EF4-FFF2-40B4-BE49-F238E27FC236}">
                <a16:creationId xmlns:a16="http://schemas.microsoft.com/office/drawing/2014/main" id="{23625A3F-7A5A-88D1-623F-2FA105C5BFFF}"/>
              </a:ext>
            </a:extLst>
          </p:cNvPr>
          <p:cNvSpPr>
            <a:spLocks noGrp="1"/>
          </p:cNvSpPr>
          <p:nvPr>
            <p:ph type="sldNum" sz="quarter" idx="12"/>
          </p:nvPr>
        </p:nvSpPr>
        <p:spPr/>
        <p:txBody>
          <a:bodyPr/>
          <a:lstStyle/>
          <a:p>
            <a:fld id="{7F04B680-0682-4C35-8C9C-4D2E38B7B0B3}" type="slidenum">
              <a:rPr lang="en-US" smtClean="0"/>
              <a:pPr/>
              <a:t>22</a:t>
            </a:fld>
            <a:endParaRPr lang="en-US" dirty="0"/>
          </a:p>
        </p:txBody>
      </p:sp>
    </p:spTree>
    <p:extLst>
      <p:ext uri="{BB962C8B-B14F-4D97-AF65-F5344CB8AC3E}">
        <p14:creationId xmlns:p14="http://schemas.microsoft.com/office/powerpoint/2010/main" val="325615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Max Pooling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input to the max pooling layer consists of feature maps generated by the previous convolutional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max pooling layer performs max pooling operations on each feature map independently.</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Max pooling involves dividing each feature map into non-overlapping rectangular regions (e.g., 2x2 or 3x3) and taking the maximum value within each region.</a:t>
            </a:r>
          </a:p>
        </p:txBody>
      </p:sp>
      <p:sp>
        <p:nvSpPr>
          <p:cNvPr id="6" name="Date Placeholder 5"/>
          <p:cNvSpPr>
            <a:spLocks noGrp="1"/>
          </p:cNvSpPr>
          <p:nvPr>
            <p:ph type="dt" sz="half" idx="10"/>
          </p:nvPr>
        </p:nvSpPr>
        <p:spPr/>
        <p:txBody>
          <a:bodyPr/>
          <a:lstStyle/>
          <a:p>
            <a:fld id="{672D2564-D1DC-40BC-B53A-838BCAB5F78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39662AE-04E0-2D04-162E-E1012945D6B3}"/>
              </a:ext>
            </a:extLst>
          </p:cNvPr>
          <p:cNvSpPr>
            <a:spLocks noGrp="1"/>
          </p:cNvSpPr>
          <p:nvPr>
            <p:ph type="sldNum" sz="quarter" idx="12"/>
          </p:nvPr>
        </p:nvSpPr>
        <p:spPr/>
        <p:txBody>
          <a:bodyPr/>
          <a:lstStyle/>
          <a:p>
            <a:fld id="{7F04B680-0682-4C35-8C9C-4D2E38B7B0B3}" type="slidenum">
              <a:rPr lang="en-US" smtClean="0"/>
              <a:pPr/>
              <a:t>23</a:t>
            </a:fld>
            <a:endParaRPr lang="en-US" dirty="0"/>
          </a:p>
        </p:txBody>
      </p:sp>
    </p:spTree>
    <p:extLst>
      <p:ext uri="{BB962C8B-B14F-4D97-AF65-F5344CB8AC3E}">
        <p14:creationId xmlns:p14="http://schemas.microsoft.com/office/powerpoint/2010/main" val="161097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Max Pooling Layer (Contd.):</a:t>
            </a:r>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output of the max pooling layer consists of pooled feature maps with reduced spatial dimensions, obtained by downsampling the original feature maps.</a:t>
            </a:r>
          </a:p>
        </p:txBody>
      </p:sp>
      <p:sp>
        <p:nvSpPr>
          <p:cNvPr id="6" name="Date Placeholder 5"/>
          <p:cNvSpPr>
            <a:spLocks noGrp="1"/>
          </p:cNvSpPr>
          <p:nvPr>
            <p:ph type="dt" sz="half" idx="10"/>
          </p:nvPr>
        </p:nvSpPr>
        <p:spPr/>
        <p:txBody>
          <a:bodyPr/>
          <a:lstStyle/>
          <a:p>
            <a:fld id="{CFE7B900-8089-4734-8E83-CF1BB60018C7}"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E8A0D9-52DB-8E02-DBED-327239436091}"/>
              </a:ext>
            </a:extLst>
          </p:cNvPr>
          <p:cNvSpPr>
            <a:spLocks noGrp="1"/>
          </p:cNvSpPr>
          <p:nvPr>
            <p:ph type="sldNum" sz="quarter" idx="12"/>
          </p:nvPr>
        </p:nvSpPr>
        <p:spPr/>
        <p:txBody>
          <a:bodyPr/>
          <a:lstStyle/>
          <a:p>
            <a:fld id="{7F04B680-0682-4C35-8C9C-4D2E38B7B0B3}" type="slidenum">
              <a:rPr lang="en-US" smtClean="0"/>
              <a:pPr/>
              <a:t>24</a:t>
            </a:fld>
            <a:endParaRPr lang="en-US" dirty="0"/>
          </a:p>
        </p:txBody>
      </p:sp>
    </p:spTree>
    <p:extLst>
      <p:ext uri="{BB962C8B-B14F-4D97-AF65-F5344CB8AC3E}">
        <p14:creationId xmlns:p14="http://schemas.microsoft.com/office/powerpoint/2010/main" val="385523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CNN Model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Flatten Layer:</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8D8454B-67E2-4A83-A24E-BAAFDA0A7DC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473386" y="2588839"/>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Input Feature Maps</a:t>
            </a:r>
          </a:p>
        </p:txBody>
      </p:sp>
      <p:sp>
        <p:nvSpPr>
          <p:cNvPr id="8" name="Rectangle: Rounded Corners 7">
            <a:extLst>
              <a:ext uri="{FF2B5EF4-FFF2-40B4-BE49-F238E27FC236}">
                <a16:creationId xmlns:a16="http://schemas.microsoft.com/office/drawing/2014/main" id="{40B6A34D-A4CE-0D6D-AB3B-3389526B172A}"/>
              </a:ext>
            </a:extLst>
          </p:cNvPr>
          <p:cNvSpPr/>
          <p:nvPr/>
        </p:nvSpPr>
        <p:spPr>
          <a:xfrm>
            <a:off x="3473386" y="3681883"/>
            <a:ext cx="2959220"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Flattening Operation</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473387" y="4395268"/>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Output Feature Vector</a:t>
            </a:r>
          </a:p>
        </p:txBody>
      </p:sp>
      <p:cxnSp>
        <p:nvCxnSpPr>
          <p:cNvPr id="14" name="Straight Arrow Connector 13">
            <a:extLst>
              <a:ext uri="{FF2B5EF4-FFF2-40B4-BE49-F238E27FC236}">
                <a16:creationId xmlns:a16="http://schemas.microsoft.com/office/drawing/2014/main" id="{87368946-45EC-DF4A-219F-B2D925509DC5}"/>
              </a:ext>
            </a:extLst>
          </p:cNvPr>
          <p:cNvCxnSpPr>
            <a:cxnSpLocks/>
            <a:stCxn id="7" idx="2"/>
            <a:endCxn id="8" idx="0"/>
          </p:cNvCxnSpPr>
          <p:nvPr/>
        </p:nvCxnSpPr>
        <p:spPr>
          <a:xfrm flipH="1">
            <a:off x="4952996" y="2917773"/>
            <a:ext cx="1" cy="764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494F85-0C19-FB37-7838-B36FA435DF09}"/>
              </a:ext>
            </a:extLst>
          </p:cNvPr>
          <p:cNvCxnSpPr>
            <a:cxnSpLocks/>
            <a:stCxn id="8" idx="2"/>
            <a:endCxn id="9" idx="0"/>
          </p:cNvCxnSpPr>
          <p:nvPr/>
        </p:nvCxnSpPr>
        <p:spPr>
          <a:xfrm>
            <a:off x="4952996" y="4010817"/>
            <a:ext cx="2" cy="384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DFAC9CDA-1CCE-A338-DD0F-AB5FD4DB7008}"/>
              </a:ext>
            </a:extLst>
          </p:cNvPr>
          <p:cNvSpPr/>
          <p:nvPr/>
        </p:nvSpPr>
        <p:spPr>
          <a:xfrm>
            <a:off x="3102255" y="3229785"/>
            <a:ext cx="3701487" cy="1799415"/>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8AB9D59B-99E6-4CE5-9829-C4706A05BEFF}"/>
              </a:ext>
            </a:extLst>
          </p:cNvPr>
          <p:cNvSpPr/>
          <p:nvPr/>
        </p:nvSpPr>
        <p:spPr>
          <a:xfrm>
            <a:off x="965367" y="3730333"/>
            <a:ext cx="2056822" cy="32893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Flatten Layer</a:t>
            </a:r>
          </a:p>
        </p:txBody>
      </p:sp>
      <p:sp>
        <p:nvSpPr>
          <p:cNvPr id="11" name="Rectangle: Rounded Corners 10">
            <a:extLst>
              <a:ext uri="{FF2B5EF4-FFF2-40B4-BE49-F238E27FC236}">
                <a16:creationId xmlns:a16="http://schemas.microsoft.com/office/drawing/2014/main" id="{1ADF0A77-3824-4C93-A80F-46AC144A4D23}"/>
              </a:ext>
            </a:extLst>
          </p:cNvPr>
          <p:cNvSpPr/>
          <p:nvPr/>
        </p:nvSpPr>
        <p:spPr>
          <a:xfrm>
            <a:off x="3473386" y="5350635"/>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Dense Layer</a:t>
            </a:r>
          </a:p>
        </p:txBody>
      </p:sp>
      <p:cxnSp>
        <p:nvCxnSpPr>
          <p:cNvPr id="17" name="Straight Arrow Connector 16">
            <a:extLst>
              <a:ext uri="{FF2B5EF4-FFF2-40B4-BE49-F238E27FC236}">
                <a16:creationId xmlns:a16="http://schemas.microsoft.com/office/drawing/2014/main" id="{2EE36909-2E3F-C4C0-4084-18703C93448B}"/>
              </a:ext>
            </a:extLst>
          </p:cNvPr>
          <p:cNvCxnSpPr>
            <a:stCxn id="9" idx="2"/>
            <a:endCxn id="11" idx="0"/>
          </p:cNvCxnSpPr>
          <p:nvPr/>
        </p:nvCxnSpPr>
        <p:spPr>
          <a:xfrm flipH="1">
            <a:off x="4952997" y="4724202"/>
            <a:ext cx="1" cy="626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ABF104EF-5525-19D9-A328-0DCF3C9C8DA8}"/>
              </a:ext>
            </a:extLst>
          </p:cNvPr>
          <p:cNvSpPr/>
          <p:nvPr/>
        </p:nvSpPr>
        <p:spPr>
          <a:xfrm>
            <a:off x="2171696" y="5728718"/>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5</a:t>
            </a:r>
            <a:r>
              <a:rPr lang="en-IN" sz="1800" dirty="0">
                <a:latin typeface="Times New Roman" panose="02020603050405020304" pitchFamily="18" charset="0"/>
                <a:cs typeface="Times New Roman" panose="02020603050405020304" pitchFamily="18" charset="0"/>
              </a:rPr>
              <a:t>. Flatten layer architecture </a:t>
            </a:r>
          </a:p>
        </p:txBody>
      </p:sp>
      <p:sp>
        <p:nvSpPr>
          <p:cNvPr id="4" name="Slide Number Placeholder 3">
            <a:extLst>
              <a:ext uri="{FF2B5EF4-FFF2-40B4-BE49-F238E27FC236}">
                <a16:creationId xmlns:a16="http://schemas.microsoft.com/office/drawing/2014/main" id="{BBEEB684-E403-9CA4-0491-6E78F7826E82}"/>
              </a:ext>
            </a:extLst>
          </p:cNvPr>
          <p:cNvSpPr>
            <a:spLocks noGrp="1"/>
          </p:cNvSpPr>
          <p:nvPr>
            <p:ph type="sldNum" sz="quarter" idx="12"/>
          </p:nvPr>
        </p:nvSpPr>
        <p:spPr/>
        <p:txBody>
          <a:bodyPr/>
          <a:lstStyle/>
          <a:p>
            <a:fld id="{7F04B680-0682-4C35-8C9C-4D2E38B7B0B3}" type="slidenum">
              <a:rPr lang="en-US" smtClean="0"/>
              <a:pPr/>
              <a:t>25</a:t>
            </a:fld>
            <a:endParaRPr lang="en-US" dirty="0"/>
          </a:p>
        </p:txBody>
      </p:sp>
    </p:spTree>
    <p:extLst>
      <p:ext uri="{BB962C8B-B14F-4D97-AF65-F5344CB8AC3E}">
        <p14:creationId xmlns:p14="http://schemas.microsoft.com/office/powerpoint/2010/main" val="668431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Flatten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input to the flatten layer consists of feature maps generated by the previous convolutional or pooling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flatten layer performs a flattening operation, which reshapes the multi-dimensional feature maps into a one-dimensional feature vector.</a:t>
            </a:r>
          </a:p>
        </p:txBody>
      </p:sp>
      <p:sp>
        <p:nvSpPr>
          <p:cNvPr id="6" name="Date Placeholder 5"/>
          <p:cNvSpPr>
            <a:spLocks noGrp="1"/>
          </p:cNvSpPr>
          <p:nvPr>
            <p:ph type="dt" sz="half" idx="10"/>
          </p:nvPr>
        </p:nvSpPr>
        <p:spPr/>
        <p:txBody>
          <a:bodyPr/>
          <a:lstStyle/>
          <a:p>
            <a:fld id="{D32B70A8-E436-41CF-8C0D-683170C6E02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218C79C-5AFA-F400-419D-10A056ECBE5A}"/>
              </a:ext>
            </a:extLst>
          </p:cNvPr>
          <p:cNvSpPr>
            <a:spLocks noGrp="1"/>
          </p:cNvSpPr>
          <p:nvPr>
            <p:ph type="sldNum" sz="quarter" idx="12"/>
          </p:nvPr>
        </p:nvSpPr>
        <p:spPr/>
        <p:txBody>
          <a:bodyPr/>
          <a:lstStyle/>
          <a:p>
            <a:fld id="{7F04B680-0682-4C35-8C9C-4D2E38B7B0B3}" type="slidenum">
              <a:rPr lang="en-US" smtClean="0"/>
              <a:pPr/>
              <a:t>26</a:t>
            </a:fld>
            <a:endParaRPr lang="en-US" dirty="0"/>
          </a:p>
        </p:txBody>
      </p:sp>
    </p:spTree>
    <p:extLst>
      <p:ext uri="{BB962C8B-B14F-4D97-AF65-F5344CB8AC3E}">
        <p14:creationId xmlns:p14="http://schemas.microsoft.com/office/powerpoint/2010/main" val="1681340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Flatten</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Layer (Contd.):</a:t>
            </a:r>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output of the flatten layer is a feature vector, which is a one-dimensional representation of the spatial features extracted from the input data.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This flattened representation is typically used as input to fully connected layers for further processing and classification.</a:t>
            </a:r>
          </a:p>
        </p:txBody>
      </p:sp>
      <p:sp>
        <p:nvSpPr>
          <p:cNvPr id="6" name="Date Placeholder 5"/>
          <p:cNvSpPr>
            <a:spLocks noGrp="1"/>
          </p:cNvSpPr>
          <p:nvPr>
            <p:ph type="dt" sz="half" idx="10"/>
          </p:nvPr>
        </p:nvSpPr>
        <p:spPr/>
        <p:txBody>
          <a:bodyPr/>
          <a:lstStyle/>
          <a:p>
            <a:fld id="{8C4FF059-4620-4AE7-866F-D97D7B0FE992}"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A0EB108-ECC9-7FCF-455F-9C759143CF40}"/>
              </a:ext>
            </a:extLst>
          </p:cNvPr>
          <p:cNvSpPr>
            <a:spLocks noGrp="1"/>
          </p:cNvSpPr>
          <p:nvPr>
            <p:ph type="sldNum" sz="quarter" idx="12"/>
          </p:nvPr>
        </p:nvSpPr>
        <p:spPr/>
        <p:txBody>
          <a:bodyPr/>
          <a:lstStyle/>
          <a:p>
            <a:fld id="{7F04B680-0682-4C35-8C9C-4D2E38B7B0B3}" type="slidenum">
              <a:rPr lang="en-US" smtClean="0"/>
              <a:pPr/>
              <a:t>27</a:t>
            </a:fld>
            <a:endParaRPr lang="en-US" dirty="0"/>
          </a:p>
        </p:txBody>
      </p:sp>
    </p:spTree>
    <p:extLst>
      <p:ext uri="{BB962C8B-B14F-4D97-AF65-F5344CB8AC3E}">
        <p14:creationId xmlns:p14="http://schemas.microsoft.com/office/powerpoint/2010/main" val="310377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CNN Model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Dense Layer:</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491E021A-6586-4803-866E-3217DEB66340}"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473386" y="2078151"/>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Output Feature Vector</a:t>
            </a:r>
          </a:p>
        </p:txBody>
      </p:sp>
      <p:sp>
        <p:nvSpPr>
          <p:cNvPr id="8" name="Rectangle: Rounded Corners 7">
            <a:extLst>
              <a:ext uri="{FF2B5EF4-FFF2-40B4-BE49-F238E27FC236}">
                <a16:creationId xmlns:a16="http://schemas.microsoft.com/office/drawing/2014/main" id="{40B6A34D-A4CE-0D6D-AB3B-3389526B172A}"/>
              </a:ext>
            </a:extLst>
          </p:cNvPr>
          <p:cNvSpPr/>
          <p:nvPr/>
        </p:nvSpPr>
        <p:spPr>
          <a:xfrm>
            <a:off x="3468306" y="2679468"/>
            <a:ext cx="2959220"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Weighted Sum and Bias</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453066" y="3178115"/>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ReLU Activation</a:t>
            </a:r>
          </a:p>
        </p:txBody>
      </p:sp>
      <p:cxnSp>
        <p:nvCxnSpPr>
          <p:cNvPr id="14" name="Straight Arrow Connector 13">
            <a:extLst>
              <a:ext uri="{FF2B5EF4-FFF2-40B4-BE49-F238E27FC236}">
                <a16:creationId xmlns:a16="http://schemas.microsoft.com/office/drawing/2014/main" id="{87368946-45EC-DF4A-219F-B2D925509DC5}"/>
              </a:ext>
            </a:extLst>
          </p:cNvPr>
          <p:cNvCxnSpPr>
            <a:cxnSpLocks/>
            <a:stCxn id="7" idx="2"/>
            <a:endCxn id="8" idx="0"/>
          </p:cNvCxnSpPr>
          <p:nvPr/>
        </p:nvCxnSpPr>
        <p:spPr>
          <a:xfrm flipH="1">
            <a:off x="4947916" y="2407085"/>
            <a:ext cx="5081" cy="272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494F85-0C19-FB37-7838-B36FA435DF09}"/>
              </a:ext>
            </a:extLst>
          </p:cNvPr>
          <p:cNvCxnSpPr>
            <a:cxnSpLocks/>
            <a:stCxn id="8" idx="2"/>
            <a:endCxn id="9" idx="0"/>
          </p:cNvCxnSpPr>
          <p:nvPr/>
        </p:nvCxnSpPr>
        <p:spPr>
          <a:xfrm flipH="1">
            <a:off x="4932677" y="3008402"/>
            <a:ext cx="15239" cy="169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DFAC9CDA-1CCE-A338-DD0F-AB5FD4DB7008}"/>
              </a:ext>
            </a:extLst>
          </p:cNvPr>
          <p:cNvSpPr/>
          <p:nvPr/>
        </p:nvSpPr>
        <p:spPr>
          <a:xfrm>
            <a:off x="3102252" y="2559485"/>
            <a:ext cx="3701487" cy="2545915"/>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8AB9D59B-99E6-4CE5-9829-C4706A05BEFF}"/>
              </a:ext>
            </a:extLst>
          </p:cNvPr>
          <p:cNvSpPr/>
          <p:nvPr/>
        </p:nvSpPr>
        <p:spPr>
          <a:xfrm>
            <a:off x="965367" y="3730333"/>
            <a:ext cx="2056822" cy="32893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Dense Layer</a:t>
            </a:r>
          </a:p>
        </p:txBody>
      </p:sp>
      <p:sp>
        <p:nvSpPr>
          <p:cNvPr id="5" name="Rectangle: Rounded Corners 4">
            <a:extLst>
              <a:ext uri="{FF2B5EF4-FFF2-40B4-BE49-F238E27FC236}">
                <a16:creationId xmlns:a16="http://schemas.microsoft.com/office/drawing/2014/main" id="{C6FABCED-DFA8-25D1-3F02-87BED27D1575}"/>
              </a:ext>
            </a:extLst>
          </p:cNvPr>
          <p:cNvSpPr/>
          <p:nvPr/>
        </p:nvSpPr>
        <p:spPr>
          <a:xfrm>
            <a:off x="3473387" y="3826765"/>
            <a:ext cx="2959220" cy="51271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Output Neurons</a:t>
            </a:r>
          </a:p>
          <a:p>
            <a:pPr algn="ctr"/>
            <a:r>
              <a:rPr lang="en-IN" sz="1800" dirty="0">
                <a:latin typeface="Times New Roman" panose="02020603050405020304" pitchFamily="18" charset="0"/>
                <a:cs typeface="Times New Roman" panose="02020603050405020304" pitchFamily="18" charset="0"/>
              </a:rPr>
              <a:t>(Before Softmax)</a:t>
            </a:r>
          </a:p>
        </p:txBody>
      </p:sp>
      <p:sp>
        <p:nvSpPr>
          <p:cNvPr id="11" name="Rectangle: Rounded Corners 10">
            <a:extLst>
              <a:ext uri="{FF2B5EF4-FFF2-40B4-BE49-F238E27FC236}">
                <a16:creationId xmlns:a16="http://schemas.microsoft.com/office/drawing/2014/main" id="{A5147E1B-B94F-9754-320C-587A35EE3ED2}"/>
              </a:ext>
            </a:extLst>
          </p:cNvPr>
          <p:cNvSpPr/>
          <p:nvPr/>
        </p:nvSpPr>
        <p:spPr>
          <a:xfrm>
            <a:off x="3473386" y="4606667"/>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Softmax Activation</a:t>
            </a:r>
          </a:p>
        </p:txBody>
      </p:sp>
      <p:cxnSp>
        <p:nvCxnSpPr>
          <p:cNvPr id="19" name="Straight Arrow Connector 18">
            <a:extLst>
              <a:ext uri="{FF2B5EF4-FFF2-40B4-BE49-F238E27FC236}">
                <a16:creationId xmlns:a16="http://schemas.microsoft.com/office/drawing/2014/main" id="{04036290-4E12-6C70-B0C6-2EB170F89E40}"/>
              </a:ext>
            </a:extLst>
          </p:cNvPr>
          <p:cNvCxnSpPr>
            <a:cxnSpLocks/>
            <a:stCxn id="9" idx="2"/>
            <a:endCxn id="5" idx="0"/>
          </p:cNvCxnSpPr>
          <p:nvPr/>
        </p:nvCxnSpPr>
        <p:spPr>
          <a:xfrm>
            <a:off x="4932677" y="3507049"/>
            <a:ext cx="20320" cy="319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209136-6B2A-EDC5-D2F4-49A85DCCAB4D}"/>
              </a:ext>
            </a:extLst>
          </p:cNvPr>
          <p:cNvCxnSpPr>
            <a:cxnSpLocks/>
            <a:stCxn id="5" idx="2"/>
            <a:endCxn id="11" idx="0"/>
          </p:cNvCxnSpPr>
          <p:nvPr/>
        </p:nvCxnSpPr>
        <p:spPr>
          <a:xfrm>
            <a:off x="4952997" y="4339483"/>
            <a:ext cx="0" cy="267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D52B084B-FE7B-88D8-472E-173F0BDBB7C6}"/>
              </a:ext>
            </a:extLst>
          </p:cNvPr>
          <p:cNvSpPr/>
          <p:nvPr/>
        </p:nvSpPr>
        <p:spPr>
          <a:xfrm>
            <a:off x="3473386" y="5309866"/>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Dropout Layer</a:t>
            </a:r>
          </a:p>
        </p:txBody>
      </p:sp>
      <p:cxnSp>
        <p:nvCxnSpPr>
          <p:cNvPr id="39" name="Straight Arrow Connector 38">
            <a:extLst>
              <a:ext uri="{FF2B5EF4-FFF2-40B4-BE49-F238E27FC236}">
                <a16:creationId xmlns:a16="http://schemas.microsoft.com/office/drawing/2014/main" id="{36AC1259-2D1C-6D3B-7749-325FAE842507}"/>
              </a:ext>
            </a:extLst>
          </p:cNvPr>
          <p:cNvCxnSpPr>
            <a:stCxn id="11" idx="2"/>
            <a:endCxn id="37" idx="0"/>
          </p:cNvCxnSpPr>
          <p:nvPr/>
        </p:nvCxnSpPr>
        <p:spPr>
          <a:xfrm>
            <a:off x="4952997" y="4935601"/>
            <a:ext cx="0" cy="374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E1BC20DF-B629-3505-C337-B1B55EECD8EC}"/>
              </a:ext>
            </a:extLst>
          </p:cNvPr>
          <p:cNvSpPr/>
          <p:nvPr/>
        </p:nvSpPr>
        <p:spPr>
          <a:xfrm>
            <a:off x="2133600" y="5685799"/>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6</a:t>
            </a:r>
            <a:r>
              <a:rPr lang="en-IN" sz="1800" dirty="0">
                <a:latin typeface="Times New Roman" panose="02020603050405020304" pitchFamily="18" charset="0"/>
                <a:cs typeface="Times New Roman" panose="02020603050405020304" pitchFamily="18" charset="0"/>
              </a:rPr>
              <a:t>. Dense layer architecture </a:t>
            </a:r>
          </a:p>
        </p:txBody>
      </p:sp>
      <p:sp>
        <p:nvSpPr>
          <p:cNvPr id="4" name="Slide Number Placeholder 3">
            <a:extLst>
              <a:ext uri="{FF2B5EF4-FFF2-40B4-BE49-F238E27FC236}">
                <a16:creationId xmlns:a16="http://schemas.microsoft.com/office/drawing/2014/main" id="{60B08DDD-CBEF-1C51-F6AE-3B251F8D0B3A}"/>
              </a:ext>
            </a:extLst>
          </p:cNvPr>
          <p:cNvSpPr>
            <a:spLocks noGrp="1"/>
          </p:cNvSpPr>
          <p:nvPr>
            <p:ph type="sldNum" sz="quarter" idx="12"/>
          </p:nvPr>
        </p:nvSpPr>
        <p:spPr/>
        <p:txBody>
          <a:bodyPr/>
          <a:lstStyle/>
          <a:p>
            <a:fld id="{7F04B680-0682-4C35-8C9C-4D2E38B7B0B3}" type="slidenum">
              <a:rPr lang="en-US" smtClean="0"/>
              <a:pPr/>
              <a:t>28</a:t>
            </a:fld>
            <a:endParaRPr lang="en-US" dirty="0"/>
          </a:p>
        </p:txBody>
      </p:sp>
    </p:spTree>
    <p:extLst>
      <p:ext uri="{BB962C8B-B14F-4D97-AF65-F5344CB8AC3E}">
        <p14:creationId xmlns:p14="http://schemas.microsoft.com/office/powerpoint/2010/main" val="3554433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Dense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dense layer computes a weighted sum of the input features, followed by adding a bias term.</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ReLU activation function is applied element-wise to introduce non-linearity into the output of each neuron in the dense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output of the dense layer, before softmax activation, consists of raw scores for each class.</a:t>
            </a:r>
          </a:p>
        </p:txBody>
      </p:sp>
      <p:sp>
        <p:nvSpPr>
          <p:cNvPr id="6" name="Date Placeholder 5"/>
          <p:cNvSpPr>
            <a:spLocks noGrp="1"/>
          </p:cNvSpPr>
          <p:nvPr>
            <p:ph type="dt" sz="half" idx="10"/>
          </p:nvPr>
        </p:nvSpPr>
        <p:spPr/>
        <p:txBody>
          <a:bodyPr/>
          <a:lstStyle/>
          <a:p>
            <a:fld id="{969CE1D6-1751-49F8-86B8-E80FD910CD6C}"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C2F3B7A-01C7-F2C2-BD8B-209E754537D0}"/>
              </a:ext>
            </a:extLst>
          </p:cNvPr>
          <p:cNvSpPr>
            <a:spLocks noGrp="1"/>
          </p:cNvSpPr>
          <p:nvPr>
            <p:ph type="sldNum" sz="quarter" idx="12"/>
          </p:nvPr>
        </p:nvSpPr>
        <p:spPr/>
        <p:txBody>
          <a:bodyPr/>
          <a:lstStyle/>
          <a:p>
            <a:fld id="{7F04B680-0682-4C35-8C9C-4D2E38B7B0B3}" type="slidenum">
              <a:rPr lang="en-US" smtClean="0"/>
              <a:pPr/>
              <a:t>29</a:t>
            </a:fld>
            <a:endParaRPr lang="en-US" dirty="0"/>
          </a:p>
        </p:txBody>
      </p:sp>
    </p:spTree>
    <p:extLst>
      <p:ext uri="{BB962C8B-B14F-4D97-AF65-F5344CB8AC3E}">
        <p14:creationId xmlns:p14="http://schemas.microsoft.com/office/powerpoint/2010/main" val="53230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 CONTENTS (CONTD.)</a:t>
            </a:r>
          </a:p>
        </p:txBody>
      </p:sp>
      <p:sp>
        <p:nvSpPr>
          <p:cNvPr id="3" name="Content Placeholder 2"/>
          <p:cNvSpPr>
            <a:spLocks noGrp="1"/>
          </p:cNvSpPr>
          <p:nvPr>
            <p:ph idx="1"/>
          </p:nvPr>
        </p:nvSpPr>
        <p:spPr>
          <a:xfrm>
            <a:off x="533400" y="10668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System</a:t>
            </a:r>
          </a:p>
          <a:p>
            <a:pPr algn="just">
              <a:lnSpc>
                <a:spcPct val="150000"/>
              </a:lnSpc>
            </a:pPr>
            <a:r>
              <a:rPr lang="en-US" sz="2400" dirty="0">
                <a:latin typeface="Times New Roman" panose="02020603050405020304" pitchFamily="18" charset="0"/>
                <a:cs typeface="Times New Roman" panose="02020603050405020304" pitchFamily="18" charset="0"/>
              </a:rPr>
              <a:t>System Architecture</a:t>
            </a:r>
          </a:p>
          <a:p>
            <a:pPr algn="just">
              <a:lnSpc>
                <a:spcPct val="150000"/>
              </a:lnSpc>
            </a:pPr>
            <a:r>
              <a:rPr lang="en-US" sz="2400" dirty="0">
                <a:latin typeface="Times New Roman" panose="02020603050405020304" pitchFamily="18" charset="0"/>
                <a:cs typeface="Times New Roman" panose="02020603050405020304" pitchFamily="18" charset="0"/>
              </a:rPr>
              <a:t>List of Modules</a:t>
            </a:r>
          </a:p>
          <a:p>
            <a:pPr algn="just">
              <a:lnSpc>
                <a:spcPct val="150000"/>
              </a:lnSpc>
            </a:pPr>
            <a:r>
              <a:rPr lang="en-US" sz="2400" dirty="0">
                <a:latin typeface="Times New Roman" panose="02020603050405020304" pitchFamily="18" charset="0"/>
                <a:cs typeface="Times New Roman" panose="02020603050405020304" pitchFamily="18" charset="0"/>
              </a:rPr>
              <a:t>Results Obtained</a:t>
            </a:r>
          </a:p>
          <a:p>
            <a:pPr algn="just">
              <a:lnSpc>
                <a:spcPct val="150000"/>
              </a:lnSpc>
            </a:pPr>
            <a:r>
              <a:rPr lang="en-US" sz="2400" dirty="0">
                <a:latin typeface="Times New Roman" panose="02020603050405020304" pitchFamily="18" charset="0"/>
                <a:cs typeface="Times New Roman" panose="02020603050405020304" pitchFamily="18" charset="0"/>
              </a:rPr>
              <a:t>Conclusion</a:t>
            </a:r>
          </a:p>
          <a:p>
            <a:pPr algn="just">
              <a:lnSpc>
                <a:spcPct val="150000"/>
              </a:lnSpc>
            </a:pPr>
            <a:r>
              <a:rPr lang="en-US" sz="2400" dirty="0">
                <a:latin typeface="Times New Roman" panose="02020603050405020304" pitchFamily="18" charset="0"/>
                <a:cs typeface="Times New Roman" panose="02020603050405020304" pitchFamily="18" charset="0"/>
              </a:rPr>
              <a:t>References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AC204F0-E655-4DF0-9CAF-03B578112357}"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dirty="0">
                <a:latin typeface="Times New Roman" pitchFamily="18" charset="0"/>
                <a:cs typeface="Times New Roman" pitchFamily="18" charset="0"/>
              </a:rPr>
              <a:t>THAMIRABHARANI ENGINEERING COLLEGE</a:t>
            </a:r>
          </a:p>
          <a:p>
            <a:r>
              <a:rPr lang="en-US" sz="1000" dirty="0">
                <a:latin typeface="Times New Roman" pitchFamily="18" charset="0"/>
                <a:cs typeface="Times New Roman" pitchFamily="18" charset="0"/>
              </a:rPr>
              <a:t>DEPARTMENT OF COMPUTER SCIENCE &amp; ENGINEERING</a:t>
            </a:r>
          </a:p>
        </p:txBody>
      </p:sp>
      <p:sp>
        <p:nvSpPr>
          <p:cNvPr id="4" name="Slide Number Placeholder 3">
            <a:extLst>
              <a:ext uri="{FF2B5EF4-FFF2-40B4-BE49-F238E27FC236}">
                <a16:creationId xmlns:a16="http://schemas.microsoft.com/office/drawing/2014/main" id="{3069FA0C-6746-168D-9E65-2193649AC552}"/>
              </a:ext>
            </a:extLst>
          </p:cNvPr>
          <p:cNvSpPr>
            <a:spLocks noGrp="1"/>
          </p:cNvSpPr>
          <p:nvPr>
            <p:ph type="sldNum" sz="quarter" idx="12"/>
          </p:nvPr>
        </p:nvSpPr>
        <p:spPr/>
        <p:txBody>
          <a:bodyPr/>
          <a:lstStyle/>
          <a:p>
            <a:fld id="{7F04B680-0682-4C35-8C9C-4D2E38B7B0B3}" type="slidenum">
              <a:rPr lang="en-US" smtClean="0"/>
              <a:pPr/>
              <a:t>3</a:t>
            </a:fld>
            <a:endParaRPr lang="en-US" dirty="0"/>
          </a:p>
        </p:txBody>
      </p:sp>
    </p:spTree>
    <p:extLst>
      <p:ext uri="{BB962C8B-B14F-4D97-AF65-F5344CB8AC3E}">
        <p14:creationId xmlns:p14="http://schemas.microsoft.com/office/powerpoint/2010/main" val="294760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Dense</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Layer (Contd.):</a:t>
            </a:r>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Softmax activation function is applied to the raw scores to convert them into class probabilities, ensuring that the probabilities sum up to 1.0. This is typically used in multi-class classification scenarios.</a:t>
            </a:r>
          </a:p>
        </p:txBody>
      </p:sp>
      <p:sp>
        <p:nvSpPr>
          <p:cNvPr id="6" name="Date Placeholder 5"/>
          <p:cNvSpPr>
            <a:spLocks noGrp="1"/>
          </p:cNvSpPr>
          <p:nvPr>
            <p:ph type="dt" sz="half" idx="10"/>
          </p:nvPr>
        </p:nvSpPr>
        <p:spPr/>
        <p:txBody>
          <a:bodyPr/>
          <a:lstStyle/>
          <a:p>
            <a:fld id="{FBD01362-DBFC-4852-BB7B-9A3AA113F7F1}"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961F550-0DEA-35F7-0087-07DEDC87D491}"/>
              </a:ext>
            </a:extLst>
          </p:cNvPr>
          <p:cNvSpPr>
            <a:spLocks noGrp="1"/>
          </p:cNvSpPr>
          <p:nvPr>
            <p:ph type="sldNum" sz="quarter" idx="12"/>
          </p:nvPr>
        </p:nvSpPr>
        <p:spPr/>
        <p:txBody>
          <a:bodyPr/>
          <a:lstStyle/>
          <a:p>
            <a:fld id="{7F04B680-0682-4C35-8C9C-4D2E38B7B0B3}" type="slidenum">
              <a:rPr lang="en-US" smtClean="0"/>
              <a:pPr/>
              <a:t>30</a:t>
            </a:fld>
            <a:endParaRPr lang="en-US" dirty="0"/>
          </a:p>
        </p:txBody>
      </p:sp>
    </p:spTree>
    <p:extLst>
      <p:ext uri="{BB962C8B-B14F-4D97-AF65-F5344CB8AC3E}">
        <p14:creationId xmlns:p14="http://schemas.microsoft.com/office/powerpoint/2010/main" val="1483724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Train CNN Model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Dropout Layer:</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7DA8160-C063-49C6-9208-E5BB47976359}"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7" name="Rectangle: Rounded Corners 6">
            <a:extLst>
              <a:ext uri="{FF2B5EF4-FFF2-40B4-BE49-F238E27FC236}">
                <a16:creationId xmlns:a16="http://schemas.microsoft.com/office/drawing/2014/main" id="{55D4970F-4140-88BF-DAEC-BA50E04BDC45}"/>
              </a:ext>
            </a:extLst>
          </p:cNvPr>
          <p:cNvSpPr/>
          <p:nvPr/>
        </p:nvSpPr>
        <p:spPr>
          <a:xfrm>
            <a:off x="3473386" y="2131949"/>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Input Feature Vector</a:t>
            </a:r>
          </a:p>
        </p:txBody>
      </p:sp>
      <p:sp>
        <p:nvSpPr>
          <p:cNvPr id="9" name="Rectangle: Rounded Corners 8">
            <a:extLst>
              <a:ext uri="{FF2B5EF4-FFF2-40B4-BE49-F238E27FC236}">
                <a16:creationId xmlns:a16="http://schemas.microsoft.com/office/drawing/2014/main" id="{397F9827-C090-E3F4-39E2-93877E4B30C4}"/>
              </a:ext>
            </a:extLst>
          </p:cNvPr>
          <p:cNvSpPr/>
          <p:nvPr/>
        </p:nvSpPr>
        <p:spPr>
          <a:xfrm>
            <a:off x="3473385" y="2930863"/>
            <a:ext cx="2959221" cy="32893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Dropout Operation</a:t>
            </a:r>
          </a:p>
        </p:txBody>
      </p:sp>
      <p:sp>
        <p:nvSpPr>
          <p:cNvPr id="11" name="Rectangle: Rounded Corners 10">
            <a:extLst>
              <a:ext uri="{FF2B5EF4-FFF2-40B4-BE49-F238E27FC236}">
                <a16:creationId xmlns:a16="http://schemas.microsoft.com/office/drawing/2014/main" id="{E241166E-EF1B-BEE4-95CA-418C082C8A05}"/>
              </a:ext>
            </a:extLst>
          </p:cNvPr>
          <p:cNvSpPr/>
          <p:nvPr/>
        </p:nvSpPr>
        <p:spPr>
          <a:xfrm>
            <a:off x="3473387" y="3583063"/>
            <a:ext cx="2959221" cy="63444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Output Feature Vector (During Training)</a:t>
            </a:r>
          </a:p>
        </p:txBody>
      </p:sp>
      <p:sp>
        <p:nvSpPr>
          <p:cNvPr id="12" name="Rectangle: Rounded Corners 11">
            <a:extLst>
              <a:ext uri="{FF2B5EF4-FFF2-40B4-BE49-F238E27FC236}">
                <a16:creationId xmlns:a16="http://schemas.microsoft.com/office/drawing/2014/main" id="{2183813C-7045-B02E-9B93-B61875133BCE}"/>
              </a:ext>
            </a:extLst>
          </p:cNvPr>
          <p:cNvSpPr/>
          <p:nvPr/>
        </p:nvSpPr>
        <p:spPr>
          <a:xfrm>
            <a:off x="3473386" y="4540776"/>
            <a:ext cx="2959221" cy="63444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Output Feature Vector (During Inference)</a:t>
            </a:r>
          </a:p>
        </p:txBody>
      </p:sp>
      <p:cxnSp>
        <p:nvCxnSpPr>
          <p:cNvPr id="14" name="Straight Arrow Connector 13">
            <a:extLst>
              <a:ext uri="{FF2B5EF4-FFF2-40B4-BE49-F238E27FC236}">
                <a16:creationId xmlns:a16="http://schemas.microsoft.com/office/drawing/2014/main" id="{87368946-45EC-DF4A-219F-B2D925509DC5}"/>
              </a:ext>
            </a:extLst>
          </p:cNvPr>
          <p:cNvCxnSpPr>
            <a:cxnSpLocks/>
            <a:stCxn id="7" idx="2"/>
            <a:endCxn id="9" idx="0"/>
          </p:cNvCxnSpPr>
          <p:nvPr/>
        </p:nvCxnSpPr>
        <p:spPr>
          <a:xfrm flipH="1">
            <a:off x="4952996" y="2460883"/>
            <a:ext cx="1" cy="469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675EA2C-BCB9-F827-57B4-9A298F1DA71F}"/>
              </a:ext>
            </a:extLst>
          </p:cNvPr>
          <p:cNvCxnSpPr>
            <a:cxnSpLocks/>
            <a:stCxn id="9" idx="2"/>
            <a:endCxn id="11" idx="0"/>
          </p:cNvCxnSpPr>
          <p:nvPr/>
        </p:nvCxnSpPr>
        <p:spPr>
          <a:xfrm>
            <a:off x="4952996" y="3259797"/>
            <a:ext cx="2" cy="323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9A9A5E0-C966-AE41-B4C0-254577AA09F5}"/>
              </a:ext>
            </a:extLst>
          </p:cNvPr>
          <p:cNvCxnSpPr>
            <a:cxnSpLocks/>
            <a:stCxn id="11" idx="2"/>
            <a:endCxn id="12" idx="0"/>
          </p:cNvCxnSpPr>
          <p:nvPr/>
        </p:nvCxnSpPr>
        <p:spPr>
          <a:xfrm flipH="1">
            <a:off x="4952997" y="4217510"/>
            <a:ext cx="1" cy="323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DFAC9CDA-1CCE-A338-DD0F-AB5FD4DB7008}"/>
              </a:ext>
            </a:extLst>
          </p:cNvPr>
          <p:cNvSpPr/>
          <p:nvPr/>
        </p:nvSpPr>
        <p:spPr>
          <a:xfrm>
            <a:off x="3102255" y="2784149"/>
            <a:ext cx="3701487" cy="2549851"/>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800" dirty="0">
              <a:latin typeface="Times New Roman" panose="02020603050405020304" pitchFamily="18"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8AB9D59B-99E6-4CE5-9829-C4706A05BEFF}"/>
              </a:ext>
            </a:extLst>
          </p:cNvPr>
          <p:cNvSpPr/>
          <p:nvPr/>
        </p:nvSpPr>
        <p:spPr>
          <a:xfrm>
            <a:off x="965367" y="3730333"/>
            <a:ext cx="2056822" cy="328934"/>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dirty="0">
                <a:latin typeface="Times New Roman" panose="02020603050405020304" pitchFamily="18" charset="0"/>
                <a:cs typeface="Times New Roman" panose="02020603050405020304" pitchFamily="18" charset="0"/>
              </a:rPr>
              <a:t>Dropout Layer</a:t>
            </a:r>
          </a:p>
        </p:txBody>
      </p:sp>
      <p:sp>
        <p:nvSpPr>
          <p:cNvPr id="4" name="Rectangle 3">
            <a:extLst>
              <a:ext uri="{FF2B5EF4-FFF2-40B4-BE49-F238E27FC236}">
                <a16:creationId xmlns:a16="http://schemas.microsoft.com/office/drawing/2014/main" id="{6FD15C46-08ED-04C8-B293-602B6FF18879}"/>
              </a:ext>
            </a:extLst>
          </p:cNvPr>
          <p:cNvSpPr/>
          <p:nvPr/>
        </p:nvSpPr>
        <p:spPr>
          <a:xfrm>
            <a:off x="2171695" y="5660788"/>
            <a:ext cx="5562599" cy="3219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latin typeface="Times New Roman" panose="02020603050405020304" pitchFamily="18" charset="0"/>
                <a:cs typeface="Times New Roman" panose="02020603050405020304" pitchFamily="18" charset="0"/>
              </a:rPr>
              <a:t>Fig 7</a:t>
            </a:r>
            <a:r>
              <a:rPr lang="en-IN" sz="1800" dirty="0">
                <a:latin typeface="Times New Roman" panose="02020603050405020304" pitchFamily="18" charset="0"/>
                <a:cs typeface="Times New Roman" panose="02020603050405020304" pitchFamily="18" charset="0"/>
              </a:rPr>
              <a:t>. Dropout layer architecture </a:t>
            </a:r>
          </a:p>
        </p:txBody>
      </p:sp>
      <p:sp>
        <p:nvSpPr>
          <p:cNvPr id="5" name="Slide Number Placeholder 4">
            <a:extLst>
              <a:ext uri="{FF2B5EF4-FFF2-40B4-BE49-F238E27FC236}">
                <a16:creationId xmlns:a16="http://schemas.microsoft.com/office/drawing/2014/main" id="{D3464BF2-6900-7C00-8535-FE9F5EF77F0E}"/>
              </a:ext>
            </a:extLst>
          </p:cNvPr>
          <p:cNvSpPr>
            <a:spLocks noGrp="1"/>
          </p:cNvSpPr>
          <p:nvPr>
            <p:ph type="sldNum" sz="quarter" idx="12"/>
          </p:nvPr>
        </p:nvSpPr>
        <p:spPr/>
        <p:txBody>
          <a:bodyPr/>
          <a:lstStyle/>
          <a:p>
            <a:fld id="{7F04B680-0682-4C35-8C9C-4D2E38B7B0B3}" type="slidenum">
              <a:rPr lang="en-US" smtClean="0"/>
              <a:pPr/>
              <a:t>31</a:t>
            </a:fld>
            <a:endParaRPr lang="en-US" dirty="0"/>
          </a:p>
        </p:txBody>
      </p:sp>
    </p:spTree>
    <p:extLst>
      <p:ext uri="{BB962C8B-B14F-4D97-AF65-F5344CB8AC3E}">
        <p14:creationId xmlns:p14="http://schemas.microsoft.com/office/powerpoint/2010/main" val="3874902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Dropout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 input to the dropout layer is typically a feature vector obtained from the previous layer.</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During training, the dropout layer randomly sets a fraction of input units to zero (dropout rate), effectively "dropping out" some features. This helps prevent overfitting by providing a form of regularization, forcing the network to learn more robust features.</a:t>
            </a:r>
          </a:p>
        </p:txBody>
      </p:sp>
      <p:sp>
        <p:nvSpPr>
          <p:cNvPr id="6" name="Date Placeholder 5"/>
          <p:cNvSpPr>
            <a:spLocks noGrp="1"/>
          </p:cNvSpPr>
          <p:nvPr>
            <p:ph type="dt" sz="half" idx="10"/>
          </p:nvPr>
        </p:nvSpPr>
        <p:spPr/>
        <p:txBody>
          <a:bodyPr/>
          <a:lstStyle/>
          <a:p>
            <a:fld id="{A65AF6C0-9744-4C39-A886-0D4B40B09A49}"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CC359F4-D361-2B0B-F852-C7F2AF10B6D8}"/>
              </a:ext>
            </a:extLst>
          </p:cNvPr>
          <p:cNvSpPr>
            <a:spLocks noGrp="1"/>
          </p:cNvSpPr>
          <p:nvPr>
            <p:ph type="sldNum" sz="quarter" idx="12"/>
          </p:nvPr>
        </p:nvSpPr>
        <p:spPr/>
        <p:txBody>
          <a:bodyPr/>
          <a:lstStyle/>
          <a:p>
            <a:fld id="{7F04B680-0682-4C35-8C9C-4D2E38B7B0B3}" type="slidenum">
              <a:rPr lang="en-US" smtClean="0"/>
              <a:pPr/>
              <a:t>32</a:t>
            </a:fld>
            <a:endParaRPr lang="en-US" dirty="0"/>
          </a:p>
        </p:txBody>
      </p:sp>
    </p:spTree>
    <p:extLst>
      <p:ext uri="{BB962C8B-B14F-4D97-AF65-F5344CB8AC3E}">
        <p14:creationId xmlns:p14="http://schemas.microsoft.com/office/powerpoint/2010/main" val="2171598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Dropout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Layer (Contd.):</a:t>
            </a:r>
            <a:endPar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During inference or testing, all input units are retained, but their values are scaled by the dropout rate to ensure that the expected output remains the same as during training.</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Dropout layers are commonly used in fully connected layers of neural networks but can be applied to other types of layers as well.</a:t>
            </a:r>
          </a:p>
        </p:txBody>
      </p:sp>
      <p:sp>
        <p:nvSpPr>
          <p:cNvPr id="6" name="Date Placeholder 5"/>
          <p:cNvSpPr>
            <a:spLocks noGrp="1"/>
          </p:cNvSpPr>
          <p:nvPr>
            <p:ph type="dt" sz="half" idx="10"/>
          </p:nvPr>
        </p:nvSpPr>
        <p:spPr/>
        <p:txBody>
          <a:bodyPr/>
          <a:lstStyle/>
          <a:p>
            <a:fld id="{AC835438-848A-406E-BACD-868213CFEB6D}"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DB08210-44AC-42BA-D52E-E131DE4C7C49}"/>
              </a:ext>
            </a:extLst>
          </p:cNvPr>
          <p:cNvSpPr>
            <a:spLocks noGrp="1"/>
          </p:cNvSpPr>
          <p:nvPr>
            <p:ph type="sldNum" sz="quarter" idx="12"/>
          </p:nvPr>
        </p:nvSpPr>
        <p:spPr/>
        <p:txBody>
          <a:bodyPr/>
          <a:lstStyle/>
          <a:p>
            <a:fld id="{7F04B680-0682-4C35-8C9C-4D2E38B7B0B3}" type="slidenum">
              <a:rPr lang="en-US" smtClean="0"/>
              <a:pPr/>
              <a:t>33</a:t>
            </a:fld>
            <a:endParaRPr lang="en-US" dirty="0"/>
          </a:p>
        </p:txBody>
      </p:sp>
    </p:spTree>
    <p:extLst>
      <p:ext uri="{BB962C8B-B14F-4D97-AF65-F5344CB8AC3E}">
        <p14:creationId xmlns:p14="http://schemas.microsoft.com/office/powerpoint/2010/main" val="3510474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Data:</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test data is a separate subset of the dataset that is not used during training or validation. It is employed solely for assessing the performance of the trained model. </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test data helps evaluate how well the model generalizes to unseen examples, providing insights into its real-world performance.</a:t>
            </a:r>
          </a:p>
          <a:p>
            <a:pPr algn="just">
              <a:lnSpc>
                <a:spcPct val="150000"/>
              </a:lnSpc>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376DCC03-535F-4DDE-8913-E5630D4D9EBA}"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081A0E7-9A72-023B-10FC-C4C25C8B81E3}"/>
              </a:ext>
            </a:extLst>
          </p:cNvPr>
          <p:cNvSpPr>
            <a:spLocks noGrp="1"/>
          </p:cNvSpPr>
          <p:nvPr>
            <p:ph type="sldNum" sz="quarter" idx="12"/>
          </p:nvPr>
        </p:nvSpPr>
        <p:spPr/>
        <p:txBody>
          <a:bodyPr/>
          <a:lstStyle/>
          <a:p>
            <a:fld id="{7F04B680-0682-4C35-8C9C-4D2E38B7B0B3}" type="slidenum">
              <a:rPr lang="en-US" smtClean="0"/>
              <a:pPr/>
              <a:t>34</a:t>
            </a:fld>
            <a:endParaRPr lang="en-US" dirty="0"/>
          </a:p>
        </p:txBody>
      </p:sp>
    </p:spTree>
    <p:extLst>
      <p:ext uri="{BB962C8B-B14F-4D97-AF65-F5344CB8AC3E}">
        <p14:creationId xmlns:p14="http://schemas.microsoft.com/office/powerpoint/2010/main" val="1975903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CNN-Based Prediction: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After training, the CNN processes preprocessed leaf images to classify them as healthy, rust-affected, or displaying powdery mildew.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By leveraging learned features, the model accurately predicts leaf conditions, aiding in disease diagnosis and plant health management.</a:t>
            </a:r>
          </a:p>
        </p:txBody>
      </p:sp>
      <p:sp>
        <p:nvSpPr>
          <p:cNvPr id="6" name="Date Placeholder 5"/>
          <p:cNvSpPr>
            <a:spLocks noGrp="1"/>
          </p:cNvSpPr>
          <p:nvPr>
            <p:ph type="dt" sz="half" idx="10"/>
          </p:nvPr>
        </p:nvSpPr>
        <p:spPr/>
        <p:txBody>
          <a:bodyPr/>
          <a:lstStyle/>
          <a:p>
            <a:fld id="{786B38DD-C868-40B8-A303-879CDCD0580A}"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055D20C-6F5D-02C0-45E5-CE4692D93469}"/>
              </a:ext>
            </a:extLst>
          </p:cNvPr>
          <p:cNvSpPr>
            <a:spLocks noGrp="1"/>
          </p:cNvSpPr>
          <p:nvPr>
            <p:ph type="sldNum" sz="quarter" idx="12"/>
          </p:nvPr>
        </p:nvSpPr>
        <p:spPr/>
        <p:txBody>
          <a:bodyPr/>
          <a:lstStyle/>
          <a:p>
            <a:fld id="{7F04B680-0682-4C35-8C9C-4D2E38B7B0B3}" type="slidenum">
              <a:rPr lang="en-US" smtClean="0"/>
              <a:pPr/>
              <a:t>35</a:t>
            </a:fld>
            <a:endParaRPr lang="en-US" dirty="0"/>
          </a:p>
        </p:txBody>
      </p:sp>
    </p:spTree>
    <p:extLst>
      <p:ext uri="{BB962C8B-B14F-4D97-AF65-F5344CB8AC3E}">
        <p14:creationId xmlns:p14="http://schemas.microsoft.com/office/powerpoint/2010/main" val="2311242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Healthy:</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Healthy leaves exhibit vibrant green coloration with no visible signs of disease or stress.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They are characterized by intact leaf surfaces and uniform texture, indicating optimal plant growth and absence of fungal or bacterial infections.</a:t>
            </a:r>
          </a:p>
        </p:txBody>
      </p:sp>
      <p:sp>
        <p:nvSpPr>
          <p:cNvPr id="6" name="Date Placeholder 5"/>
          <p:cNvSpPr>
            <a:spLocks noGrp="1"/>
          </p:cNvSpPr>
          <p:nvPr>
            <p:ph type="dt" sz="half" idx="10"/>
          </p:nvPr>
        </p:nvSpPr>
        <p:spPr/>
        <p:txBody>
          <a:bodyPr/>
          <a:lstStyle/>
          <a:p>
            <a:fld id="{C0F8533A-BFD0-430D-AC76-DD0960D7BF5A}"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61939A6-1F60-ED4F-1038-8E3F29B254BA}"/>
              </a:ext>
            </a:extLst>
          </p:cNvPr>
          <p:cNvSpPr>
            <a:spLocks noGrp="1"/>
          </p:cNvSpPr>
          <p:nvPr>
            <p:ph type="sldNum" sz="quarter" idx="12"/>
          </p:nvPr>
        </p:nvSpPr>
        <p:spPr/>
        <p:txBody>
          <a:bodyPr/>
          <a:lstStyle/>
          <a:p>
            <a:fld id="{7F04B680-0682-4C35-8C9C-4D2E38B7B0B3}" type="slidenum">
              <a:rPr lang="en-US" smtClean="0"/>
              <a:pPr/>
              <a:t>36</a:t>
            </a:fld>
            <a:endParaRPr lang="en-US" dirty="0"/>
          </a:p>
        </p:txBody>
      </p:sp>
    </p:spTree>
    <p:extLst>
      <p:ext uri="{BB962C8B-B14F-4D97-AF65-F5344CB8AC3E}">
        <p14:creationId xmlns:p14="http://schemas.microsoft.com/office/powerpoint/2010/main" val="3281261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Powdery Mildew:</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Powdery mildew manifests as a white, powdery substance on leaf surfaces. It thrives in humid conditions, forming patches that gradually spread.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Affected leaves may exhibit yellowing and stunted growth. Powdery mildew weakens plants by inhibiting photosynthesis, leading to reduced yield and quality.</a:t>
            </a:r>
          </a:p>
        </p:txBody>
      </p:sp>
      <p:sp>
        <p:nvSpPr>
          <p:cNvPr id="6" name="Date Placeholder 5"/>
          <p:cNvSpPr>
            <a:spLocks noGrp="1"/>
          </p:cNvSpPr>
          <p:nvPr>
            <p:ph type="dt" sz="half" idx="10"/>
          </p:nvPr>
        </p:nvSpPr>
        <p:spPr/>
        <p:txBody>
          <a:bodyPr/>
          <a:lstStyle/>
          <a:p>
            <a:fld id="{64A21782-CCCD-4023-8241-99B2037219C4}"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F48682E-A219-C25D-187B-0D08AA443C45}"/>
              </a:ext>
            </a:extLst>
          </p:cNvPr>
          <p:cNvSpPr>
            <a:spLocks noGrp="1"/>
          </p:cNvSpPr>
          <p:nvPr>
            <p:ph type="sldNum" sz="quarter" idx="12"/>
          </p:nvPr>
        </p:nvSpPr>
        <p:spPr/>
        <p:txBody>
          <a:bodyPr/>
          <a:lstStyle/>
          <a:p>
            <a:fld id="{7F04B680-0682-4C35-8C9C-4D2E38B7B0B3}" type="slidenum">
              <a:rPr lang="en-US" smtClean="0"/>
              <a:pPr/>
              <a:t>37</a:t>
            </a:fld>
            <a:endParaRPr lang="en-US" dirty="0"/>
          </a:p>
        </p:txBody>
      </p:sp>
    </p:spTree>
    <p:extLst>
      <p:ext uri="{BB962C8B-B14F-4D97-AF65-F5344CB8AC3E}">
        <p14:creationId xmlns:p14="http://schemas.microsoft.com/office/powerpoint/2010/main" val="3991023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DETAILED DESIGN (CONTD.)</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Rust:</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Rust appears as orange, yellow, or reddish-brown spots on leaf surfaces. It’s caused by fungal infections, thriving in warm and humid conditions. </a:t>
            </a:r>
          </a:p>
          <a:p>
            <a:pPr algn="just">
              <a:lnSpc>
                <a:spcPct val="150000"/>
              </a:lnSpc>
            </a:pP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Rust weakens plants by disrupting photosynthesis and nutrient uptake, leading to leaf yellowing, premature defoliation, and decreased yield. Early detection and management are crucial to minimize crop damage.</a:t>
            </a:r>
          </a:p>
        </p:txBody>
      </p:sp>
      <p:sp>
        <p:nvSpPr>
          <p:cNvPr id="6" name="Date Placeholder 5"/>
          <p:cNvSpPr>
            <a:spLocks noGrp="1"/>
          </p:cNvSpPr>
          <p:nvPr>
            <p:ph type="dt" sz="half" idx="10"/>
          </p:nvPr>
        </p:nvSpPr>
        <p:spPr/>
        <p:txBody>
          <a:bodyPr/>
          <a:lstStyle/>
          <a:p>
            <a:fld id="{8A7631D5-63A9-43F7-8A58-5A491614AE6B}"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14A3E04-5A33-247B-FBBE-4549F2A362F4}"/>
              </a:ext>
            </a:extLst>
          </p:cNvPr>
          <p:cNvSpPr>
            <a:spLocks noGrp="1"/>
          </p:cNvSpPr>
          <p:nvPr>
            <p:ph type="sldNum" sz="quarter" idx="12"/>
          </p:nvPr>
        </p:nvSpPr>
        <p:spPr/>
        <p:txBody>
          <a:bodyPr/>
          <a:lstStyle/>
          <a:p>
            <a:fld id="{7F04B680-0682-4C35-8C9C-4D2E38B7B0B3}" type="slidenum">
              <a:rPr lang="en-US" smtClean="0"/>
              <a:pPr/>
              <a:t>38</a:t>
            </a:fld>
            <a:endParaRPr lang="en-US" dirty="0"/>
          </a:p>
        </p:txBody>
      </p:sp>
    </p:spTree>
    <p:extLst>
      <p:ext uri="{BB962C8B-B14F-4D97-AF65-F5344CB8AC3E}">
        <p14:creationId xmlns:p14="http://schemas.microsoft.com/office/powerpoint/2010/main" val="250388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LIST OF MODULES</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Data Collection</a:t>
            </a:r>
          </a:p>
          <a:p>
            <a:pPr algn="just">
              <a:lnSpc>
                <a:spcPct val="150000"/>
              </a:lnSpc>
            </a:pPr>
            <a:r>
              <a:rPr lang="en-US" sz="2400" dirty="0">
                <a:latin typeface="Times New Roman" panose="02020603050405020304" pitchFamily="18" charset="0"/>
                <a:cs typeface="Times New Roman" panose="02020603050405020304" pitchFamily="18" charset="0"/>
              </a:rPr>
              <a:t>Preprocessing</a:t>
            </a:r>
          </a:p>
          <a:p>
            <a:pPr algn="just">
              <a:lnSpc>
                <a:spcPct val="150000"/>
              </a:lnSpc>
            </a:pPr>
            <a:r>
              <a:rPr lang="en-US" sz="2400" dirty="0">
                <a:latin typeface="Times New Roman" panose="02020603050405020304" pitchFamily="18" charset="0"/>
                <a:cs typeface="Times New Roman" panose="02020603050405020304" pitchFamily="18" charset="0"/>
              </a:rPr>
              <a:t>Model Training</a:t>
            </a:r>
          </a:p>
          <a:p>
            <a:pPr algn="just">
              <a:lnSpc>
                <a:spcPct val="150000"/>
              </a:lnSpc>
            </a:pPr>
            <a:r>
              <a:rPr lang="en-US" sz="2400" dirty="0">
                <a:latin typeface="Times New Roman" panose="02020603050405020304" pitchFamily="18" charset="0"/>
                <a:cs typeface="Times New Roman" panose="02020603050405020304" pitchFamily="18" charset="0"/>
              </a:rPr>
              <a:t>Evaluation</a:t>
            </a:r>
          </a:p>
          <a:p>
            <a:pPr algn="just">
              <a:lnSpc>
                <a:spcPct val="150000"/>
              </a:lnSpc>
            </a:pPr>
            <a:r>
              <a:rPr lang="en-US" sz="2400" dirty="0">
                <a:latin typeface="Times New Roman" panose="02020603050405020304" pitchFamily="18" charset="0"/>
                <a:cs typeface="Times New Roman" panose="02020603050405020304" pitchFamily="18" charset="0"/>
              </a:rPr>
              <a:t>Deployment</a:t>
            </a:r>
          </a:p>
          <a:p>
            <a:pPr algn="just">
              <a:lnSpc>
                <a:spcPct val="150000"/>
              </a:lnSpc>
            </a:pPr>
            <a:r>
              <a:rPr lang="en-US" sz="2400" dirty="0">
                <a:latin typeface="Times New Roman" panose="02020603050405020304" pitchFamily="18" charset="0"/>
                <a:cs typeface="Times New Roman" panose="02020603050405020304" pitchFamily="18" charset="0"/>
              </a:rPr>
              <a:t>Testing and Validation</a:t>
            </a:r>
          </a:p>
        </p:txBody>
      </p:sp>
      <p:sp>
        <p:nvSpPr>
          <p:cNvPr id="6" name="Date Placeholder 5"/>
          <p:cNvSpPr>
            <a:spLocks noGrp="1"/>
          </p:cNvSpPr>
          <p:nvPr>
            <p:ph type="dt" sz="half" idx="10"/>
          </p:nvPr>
        </p:nvSpPr>
        <p:spPr/>
        <p:txBody>
          <a:bodyPr/>
          <a:lstStyle/>
          <a:p>
            <a:fld id="{441AD7EB-EFB8-47E6-B420-4D9D9DD4738F}"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3D13038-A56A-35F1-FA00-5FCD33606DC5}"/>
              </a:ext>
            </a:extLst>
          </p:cNvPr>
          <p:cNvSpPr>
            <a:spLocks noGrp="1"/>
          </p:cNvSpPr>
          <p:nvPr>
            <p:ph type="sldNum" sz="quarter" idx="12"/>
          </p:nvPr>
        </p:nvSpPr>
        <p:spPr/>
        <p:txBody>
          <a:bodyPr/>
          <a:lstStyle/>
          <a:p>
            <a:fld id="{7F04B680-0682-4C35-8C9C-4D2E38B7B0B3}" type="slidenum">
              <a:rPr lang="en-US" smtClean="0"/>
              <a:pPr/>
              <a:t>39</a:t>
            </a:fld>
            <a:endParaRPr lang="en-US" dirty="0"/>
          </a:p>
        </p:txBody>
      </p:sp>
    </p:spTree>
    <p:extLst>
      <p:ext uri="{BB962C8B-B14F-4D97-AF65-F5344CB8AC3E}">
        <p14:creationId xmlns:p14="http://schemas.microsoft.com/office/powerpoint/2010/main" val="7517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Plant diseases harm plants, reducing crop yields. Detecting them early is crucial. This study targets fungal diseases such as rust and powdery mildew. Using Conv-9 CNN (Convolutional Neural Network), we aim to develop a method for accurate disease identification based on leaf images. By training Conv-9 CNN with datasets, they learn to recognize disease. This empowers farmers to act quickly, preventing disease spread and improving agricultural sustainability.</a:t>
            </a:r>
          </a:p>
        </p:txBody>
      </p:sp>
      <p:sp>
        <p:nvSpPr>
          <p:cNvPr id="6" name="Date Placeholder 5"/>
          <p:cNvSpPr>
            <a:spLocks noGrp="1"/>
          </p:cNvSpPr>
          <p:nvPr>
            <p:ph type="dt" sz="half" idx="10"/>
          </p:nvPr>
        </p:nvSpPr>
        <p:spPr/>
        <p:txBody>
          <a:bodyPr/>
          <a:lstStyle/>
          <a:p>
            <a:fld id="{8E53000F-1B5F-4DE0-9CE4-0B780E6548BC}"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2033253-8996-A386-BE80-A6992CDD8AA6}"/>
              </a:ext>
            </a:extLst>
          </p:cNvPr>
          <p:cNvSpPr>
            <a:spLocks noGrp="1"/>
          </p:cNvSpPr>
          <p:nvPr>
            <p:ph type="sldNum" sz="quarter" idx="12"/>
          </p:nvPr>
        </p:nvSpPr>
        <p:spPr/>
        <p:txBody>
          <a:bodyPr/>
          <a:lstStyle/>
          <a:p>
            <a:fld id="{7F04B680-0682-4C35-8C9C-4D2E38B7B0B3}"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DATA COLLECTION</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diverse set of plant leaf images encompassing healthy leaves, leaves with rust symptoms, and leaves with powdery mildew symptoms.</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the dataset includes various plant species, leaf angles, lighting conditions, and backgrounds to enhance model robustness.</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Obtain labeled data where each image is annotated with its corresponding health status (healthy, rust, or powdery mildew).</a:t>
            </a:r>
          </a:p>
        </p:txBody>
      </p:sp>
      <p:sp>
        <p:nvSpPr>
          <p:cNvPr id="6" name="Date Placeholder 5"/>
          <p:cNvSpPr>
            <a:spLocks noGrp="1"/>
          </p:cNvSpPr>
          <p:nvPr>
            <p:ph type="dt" sz="half" idx="10"/>
          </p:nvPr>
        </p:nvSpPr>
        <p:spPr/>
        <p:txBody>
          <a:bodyPr/>
          <a:lstStyle/>
          <a:p>
            <a:fld id="{09F102B0-4A8B-4AA9-8B88-C802093476A3}"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FFB2A01-D4B0-9779-560A-0C4487A22111}"/>
              </a:ext>
            </a:extLst>
          </p:cNvPr>
          <p:cNvSpPr>
            <a:spLocks noGrp="1"/>
          </p:cNvSpPr>
          <p:nvPr>
            <p:ph type="sldNum" sz="quarter" idx="12"/>
          </p:nvPr>
        </p:nvSpPr>
        <p:spPr/>
        <p:txBody>
          <a:bodyPr/>
          <a:lstStyle/>
          <a:p>
            <a:fld id="{7F04B680-0682-4C35-8C9C-4D2E38B7B0B3}" type="slidenum">
              <a:rPr lang="en-US" smtClean="0"/>
              <a:pPr/>
              <a:t>40</a:t>
            </a:fld>
            <a:endParaRPr lang="en-US" dirty="0"/>
          </a:p>
        </p:txBody>
      </p:sp>
    </p:spTree>
    <p:extLst>
      <p:ext uri="{BB962C8B-B14F-4D97-AF65-F5344CB8AC3E}">
        <p14:creationId xmlns:p14="http://schemas.microsoft.com/office/powerpoint/2010/main" val="87085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PREPROCESSING</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Resize all images to a uniform dimension suitable for input into the CNN model.</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Normalize pixel values to a common scale to standardize data distribution and improve model convergence.</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Augment the dataset through techniques like rotation, flipping, and brightness adjustments to increase dataset diversity and prevent overfitting</a:t>
            </a:r>
          </a:p>
        </p:txBody>
      </p:sp>
      <p:sp>
        <p:nvSpPr>
          <p:cNvPr id="6" name="Date Placeholder 5"/>
          <p:cNvSpPr>
            <a:spLocks noGrp="1"/>
          </p:cNvSpPr>
          <p:nvPr>
            <p:ph type="dt" sz="half" idx="10"/>
          </p:nvPr>
        </p:nvSpPr>
        <p:spPr/>
        <p:txBody>
          <a:bodyPr/>
          <a:lstStyle/>
          <a:p>
            <a:fld id="{80062C54-9939-43B4-9488-185C61222B3D}"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43A1E94-3B20-0F39-7670-F08D22552443}"/>
              </a:ext>
            </a:extLst>
          </p:cNvPr>
          <p:cNvSpPr>
            <a:spLocks noGrp="1"/>
          </p:cNvSpPr>
          <p:nvPr>
            <p:ph type="sldNum" sz="quarter" idx="12"/>
          </p:nvPr>
        </p:nvSpPr>
        <p:spPr/>
        <p:txBody>
          <a:bodyPr/>
          <a:lstStyle/>
          <a:p>
            <a:fld id="{7F04B680-0682-4C35-8C9C-4D2E38B7B0B3}" type="slidenum">
              <a:rPr lang="en-US" smtClean="0"/>
              <a:pPr/>
              <a:t>41</a:t>
            </a:fld>
            <a:endParaRPr lang="en-US" dirty="0"/>
          </a:p>
        </p:txBody>
      </p:sp>
    </p:spTree>
    <p:extLst>
      <p:ext uri="{BB962C8B-B14F-4D97-AF65-F5344CB8AC3E}">
        <p14:creationId xmlns:p14="http://schemas.microsoft.com/office/powerpoint/2010/main" val="1656497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MODEL TRAINING</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Design a Custom CNN architecture suitable for plant leaf disease classification.</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Train the </a:t>
            </a:r>
            <a:r>
              <a:rPr lang="en-US" sz="2400" dirty="0">
                <a:latin typeface="Times New Roman" panose="02020603050405020304" pitchFamily="18" charset="0"/>
                <a:cs typeface="Times New Roman" panose="02020603050405020304" pitchFamily="18" charset="0"/>
              </a:rPr>
              <a:t>Conv-9 CNN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model using the preprocessed dataset, optimizing for classification accuracy through the Adam optimization algorithm.</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Utilize transfer learning by initializing the </a:t>
            </a:r>
            <a:r>
              <a:rPr lang="en-US" sz="2400" dirty="0">
                <a:latin typeface="Times New Roman" panose="02020603050405020304" pitchFamily="18" charset="0"/>
                <a:cs typeface="Times New Roman" panose="02020603050405020304" pitchFamily="18" charset="0"/>
              </a:rPr>
              <a:t>Conv-9 CNN</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 pretrained weights on large-scale image datasets to expedite convergence and improve performance.</a:t>
            </a:r>
          </a:p>
        </p:txBody>
      </p:sp>
      <p:sp>
        <p:nvSpPr>
          <p:cNvPr id="6" name="Date Placeholder 5"/>
          <p:cNvSpPr>
            <a:spLocks noGrp="1"/>
          </p:cNvSpPr>
          <p:nvPr>
            <p:ph type="dt" sz="half" idx="10"/>
          </p:nvPr>
        </p:nvSpPr>
        <p:spPr/>
        <p:txBody>
          <a:bodyPr/>
          <a:lstStyle/>
          <a:p>
            <a:fld id="{11DE79FB-154F-42F9-8036-C9BA1BE91561}"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A554306-877C-A5F2-C0D4-7D4D3891C697}"/>
              </a:ext>
            </a:extLst>
          </p:cNvPr>
          <p:cNvSpPr>
            <a:spLocks noGrp="1"/>
          </p:cNvSpPr>
          <p:nvPr>
            <p:ph type="sldNum" sz="quarter" idx="12"/>
          </p:nvPr>
        </p:nvSpPr>
        <p:spPr/>
        <p:txBody>
          <a:bodyPr/>
          <a:lstStyle/>
          <a:p>
            <a:fld id="{7F04B680-0682-4C35-8C9C-4D2E38B7B0B3}" type="slidenum">
              <a:rPr lang="en-US" smtClean="0"/>
              <a:pPr/>
              <a:t>42</a:t>
            </a:fld>
            <a:endParaRPr lang="en-US" dirty="0"/>
          </a:p>
        </p:txBody>
      </p:sp>
    </p:spTree>
    <p:extLst>
      <p:ext uri="{BB962C8B-B14F-4D97-AF65-F5344CB8AC3E}">
        <p14:creationId xmlns:p14="http://schemas.microsoft.com/office/powerpoint/2010/main" val="1889118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EVALUATION</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trained model’s performance on a separate test dataset, calculating metrics such as accuracy for each class (healthy, rust, powdery mildew).</a:t>
            </a:r>
          </a:p>
          <a:p>
            <a:pPr algn="just">
              <a:lnSpc>
                <a:spcPct val="150000"/>
              </a:lnSpc>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Also this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process metrics such as recall</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and</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precision are calculated alongside a confusion matrix and confidence scores. </a:t>
            </a:r>
          </a:p>
        </p:txBody>
      </p:sp>
      <p:sp>
        <p:nvSpPr>
          <p:cNvPr id="6" name="Date Placeholder 5"/>
          <p:cNvSpPr>
            <a:spLocks noGrp="1"/>
          </p:cNvSpPr>
          <p:nvPr>
            <p:ph type="dt" sz="half" idx="10"/>
          </p:nvPr>
        </p:nvSpPr>
        <p:spPr/>
        <p:txBody>
          <a:bodyPr/>
          <a:lstStyle/>
          <a:p>
            <a:fld id="{284BA0C6-8154-4E08-9313-830BF93C8107}"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3AF9186-B8AE-B81F-BAB7-0262A1D83043}"/>
              </a:ext>
            </a:extLst>
          </p:cNvPr>
          <p:cNvSpPr>
            <a:spLocks noGrp="1"/>
          </p:cNvSpPr>
          <p:nvPr>
            <p:ph type="sldNum" sz="quarter" idx="12"/>
          </p:nvPr>
        </p:nvSpPr>
        <p:spPr/>
        <p:txBody>
          <a:bodyPr/>
          <a:lstStyle/>
          <a:p>
            <a:fld id="{7F04B680-0682-4C35-8C9C-4D2E38B7B0B3}" type="slidenum">
              <a:rPr lang="en-US" smtClean="0"/>
              <a:pPr/>
              <a:t>43</a:t>
            </a:fld>
            <a:endParaRPr lang="en-US" dirty="0"/>
          </a:p>
        </p:txBody>
      </p:sp>
    </p:spTree>
    <p:extLst>
      <p:ext uri="{BB962C8B-B14F-4D97-AF65-F5344CB8AC3E}">
        <p14:creationId xmlns:p14="http://schemas.microsoft.com/office/powerpoint/2010/main" val="2230292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DEPLOYMENT</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the trained CNN model into a user-friendly application or web interface for easy accessibility by farmers or researchers.</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Optimize the model for inference speed and resource efficiency to enable real-time or near-real-time diagnosis of plant leaf health.</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clear and interpretable results, including confidence scores to aid decision-making by end-users.</a:t>
            </a:r>
          </a:p>
        </p:txBody>
      </p:sp>
      <p:sp>
        <p:nvSpPr>
          <p:cNvPr id="6" name="Date Placeholder 5"/>
          <p:cNvSpPr>
            <a:spLocks noGrp="1"/>
          </p:cNvSpPr>
          <p:nvPr>
            <p:ph type="dt" sz="half" idx="10"/>
          </p:nvPr>
        </p:nvSpPr>
        <p:spPr/>
        <p:txBody>
          <a:bodyPr/>
          <a:lstStyle/>
          <a:p>
            <a:fld id="{95CD4DAA-0B73-4BCA-8400-FE4D464DA26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E1489DF-97AE-340A-2073-2D29F0E3F20E}"/>
              </a:ext>
            </a:extLst>
          </p:cNvPr>
          <p:cNvSpPr>
            <a:spLocks noGrp="1"/>
          </p:cNvSpPr>
          <p:nvPr>
            <p:ph type="sldNum" sz="quarter" idx="12"/>
          </p:nvPr>
        </p:nvSpPr>
        <p:spPr/>
        <p:txBody>
          <a:bodyPr/>
          <a:lstStyle/>
          <a:p>
            <a:fld id="{7F04B680-0682-4C35-8C9C-4D2E38B7B0B3}" type="slidenum">
              <a:rPr lang="en-US" smtClean="0"/>
              <a:pPr/>
              <a:t>44</a:t>
            </a:fld>
            <a:endParaRPr lang="en-US" dirty="0"/>
          </a:p>
        </p:txBody>
      </p:sp>
    </p:spTree>
    <p:extLst>
      <p:ext uri="{BB962C8B-B14F-4D97-AF65-F5344CB8AC3E}">
        <p14:creationId xmlns:p14="http://schemas.microsoft.com/office/powerpoint/2010/main" val="4185083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TESTING AND VALIDATION</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Conduct thorough testing of the deployed model under various scenarios, including different plant species, environmental conditions, and disease severities.</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Validate the model’s performance through field trials or real-world deployments, gathering feedback from users to refine and improve the system.</a:t>
            </a:r>
          </a:p>
          <a:p>
            <a:pPr algn="just">
              <a:lnSpc>
                <a:spcPct val="15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Continuously monitor and update the model to adapt to emerging plant diseases or changes in leaf characteristics over time.</a:t>
            </a:r>
          </a:p>
        </p:txBody>
      </p:sp>
      <p:sp>
        <p:nvSpPr>
          <p:cNvPr id="6" name="Date Placeholder 5"/>
          <p:cNvSpPr>
            <a:spLocks noGrp="1"/>
          </p:cNvSpPr>
          <p:nvPr>
            <p:ph type="dt" sz="half" idx="10"/>
          </p:nvPr>
        </p:nvSpPr>
        <p:spPr/>
        <p:txBody>
          <a:bodyPr/>
          <a:lstStyle/>
          <a:p>
            <a:fld id="{C0C9BA26-944A-44B1-9C25-265903D4FD2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0D118EC-309F-C173-EEC9-DB861FE9D0C2}"/>
              </a:ext>
            </a:extLst>
          </p:cNvPr>
          <p:cNvSpPr>
            <a:spLocks noGrp="1"/>
          </p:cNvSpPr>
          <p:nvPr>
            <p:ph type="sldNum" sz="quarter" idx="12"/>
          </p:nvPr>
        </p:nvSpPr>
        <p:spPr/>
        <p:txBody>
          <a:bodyPr/>
          <a:lstStyle/>
          <a:p>
            <a:fld id="{7F04B680-0682-4C35-8C9C-4D2E38B7B0B3}" type="slidenum">
              <a:rPr lang="en-US" smtClean="0"/>
              <a:pPr/>
              <a:t>45</a:t>
            </a:fld>
            <a:endParaRPr lang="en-US" dirty="0"/>
          </a:p>
        </p:txBody>
      </p:sp>
    </p:spTree>
    <p:extLst>
      <p:ext uri="{BB962C8B-B14F-4D97-AF65-F5344CB8AC3E}">
        <p14:creationId xmlns:p14="http://schemas.microsoft.com/office/powerpoint/2010/main" val="840110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906000" cy="1066799"/>
          </a:xfrm>
        </p:spPr>
        <p:txBody>
          <a:bodyPr>
            <a:normAutofit/>
          </a:bodyPr>
          <a:lstStyle/>
          <a:p>
            <a:r>
              <a:rPr lang="en-US" sz="3600" b="1" dirty="0">
                <a:latin typeface="Times New Roman" pitchFamily="18" charset="0"/>
                <a:cs typeface="Times New Roman" pitchFamily="18" charset="0"/>
              </a:rPr>
              <a:t>RESULTS OBTAINED</a:t>
            </a:r>
          </a:p>
        </p:txBody>
      </p:sp>
      <p:graphicFrame>
        <p:nvGraphicFramePr>
          <p:cNvPr id="6" name="Table 5"/>
          <p:cNvGraphicFramePr>
            <a:graphicFrameLocks noGrp="1"/>
          </p:cNvGraphicFramePr>
          <p:nvPr/>
        </p:nvGraphicFramePr>
        <p:xfrm>
          <a:off x="1651000" y="1227667"/>
          <a:ext cx="6604000" cy="1249680"/>
        </p:xfrm>
        <a:graphic>
          <a:graphicData uri="http://schemas.openxmlformats.org/drawingml/2006/table">
            <a:tbl>
              <a:tblPr firstRow="1" bandRow="1">
                <a:tableStyleId>{2D5ABB26-0587-4C30-8999-92F81FD0307C}</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tblGrid>
              <a:tr h="416560">
                <a:tc>
                  <a:txBody>
                    <a:bodyPr/>
                    <a:lstStyle/>
                    <a:p>
                      <a:endParaRPr lang="en-IN" sz="2100" dirty="0"/>
                    </a:p>
                  </a:txBody>
                  <a:tcPr/>
                </a:tc>
                <a:tc>
                  <a:txBody>
                    <a:bodyPr/>
                    <a:lstStyle/>
                    <a:p>
                      <a:endParaRPr lang="en-IN" sz="2100"/>
                    </a:p>
                  </a:txBody>
                  <a:tcPr/>
                </a:tc>
                <a:extLst>
                  <a:ext uri="{0D108BD9-81ED-4DB2-BD59-A6C34878D82A}">
                    <a16:rowId xmlns:a16="http://schemas.microsoft.com/office/drawing/2014/main" val="10000"/>
                  </a:ext>
                </a:extLst>
              </a:tr>
              <a:tr h="416560">
                <a:tc>
                  <a:txBody>
                    <a:bodyPr/>
                    <a:lstStyle/>
                    <a:p>
                      <a:endParaRPr lang="en-IN" sz="2100"/>
                    </a:p>
                  </a:txBody>
                  <a:tcPr/>
                </a:tc>
                <a:tc>
                  <a:txBody>
                    <a:bodyPr/>
                    <a:lstStyle/>
                    <a:p>
                      <a:endParaRPr lang="en-IN" sz="2100"/>
                    </a:p>
                  </a:txBody>
                  <a:tcPr/>
                </a:tc>
                <a:extLst>
                  <a:ext uri="{0D108BD9-81ED-4DB2-BD59-A6C34878D82A}">
                    <a16:rowId xmlns:a16="http://schemas.microsoft.com/office/drawing/2014/main" val="10001"/>
                  </a:ext>
                </a:extLst>
              </a:tr>
              <a:tr h="416560">
                <a:tc>
                  <a:txBody>
                    <a:bodyPr/>
                    <a:lstStyle/>
                    <a:p>
                      <a:endParaRPr lang="en-IN" sz="2100"/>
                    </a:p>
                  </a:txBody>
                  <a:tcPr/>
                </a:tc>
                <a:tc>
                  <a:txBody>
                    <a:bodyPr/>
                    <a:lstStyle/>
                    <a:p>
                      <a:endParaRPr lang="en-IN" sz="2100" dirty="0"/>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160D5F1C-F859-4B37-AF67-0CB66FC2AAF3}"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Rectangle 3"/>
          <p:cNvSpPr/>
          <p:nvPr/>
        </p:nvSpPr>
        <p:spPr>
          <a:xfrm>
            <a:off x="609600" y="1371600"/>
            <a:ext cx="8610600" cy="411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IN"/>
          </a:p>
        </p:txBody>
      </p:sp>
      <p:sp>
        <p:nvSpPr>
          <p:cNvPr id="5" name="TextBox 4"/>
          <p:cNvSpPr txBox="1"/>
          <p:nvPr/>
        </p:nvSpPr>
        <p:spPr>
          <a:xfrm>
            <a:off x="533401" y="5715004"/>
            <a:ext cx="8839201" cy="415488"/>
          </a:xfrm>
          <a:prstGeom prst="rect">
            <a:avLst/>
          </a:prstGeom>
          <a:noFill/>
        </p:spPr>
        <p:txBody>
          <a:bodyPr wrap="square" lIns="91430" tIns="45715" rIns="91430" bIns="45715" rtlCol="0">
            <a:spAutoFit/>
          </a:bodyPr>
          <a:lstStyle/>
          <a:p>
            <a:pPr algn="ctr"/>
            <a:r>
              <a:rPr lang="en-IN" b="1" dirty="0">
                <a:latin typeface="Times New Roman" pitchFamily="18" charset="0"/>
                <a:cs typeface="Times New Roman" pitchFamily="18" charset="0"/>
              </a:rPr>
              <a:t>Fig 8. </a:t>
            </a:r>
            <a:r>
              <a:rPr lang="en-IN" dirty="0">
                <a:latin typeface="Times New Roman" pitchFamily="18" charset="0"/>
                <a:cs typeface="Times New Roman" pitchFamily="18" charset="0"/>
              </a:rPr>
              <a:t>Model architecture image. </a:t>
            </a:r>
          </a:p>
        </p:txBody>
      </p:sp>
      <p:pic>
        <p:nvPicPr>
          <p:cNvPr id="9" name="Picture 8">
            <a:extLst>
              <a:ext uri="{FF2B5EF4-FFF2-40B4-BE49-F238E27FC236}">
                <a16:creationId xmlns:a16="http://schemas.microsoft.com/office/drawing/2014/main" id="{C0CFF6E4-A50C-E981-897A-95652DD20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371600"/>
            <a:ext cx="8610600" cy="4114800"/>
          </a:xfrm>
          <a:prstGeom prst="rect">
            <a:avLst/>
          </a:prstGeom>
        </p:spPr>
      </p:pic>
      <p:pic>
        <p:nvPicPr>
          <p:cNvPr id="11" name="Picture 10">
            <a:extLst>
              <a:ext uri="{FF2B5EF4-FFF2-40B4-BE49-F238E27FC236}">
                <a16:creationId xmlns:a16="http://schemas.microsoft.com/office/drawing/2014/main" id="{83E68485-D732-0564-A9F4-C0D8EBBDCC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292665"/>
            <a:ext cx="8610600" cy="4193735"/>
          </a:xfrm>
          <a:prstGeom prst="rect">
            <a:avLst/>
          </a:prstGeom>
        </p:spPr>
      </p:pic>
      <p:pic>
        <p:nvPicPr>
          <p:cNvPr id="12" name="Picture 11">
            <a:extLst>
              <a:ext uri="{FF2B5EF4-FFF2-40B4-BE49-F238E27FC236}">
                <a16:creationId xmlns:a16="http://schemas.microsoft.com/office/drawing/2014/main" id="{111006FB-FDA9-124F-AFE0-10517C666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1292666"/>
            <a:ext cx="8610600" cy="4193734"/>
          </a:xfrm>
          <a:prstGeom prst="rect">
            <a:avLst/>
          </a:prstGeom>
        </p:spPr>
      </p:pic>
      <p:pic>
        <p:nvPicPr>
          <p:cNvPr id="8" name="Picture 7">
            <a:extLst>
              <a:ext uri="{FF2B5EF4-FFF2-40B4-BE49-F238E27FC236}">
                <a16:creationId xmlns:a16="http://schemas.microsoft.com/office/drawing/2014/main" id="{5AC52AC3-CC8F-B1CF-E92F-B725872B234B}"/>
              </a:ext>
            </a:extLst>
          </p:cNvPr>
          <p:cNvPicPr>
            <a:picLocks noChangeAspect="1"/>
          </p:cNvPicPr>
          <p:nvPr/>
        </p:nvPicPr>
        <p:blipFill>
          <a:blip r:embed="rId7"/>
          <a:stretch>
            <a:fillRect/>
          </a:stretch>
        </p:blipFill>
        <p:spPr>
          <a:xfrm>
            <a:off x="609600" y="1292664"/>
            <a:ext cx="8610600" cy="4193736"/>
          </a:xfrm>
          <a:prstGeom prst="rect">
            <a:avLst/>
          </a:prstGeom>
        </p:spPr>
      </p:pic>
      <p:pic>
        <p:nvPicPr>
          <p:cNvPr id="21" name="Picture 20">
            <a:extLst>
              <a:ext uri="{FF2B5EF4-FFF2-40B4-BE49-F238E27FC236}">
                <a16:creationId xmlns:a16="http://schemas.microsoft.com/office/drawing/2014/main" id="{B5CBEDDA-16F1-6DDC-25CF-74167B6380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 y="1066800"/>
            <a:ext cx="8610600" cy="4419600"/>
          </a:xfrm>
          <a:prstGeom prst="rect">
            <a:avLst/>
          </a:prstGeom>
        </p:spPr>
      </p:pic>
      <p:sp>
        <p:nvSpPr>
          <p:cNvPr id="7" name="Slide Number Placeholder 6">
            <a:extLst>
              <a:ext uri="{FF2B5EF4-FFF2-40B4-BE49-F238E27FC236}">
                <a16:creationId xmlns:a16="http://schemas.microsoft.com/office/drawing/2014/main" id="{20E0A0D5-DDA1-04AB-6697-7F3F5FC85A7E}"/>
              </a:ext>
            </a:extLst>
          </p:cNvPr>
          <p:cNvSpPr>
            <a:spLocks noGrp="1"/>
          </p:cNvSpPr>
          <p:nvPr>
            <p:ph type="sldNum" sz="quarter" idx="12"/>
          </p:nvPr>
        </p:nvSpPr>
        <p:spPr/>
        <p:txBody>
          <a:bodyPr/>
          <a:lstStyle/>
          <a:p>
            <a:fld id="{7F04B680-0682-4C35-8C9C-4D2E38B7B0B3}" type="slidenum">
              <a:rPr lang="en-US" smtClean="0"/>
              <a:pPr/>
              <a:t>46</a:t>
            </a:fld>
            <a:endParaRPr lang="en-US" dirty="0"/>
          </a:p>
        </p:txBody>
      </p:sp>
    </p:spTree>
    <p:extLst>
      <p:ext uri="{BB962C8B-B14F-4D97-AF65-F5344CB8AC3E}">
        <p14:creationId xmlns:p14="http://schemas.microsoft.com/office/powerpoint/2010/main" val="1998068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906000" cy="1066799"/>
          </a:xfrm>
        </p:spPr>
        <p:txBody>
          <a:bodyPr>
            <a:normAutofit/>
          </a:bodyPr>
          <a:lstStyle/>
          <a:p>
            <a:r>
              <a:rPr lang="en-US" sz="3600" b="1" dirty="0">
                <a:latin typeface="Times New Roman" pitchFamily="18" charset="0"/>
                <a:cs typeface="Times New Roman" pitchFamily="18" charset="0"/>
              </a:rPr>
              <a:t>RESULTS OBTAINED (CONTD.)</a:t>
            </a:r>
          </a:p>
        </p:txBody>
      </p:sp>
      <p:graphicFrame>
        <p:nvGraphicFramePr>
          <p:cNvPr id="6" name="Table 5"/>
          <p:cNvGraphicFramePr>
            <a:graphicFrameLocks noGrp="1"/>
          </p:cNvGraphicFramePr>
          <p:nvPr/>
        </p:nvGraphicFramePr>
        <p:xfrm>
          <a:off x="1651000" y="1227667"/>
          <a:ext cx="6604000" cy="1249680"/>
        </p:xfrm>
        <a:graphic>
          <a:graphicData uri="http://schemas.openxmlformats.org/drawingml/2006/table">
            <a:tbl>
              <a:tblPr firstRow="1" bandRow="1">
                <a:tableStyleId>{2D5ABB26-0587-4C30-8999-92F81FD0307C}</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tblGrid>
              <a:tr h="416560">
                <a:tc>
                  <a:txBody>
                    <a:bodyPr/>
                    <a:lstStyle/>
                    <a:p>
                      <a:endParaRPr lang="en-IN" sz="2100" dirty="0"/>
                    </a:p>
                  </a:txBody>
                  <a:tcPr/>
                </a:tc>
                <a:tc>
                  <a:txBody>
                    <a:bodyPr/>
                    <a:lstStyle/>
                    <a:p>
                      <a:endParaRPr lang="en-IN" sz="2100"/>
                    </a:p>
                  </a:txBody>
                  <a:tcPr/>
                </a:tc>
                <a:extLst>
                  <a:ext uri="{0D108BD9-81ED-4DB2-BD59-A6C34878D82A}">
                    <a16:rowId xmlns:a16="http://schemas.microsoft.com/office/drawing/2014/main" val="10000"/>
                  </a:ext>
                </a:extLst>
              </a:tr>
              <a:tr h="416560">
                <a:tc>
                  <a:txBody>
                    <a:bodyPr/>
                    <a:lstStyle/>
                    <a:p>
                      <a:endParaRPr lang="en-IN" sz="2100"/>
                    </a:p>
                  </a:txBody>
                  <a:tcPr/>
                </a:tc>
                <a:tc>
                  <a:txBody>
                    <a:bodyPr/>
                    <a:lstStyle/>
                    <a:p>
                      <a:endParaRPr lang="en-IN" sz="2100"/>
                    </a:p>
                  </a:txBody>
                  <a:tcPr/>
                </a:tc>
                <a:extLst>
                  <a:ext uri="{0D108BD9-81ED-4DB2-BD59-A6C34878D82A}">
                    <a16:rowId xmlns:a16="http://schemas.microsoft.com/office/drawing/2014/main" val="10001"/>
                  </a:ext>
                </a:extLst>
              </a:tr>
              <a:tr h="416560">
                <a:tc>
                  <a:txBody>
                    <a:bodyPr/>
                    <a:lstStyle/>
                    <a:p>
                      <a:endParaRPr lang="en-IN" sz="2100"/>
                    </a:p>
                  </a:txBody>
                  <a:tcPr/>
                </a:tc>
                <a:tc>
                  <a:txBody>
                    <a:bodyPr/>
                    <a:lstStyle/>
                    <a:p>
                      <a:endParaRPr lang="en-IN" sz="2100" dirty="0"/>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1CB829A5-E471-49D0-9EAB-A838FF72FD59}"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Rectangle 3"/>
          <p:cNvSpPr/>
          <p:nvPr/>
        </p:nvSpPr>
        <p:spPr>
          <a:xfrm>
            <a:off x="609600" y="1371600"/>
            <a:ext cx="8610600" cy="411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IN"/>
          </a:p>
        </p:txBody>
      </p:sp>
      <p:sp>
        <p:nvSpPr>
          <p:cNvPr id="5" name="TextBox 4"/>
          <p:cNvSpPr txBox="1"/>
          <p:nvPr/>
        </p:nvSpPr>
        <p:spPr>
          <a:xfrm>
            <a:off x="533401" y="5715004"/>
            <a:ext cx="8839201" cy="415488"/>
          </a:xfrm>
          <a:prstGeom prst="rect">
            <a:avLst/>
          </a:prstGeom>
          <a:noFill/>
        </p:spPr>
        <p:txBody>
          <a:bodyPr wrap="square" lIns="91430" tIns="45715" rIns="91430" bIns="45715" rtlCol="0">
            <a:spAutoFit/>
          </a:bodyPr>
          <a:lstStyle/>
          <a:p>
            <a:pPr algn="ctr"/>
            <a:r>
              <a:rPr lang="en-IN" b="1" dirty="0">
                <a:latin typeface="Times New Roman" pitchFamily="18" charset="0"/>
                <a:cs typeface="Times New Roman" pitchFamily="18" charset="0"/>
              </a:rPr>
              <a:t>Fig 9. </a:t>
            </a:r>
            <a:r>
              <a:rPr lang="en-IN" dirty="0">
                <a:latin typeface="Times New Roman" pitchFamily="18" charset="0"/>
                <a:cs typeface="Times New Roman" pitchFamily="18" charset="0"/>
              </a:rPr>
              <a:t>The graphical representation of the models accuracy during training.</a:t>
            </a:r>
          </a:p>
        </p:txBody>
      </p:sp>
      <p:pic>
        <p:nvPicPr>
          <p:cNvPr id="9" name="Picture 8">
            <a:extLst>
              <a:ext uri="{FF2B5EF4-FFF2-40B4-BE49-F238E27FC236}">
                <a16:creationId xmlns:a16="http://schemas.microsoft.com/office/drawing/2014/main" id="{C0CFF6E4-A50C-E981-897A-95652DD20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371600"/>
            <a:ext cx="8610600" cy="4114800"/>
          </a:xfrm>
          <a:prstGeom prst="rect">
            <a:avLst/>
          </a:prstGeom>
        </p:spPr>
      </p:pic>
      <p:pic>
        <p:nvPicPr>
          <p:cNvPr id="11" name="Picture 10">
            <a:extLst>
              <a:ext uri="{FF2B5EF4-FFF2-40B4-BE49-F238E27FC236}">
                <a16:creationId xmlns:a16="http://schemas.microsoft.com/office/drawing/2014/main" id="{83E68485-D732-0564-A9F4-C0D8EBBDCC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292665"/>
            <a:ext cx="8610600" cy="4193735"/>
          </a:xfrm>
          <a:prstGeom prst="rect">
            <a:avLst/>
          </a:prstGeom>
        </p:spPr>
      </p:pic>
      <p:pic>
        <p:nvPicPr>
          <p:cNvPr id="12" name="Picture 11">
            <a:extLst>
              <a:ext uri="{FF2B5EF4-FFF2-40B4-BE49-F238E27FC236}">
                <a16:creationId xmlns:a16="http://schemas.microsoft.com/office/drawing/2014/main" id="{8EDBDD2C-DBC5-2FED-0C13-E4C2B8739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1292665"/>
            <a:ext cx="8610600" cy="4193734"/>
          </a:xfrm>
          <a:prstGeom prst="rect">
            <a:avLst/>
          </a:prstGeom>
        </p:spPr>
      </p:pic>
      <p:pic>
        <p:nvPicPr>
          <p:cNvPr id="13" name="Picture 12">
            <a:extLst>
              <a:ext uri="{FF2B5EF4-FFF2-40B4-BE49-F238E27FC236}">
                <a16:creationId xmlns:a16="http://schemas.microsoft.com/office/drawing/2014/main" id="{BBCA3106-F1E7-5939-AD27-8F50498A3B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 y="1292666"/>
            <a:ext cx="8610600" cy="4193734"/>
          </a:xfrm>
          <a:prstGeom prst="rect">
            <a:avLst/>
          </a:prstGeom>
        </p:spPr>
      </p:pic>
      <p:pic>
        <p:nvPicPr>
          <p:cNvPr id="8" name="Picture 7">
            <a:extLst>
              <a:ext uri="{FF2B5EF4-FFF2-40B4-BE49-F238E27FC236}">
                <a16:creationId xmlns:a16="http://schemas.microsoft.com/office/drawing/2014/main" id="{144EE55F-349C-DBC6-DC47-CB0937A831E8}"/>
              </a:ext>
            </a:extLst>
          </p:cNvPr>
          <p:cNvPicPr>
            <a:picLocks noChangeAspect="1"/>
          </p:cNvPicPr>
          <p:nvPr/>
        </p:nvPicPr>
        <p:blipFill>
          <a:blip r:embed="rId8"/>
          <a:stretch>
            <a:fillRect/>
          </a:stretch>
        </p:blipFill>
        <p:spPr>
          <a:xfrm>
            <a:off x="609600" y="1292664"/>
            <a:ext cx="8610600" cy="4193734"/>
          </a:xfrm>
          <a:prstGeom prst="rect">
            <a:avLst/>
          </a:prstGeom>
        </p:spPr>
      </p:pic>
      <p:pic>
        <p:nvPicPr>
          <p:cNvPr id="16" name="Picture 15">
            <a:extLst>
              <a:ext uri="{FF2B5EF4-FFF2-40B4-BE49-F238E27FC236}">
                <a16:creationId xmlns:a16="http://schemas.microsoft.com/office/drawing/2014/main" id="{DAF7FAD5-E0D2-A9A8-44EC-279E64C1A3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 y="1371599"/>
            <a:ext cx="8610600" cy="4114799"/>
          </a:xfrm>
          <a:prstGeom prst="rect">
            <a:avLst/>
          </a:prstGeom>
        </p:spPr>
      </p:pic>
      <p:sp>
        <p:nvSpPr>
          <p:cNvPr id="7" name="Slide Number Placeholder 6">
            <a:extLst>
              <a:ext uri="{FF2B5EF4-FFF2-40B4-BE49-F238E27FC236}">
                <a16:creationId xmlns:a16="http://schemas.microsoft.com/office/drawing/2014/main" id="{BF63505D-859C-6954-304D-E6241A4D3C54}"/>
              </a:ext>
            </a:extLst>
          </p:cNvPr>
          <p:cNvSpPr>
            <a:spLocks noGrp="1"/>
          </p:cNvSpPr>
          <p:nvPr>
            <p:ph type="sldNum" sz="quarter" idx="12"/>
          </p:nvPr>
        </p:nvSpPr>
        <p:spPr/>
        <p:txBody>
          <a:bodyPr/>
          <a:lstStyle/>
          <a:p>
            <a:fld id="{7F04B680-0682-4C35-8C9C-4D2E38B7B0B3}" type="slidenum">
              <a:rPr lang="en-US" smtClean="0"/>
              <a:pPr/>
              <a:t>47</a:t>
            </a:fld>
            <a:endParaRPr lang="en-US" dirty="0"/>
          </a:p>
        </p:txBody>
      </p:sp>
    </p:spTree>
    <p:extLst>
      <p:ext uri="{BB962C8B-B14F-4D97-AF65-F5344CB8AC3E}">
        <p14:creationId xmlns:p14="http://schemas.microsoft.com/office/powerpoint/2010/main" val="805248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906000" cy="1066799"/>
          </a:xfrm>
        </p:spPr>
        <p:txBody>
          <a:bodyPr>
            <a:normAutofit/>
          </a:bodyPr>
          <a:lstStyle/>
          <a:p>
            <a:r>
              <a:rPr lang="en-US" sz="3600" b="1" dirty="0">
                <a:latin typeface="Times New Roman" pitchFamily="18" charset="0"/>
                <a:cs typeface="Times New Roman" pitchFamily="18" charset="0"/>
              </a:rPr>
              <a:t>RESULTS OBTAINED (CONTD.)</a:t>
            </a:r>
          </a:p>
        </p:txBody>
      </p:sp>
      <p:graphicFrame>
        <p:nvGraphicFramePr>
          <p:cNvPr id="6" name="Table 5"/>
          <p:cNvGraphicFramePr>
            <a:graphicFrameLocks noGrp="1"/>
          </p:cNvGraphicFramePr>
          <p:nvPr/>
        </p:nvGraphicFramePr>
        <p:xfrm>
          <a:off x="1651000" y="1227667"/>
          <a:ext cx="6604000" cy="1249680"/>
        </p:xfrm>
        <a:graphic>
          <a:graphicData uri="http://schemas.openxmlformats.org/drawingml/2006/table">
            <a:tbl>
              <a:tblPr firstRow="1" bandRow="1">
                <a:tableStyleId>{2D5ABB26-0587-4C30-8999-92F81FD0307C}</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tblGrid>
              <a:tr h="416560">
                <a:tc>
                  <a:txBody>
                    <a:bodyPr/>
                    <a:lstStyle/>
                    <a:p>
                      <a:endParaRPr lang="en-IN" sz="2100" dirty="0"/>
                    </a:p>
                  </a:txBody>
                  <a:tcPr/>
                </a:tc>
                <a:tc>
                  <a:txBody>
                    <a:bodyPr/>
                    <a:lstStyle/>
                    <a:p>
                      <a:endParaRPr lang="en-IN" sz="2100"/>
                    </a:p>
                  </a:txBody>
                  <a:tcPr/>
                </a:tc>
                <a:extLst>
                  <a:ext uri="{0D108BD9-81ED-4DB2-BD59-A6C34878D82A}">
                    <a16:rowId xmlns:a16="http://schemas.microsoft.com/office/drawing/2014/main" val="10000"/>
                  </a:ext>
                </a:extLst>
              </a:tr>
              <a:tr h="416560">
                <a:tc>
                  <a:txBody>
                    <a:bodyPr/>
                    <a:lstStyle/>
                    <a:p>
                      <a:endParaRPr lang="en-IN" sz="2100"/>
                    </a:p>
                  </a:txBody>
                  <a:tcPr/>
                </a:tc>
                <a:tc>
                  <a:txBody>
                    <a:bodyPr/>
                    <a:lstStyle/>
                    <a:p>
                      <a:endParaRPr lang="en-IN" sz="2100"/>
                    </a:p>
                  </a:txBody>
                  <a:tcPr/>
                </a:tc>
                <a:extLst>
                  <a:ext uri="{0D108BD9-81ED-4DB2-BD59-A6C34878D82A}">
                    <a16:rowId xmlns:a16="http://schemas.microsoft.com/office/drawing/2014/main" val="10001"/>
                  </a:ext>
                </a:extLst>
              </a:tr>
              <a:tr h="416560">
                <a:tc>
                  <a:txBody>
                    <a:bodyPr/>
                    <a:lstStyle/>
                    <a:p>
                      <a:endParaRPr lang="en-IN" sz="2100"/>
                    </a:p>
                  </a:txBody>
                  <a:tcPr/>
                </a:tc>
                <a:tc>
                  <a:txBody>
                    <a:bodyPr/>
                    <a:lstStyle/>
                    <a:p>
                      <a:endParaRPr lang="en-IN" sz="2100" dirty="0"/>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524C7762-9A24-46F9-B19E-C83380C33C23}"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Rectangle 3"/>
          <p:cNvSpPr/>
          <p:nvPr/>
        </p:nvSpPr>
        <p:spPr>
          <a:xfrm>
            <a:off x="609600" y="1371600"/>
            <a:ext cx="8610600" cy="41148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IN"/>
          </a:p>
        </p:txBody>
      </p:sp>
      <p:sp>
        <p:nvSpPr>
          <p:cNvPr id="5" name="TextBox 4"/>
          <p:cNvSpPr txBox="1"/>
          <p:nvPr/>
        </p:nvSpPr>
        <p:spPr>
          <a:xfrm>
            <a:off x="533401" y="5715004"/>
            <a:ext cx="8839201" cy="415488"/>
          </a:xfrm>
          <a:prstGeom prst="rect">
            <a:avLst/>
          </a:prstGeom>
          <a:noFill/>
        </p:spPr>
        <p:txBody>
          <a:bodyPr wrap="square" lIns="91430" tIns="45715" rIns="91430" bIns="45715" rtlCol="0">
            <a:spAutoFit/>
          </a:bodyPr>
          <a:lstStyle/>
          <a:p>
            <a:pPr algn="ctr"/>
            <a:r>
              <a:rPr lang="en-IN" b="1" dirty="0">
                <a:latin typeface="Times New Roman" pitchFamily="18" charset="0"/>
                <a:cs typeface="Times New Roman" pitchFamily="18" charset="0"/>
              </a:rPr>
              <a:t>Fig 10. </a:t>
            </a:r>
            <a:r>
              <a:rPr lang="en-IN" dirty="0">
                <a:latin typeface="Times New Roman" pitchFamily="18" charset="0"/>
                <a:cs typeface="Times New Roman" pitchFamily="18" charset="0"/>
              </a:rPr>
              <a:t>The performance metrices output . </a:t>
            </a:r>
          </a:p>
        </p:txBody>
      </p:sp>
      <p:pic>
        <p:nvPicPr>
          <p:cNvPr id="9" name="Picture 8">
            <a:extLst>
              <a:ext uri="{FF2B5EF4-FFF2-40B4-BE49-F238E27FC236}">
                <a16:creationId xmlns:a16="http://schemas.microsoft.com/office/drawing/2014/main" id="{C0CFF6E4-A50C-E981-897A-95652DD20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292665"/>
            <a:ext cx="8610600" cy="4193735"/>
          </a:xfrm>
          <a:prstGeom prst="rect">
            <a:avLst/>
          </a:prstGeom>
        </p:spPr>
      </p:pic>
      <p:pic>
        <p:nvPicPr>
          <p:cNvPr id="17" name="Picture 16">
            <a:extLst>
              <a:ext uri="{FF2B5EF4-FFF2-40B4-BE49-F238E27FC236}">
                <a16:creationId xmlns:a16="http://schemas.microsoft.com/office/drawing/2014/main" id="{BCEB6914-8EF6-E999-0311-EB17CAD6F78D}"/>
              </a:ext>
            </a:extLst>
          </p:cNvPr>
          <p:cNvPicPr>
            <a:picLocks noChangeAspect="1"/>
          </p:cNvPicPr>
          <p:nvPr/>
        </p:nvPicPr>
        <p:blipFill>
          <a:blip r:embed="rId5"/>
          <a:stretch>
            <a:fillRect/>
          </a:stretch>
        </p:blipFill>
        <p:spPr>
          <a:xfrm>
            <a:off x="609600" y="1292665"/>
            <a:ext cx="8694797" cy="4193735"/>
          </a:xfrm>
          <a:prstGeom prst="rect">
            <a:avLst/>
          </a:prstGeom>
        </p:spPr>
      </p:pic>
      <p:pic>
        <p:nvPicPr>
          <p:cNvPr id="12" name="Picture 11">
            <a:extLst>
              <a:ext uri="{FF2B5EF4-FFF2-40B4-BE49-F238E27FC236}">
                <a16:creationId xmlns:a16="http://schemas.microsoft.com/office/drawing/2014/main" id="{29E92D9C-5DE2-5FCC-EDD3-F0A0F5EDFD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604" y="1292665"/>
            <a:ext cx="8702794" cy="4193735"/>
          </a:xfrm>
          <a:prstGeom prst="rect">
            <a:avLst/>
          </a:prstGeom>
        </p:spPr>
      </p:pic>
      <p:sp>
        <p:nvSpPr>
          <p:cNvPr id="7" name="Slide Number Placeholder 6">
            <a:extLst>
              <a:ext uri="{FF2B5EF4-FFF2-40B4-BE49-F238E27FC236}">
                <a16:creationId xmlns:a16="http://schemas.microsoft.com/office/drawing/2014/main" id="{7B890060-3947-1E3E-F049-BCBF8A901304}"/>
              </a:ext>
            </a:extLst>
          </p:cNvPr>
          <p:cNvSpPr>
            <a:spLocks noGrp="1"/>
          </p:cNvSpPr>
          <p:nvPr>
            <p:ph type="sldNum" sz="quarter" idx="12"/>
          </p:nvPr>
        </p:nvSpPr>
        <p:spPr/>
        <p:txBody>
          <a:bodyPr/>
          <a:lstStyle/>
          <a:p>
            <a:fld id="{7F04B680-0682-4C35-8C9C-4D2E38B7B0B3}" type="slidenum">
              <a:rPr lang="en-US" smtClean="0"/>
              <a:pPr/>
              <a:t>48</a:t>
            </a:fld>
            <a:endParaRPr lang="en-US" dirty="0"/>
          </a:p>
        </p:txBody>
      </p:sp>
    </p:spTree>
    <p:extLst>
      <p:ext uri="{BB962C8B-B14F-4D97-AF65-F5344CB8AC3E}">
        <p14:creationId xmlns:p14="http://schemas.microsoft.com/office/powerpoint/2010/main" val="967617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295400"/>
            <a:ext cx="8915400" cy="4876800"/>
          </a:xfrm>
        </p:spPr>
        <p:txBody>
          <a:bodyPr>
            <a:noAutofit/>
          </a:bodyPr>
          <a:lstStyle/>
          <a:p>
            <a:pPr marL="0" indent="0" algn="just">
              <a:lnSpc>
                <a:spcPct val="150000"/>
              </a:lnSpc>
              <a:buNone/>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CNNs revolutionize agricultural disease detection, offering accurate, automated solutions for fungal infections in plant leaves. Their efficiency enables early intervention, improving crop health. Further advancements in dataset diversity and technology integration promise even greater agricultural impact, ensuring sustainable food production.</a:t>
            </a:r>
          </a:p>
        </p:txBody>
      </p:sp>
      <p:sp>
        <p:nvSpPr>
          <p:cNvPr id="6" name="Date Placeholder 5"/>
          <p:cNvSpPr>
            <a:spLocks noGrp="1"/>
          </p:cNvSpPr>
          <p:nvPr>
            <p:ph type="dt" sz="half" idx="10"/>
          </p:nvPr>
        </p:nvSpPr>
        <p:spPr/>
        <p:txBody>
          <a:bodyPr/>
          <a:lstStyle/>
          <a:p>
            <a:fld id="{233DA946-CCF2-4268-840C-E9F540837D3B}"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971D0BC-4CF6-C0B6-296C-0E7CEFC067B3}"/>
              </a:ext>
            </a:extLst>
          </p:cNvPr>
          <p:cNvSpPr>
            <a:spLocks noGrp="1"/>
          </p:cNvSpPr>
          <p:nvPr>
            <p:ph type="sldNum" sz="quarter" idx="12"/>
          </p:nvPr>
        </p:nvSpPr>
        <p:spPr/>
        <p:txBody>
          <a:bodyPr/>
          <a:lstStyle/>
          <a:p>
            <a:fld id="{7F04B680-0682-4C35-8C9C-4D2E38B7B0B3}" type="slidenum">
              <a:rPr lang="en-US" smtClean="0"/>
              <a:pPr/>
              <a:t>49</a:t>
            </a:fld>
            <a:endParaRPr lang="en-US" dirty="0"/>
          </a:p>
        </p:txBody>
      </p:sp>
    </p:spTree>
    <p:extLst>
      <p:ext uri="{BB962C8B-B14F-4D97-AF65-F5344CB8AC3E}">
        <p14:creationId xmlns:p14="http://schemas.microsoft.com/office/powerpoint/2010/main" val="81183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457200" y="1295400"/>
            <a:ext cx="8915400" cy="4876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Develop an accurate and efficient automated system for identifying fungal diseases based on leaf images.</a:t>
            </a:r>
          </a:p>
          <a:p>
            <a:pPr algn="just">
              <a:lnSpc>
                <a:spcPct val="150000"/>
              </a:lnSpc>
            </a:pPr>
            <a:r>
              <a:rPr lang="en-US" sz="2400" dirty="0">
                <a:latin typeface="Times New Roman" panose="02020603050405020304" pitchFamily="18" charset="0"/>
                <a:cs typeface="Times New Roman" panose="02020603050405020304" pitchFamily="18" charset="0"/>
              </a:rPr>
              <a:t>Utilize CNN to enable early detection of fungal diseases such as rust and powdery mildew.</a:t>
            </a:r>
          </a:p>
          <a:p>
            <a:pPr algn="just">
              <a:lnSpc>
                <a:spcPct val="150000"/>
              </a:lnSpc>
            </a:pPr>
            <a:r>
              <a:rPr lang="en-US" sz="2400" dirty="0">
                <a:latin typeface="Times New Roman" panose="02020603050405020304" pitchFamily="18" charset="0"/>
                <a:cs typeface="Times New Roman" panose="02020603050405020304" pitchFamily="18" charset="0"/>
              </a:rPr>
              <a:t>Promote sustainable farming practices through the adoption of advanced technology for fungal disease detection in plants.</a:t>
            </a:r>
          </a:p>
        </p:txBody>
      </p:sp>
      <p:sp>
        <p:nvSpPr>
          <p:cNvPr id="6" name="Date Placeholder 5"/>
          <p:cNvSpPr>
            <a:spLocks noGrp="1"/>
          </p:cNvSpPr>
          <p:nvPr>
            <p:ph type="dt" sz="half" idx="10"/>
          </p:nvPr>
        </p:nvSpPr>
        <p:spPr/>
        <p:txBody>
          <a:bodyPr/>
          <a:lstStyle/>
          <a:p>
            <a:fld id="{475C96E4-DEFF-443A-BB5B-226F5ED8EEB9}"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017030B-4768-C680-8517-FFD0471BBB7E}"/>
              </a:ext>
            </a:extLst>
          </p:cNvPr>
          <p:cNvSpPr>
            <a:spLocks noGrp="1"/>
          </p:cNvSpPr>
          <p:nvPr>
            <p:ph type="sldNum" sz="quarter" idx="12"/>
          </p:nvPr>
        </p:nvSpPr>
        <p:spPr/>
        <p:txBody>
          <a:bodyPr/>
          <a:lstStyle/>
          <a:p>
            <a:fld id="{7F04B680-0682-4C35-8C9C-4D2E38B7B0B3}" type="slidenum">
              <a:rPr lang="en-US" smtClean="0"/>
              <a:pPr/>
              <a:t>5</a:t>
            </a:fld>
            <a:endParaRPr lang="en-US" dirty="0"/>
          </a:p>
        </p:txBody>
      </p:sp>
    </p:spTree>
    <p:extLst>
      <p:ext uri="{BB962C8B-B14F-4D97-AF65-F5344CB8AC3E}">
        <p14:creationId xmlns:p14="http://schemas.microsoft.com/office/powerpoint/2010/main" val="2438917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295400"/>
            <a:ext cx="8915400" cy="4876800"/>
          </a:xfrm>
        </p:spPr>
        <p:txBody>
          <a:bodyPr>
            <a:noAutofit/>
          </a:bodyPr>
          <a:lstStyle/>
          <a:p>
            <a:pPr marL="457148" indent="-457148" algn="just">
              <a:lnSpc>
                <a:spcPct val="150000"/>
              </a:lnSpc>
              <a:buNone/>
              <a:tabLst>
                <a:tab pos="0" algn="l"/>
              </a:tabLst>
            </a:pP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Vibhor</a:t>
            </a:r>
            <a:r>
              <a:rPr lang="en-US" sz="2400" dirty="0">
                <a:latin typeface="Times New Roman" pitchFamily="18" charset="0"/>
                <a:cs typeface="Times New Roman" pitchFamily="18" charset="0"/>
              </a:rPr>
              <a:t> Kumar </a:t>
            </a:r>
            <a:r>
              <a:rPr lang="en-US" sz="2400" dirty="0" err="1">
                <a:latin typeface="Times New Roman" pitchFamily="18" charset="0"/>
                <a:cs typeface="Times New Roman" pitchFamily="18" charset="0"/>
              </a:rPr>
              <a:t>Vishnoi</a:t>
            </a:r>
            <a:r>
              <a:rPr lang="en-US" sz="2400" dirty="0">
                <a:latin typeface="Times New Roman" pitchFamily="18" charset="0"/>
                <a:cs typeface="Times New Roman" pitchFamily="18" charset="0"/>
              </a:rPr>
              <a:t>, Krishan Kumar, Brajesh Kumar, Shashank Mohan, </a:t>
            </a:r>
            <a:r>
              <a:rPr lang="en-US" sz="2400" dirty="0" err="1">
                <a:latin typeface="Times New Roman" pitchFamily="18" charset="0"/>
                <a:cs typeface="Times New Roman" pitchFamily="18" charset="0"/>
              </a:rPr>
              <a:t>Arfat</a:t>
            </a:r>
            <a:r>
              <a:rPr lang="en-US" sz="2400" dirty="0">
                <a:latin typeface="Times New Roman" pitchFamily="18" charset="0"/>
                <a:cs typeface="Times New Roman" pitchFamily="18" charset="0"/>
              </a:rPr>
              <a:t> Ahmad Khan (2023) ‘Detection of Apple Plant Diseases Using Leaf Images Through Convolutional Neural Network’, IEEE Access Vol.11.</a:t>
            </a:r>
          </a:p>
          <a:p>
            <a:pPr marL="457148" indent="-457148" algn="just">
              <a:lnSpc>
                <a:spcPct val="150000"/>
              </a:lnSpc>
              <a:buNone/>
              <a:tabLst>
                <a:tab pos="0" algn="l"/>
              </a:tabLst>
            </a:pPr>
            <a:r>
              <a:rPr lang="en-US" sz="2400" b="1" dirty="0">
                <a:latin typeface="Times New Roman" pitchFamily="18" charset="0"/>
                <a:cs typeface="Times New Roman" pitchFamily="18" charset="0"/>
              </a:rPr>
              <a:t>[2] </a:t>
            </a:r>
            <a:r>
              <a:rPr lang="en-US" sz="2400" dirty="0">
                <a:latin typeface="Times New Roman" pitchFamily="18" charset="0"/>
                <a:cs typeface="Times New Roman" pitchFamily="18" charset="0"/>
              </a:rPr>
              <a:t>Lili Li, </a:t>
            </a:r>
            <a:r>
              <a:rPr lang="en-US" sz="2400" dirty="0" err="1">
                <a:latin typeface="Times New Roman" pitchFamily="18" charset="0"/>
                <a:cs typeface="Times New Roman" pitchFamily="18" charset="0"/>
              </a:rPr>
              <a:t>Shujuan</a:t>
            </a:r>
            <a:r>
              <a:rPr lang="en-US" sz="2400" dirty="0">
                <a:latin typeface="Times New Roman" pitchFamily="18" charset="0"/>
                <a:cs typeface="Times New Roman" pitchFamily="18" charset="0"/>
              </a:rPr>
              <a:t> Zhang, Bin Wang (2021) ‘Plant Disease Detection and Classification by Deep Learning - A Review’, IEEE Access Vol. 9.</a:t>
            </a:r>
          </a:p>
          <a:p>
            <a:pPr marL="457148" indent="-457148" algn="just">
              <a:lnSpc>
                <a:spcPct val="150000"/>
              </a:lnSpc>
              <a:buNone/>
              <a:tabLst>
                <a:tab pos="0" algn="l"/>
              </a:tabLst>
            </a:pP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CC9BFE7-C5C7-49FF-A5DF-2D9D1897CDE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8B3A483-73B2-F22B-684D-4361A7152B79}"/>
              </a:ext>
            </a:extLst>
          </p:cNvPr>
          <p:cNvSpPr>
            <a:spLocks noGrp="1"/>
          </p:cNvSpPr>
          <p:nvPr>
            <p:ph type="sldNum" sz="quarter" idx="12"/>
          </p:nvPr>
        </p:nvSpPr>
        <p:spPr/>
        <p:txBody>
          <a:bodyPr/>
          <a:lstStyle/>
          <a:p>
            <a:fld id="{7F04B680-0682-4C35-8C9C-4D2E38B7B0B3}" type="slidenum">
              <a:rPr lang="en-US" smtClean="0"/>
              <a:pPr/>
              <a:t>50</a:t>
            </a:fld>
            <a:endParaRPr lang="en-US" dirty="0"/>
          </a:p>
        </p:txBody>
      </p:sp>
    </p:spTree>
    <p:extLst>
      <p:ext uri="{BB962C8B-B14F-4D97-AF65-F5344CB8AC3E}">
        <p14:creationId xmlns:p14="http://schemas.microsoft.com/office/powerpoint/2010/main" val="3549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295400"/>
            <a:ext cx="8915400" cy="4876800"/>
          </a:xfrm>
        </p:spPr>
        <p:txBody>
          <a:bodyPr>
            <a:noAutofit/>
          </a:bodyPr>
          <a:lstStyle/>
          <a:p>
            <a:pPr marL="457148" indent="-457148" algn="just">
              <a:lnSpc>
                <a:spcPct val="150000"/>
              </a:lnSpc>
              <a:buNone/>
              <a:tabLst>
                <a:tab pos="0" algn="l"/>
              </a:tabLst>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Peng Jiang, Yuehan Chen, Bin Liu, Dongjian He, Chunquan Liang (2019) ‘Real-Time Detection of Apple Leaf Diseases Using Deep Learning Approach Based on Improved Convolutional Neural Networks’, IEEE Access Vol.7.</a:t>
            </a:r>
          </a:p>
        </p:txBody>
      </p:sp>
      <p:sp>
        <p:nvSpPr>
          <p:cNvPr id="6" name="Date Placeholder 5"/>
          <p:cNvSpPr>
            <a:spLocks noGrp="1"/>
          </p:cNvSpPr>
          <p:nvPr>
            <p:ph type="dt" sz="half" idx="10"/>
          </p:nvPr>
        </p:nvSpPr>
        <p:spPr/>
        <p:txBody>
          <a:bodyPr/>
          <a:lstStyle/>
          <a:p>
            <a:fld id="{E647C5C2-4A07-4584-9B79-25D50D0A7BFF}"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D7CB8CB-D1D2-6016-8BD1-064DF489D58D}"/>
              </a:ext>
            </a:extLst>
          </p:cNvPr>
          <p:cNvSpPr>
            <a:spLocks noGrp="1"/>
          </p:cNvSpPr>
          <p:nvPr>
            <p:ph type="sldNum" sz="quarter" idx="12"/>
          </p:nvPr>
        </p:nvSpPr>
        <p:spPr/>
        <p:txBody>
          <a:bodyPr/>
          <a:lstStyle/>
          <a:p>
            <a:fld id="{7F04B680-0682-4C35-8C9C-4D2E38B7B0B3}" type="slidenum">
              <a:rPr lang="en-US" smtClean="0"/>
              <a:pPr/>
              <a:t>51</a:t>
            </a:fld>
            <a:endParaRPr lang="en-US" dirty="0"/>
          </a:p>
        </p:txBody>
      </p:sp>
    </p:spTree>
    <p:extLst>
      <p:ext uri="{BB962C8B-B14F-4D97-AF65-F5344CB8AC3E}">
        <p14:creationId xmlns:p14="http://schemas.microsoft.com/office/powerpoint/2010/main" val="38421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pPr>
              <a:tabLst>
                <a:tab pos="363497" algn="l"/>
                <a:tab pos="9142960" algn="l"/>
              </a:tabLst>
            </a:pPr>
            <a:r>
              <a:rPr lang="en-US" sz="3600" b="1" dirty="0">
                <a:latin typeface="Times New Roman" pitchFamily="18" charset="0"/>
                <a:cs typeface="Times New Roman" pitchFamily="18" charset="0"/>
              </a:rPr>
              <a:t>INTRODUCTION</a:t>
            </a:r>
          </a:p>
        </p:txBody>
      </p:sp>
      <p:sp>
        <p:nvSpPr>
          <p:cNvPr id="14" name="Content Placeholder 2"/>
          <p:cNvSpPr>
            <a:spLocks noGrp="1"/>
          </p:cNvSpPr>
          <p:nvPr>
            <p:ph idx="1"/>
          </p:nvPr>
        </p:nvSpPr>
        <p:spPr>
          <a:xfrm>
            <a:off x="457204" y="1295400"/>
            <a:ext cx="8953500" cy="449580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Rust and powdery mildew are common fungal leaf diseases affect agricultural productivity and food security. </a:t>
            </a:r>
          </a:p>
          <a:p>
            <a:pPr algn="just">
              <a:lnSpc>
                <a:spcPct val="150000"/>
              </a:lnSpc>
            </a:pPr>
            <a:r>
              <a:rPr lang="en-US" sz="2400" dirty="0">
                <a:latin typeface="Times New Roman" panose="02020603050405020304" pitchFamily="18" charset="0"/>
                <a:cs typeface="Times New Roman" panose="02020603050405020304" pitchFamily="18" charset="0"/>
              </a:rPr>
              <a:t>Early detection is crucial for minimizing crop yield impact. Advances in artificial intelligence, particularly computer vision, offer promising solutions for automated disease detection. </a:t>
            </a:r>
          </a:p>
          <a:p>
            <a:pPr algn="just">
              <a:lnSpc>
                <a:spcPct val="150000"/>
              </a:lnSpc>
            </a:pPr>
            <a:r>
              <a:rPr lang="en-US" sz="2400" dirty="0">
                <a:latin typeface="Times New Roman" panose="02020603050405020304" pitchFamily="18" charset="0"/>
                <a:cs typeface="Times New Roman" panose="02020603050405020304" pitchFamily="18" charset="0"/>
              </a:rPr>
              <a:t>This study investigates using custom CNN for rust and powdery mildew identification, aiming to enhance agricultural sustainability and food security.</a:t>
            </a:r>
          </a:p>
        </p:txBody>
      </p:sp>
      <p:sp>
        <p:nvSpPr>
          <p:cNvPr id="5" name="Date Placeholder 4"/>
          <p:cNvSpPr>
            <a:spLocks noGrp="1"/>
          </p:cNvSpPr>
          <p:nvPr>
            <p:ph type="dt" sz="half" idx="10"/>
          </p:nvPr>
        </p:nvSpPr>
        <p:spPr/>
        <p:txBody>
          <a:bodyPr/>
          <a:lstStyle/>
          <a:p>
            <a:fld id="{2E467C12-4423-4525-877E-4B1E36B1AA7A}"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9" name="Footer Placeholder 8"/>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84B5A0F-0DD8-0019-FD6B-2332678B7CC5}"/>
              </a:ext>
            </a:extLst>
          </p:cNvPr>
          <p:cNvSpPr>
            <a:spLocks noGrp="1"/>
          </p:cNvSpPr>
          <p:nvPr>
            <p:ph type="sldNum" sz="quarter" idx="12"/>
          </p:nvPr>
        </p:nvSpPr>
        <p:spPr/>
        <p:txBody>
          <a:bodyPr/>
          <a:lstStyle/>
          <a:p>
            <a:fld id="{7F04B680-0682-4C35-8C9C-4D2E38B7B0B3}" type="slidenum">
              <a:rPr lang="en-US" smtClean="0"/>
              <a:pPr/>
              <a:t>6</a:t>
            </a:fld>
            <a:endParaRPr lang="en-US" dirty="0"/>
          </a:p>
        </p:txBody>
      </p:sp>
    </p:spTree>
    <p:extLst>
      <p:ext uri="{BB962C8B-B14F-4D97-AF65-F5344CB8AC3E}">
        <p14:creationId xmlns:p14="http://schemas.microsoft.com/office/powerpoint/2010/main" val="357935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LITERATURE SURVEY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794542"/>
              </p:ext>
            </p:extLst>
          </p:nvPr>
        </p:nvGraphicFramePr>
        <p:xfrm>
          <a:off x="700118" y="1884667"/>
          <a:ext cx="8616000" cy="3692701"/>
        </p:xfrm>
        <a:graphic>
          <a:graphicData uri="http://schemas.openxmlformats.org/drawingml/2006/table">
            <a:tbl>
              <a:tblPr firstRow="1" firstCol="1" bandRow="1">
                <a:tableStyleId>{5940675A-B579-460E-94D1-54222C63F5DA}</a:tableStyleId>
              </a:tblPr>
              <a:tblGrid>
                <a:gridCol w="609600">
                  <a:extLst>
                    <a:ext uri="{9D8B030D-6E8A-4147-A177-3AD203B41FA5}">
                      <a16:colId xmlns:a16="http://schemas.microsoft.com/office/drawing/2014/main" val="20000"/>
                    </a:ext>
                  </a:extLst>
                </a:gridCol>
                <a:gridCol w="2043082">
                  <a:extLst>
                    <a:ext uri="{9D8B030D-6E8A-4147-A177-3AD203B41FA5}">
                      <a16:colId xmlns:a16="http://schemas.microsoft.com/office/drawing/2014/main" val="20001"/>
                    </a:ext>
                  </a:extLst>
                </a:gridCol>
                <a:gridCol w="1081118">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072200">
                  <a:extLst>
                    <a:ext uri="{9D8B030D-6E8A-4147-A177-3AD203B41FA5}">
                      <a16:colId xmlns:a16="http://schemas.microsoft.com/office/drawing/2014/main" val="20005"/>
                    </a:ext>
                  </a:extLst>
                </a:gridCol>
              </a:tblGrid>
              <a:tr h="838200">
                <a:tc>
                  <a:txBody>
                    <a:bodyPr/>
                    <a:lstStyle/>
                    <a:p>
                      <a:pPr algn="ctr">
                        <a:lnSpc>
                          <a:spcPct val="107000"/>
                        </a:lnSpc>
                        <a:spcAft>
                          <a:spcPts val="0"/>
                        </a:spcAft>
                      </a:pPr>
                      <a:r>
                        <a:rPr lang="en-IN" sz="2000" b="1" dirty="0">
                          <a:effectLst/>
                          <a:latin typeface="Times New Roman" pitchFamily="18" charset="0"/>
                          <a:cs typeface="Times New Roman" pitchFamily="18" charset="0"/>
                        </a:rPr>
                        <a:t>Sl. No.</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AUTHOR NAME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YEAR</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TITLE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METHOD/</a:t>
                      </a:r>
                    </a:p>
                    <a:p>
                      <a:pPr algn="ctr">
                        <a:lnSpc>
                          <a:spcPct val="107000"/>
                        </a:lnSpc>
                        <a:spcAft>
                          <a:spcPts val="0"/>
                        </a:spcAft>
                      </a:pPr>
                      <a:r>
                        <a:rPr lang="en-IN" sz="2000" b="1" dirty="0">
                          <a:effectLst/>
                          <a:latin typeface="Times New Roman" pitchFamily="18" charset="0"/>
                          <a:cs typeface="Times New Roman" pitchFamily="18" charset="0"/>
                        </a:rPr>
                        <a:t>ALGORITHM</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TOOLS</a:t>
                      </a:r>
                      <a:endParaRPr lang="en-IN" sz="2000" b="1"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2854501">
                <a:tc>
                  <a:txBody>
                    <a:bodyPr/>
                    <a:lstStyle/>
                    <a:p>
                      <a:pPr algn="ctr">
                        <a:lnSpc>
                          <a:spcPct val="107000"/>
                        </a:lnSpc>
                        <a:spcAft>
                          <a:spcPts val="0"/>
                        </a:spcAft>
                      </a:pPr>
                      <a:r>
                        <a:rPr lang="en-IN" sz="20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Vibhor Kumar Vishnoi,</a:t>
                      </a:r>
                    </a:p>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Krishan Kumar,</a:t>
                      </a:r>
                    </a:p>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Brajesh Kumar,</a:t>
                      </a:r>
                    </a:p>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Shashank Mohan,</a:t>
                      </a:r>
                    </a:p>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Arfat Ahmad Khan.</a:t>
                      </a:r>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January  2023</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latin typeface="Times New Roman" panose="02020603050405020304" pitchFamily="18" charset="0"/>
                          <a:cs typeface="Times New Roman" panose="02020603050405020304" pitchFamily="18" charset="0"/>
                        </a:rPr>
                        <a:t>Detection of Apple Plant Diseases Using Leaf Images Through Convolutional Neural Network</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latin typeface="Times New Roman" panose="02020603050405020304" pitchFamily="18" charset="0"/>
                          <a:cs typeface="Times New Roman" panose="02020603050405020304" pitchFamily="18" charset="0"/>
                        </a:rPr>
                        <a:t>Conv-3 DCNN architecture, Adam optimization algorithm.</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ea typeface="Calibri"/>
                          <a:cs typeface="Times New Roman" pitchFamily="18" charset="0"/>
                        </a:rPr>
                        <a:t>O</a:t>
                      </a:r>
                      <a:r>
                        <a:rPr lang="en-IN" sz="2000" dirty="0">
                          <a:effectLst/>
                          <a:latin typeface="Times New Roman" pitchFamily="18" charset="0"/>
                          <a:ea typeface="Calibri"/>
                          <a:cs typeface="Times New Roman" pitchFamily="18" charset="0"/>
                        </a:rPr>
                        <a:t>penCV</a:t>
                      </a:r>
                    </a:p>
                  </a:txBody>
                  <a:tcPr marL="68580" marR="68580" marT="0" marB="0" anchor="ct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D85EC0C7-5854-4254-BC31-27EB855F02EE}"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5" name="TextBox 4"/>
          <p:cNvSpPr txBox="1"/>
          <p:nvPr/>
        </p:nvSpPr>
        <p:spPr>
          <a:xfrm>
            <a:off x="700118" y="1097902"/>
            <a:ext cx="8584899" cy="738664"/>
          </a:xfrm>
          <a:prstGeom prst="rect">
            <a:avLst/>
          </a:prstGeom>
          <a:noFill/>
        </p:spPr>
        <p:txBody>
          <a:bodyPr wrap="square" rtlCol="0">
            <a:spAutoFit/>
          </a:bodyPr>
          <a:lstStyle/>
          <a:p>
            <a:pPr algn="just"/>
            <a:r>
              <a:rPr lang="en-IN" b="1" dirty="0">
                <a:latin typeface="Times New Roman" pitchFamily="18" charset="0"/>
                <a:cs typeface="Times New Roman" pitchFamily="18" charset="0"/>
              </a:rPr>
              <a:t>Table 1. </a:t>
            </a:r>
            <a:r>
              <a:rPr lang="en-IN" dirty="0">
                <a:latin typeface="Times New Roman" pitchFamily="18" charset="0"/>
                <a:cs typeface="Times New Roman" pitchFamily="18" charset="0"/>
              </a:rPr>
              <a:t>Literature Survey for </a:t>
            </a:r>
            <a:r>
              <a:rPr lang="en-US" dirty="0">
                <a:latin typeface="Times New Roman" pitchFamily="18" charset="0"/>
                <a:cs typeface="Times New Roman" pitchFamily="18" charset="0"/>
              </a:rPr>
              <a:t>detection of fungal diseases using leaf images through CNN</a:t>
            </a:r>
            <a:r>
              <a:rPr lang="en-IN" dirty="0">
                <a:latin typeface="Times New Roman" pitchFamily="18" charset="0"/>
                <a:cs typeface="Times New Roman" pitchFamily="18" charset="0"/>
              </a:rPr>
              <a:t>.</a:t>
            </a:r>
          </a:p>
        </p:txBody>
      </p:sp>
      <p:sp>
        <p:nvSpPr>
          <p:cNvPr id="3" name="Slide Number Placeholder 2">
            <a:extLst>
              <a:ext uri="{FF2B5EF4-FFF2-40B4-BE49-F238E27FC236}">
                <a16:creationId xmlns:a16="http://schemas.microsoft.com/office/drawing/2014/main" id="{856AF83C-524A-5667-554C-3ACB2125166F}"/>
              </a:ext>
            </a:extLst>
          </p:cNvPr>
          <p:cNvSpPr>
            <a:spLocks noGrp="1"/>
          </p:cNvSpPr>
          <p:nvPr>
            <p:ph type="sldNum" sz="quarter" idx="12"/>
          </p:nvPr>
        </p:nvSpPr>
        <p:spPr/>
        <p:txBody>
          <a:bodyPr/>
          <a:lstStyle/>
          <a:p>
            <a:fld id="{7F04B680-0682-4C35-8C9C-4D2E38B7B0B3}" type="slidenum">
              <a:rPr lang="en-US" smtClean="0"/>
              <a:pPr/>
              <a:t>7</a:t>
            </a:fld>
            <a:endParaRPr lang="en-US" dirty="0"/>
          </a:p>
        </p:txBody>
      </p:sp>
    </p:spTree>
    <p:extLst>
      <p:ext uri="{BB962C8B-B14F-4D97-AF65-F5344CB8AC3E}">
        <p14:creationId xmlns:p14="http://schemas.microsoft.com/office/powerpoint/2010/main" val="205744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LITERATURE SURVEY (CONTD.)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2006900"/>
              </p:ext>
            </p:extLst>
          </p:nvPr>
        </p:nvGraphicFramePr>
        <p:xfrm>
          <a:off x="700118" y="1884667"/>
          <a:ext cx="8616000" cy="3692701"/>
        </p:xfrm>
        <a:graphic>
          <a:graphicData uri="http://schemas.openxmlformats.org/drawingml/2006/table">
            <a:tbl>
              <a:tblPr firstRow="1" firstCol="1" bandRow="1">
                <a:tableStyleId>{5940675A-B579-460E-94D1-54222C63F5DA}</a:tableStyleId>
              </a:tblPr>
              <a:tblGrid>
                <a:gridCol w="609600">
                  <a:extLst>
                    <a:ext uri="{9D8B030D-6E8A-4147-A177-3AD203B41FA5}">
                      <a16:colId xmlns:a16="http://schemas.microsoft.com/office/drawing/2014/main" val="20000"/>
                    </a:ext>
                  </a:extLst>
                </a:gridCol>
                <a:gridCol w="181448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1696118">
                  <a:extLst>
                    <a:ext uri="{9D8B030D-6E8A-4147-A177-3AD203B41FA5}">
                      <a16:colId xmlns:a16="http://schemas.microsoft.com/office/drawing/2014/main" val="20005"/>
                    </a:ext>
                  </a:extLst>
                </a:gridCol>
              </a:tblGrid>
              <a:tr h="838200">
                <a:tc>
                  <a:txBody>
                    <a:bodyPr/>
                    <a:lstStyle/>
                    <a:p>
                      <a:pPr algn="ctr">
                        <a:lnSpc>
                          <a:spcPct val="107000"/>
                        </a:lnSpc>
                        <a:spcAft>
                          <a:spcPts val="0"/>
                        </a:spcAft>
                      </a:pPr>
                      <a:r>
                        <a:rPr lang="en-IN" sz="2000" b="1" dirty="0">
                          <a:effectLst/>
                          <a:latin typeface="Times New Roman" pitchFamily="18" charset="0"/>
                          <a:cs typeface="Times New Roman" pitchFamily="18" charset="0"/>
                        </a:rPr>
                        <a:t>Sl. No.</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AUTHOR NAME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YEAR</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TITLE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METHOD/</a:t>
                      </a:r>
                    </a:p>
                    <a:p>
                      <a:pPr algn="ctr">
                        <a:lnSpc>
                          <a:spcPct val="107000"/>
                        </a:lnSpc>
                        <a:spcAft>
                          <a:spcPts val="0"/>
                        </a:spcAft>
                      </a:pPr>
                      <a:r>
                        <a:rPr lang="en-IN" sz="2000" b="1" dirty="0">
                          <a:effectLst/>
                          <a:latin typeface="Times New Roman" pitchFamily="18" charset="0"/>
                          <a:cs typeface="Times New Roman" pitchFamily="18" charset="0"/>
                        </a:rPr>
                        <a:t>ALGORITHM</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TOOLS</a:t>
                      </a:r>
                      <a:endParaRPr lang="en-IN" sz="2000" b="1"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2854501">
                <a:tc>
                  <a:txBody>
                    <a:bodyPr/>
                    <a:lstStyle/>
                    <a:p>
                      <a:pPr algn="ctr">
                        <a:lnSpc>
                          <a:spcPct val="107000"/>
                        </a:lnSpc>
                        <a:spcAft>
                          <a:spcPts val="0"/>
                        </a:spcAft>
                      </a:pPr>
                      <a:r>
                        <a:rPr lang="en-IN" sz="2000" dirty="0">
                          <a:effectLst/>
                          <a:latin typeface="Times New Roman" pitchFamily="18" charset="0"/>
                          <a:cs typeface="Times New Roman" pitchFamily="18" charset="0"/>
                        </a:rPr>
                        <a:t>2.</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r>
                        <a:rPr lang="de-DE" sz="2000" dirty="0">
                          <a:effectLst/>
                          <a:latin typeface="Times New Roman" panose="02020603050405020304" pitchFamily="18" charset="0"/>
                          <a:cs typeface="Times New Roman" panose="02020603050405020304" pitchFamily="18" charset="0"/>
                        </a:rPr>
                        <a:t>Lili Li,</a:t>
                      </a:r>
                    </a:p>
                    <a:p>
                      <a:pPr algn="ctr"/>
                      <a:r>
                        <a:rPr lang="de-DE" sz="2000" dirty="0">
                          <a:effectLst/>
                          <a:latin typeface="Times New Roman" panose="02020603050405020304" pitchFamily="18" charset="0"/>
                          <a:cs typeface="Times New Roman" panose="02020603050405020304" pitchFamily="18" charset="0"/>
                        </a:rPr>
                        <a:t>Shujuan Zhang,</a:t>
                      </a:r>
                    </a:p>
                    <a:p>
                      <a:pPr algn="ctr"/>
                      <a:r>
                        <a:rPr lang="de-DE" sz="2000" dirty="0">
                          <a:effectLst/>
                          <a:latin typeface="Times New Roman" panose="02020603050405020304" pitchFamily="18" charset="0"/>
                          <a:cs typeface="Times New Roman" panose="02020603050405020304" pitchFamily="18" charset="0"/>
                        </a:rPr>
                        <a:t>Bin Wang.</a:t>
                      </a:r>
                    </a:p>
                    <a:p>
                      <a:br>
                        <a:rPr lang="de-DE" sz="2100" b="0" i="0" kern="1200" dirty="0">
                          <a:solidFill>
                            <a:schemeClr val="tx1"/>
                          </a:solidFill>
                          <a:effectLst/>
                          <a:latin typeface="+mn-lt"/>
                          <a:ea typeface="+mn-ea"/>
                          <a:cs typeface="+mn-cs"/>
                        </a:rPr>
                      </a:br>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April  2021</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latin typeface="Times New Roman" panose="02020603050405020304" pitchFamily="18" charset="0"/>
                          <a:cs typeface="Times New Roman" panose="02020603050405020304" pitchFamily="18" charset="0"/>
                        </a:rPr>
                        <a:t>Plant Disease Detection and Classification by Deep Learning</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dirty="0">
                          <a:effectLst/>
                          <a:latin typeface="Times New Roman" pitchFamily="18" charset="0"/>
                          <a:ea typeface="Calibri"/>
                          <a:cs typeface="Times New Roman" pitchFamily="18" charset="0"/>
                        </a:rPr>
                        <a:t>Deep Learning</a:t>
                      </a:r>
                    </a:p>
                  </a:txBody>
                  <a:tcPr marL="68580" marR="68580" marT="0" marB="0" anchor="ctr"/>
                </a:tc>
                <a:tc>
                  <a:txBody>
                    <a:bodyPr/>
                    <a:lstStyle/>
                    <a:p>
                      <a:pPr algn="ctr">
                        <a:lnSpc>
                          <a:spcPct val="107000"/>
                        </a:lnSpc>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TensorFlow, Keras, PyTorch, and OpenCV.</a:t>
                      </a:r>
                      <a:endParaRPr lang="en-IN"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C0A4A055-D61F-438B-8761-6F00CB7C5AA8}"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5" name="TextBox 4"/>
          <p:cNvSpPr txBox="1"/>
          <p:nvPr/>
        </p:nvSpPr>
        <p:spPr>
          <a:xfrm>
            <a:off x="700118" y="1097902"/>
            <a:ext cx="8584899" cy="738664"/>
          </a:xfrm>
          <a:prstGeom prst="rect">
            <a:avLst/>
          </a:prstGeom>
          <a:noFill/>
        </p:spPr>
        <p:txBody>
          <a:bodyPr wrap="square" rtlCol="0">
            <a:spAutoFit/>
          </a:bodyPr>
          <a:lstStyle/>
          <a:p>
            <a:pPr algn="just"/>
            <a:r>
              <a:rPr lang="en-IN" b="1" dirty="0">
                <a:latin typeface="Times New Roman" pitchFamily="18" charset="0"/>
                <a:cs typeface="Times New Roman" pitchFamily="18" charset="0"/>
              </a:rPr>
              <a:t>Table 2. </a:t>
            </a:r>
            <a:r>
              <a:rPr lang="en-IN" dirty="0">
                <a:latin typeface="Times New Roman" pitchFamily="18" charset="0"/>
                <a:cs typeface="Times New Roman" pitchFamily="18" charset="0"/>
              </a:rPr>
              <a:t>Literature Survey for </a:t>
            </a:r>
            <a:r>
              <a:rPr lang="en-US" dirty="0">
                <a:latin typeface="Times New Roman" pitchFamily="18" charset="0"/>
                <a:cs typeface="Times New Roman" pitchFamily="18" charset="0"/>
              </a:rPr>
              <a:t>detection of fungal diseases using leaf images through CNN</a:t>
            </a:r>
            <a:r>
              <a:rPr lang="en-IN" dirty="0">
                <a:latin typeface="Times New Roman" pitchFamily="18" charset="0"/>
                <a:cs typeface="Times New Roman" pitchFamily="18" charset="0"/>
              </a:rPr>
              <a:t>.</a:t>
            </a:r>
          </a:p>
        </p:txBody>
      </p:sp>
      <p:sp>
        <p:nvSpPr>
          <p:cNvPr id="3" name="Slide Number Placeholder 2">
            <a:extLst>
              <a:ext uri="{FF2B5EF4-FFF2-40B4-BE49-F238E27FC236}">
                <a16:creationId xmlns:a16="http://schemas.microsoft.com/office/drawing/2014/main" id="{A2D58733-CF5B-B25E-B2C1-BF1D9BB0C203}"/>
              </a:ext>
            </a:extLst>
          </p:cNvPr>
          <p:cNvSpPr>
            <a:spLocks noGrp="1"/>
          </p:cNvSpPr>
          <p:nvPr>
            <p:ph type="sldNum" sz="quarter" idx="12"/>
          </p:nvPr>
        </p:nvSpPr>
        <p:spPr/>
        <p:txBody>
          <a:bodyPr/>
          <a:lstStyle/>
          <a:p>
            <a:fld id="{7F04B680-0682-4C35-8C9C-4D2E38B7B0B3}" type="slidenum">
              <a:rPr lang="en-US" smtClean="0"/>
              <a:pPr/>
              <a:t>8</a:t>
            </a:fld>
            <a:endParaRPr lang="en-US" dirty="0"/>
          </a:p>
        </p:txBody>
      </p:sp>
    </p:spTree>
    <p:extLst>
      <p:ext uri="{BB962C8B-B14F-4D97-AF65-F5344CB8AC3E}">
        <p14:creationId xmlns:p14="http://schemas.microsoft.com/office/powerpoint/2010/main" val="349440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43000"/>
          </a:xfrm>
        </p:spPr>
        <p:txBody>
          <a:bodyPr>
            <a:normAutofit/>
          </a:bodyPr>
          <a:lstStyle/>
          <a:p>
            <a:r>
              <a:rPr lang="en-US" sz="3600" b="1" dirty="0">
                <a:latin typeface="Times New Roman" pitchFamily="18" charset="0"/>
                <a:cs typeface="Times New Roman" pitchFamily="18" charset="0"/>
              </a:rPr>
              <a:t>LITERATURE SURVEY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478771"/>
              </p:ext>
            </p:extLst>
          </p:nvPr>
        </p:nvGraphicFramePr>
        <p:xfrm>
          <a:off x="700118" y="1884667"/>
          <a:ext cx="8616000" cy="3751390"/>
        </p:xfrm>
        <a:graphic>
          <a:graphicData uri="http://schemas.openxmlformats.org/drawingml/2006/table">
            <a:tbl>
              <a:tblPr firstRow="1" firstCol="1" bandRow="1">
                <a:tableStyleId>{5940675A-B579-460E-94D1-54222C63F5DA}</a:tableStyleId>
              </a:tblPr>
              <a:tblGrid>
                <a:gridCol w="609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072200">
                  <a:extLst>
                    <a:ext uri="{9D8B030D-6E8A-4147-A177-3AD203B41FA5}">
                      <a16:colId xmlns:a16="http://schemas.microsoft.com/office/drawing/2014/main" val="20005"/>
                    </a:ext>
                  </a:extLst>
                </a:gridCol>
              </a:tblGrid>
              <a:tr h="838200">
                <a:tc>
                  <a:txBody>
                    <a:bodyPr/>
                    <a:lstStyle/>
                    <a:p>
                      <a:pPr algn="ctr">
                        <a:lnSpc>
                          <a:spcPct val="107000"/>
                        </a:lnSpc>
                        <a:spcAft>
                          <a:spcPts val="0"/>
                        </a:spcAft>
                      </a:pPr>
                      <a:r>
                        <a:rPr lang="en-IN" sz="2000" b="1" dirty="0">
                          <a:effectLst/>
                          <a:latin typeface="Times New Roman" pitchFamily="18" charset="0"/>
                          <a:cs typeface="Times New Roman" pitchFamily="18" charset="0"/>
                        </a:rPr>
                        <a:t>Sl. No.</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AUTHOR NAME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YEAR</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TITLE</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METHOD/</a:t>
                      </a:r>
                    </a:p>
                    <a:p>
                      <a:pPr algn="ctr">
                        <a:lnSpc>
                          <a:spcPct val="107000"/>
                        </a:lnSpc>
                        <a:spcAft>
                          <a:spcPts val="0"/>
                        </a:spcAft>
                      </a:pPr>
                      <a:r>
                        <a:rPr lang="en-IN" sz="2000" b="1" dirty="0">
                          <a:effectLst/>
                          <a:latin typeface="Times New Roman" pitchFamily="18" charset="0"/>
                          <a:cs typeface="Times New Roman" pitchFamily="18" charset="0"/>
                        </a:rPr>
                        <a:t>ALGORITHM</a:t>
                      </a:r>
                      <a:endParaRPr lang="en-IN" sz="2000" b="1"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IN" sz="2000" b="1" dirty="0">
                          <a:effectLst/>
                          <a:latin typeface="Times New Roman" pitchFamily="18" charset="0"/>
                          <a:cs typeface="Times New Roman" pitchFamily="18" charset="0"/>
                        </a:rPr>
                        <a:t>TOOLS</a:t>
                      </a:r>
                      <a:endParaRPr lang="en-IN" sz="2000" b="1"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2854501">
                <a:tc>
                  <a:txBody>
                    <a:bodyPr/>
                    <a:lstStyle/>
                    <a:p>
                      <a:pPr algn="ctr">
                        <a:lnSpc>
                          <a:spcPct val="107000"/>
                        </a:lnSpc>
                        <a:spcAft>
                          <a:spcPts val="0"/>
                        </a:spcAft>
                      </a:pPr>
                      <a:r>
                        <a:rPr lang="en-IN" sz="2000" dirty="0">
                          <a:effectLst/>
                          <a:latin typeface="Times New Roman" pitchFamily="18" charset="0"/>
                          <a:cs typeface="Times New Roman" pitchFamily="18" charset="0"/>
                        </a:rPr>
                        <a:t>3.</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Peng Jiang, Yuehan Chen, Bin Liu, Dongjian He, Chunquan Liang.</a:t>
                      </a:r>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cs typeface="Times New Roman" pitchFamily="18" charset="0"/>
                        </a:rPr>
                        <a:t>May 2019</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latin typeface="Times New Roman" panose="02020603050405020304" pitchFamily="18" charset="0"/>
                          <a:cs typeface="Times New Roman" panose="02020603050405020304" pitchFamily="18" charset="0"/>
                        </a:rPr>
                        <a:t>Real-Time Detection of Apple Leaf Diseases Using Deep Learning Approach Based on Improved Convolutional Neural Networks</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Improved Neural Network with Rainbow Concatenation and Single Shot Detector (INAR-SSD)</a:t>
                      </a:r>
                      <a:endParaRPr lang="en-IN" sz="2000" dirty="0">
                        <a:effectLst/>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0"/>
                        </a:spcAft>
                      </a:pPr>
                      <a:r>
                        <a:rPr lang="en-US" sz="2000" dirty="0">
                          <a:effectLst/>
                          <a:latin typeface="Times New Roman" pitchFamily="18" charset="0"/>
                          <a:ea typeface="Calibri"/>
                          <a:cs typeface="Times New Roman" pitchFamily="18" charset="0"/>
                        </a:rPr>
                        <a:t>O</a:t>
                      </a:r>
                      <a:r>
                        <a:rPr lang="en-IN" sz="2000" dirty="0">
                          <a:effectLst/>
                          <a:latin typeface="Times New Roman" pitchFamily="18" charset="0"/>
                          <a:ea typeface="Calibri"/>
                          <a:cs typeface="Times New Roman" pitchFamily="18" charset="0"/>
                        </a:rPr>
                        <a:t>penCV</a:t>
                      </a:r>
                    </a:p>
                  </a:txBody>
                  <a:tcPr marL="68580" marR="68580" marT="0" marB="0" anchor="ct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CB4F4A95-9D32-4E8B-8154-4813A1E3ABD0}" type="datetime1">
              <a:rPr lang="en-IN" smtClean="0">
                <a:latin typeface="Times New Roman" pitchFamily="18" charset="0"/>
                <a:cs typeface="Times New Roman" pitchFamily="18" charset="0"/>
              </a:rPr>
              <a:t>10-05-2024</a:t>
            </a:fld>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3384550" y="6356357"/>
            <a:ext cx="3625850" cy="365125"/>
          </a:xfrm>
        </p:spPr>
        <p:txBody>
          <a:bodyPr/>
          <a:lstStyle/>
          <a:p>
            <a:r>
              <a:rPr lang="en-US" sz="1000">
                <a:latin typeface="Times New Roman" pitchFamily="18" charset="0"/>
                <a:cs typeface="Times New Roman" pitchFamily="18" charset="0"/>
              </a:rPr>
              <a:t>THAMIRABHARANI ENGINEERING COLLEGE DEPARTMENT OF COMPUTER SCIENCE &amp; ENGINEERING</a:t>
            </a:r>
            <a:endParaRPr lang="en-US" sz="1000" dirty="0">
              <a:latin typeface="Times New Roman" pitchFamily="18" charset="0"/>
              <a:cs typeface="Times New Roman" pitchFamily="18" charset="0"/>
            </a:endParaRPr>
          </a:p>
        </p:txBody>
      </p:sp>
      <p:sp>
        <p:nvSpPr>
          <p:cNvPr id="5" name="TextBox 4"/>
          <p:cNvSpPr txBox="1"/>
          <p:nvPr/>
        </p:nvSpPr>
        <p:spPr>
          <a:xfrm>
            <a:off x="700118" y="1097902"/>
            <a:ext cx="8584899" cy="738664"/>
          </a:xfrm>
          <a:prstGeom prst="rect">
            <a:avLst/>
          </a:prstGeom>
          <a:noFill/>
        </p:spPr>
        <p:txBody>
          <a:bodyPr wrap="square" rtlCol="0">
            <a:spAutoFit/>
          </a:bodyPr>
          <a:lstStyle/>
          <a:p>
            <a:pPr algn="just"/>
            <a:r>
              <a:rPr lang="en-IN" b="1" dirty="0">
                <a:latin typeface="Times New Roman" pitchFamily="18" charset="0"/>
                <a:cs typeface="Times New Roman" pitchFamily="18" charset="0"/>
              </a:rPr>
              <a:t>Table 3. </a:t>
            </a:r>
            <a:r>
              <a:rPr lang="en-IN" dirty="0">
                <a:latin typeface="Times New Roman" pitchFamily="18" charset="0"/>
                <a:cs typeface="Times New Roman" pitchFamily="18" charset="0"/>
              </a:rPr>
              <a:t>Literature Survey for </a:t>
            </a:r>
            <a:r>
              <a:rPr lang="en-US" dirty="0">
                <a:latin typeface="Times New Roman" pitchFamily="18" charset="0"/>
                <a:cs typeface="Times New Roman" pitchFamily="18" charset="0"/>
              </a:rPr>
              <a:t>detection of fungal diseases using leaf images through CNN</a:t>
            </a:r>
            <a:r>
              <a:rPr lang="en-IN" dirty="0">
                <a:latin typeface="Times New Roman" pitchFamily="18" charset="0"/>
                <a:cs typeface="Times New Roman" pitchFamily="18" charset="0"/>
              </a:rPr>
              <a:t>.</a:t>
            </a:r>
          </a:p>
        </p:txBody>
      </p:sp>
      <p:sp>
        <p:nvSpPr>
          <p:cNvPr id="3" name="Slide Number Placeholder 2">
            <a:extLst>
              <a:ext uri="{FF2B5EF4-FFF2-40B4-BE49-F238E27FC236}">
                <a16:creationId xmlns:a16="http://schemas.microsoft.com/office/drawing/2014/main" id="{02759B57-40B7-7DBB-2E88-DF22D867D0E9}"/>
              </a:ext>
            </a:extLst>
          </p:cNvPr>
          <p:cNvSpPr>
            <a:spLocks noGrp="1"/>
          </p:cNvSpPr>
          <p:nvPr>
            <p:ph type="sldNum" sz="quarter" idx="12"/>
          </p:nvPr>
        </p:nvSpPr>
        <p:spPr/>
        <p:txBody>
          <a:bodyPr/>
          <a:lstStyle/>
          <a:p>
            <a:fld id="{7F04B680-0682-4C35-8C9C-4D2E38B7B0B3}" type="slidenum">
              <a:rPr lang="en-US" smtClean="0"/>
              <a:pPr/>
              <a:t>9</a:t>
            </a:fld>
            <a:endParaRPr lang="en-US" dirty="0"/>
          </a:p>
        </p:txBody>
      </p:sp>
    </p:spTree>
    <p:extLst>
      <p:ext uri="{BB962C8B-B14F-4D97-AF65-F5344CB8AC3E}">
        <p14:creationId xmlns:p14="http://schemas.microsoft.com/office/powerpoint/2010/main" val="8153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14370</TotalTime>
  <Words>3688</Words>
  <Application>Microsoft Office PowerPoint</Application>
  <PresentationFormat>A4 Paper (210x297 mm)</PresentationFormat>
  <Paragraphs>498</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Times New Roman</vt:lpstr>
      <vt:lpstr>Office Theme</vt:lpstr>
      <vt:lpstr>DETECTION OF FUNGAL DISEASES USING LEAF IMAGES THROUGH CNN</vt:lpstr>
      <vt:lpstr> CONTENTS</vt:lpstr>
      <vt:lpstr> CONTENTS (CONTD.)</vt:lpstr>
      <vt:lpstr>ABSTRACT</vt:lpstr>
      <vt:lpstr>OBJECTIVE</vt:lpstr>
      <vt:lpstr>INTRODUCTION</vt:lpstr>
      <vt:lpstr>LITERATURE SURVEY </vt:lpstr>
      <vt:lpstr>LITERATURE SURVEY (CONTD.) </vt:lpstr>
      <vt:lpstr>LITERATURE SURVEY (CONTD.)</vt:lpstr>
      <vt:lpstr>HARDWARE AND SOFTWARE REQUIREMENTS</vt:lpstr>
      <vt:lpstr>EXISTING SYSTEM</vt:lpstr>
      <vt:lpstr> PROBLEM STATEMENT</vt:lpstr>
      <vt:lpstr>PROPOSED SYSTEM</vt:lpstr>
      <vt:lpstr>SYSTEM ARCHITECTURE</vt:lpstr>
      <vt:lpstr>DETAILED DESIGN</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DETAILED DESIGN (CONTD.)</vt:lpstr>
      <vt:lpstr>LIST OF MODULES</vt:lpstr>
      <vt:lpstr>DATA COLLECTION</vt:lpstr>
      <vt:lpstr>PREPROCESSING</vt:lpstr>
      <vt:lpstr>MODEL TRAINING</vt:lpstr>
      <vt:lpstr>EVALUATION</vt:lpstr>
      <vt:lpstr>DEPLOYMENT</vt:lpstr>
      <vt:lpstr>TESTING AND VALIDATION</vt:lpstr>
      <vt:lpstr>RESULTS OBTAINED</vt:lpstr>
      <vt:lpstr>RESULTS OBTAINED (CONTD.)</vt:lpstr>
      <vt:lpstr>RESULTS OBTAINED (CONTD.)</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Rahul J</cp:lastModifiedBy>
  <cp:revision>648</cp:revision>
  <dcterms:created xsi:type="dcterms:W3CDTF">2022-08-24T16:03:26Z</dcterms:created>
  <dcterms:modified xsi:type="dcterms:W3CDTF">2024-05-10T03:13:15Z</dcterms:modified>
</cp:coreProperties>
</file>