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8288000" cy="10287000"/>
  <p:notesSz cx="6858000" cy="9144000"/>
  <p:embeddedFontLst>
    <p:embeddedFont>
      <p:font typeface="Arimo" panose="020B0604020202020204" charset="0"/>
      <p:regular r:id="rId7"/>
      <p:bold r:id="rId8"/>
      <p:italic r:id="rId9"/>
      <p:boldItalic r:id="rId10"/>
    </p:embeddedFont>
    <p:embeddedFont>
      <p:font typeface="Times" panose="02020603050405020304" pitchFamily="18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18GkfmyvKmQ3igvlk+gxmfM+P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DC560D-783B-4E88-8411-1C78827DE13B}" v="447" dt="2025-07-23T16:02:48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FB8C2CBF-0290-DC15-076E-07E4A2442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E2CCCCB9-DB9E-38C9-7344-B67874ADC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FB923ADE-D069-5D0E-DAE8-E1C9E76515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2184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284039" y="405732"/>
            <a:ext cx="14532276" cy="219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8611"/>
              </a:lnSpc>
              <a:buSzPts val="18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Name (Registered on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Devfolio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r>
              <a:rPr lang="en-US" sz="1800" b="1" dirty="0"/>
              <a:t> 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/>
              <a:t>                                                                        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Theme: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317277"/>
              </a:lnSpc>
              <a:buSzPts val="1800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University/Institute name:</a:t>
            </a:r>
            <a:r>
              <a:rPr lang="en-US" sz="1800" b="1" dirty="0"/>
              <a:t>                           City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/state:</a:t>
            </a:r>
            <a:r>
              <a:rPr lang="en-US" sz="1800" b="1" dirty="0"/>
              <a:t>                 </a:t>
            </a:r>
            <a:endParaRPr lang="en-US" dirty="0"/>
          </a:p>
          <a:p>
            <a:pPr>
              <a:lnSpc>
                <a:spcPct val="317277"/>
              </a:lnSpc>
              <a:buSzPts val="1800"/>
            </a:pPr>
            <a:r>
              <a:rPr lang="en-US" sz="1800" b="1" dirty="0"/>
              <a:t>Problem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 Title:</a:t>
            </a:r>
            <a:r>
              <a:rPr lang="en-US" sz="1800" b="1" dirty="0"/>
              <a:t>                      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04800" y="3059344"/>
            <a:ext cx="17678400" cy="70049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Proposed Solution (Describe your Idea/Solution/Prototype)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48BAE7-5640-56F7-C9ED-B5F7E9CCCA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020" t="23381" r="22360" b="33585"/>
          <a:stretch>
            <a:fillRect/>
          </a:stretch>
        </p:blipFill>
        <p:spPr>
          <a:xfrm>
            <a:off x="14775764" y="17145"/>
            <a:ext cx="3523630" cy="1500614"/>
          </a:xfrm>
          <a:prstGeom prst="rect">
            <a:avLst/>
          </a:prstGeom>
        </p:spPr>
      </p:pic>
      <p:sp>
        <p:nvSpPr>
          <p:cNvPr id="84" name="Google Shape;84;p1"/>
          <p:cNvSpPr/>
          <p:nvPr/>
        </p:nvSpPr>
        <p:spPr>
          <a:xfrm>
            <a:off x="4836362" y="3065051"/>
            <a:ext cx="6957907" cy="6999760"/>
          </a:xfrm>
          <a:custGeom>
            <a:avLst/>
            <a:gdLst/>
            <a:ahLst/>
            <a:cxnLst/>
            <a:rect l="l" t="t" r="r" b="b"/>
            <a:pathLst>
              <a:path w="6957907" h="7732451" extrusionOk="0">
                <a:moveTo>
                  <a:pt x="0" y="0"/>
                </a:moveTo>
                <a:lnTo>
                  <a:pt x="6957907" y="0"/>
                </a:lnTo>
                <a:lnTo>
                  <a:pt x="6957907" y="7732450"/>
                </a:lnTo>
                <a:lnTo>
                  <a:pt x="0" y="77324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2860828" y="254544"/>
            <a:ext cx="10972264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TECHNICAL APPROACH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196464" y="2451105"/>
            <a:ext cx="13895070" cy="391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2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0095" marR="0" lvl="1" indent="-380046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 to be used (e.g. programming languages, frameworks, hardware)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endParaRPr sz="4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0095" marR="0" lvl="1" indent="-380046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 and process for implementation (Flow Charts/Use case diagram/ working prototype)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13197840" y="9561200"/>
            <a:ext cx="4084320" cy="47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2"/>
          <p:cNvGrpSpPr/>
          <p:nvPr/>
        </p:nvGrpSpPr>
        <p:grpSpPr>
          <a:xfrm>
            <a:off x="475610" y="352175"/>
            <a:ext cx="1915886" cy="1256252"/>
            <a:chOff x="0" y="-9525"/>
            <a:chExt cx="2554514" cy="1675003"/>
          </a:xfrm>
        </p:grpSpPr>
        <p:sp>
          <p:nvSpPr>
            <p:cNvPr id="96" name="Google Shape;96;p2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 extrusionOk="0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 extrusionOk="0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en-US" sz="2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Your Team Name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2"/>
          <p:cNvGrpSpPr/>
          <p:nvPr/>
        </p:nvGrpSpPr>
        <p:grpSpPr>
          <a:xfrm>
            <a:off x="0" y="9532143"/>
            <a:ext cx="18287999" cy="754856"/>
            <a:chOff x="0" y="0"/>
            <a:chExt cx="24384000" cy="1006475"/>
          </a:xfrm>
        </p:grpSpPr>
        <p:sp>
          <p:nvSpPr>
            <p:cNvPr id="100" name="Google Shape;100;p2"/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14B798"/>
            </a:solidFill>
            <a:ln>
              <a:noFill/>
            </a:ln>
          </p:spPr>
        </p:sp>
        <p:sp>
          <p:nvSpPr>
            <p:cNvPr id="101" name="Google Shape;101;p2"/>
            <p:cNvSpPr txBox="1"/>
            <p:nvPr/>
          </p:nvSpPr>
          <p:spPr>
            <a:xfrm>
              <a:off x="9418321" y="171457"/>
              <a:ext cx="6164160" cy="443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20000"/>
                </a:lnSpc>
                <a:buSzPts val="1800"/>
              </a:pPr>
              <a:r>
                <a:rPr lang="en-US" sz="1800" b="0" i="0" u="none" strike="noStrike" cap="none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@</a:t>
              </a:r>
              <a:r>
                <a:rPr lang="en-US" sz="18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DevHack</a:t>
              </a:r>
              <a:r>
                <a:rPr lang="en-US" sz="1800" b="0" i="0" u="none" strike="noStrike" cap="none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8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2.0 </a:t>
              </a:r>
              <a:r>
                <a:rPr lang="en-US" sz="1800" b="0" i="0" u="none" strike="noStrike" cap="none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Idea submission- Template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8D90060-5FC6-5CFD-792E-992A0C364D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816" t="15901" r="17816" b="24460"/>
          <a:stretch>
            <a:fillRect/>
          </a:stretch>
        </p:blipFill>
        <p:spPr>
          <a:xfrm>
            <a:off x="14921883" y="-314896"/>
            <a:ext cx="3696953" cy="19036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>
          <a:extLst>
            <a:ext uri="{FF2B5EF4-FFF2-40B4-BE49-F238E27FC236}">
              <a16:creationId xmlns:a16="http://schemas.microsoft.com/office/drawing/2014/main" id="{1075FA1C-D0DB-667C-4FDF-A2AA6DF66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>
            <a:extLst>
              <a:ext uri="{FF2B5EF4-FFF2-40B4-BE49-F238E27FC236}">
                <a16:creationId xmlns:a16="http://schemas.microsoft.com/office/drawing/2014/main" id="{1D10CC9F-9043-8986-3DD8-254504C600EF}"/>
              </a:ext>
            </a:extLst>
          </p:cNvPr>
          <p:cNvSpPr txBox="1"/>
          <p:nvPr/>
        </p:nvSpPr>
        <p:spPr>
          <a:xfrm>
            <a:off x="2230129" y="159708"/>
            <a:ext cx="12718073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FEASIBILITY AND IMPACT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>
            <a:extLst>
              <a:ext uri="{FF2B5EF4-FFF2-40B4-BE49-F238E27FC236}">
                <a16:creationId xmlns:a16="http://schemas.microsoft.com/office/drawing/2014/main" id="{8111B5EF-6CA9-DE34-29F8-AC84C94ADC99}"/>
              </a:ext>
            </a:extLst>
          </p:cNvPr>
          <p:cNvSpPr txBox="1"/>
          <p:nvPr/>
        </p:nvSpPr>
        <p:spPr>
          <a:xfrm>
            <a:off x="1494079" y="2717418"/>
            <a:ext cx="15407081" cy="263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60095" marR="0" lvl="1" indent="-380046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of the feasibility of the idea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0095" marR="0" lvl="1" indent="-380046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challenges and risks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0095" marR="0" lvl="1" indent="-380046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impact on the target audience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0095" marR="0" lvl="1" indent="-380046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 of the solution (social, economic, environmental, etc.)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>
            <a:extLst>
              <a:ext uri="{FF2B5EF4-FFF2-40B4-BE49-F238E27FC236}">
                <a16:creationId xmlns:a16="http://schemas.microsoft.com/office/drawing/2014/main" id="{E1952F93-625D-C359-E0B4-EC80DFA2127D}"/>
              </a:ext>
            </a:extLst>
          </p:cNvPr>
          <p:cNvSpPr txBox="1"/>
          <p:nvPr/>
        </p:nvSpPr>
        <p:spPr>
          <a:xfrm>
            <a:off x="13197840" y="9561200"/>
            <a:ext cx="4084320" cy="47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3">
            <a:extLst>
              <a:ext uri="{FF2B5EF4-FFF2-40B4-BE49-F238E27FC236}">
                <a16:creationId xmlns:a16="http://schemas.microsoft.com/office/drawing/2014/main" id="{2162232C-7060-51B2-8937-B6E77AEE1562}"/>
              </a:ext>
            </a:extLst>
          </p:cNvPr>
          <p:cNvGrpSpPr/>
          <p:nvPr/>
        </p:nvGrpSpPr>
        <p:grpSpPr>
          <a:xfrm>
            <a:off x="314244" y="255428"/>
            <a:ext cx="1915886" cy="1256252"/>
            <a:chOff x="0" y="-9525"/>
            <a:chExt cx="2554514" cy="1675003"/>
          </a:xfrm>
        </p:grpSpPr>
        <p:sp>
          <p:nvSpPr>
            <p:cNvPr id="111" name="Google Shape;111;p3" descr="Your startup LOGO">
              <a:extLst>
                <a:ext uri="{FF2B5EF4-FFF2-40B4-BE49-F238E27FC236}">
                  <a16:creationId xmlns:a16="http://schemas.microsoft.com/office/drawing/2014/main" id="{27832BA3-8274-2791-2B2B-6359B3C97818}"/>
                </a:ext>
              </a:extLst>
            </p:cNvPr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 extrusionOk="0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 descr="Your startup LOGO">
              <a:extLst>
                <a:ext uri="{FF2B5EF4-FFF2-40B4-BE49-F238E27FC236}">
                  <a16:creationId xmlns:a16="http://schemas.microsoft.com/office/drawing/2014/main" id="{AB2C73EB-047D-DBED-D8E8-1CFD15FBBAA8}"/>
                </a:ext>
              </a:extLst>
            </p:cNvPr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 extrusionOk="0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>
              <a:extLst>
                <a:ext uri="{FF2B5EF4-FFF2-40B4-BE49-F238E27FC236}">
                  <a16:creationId xmlns:a16="http://schemas.microsoft.com/office/drawing/2014/main" id="{856D6397-4784-154F-F239-76918A952D7C}"/>
                </a:ext>
              </a:extLst>
            </p:cNvPr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en-US" sz="2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Your Team Name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3">
            <a:extLst>
              <a:ext uri="{FF2B5EF4-FFF2-40B4-BE49-F238E27FC236}">
                <a16:creationId xmlns:a16="http://schemas.microsoft.com/office/drawing/2014/main" id="{930AA556-C4A1-CF9E-B7D4-E17E6463C5AC}"/>
              </a:ext>
            </a:extLst>
          </p:cNvPr>
          <p:cNvGrpSpPr/>
          <p:nvPr/>
        </p:nvGrpSpPr>
        <p:grpSpPr>
          <a:xfrm>
            <a:off x="0" y="9532143"/>
            <a:ext cx="18287999" cy="754856"/>
            <a:chOff x="0" y="0"/>
            <a:chExt cx="24384000" cy="1006475"/>
          </a:xfrm>
        </p:grpSpPr>
        <p:sp>
          <p:nvSpPr>
            <p:cNvPr id="115" name="Google Shape;115;p3">
              <a:extLst>
                <a:ext uri="{FF2B5EF4-FFF2-40B4-BE49-F238E27FC236}">
                  <a16:creationId xmlns:a16="http://schemas.microsoft.com/office/drawing/2014/main" id="{CE2ACE54-52EE-DAFC-863B-088D8F82DB73}"/>
                </a:ext>
              </a:extLst>
            </p:cNvPr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14B798"/>
            </a:solidFill>
            <a:ln>
              <a:noFill/>
            </a:ln>
          </p:spPr>
        </p:sp>
        <p:sp>
          <p:nvSpPr>
            <p:cNvPr id="116" name="Google Shape;116;p3">
              <a:extLst>
                <a:ext uri="{FF2B5EF4-FFF2-40B4-BE49-F238E27FC236}">
                  <a16:creationId xmlns:a16="http://schemas.microsoft.com/office/drawing/2014/main" id="{1023EA54-0FF3-C19B-6711-6BE07C540913}"/>
                </a:ext>
              </a:extLst>
            </p:cNvPr>
            <p:cNvSpPr txBox="1"/>
            <p:nvPr/>
          </p:nvSpPr>
          <p:spPr>
            <a:xfrm>
              <a:off x="9418321" y="171457"/>
              <a:ext cx="6164160" cy="443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20000"/>
                </a:lnSpc>
                <a:buSzPts val="1800"/>
              </a:pPr>
              <a:r>
                <a:rPr lang="en-US" sz="1800" b="0" i="0" u="none" strike="noStrike" cap="none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@</a:t>
              </a:r>
              <a:r>
                <a:rPr lang="en-US" sz="18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DevHack</a:t>
              </a:r>
              <a:r>
                <a:rPr lang="en-US" sz="1800" b="0" i="0" u="none" strike="noStrike" cap="none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8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2.0 </a:t>
              </a:r>
              <a:r>
                <a:rPr lang="en-US" sz="1800" b="0" i="0" u="none" strike="noStrike" cap="none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Idea submission- Template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9EBB326-E2BD-9C62-1C8D-5417BCD008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815" t="10894" r="16275" b="25097"/>
          <a:stretch>
            <a:fillRect/>
          </a:stretch>
        </p:blipFill>
        <p:spPr>
          <a:xfrm>
            <a:off x="14977643" y="-466618"/>
            <a:ext cx="3742296" cy="19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2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2391321" y="286585"/>
            <a:ext cx="12718073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  <a:buSzPts val="5400"/>
            </a:pPr>
            <a:r>
              <a:rPr lang="en-US" sz="4800" b="1" dirty="0">
                <a:latin typeface="Times"/>
                <a:cs typeface="Times"/>
                <a:sym typeface="Times"/>
              </a:rPr>
              <a:t>FUTURE POTENTIAL &amp; SCALABILITY</a:t>
            </a:r>
            <a:endParaRPr sz="4800" b="0" i="0" u="none" strike="noStrike" cap="none" dirty="0">
              <a:solidFill>
                <a:srgbClr val="000000"/>
              </a:solidFill>
              <a:latin typeface="Times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494079" y="2717418"/>
            <a:ext cx="15348466" cy="465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60095" lvl="1" indent="-379730" algn="just">
              <a:lnSpc>
                <a:spcPct val="120000"/>
              </a:lnSpc>
              <a:buSzPts val="4200"/>
              <a:buFont typeface="Arial"/>
              <a:buChar char="•"/>
            </a:pPr>
            <a:r>
              <a:rPr lang="en-US" sz="4200" dirty="0"/>
              <a:t>Describe how </a:t>
            </a:r>
            <a:r>
              <a:rPr lang="en-US" sz="4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4200" dirty="0"/>
              <a:t>solution can grow to reach more users or solve a bigger problem.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60095" lvl="1" indent="-379730" algn="just">
              <a:lnSpc>
                <a:spcPct val="120000"/>
              </a:lnSpc>
              <a:buSzPts val="4200"/>
              <a:buFont typeface="Arial"/>
              <a:buChar char="•"/>
            </a:pPr>
            <a:r>
              <a:rPr lang="en-US" sz="4200" dirty="0"/>
              <a:t>Explain if the solution can be used in other areas or industries.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60095" lvl="1" indent="-379730" algn="just">
              <a:lnSpc>
                <a:spcPct val="120000"/>
              </a:lnSpc>
              <a:buSzPts val="4200"/>
              <a:buFont typeface="Arial"/>
              <a:buChar char="•"/>
            </a:pPr>
            <a:r>
              <a:rPr lang="en-US" sz="4200" dirty="0"/>
              <a:t>How can </a:t>
            </a:r>
            <a:r>
              <a:rPr lang="en-US" sz="4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4200" dirty="0"/>
              <a:t>solution adapt to changes in technology or user needs?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3197840" y="9561200"/>
            <a:ext cx="4084320" cy="47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3"/>
          <p:cNvGrpSpPr/>
          <p:nvPr/>
        </p:nvGrpSpPr>
        <p:grpSpPr>
          <a:xfrm>
            <a:off x="314244" y="255428"/>
            <a:ext cx="1915886" cy="1256252"/>
            <a:chOff x="0" y="-9525"/>
            <a:chExt cx="2554514" cy="1675003"/>
          </a:xfrm>
        </p:grpSpPr>
        <p:sp>
          <p:nvSpPr>
            <p:cNvPr id="111" name="Google Shape;111;p3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 extrusionOk="0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 extrusionOk="0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en-US" sz="2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Your Team Name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0" y="9532143"/>
            <a:ext cx="18287999" cy="754856"/>
            <a:chOff x="0" y="0"/>
            <a:chExt cx="24384000" cy="1006475"/>
          </a:xfrm>
        </p:grpSpPr>
        <p:sp>
          <p:nvSpPr>
            <p:cNvPr id="115" name="Google Shape;115;p3"/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14B798"/>
            </a:solidFill>
            <a:ln>
              <a:noFill/>
            </a:ln>
          </p:spPr>
        </p:sp>
        <p:sp>
          <p:nvSpPr>
            <p:cNvPr id="116" name="Google Shape;116;p3"/>
            <p:cNvSpPr txBox="1"/>
            <p:nvPr/>
          </p:nvSpPr>
          <p:spPr>
            <a:xfrm>
              <a:off x="9418321" y="171457"/>
              <a:ext cx="6164160" cy="443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20000"/>
                </a:lnSpc>
                <a:buSzPts val="1800"/>
              </a:pPr>
              <a:r>
                <a:rPr lang="en-US" sz="1800" b="0" i="0" u="none" strike="noStrike" cap="none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@</a:t>
              </a:r>
              <a:r>
                <a:rPr lang="en-US" sz="18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DevHack</a:t>
              </a:r>
              <a:r>
                <a:rPr lang="en-US" sz="1800" b="0" i="0" u="none" strike="noStrike" cap="none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8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2.0 </a:t>
              </a:r>
              <a:r>
                <a:rPr lang="en-US" sz="1800" b="0" i="0" u="none" strike="noStrike" cap="none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Idea submission- Template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E9C6071-188F-E9DF-1283-F4A22D8CC4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815" t="10894" r="16275" b="25097"/>
          <a:stretch>
            <a:fillRect/>
          </a:stretch>
        </p:blipFill>
        <p:spPr>
          <a:xfrm>
            <a:off x="14948706" y="-423214"/>
            <a:ext cx="3742296" cy="19710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Bipin kumar Rai</dc:creator>
  <cp:revision>117</cp:revision>
  <dcterms:created xsi:type="dcterms:W3CDTF">2006-08-16T00:00:00Z</dcterms:created>
  <dcterms:modified xsi:type="dcterms:W3CDTF">2025-07-23T16:03:05Z</dcterms:modified>
</cp:coreProperties>
</file>