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54616" y="1834663"/>
            <a:ext cx="1834766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3B3B3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20"/>
              <a:t>upgrad.com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E62D3F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3B3B3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20"/>
              <a:t>upgrad.com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E62D3F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3B3B3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20"/>
              <a:t>upgrad.com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E62D3F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3B3B3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20"/>
              <a:t>upgrad.com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E62D3F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3B3B3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20"/>
              <a:t>upgrad.com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E62D3F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714496" y="4823115"/>
            <a:ext cx="4844415" cy="0"/>
          </a:xfrm>
          <a:custGeom>
            <a:avLst/>
            <a:gdLst/>
            <a:ahLst/>
            <a:cxnLst/>
            <a:rect l="l" t="t" r="r" b="b"/>
            <a:pathLst>
              <a:path w="4844415" h="0">
                <a:moveTo>
                  <a:pt x="0" y="0"/>
                </a:moveTo>
                <a:lnTo>
                  <a:pt x="4844090" y="0"/>
                </a:lnTo>
              </a:path>
            </a:pathLst>
          </a:custGeom>
          <a:ln w="9524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971259" y="4718790"/>
            <a:ext cx="208649" cy="2086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220983" y="4718790"/>
            <a:ext cx="208624" cy="2086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026758" y="0"/>
            <a:ext cx="403951" cy="4861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5173" y="557996"/>
            <a:ext cx="1572260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6300" y="1139147"/>
            <a:ext cx="8211398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177712" y="4729635"/>
            <a:ext cx="65595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B3B3B3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20"/>
              <a:t>upgrad.com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333824" y="4829400"/>
            <a:ext cx="143509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E62D3F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5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78406" y="985848"/>
            <a:ext cx="5387179" cy="2601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2518" y="83534"/>
            <a:ext cx="153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937" y="4487671"/>
            <a:ext cx="1389484" cy="655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5173" y="559012"/>
            <a:ext cx="1713230" cy="284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15"/>
              <a:t>Important</a:t>
            </a:r>
            <a:r>
              <a:rPr dirty="0" sz="1700" spc="-120"/>
              <a:t> </a:t>
            </a:r>
            <a:r>
              <a:rPr dirty="0" sz="1700"/>
              <a:t>points:</a:t>
            </a:r>
            <a:endParaRPr sz="1700"/>
          </a:p>
        </p:txBody>
      </p:sp>
      <p:sp>
        <p:nvSpPr>
          <p:cNvPr id="5" name="object 5"/>
          <p:cNvSpPr txBox="1"/>
          <p:nvPr/>
        </p:nvSpPr>
        <p:spPr>
          <a:xfrm>
            <a:off x="736441" y="1063455"/>
            <a:ext cx="77876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marR="5080" indent="-3365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5">
                <a:latin typeface="Lato"/>
                <a:cs typeface="Lato"/>
              </a:rPr>
              <a:t>If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your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sample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size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is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small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 spc="15">
                <a:latin typeface="Lato"/>
                <a:cs typeface="Lato"/>
              </a:rPr>
              <a:t>(&lt;30)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and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the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population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standard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deviation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is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not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known,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 spc="-15">
                <a:latin typeface="Lato"/>
                <a:cs typeface="Lato"/>
              </a:rPr>
              <a:t>you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employ  </a:t>
            </a:r>
            <a:r>
              <a:rPr dirty="0" sz="1400" spc="10">
                <a:latin typeface="Lato"/>
                <a:cs typeface="Lato"/>
              </a:rPr>
              <a:t>a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25">
                <a:latin typeface="Lato"/>
                <a:cs typeface="Lato"/>
              </a:rPr>
              <a:t>T-test.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5">
                <a:latin typeface="Lato"/>
                <a:cs typeface="Lato"/>
              </a:rPr>
              <a:t>In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20">
                <a:latin typeface="Lato"/>
                <a:cs typeface="Lato"/>
              </a:rPr>
              <a:t>all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other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cases,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15">
                <a:latin typeface="Lato"/>
                <a:cs typeface="Lato"/>
              </a:rPr>
              <a:t>you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can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simply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15">
                <a:latin typeface="Lato"/>
                <a:cs typeface="Lato"/>
              </a:rPr>
              <a:t>go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ahead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and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use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a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Z-test.</a:t>
            </a:r>
            <a:endParaRPr sz="1400">
              <a:latin typeface="Lato"/>
              <a:cs typeface="La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6371" y="1739546"/>
            <a:ext cx="5023714" cy="270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20"/>
              <a:t>upgrad.com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14496" y="4823115"/>
            <a:ext cx="4844415" cy="0"/>
          </a:xfrm>
          <a:custGeom>
            <a:avLst/>
            <a:gdLst/>
            <a:ahLst/>
            <a:cxnLst/>
            <a:rect l="l" t="t" r="r" b="b"/>
            <a:pathLst>
              <a:path w="4844415" h="0">
                <a:moveTo>
                  <a:pt x="0" y="0"/>
                </a:moveTo>
                <a:lnTo>
                  <a:pt x="4844090" y="0"/>
                </a:lnTo>
              </a:path>
            </a:pathLst>
          </a:custGeom>
          <a:ln w="9524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7971259" y="4718790"/>
            <a:ext cx="458470" cy="208915"/>
            <a:chOff x="7971259" y="4718790"/>
            <a:chExt cx="458470" cy="208915"/>
          </a:xfrm>
        </p:grpSpPr>
        <p:sp>
          <p:nvSpPr>
            <p:cNvPr id="5" name="object 5"/>
            <p:cNvSpPr/>
            <p:nvPr/>
          </p:nvSpPr>
          <p:spPr>
            <a:xfrm>
              <a:off x="7971259" y="4718790"/>
              <a:ext cx="208649" cy="208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220983" y="4718790"/>
              <a:ext cx="208624" cy="2086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8026758" y="0"/>
            <a:ext cx="403951" cy="486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156760" y="83534"/>
            <a:ext cx="1441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7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5937" y="4487671"/>
            <a:ext cx="1389484" cy="6558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15173" y="559520"/>
            <a:ext cx="36271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Lato"/>
                <a:cs typeface="Lato"/>
              </a:rPr>
              <a:t>T</a:t>
            </a:r>
            <a:r>
              <a:rPr dirty="0" sz="1600" spc="-90" b="1">
                <a:latin typeface="Lato"/>
                <a:cs typeface="Lato"/>
              </a:rPr>
              <a:t> </a:t>
            </a:r>
            <a:r>
              <a:rPr dirty="0" sz="1600" spc="15" b="1">
                <a:latin typeface="Lato"/>
                <a:cs typeface="Lato"/>
              </a:rPr>
              <a:t>distribution</a:t>
            </a:r>
            <a:r>
              <a:rPr dirty="0" sz="1600" spc="-90" b="1">
                <a:latin typeface="Lato"/>
                <a:cs typeface="Lato"/>
              </a:rPr>
              <a:t> </a:t>
            </a:r>
            <a:r>
              <a:rPr dirty="0" sz="1600" spc="5" b="1">
                <a:latin typeface="Lato"/>
                <a:cs typeface="Lato"/>
              </a:rPr>
              <a:t>for</a:t>
            </a:r>
            <a:r>
              <a:rPr dirty="0" sz="1600" spc="-95" b="1">
                <a:latin typeface="Lato"/>
                <a:cs typeface="Lato"/>
              </a:rPr>
              <a:t> </a:t>
            </a:r>
            <a:r>
              <a:rPr dirty="0" sz="1600" spc="10" b="1">
                <a:latin typeface="Lato"/>
                <a:cs typeface="Lato"/>
              </a:rPr>
              <a:t>different</a:t>
            </a:r>
            <a:r>
              <a:rPr dirty="0" sz="1600" spc="-90" b="1">
                <a:latin typeface="Lato"/>
                <a:cs typeface="Lato"/>
              </a:rPr>
              <a:t> </a:t>
            </a:r>
            <a:r>
              <a:rPr dirty="0" sz="1600" spc="10" b="1">
                <a:latin typeface="Lato"/>
                <a:cs typeface="Lato"/>
              </a:rPr>
              <a:t>sample</a:t>
            </a:r>
            <a:r>
              <a:rPr dirty="0" sz="1600" spc="-90" b="1">
                <a:latin typeface="Lato"/>
                <a:cs typeface="Lato"/>
              </a:rPr>
              <a:t> </a:t>
            </a:r>
            <a:r>
              <a:rPr dirty="0" sz="1600" spc="5" b="1">
                <a:latin typeface="Lato"/>
                <a:cs typeface="Lato"/>
              </a:rPr>
              <a:t>sizes:</a:t>
            </a:r>
            <a:endParaRPr sz="1600">
              <a:latin typeface="Lato"/>
              <a:cs typeface="La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2613" y="1290422"/>
            <a:ext cx="5398764" cy="27470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20"/>
              <a:t>upgrad.com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2518" y="83534"/>
            <a:ext cx="153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937" y="4487671"/>
            <a:ext cx="1389484" cy="655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7274" y="355496"/>
            <a:ext cx="2849880" cy="269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5"/>
              <a:t>Two-sample</a:t>
            </a:r>
            <a:r>
              <a:rPr dirty="0" sz="1600" spc="-90"/>
              <a:t> </a:t>
            </a:r>
            <a:r>
              <a:rPr dirty="0" sz="1600" spc="10"/>
              <a:t>mean</a:t>
            </a:r>
            <a:r>
              <a:rPr dirty="0" sz="1600" spc="-90"/>
              <a:t> </a:t>
            </a:r>
            <a:r>
              <a:rPr dirty="0" sz="1600" spc="10"/>
              <a:t>test</a:t>
            </a:r>
            <a:r>
              <a:rPr dirty="0" sz="1600" spc="-85"/>
              <a:t> </a:t>
            </a:r>
            <a:r>
              <a:rPr dirty="0" sz="1600" spc="-25"/>
              <a:t>-</a:t>
            </a:r>
            <a:r>
              <a:rPr dirty="0" sz="1600" spc="-90"/>
              <a:t> </a:t>
            </a:r>
            <a:r>
              <a:rPr dirty="0" sz="1600" spc="10"/>
              <a:t>paired:</a:t>
            </a:r>
            <a:endParaRPr sz="16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20"/>
              <a:t>upgrad.com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7274" y="844191"/>
            <a:ext cx="6597015" cy="3347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3365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25">
                <a:latin typeface="Lato"/>
                <a:cs typeface="Lato"/>
              </a:rPr>
              <a:t>It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is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used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when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your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sample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observations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20">
                <a:latin typeface="Lato"/>
                <a:cs typeface="Lato"/>
              </a:rPr>
              <a:t>are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from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the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same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individual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15">
                <a:latin typeface="Lato"/>
                <a:cs typeface="Lato"/>
              </a:rPr>
              <a:t>or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object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●"/>
            </a:pPr>
            <a:endParaRPr sz="1350">
              <a:latin typeface="Lato"/>
              <a:cs typeface="Lato"/>
            </a:endParaRPr>
          </a:p>
          <a:p>
            <a:pPr marL="469900" indent="-33655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5">
                <a:latin typeface="Lato"/>
                <a:cs typeface="Lato"/>
              </a:rPr>
              <a:t>During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this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test,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15">
                <a:latin typeface="Lato"/>
                <a:cs typeface="Lato"/>
              </a:rPr>
              <a:t>you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20">
                <a:latin typeface="Lato"/>
                <a:cs typeface="Lato"/>
              </a:rPr>
              <a:t>are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testing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the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same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subject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twice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●"/>
            </a:pPr>
            <a:endParaRPr sz="15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dirty="0" sz="1600" spc="-15" b="1">
                <a:latin typeface="Lato"/>
                <a:cs typeface="Lato"/>
              </a:rPr>
              <a:t>Two-sample </a:t>
            </a:r>
            <a:r>
              <a:rPr dirty="0" sz="1600" spc="10" b="1">
                <a:latin typeface="Lato"/>
                <a:cs typeface="Lato"/>
              </a:rPr>
              <a:t>mean test</a:t>
            </a:r>
            <a:r>
              <a:rPr dirty="0" sz="1600" spc="-295" b="1">
                <a:latin typeface="Lato"/>
                <a:cs typeface="Lato"/>
              </a:rPr>
              <a:t> </a:t>
            </a:r>
            <a:r>
              <a:rPr dirty="0" sz="1600" spc="-25" b="1">
                <a:latin typeface="Lato"/>
                <a:cs typeface="Lato"/>
              </a:rPr>
              <a:t>- </a:t>
            </a:r>
            <a:r>
              <a:rPr dirty="0" sz="1600" spc="10" b="1">
                <a:latin typeface="Lato"/>
                <a:cs typeface="Lato"/>
              </a:rPr>
              <a:t>unpaired:</a:t>
            </a:r>
            <a:endParaRPr sz="16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Lato"/>
              <a:cs typeface="Lato"/>
            </a:endParaRPr>
          </a:p>
          <a:p>
            <a:pPr marL="469900" indent="-33655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5">
                <a:latin typeface="Lato"/>
                <a:cs typeface="Lato"/>
              </a:rPr>
              <a:t>During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this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test,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15">
                <a:latin typeface="Lato"/>
                <a:cs typeface="Lato"/>
              </a:rPr>
              <a:t>you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20">
                <a:latin typeface="Lato"/>
                <a:cs typeface="Lato"/>
              </a:rPr>
              <a:t>are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not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testing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the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same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subject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twice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●"/>
            </a:pPr>
            <a:endParaRPr sz="1350">
              <a:latin typeface="Lato"/>
              <a:cs typeface="Lato"/>
            </a:endParaRPr>
          </a:p>
          <a:p>
            <a:pPr marL="469900" indent="-33655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25">
                <a:latin typeface="Lato"/>
                <a:cs typeface="Lato"/>
              </a:rPr>
              <a:t>It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is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used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when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your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sample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observations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20">
                <a:latin typeface="Lato"/>
                <a:cs typeface="Lato"/>
              </a:rPr>
              <a:t>are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independent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●"/>
            </a:pPr>
            <a:endParaRPr sz="13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dirty="0" sz="1600" spc="-15" b="1">
                <a:latin typeface="Lato"/>
                <a:cs typeface="Lato"/>
              </a:rPr>
              <a:t>Two-sample </a:t>
            </a:r>
            <a:r>
              <a:rPr dirty="0" sz="1600" spc="5" b="1">
                <a:latin typeface="Lato"/>
                <a:cs typeface="Lato"/>
              </a:rPr>
              <a:t>proportion</a:t>
            </a:r>
            <a:r>
              <a:rPr dirty="0" sz="1600" spc="-155" b="1">
                <a:latin typeface="Lato"/>
                <a:cs typeface="Lato"/>
              </a:rPr>
              <a:t> </a:t>
            </a:r>
            <a:r>
              <a:rPr dirty="0" sz="1600" spc="10" b="1">
                <a:latin typeface="Lato"/>
                <a:cs typeface="Lato"/>
              </a:rPr>
              <a:t>test:</a:t>
            </a:r>
            <a:endParaRPr sz="1600">
              <a:latin typeface="Lato"/>
              <a:cs typeface="Lato"/>
            </a:endParaRPr>
          </a:p>
          <a:p>
            <a:pPr marL="469900" indent="-336550">
              <a:lnSpc>
                <a:spcPct val="100000"/>
              </a:lnSpc>
              <a:spcBef>
                <a:spcPts val="16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25">
                <a:latin typeface="Lato"/>
                <a:cs typeface="Lato"/>
              </a:rPr>
              <a:t>It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is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used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when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your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sample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observations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20">
                <a:latin typeface="Lato"/>
                <a:cs typeface="Lato"/>
              </a:rPr>
              <a:t>are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categorical,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with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two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categories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●"/>
            </a:pPr>
            <a:endParaRPr sz="1350">
              <a:latin typeface="Lato"/>
              <a:cs typeface="Lato"/>
            </a:endParaRPr>
          </a:p>
          <a:p>
            <a:pPr marL="469900" indent="-33655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25">
                <a:latin typeface="Lato"/>
                <a:cs typeface="Lato"/>
              </a:rPr>
              <a:t>It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could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be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15">
                <a:latin typeface="Lato"/>
                <a:cs typeface="Lato"/>
              </a:rPr>
              <a:t>True/False,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35">
                <a:latin typeface="Lato"/>
                <a:cs typeface="Lato"/>
              </a:rPr>
              <a:t>1/0,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40">
                <a:latin typeface="Lato"/>
                <a:cs typeface="Lato"/>
              </a:rPr>
              <a:t>Yes/No,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15">
                <a:latin typeface="Lato"/>
                <a:cs typeface="Lato"/>
              </a:rPr>
              <a:t>Male/Female,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Success/Failure,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etc.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2518" y="83534"/>
            <a:ext cx="153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937" y="4487671"/>
            <a:ext cx="1389484" cy="655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7274" y="355496"/>
            <a:ext cx="1125220" cy="269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40"/>
              <a:t>A/B</a:t>
            </a:r>
            <a:r>
              <a:rPr dirty="0" sz="1600" spc="-145"/>
              <a:t> </a:t>
            </a:r>
            <a:r>
              <a:rPr dirty="0" sz="1600" spc="-20"/>
              <a:t>Testing:</a:t>
            </a:r>
            <a:endParaRPr sz="16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20"/>
              <a:t>upgrad.com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8542" y="844191"/>
            <a:ext cx="7817484" cy="1518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40">
                <a:latin typeface="Lato"/>
                <a:cs typeface="Lato"/>
              </a:rPr>
              <a:t>A/B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testing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is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a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direct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industry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application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-20">
                <a:latin typeface="Lato"/>
                <a:cs typeface="Lato"/>
              </a:rPr>
              <a:t>of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the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two-sample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proportion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test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●"/>
            </a:pPr>
            <a:endParaRPr sz="1350">
              <a:latin typeface="Lato"/>
              <a:cs typeface="Lato"/>
            </a:endParaRPr>
          </a:p>
          <a:p>
            <a:pPr marL="348615" marR="5080" indent="-336550">
              <a:lnSpc>
                <a:spcPct val="1000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25">
                <a:latin typeface="Lato"/>
                <a:cs typeface="Lato"/>
              </a:rPr>
              <a:t>It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is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a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widely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used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process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in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digital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companies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in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the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e-commerce,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manufacturing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and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advertising  </a:t>
            </a:r>
            <a:r>
              <a:rPr dirty="0" sz="1400">
                <a:latin typeface="Lato"/>
                <a:cs typeface="Lato"/>
              </a:rPr>
              <a:t>domains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●"/>
            </a:pPr>
            <a:endParaRPr sz="1350">
              <a:latin typeface="Lato"/>
              <a:cs typeface="Lato"/>
            </a:endParaRPr>
          </a:p>
          <a:p>
            <a:pPr marL="348615" marR="88900" indent="-336550">
              <a:lnSpc>
                <a:spcPct val="1000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25">
                <a:latin typeface="Lato"/>
                <a:cs typeface="Lato"/>
              </a:rPr>
              <a:t>It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provides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a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 spc="-15">
                <a:latin typeface="Lato"/>
                <a:cs typeface="Lato"/>
              </a:rPr>
              <a:t>way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to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test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two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different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versions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 spc="-20">
                <a:latin typeface="Lato"/>
                <a:cs typeface="Lato"/>
              </a:rPr>
              <a:t>of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the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same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element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and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see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which</a:t>
            </a:r>
            <a:r>
              <a:rPr dirty="0" sz="1400" spc="-80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one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performs  </a:t>
            </a:r>
            <a:r>
              <a:rPr dirty="0" sz="1400" spc="10">
                <a:latin typeface="Lato"/>
                <a:cs typeface="Lato"/>
              </a:rPr>
              <a:t>better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2518" y="83534"/>
            <a:ext cx="153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937" y="4487671"/>
            <a:ext cx="1389484" cy="655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54616" y="1834663"/>
            <a:ext cx="15386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latin typeface="Lato"/>
                <a:cs typeface="Lato"/>
              </a:rPr>
              <a:t>Any</a:t>
            </a:r>
            <a:r>
              <a:rPr dirty="0" sz="2000" spc="-170" b="1">
                <a:latin typeface="Lato"/>
                <a:cs typeface="Lato"/>
              </a:rPr>
              <a:t> </a:t>
            </a:r>
            <a:r>
              <a:rPr dirty="0" sz="2000" spc="-5" b="1">
                <a:latin typeface="Lato"/>
                <a:cs typeface="Lato"/>
              </a:rPr>
              <a:t>Queries?</a:t>
            </a:r>
            <a:endParaRPr sz="2000">
              <a:latin typeface="Lato"/>
              <a:cs typeface="La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20"/>
              <a:t>upgrad.com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58132" y="3887106"/>
            <a:ext cx="104902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 b="1" i="1">
                <a:latin typeface="Lato"/>
                <a:cs typeface="Lato"/>
              </a:rPr>
              <a:t>Thank</a:t>
            </a:r>
            <a:r>
              <a:rPr dirty="0" sz="1700" spc="-110" b="1" i="1">
                <a:latin typeface="Lato"/>
                <a:cs typeface="Lato"/>
              </a:rPr>
              <a:t> </a:t>
            </a:r>
            <a:r>
              <a:rPr dirty="0" sz="1700" spc="-20" b="1" i="1">
                <a:latin typeface="Lato"/>
                <a:cs typeface="Lato"/>
              </a:rPr>
              <a:t>You!</a:t>
            </a:r>
            <a:endParaRPr sz="17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29733" y="209483"/>
            <a:ext cx="814043" cy="217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57272" y="1288764"/>
            <a:ext cx="1700530" cy="217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0"/>
              </a:lnSpc>
            </a:pP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EditEdit 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MasterMaster  </a:t>
            </a:r>
            <a:r>
              <a:rPr dirty="0" sz="1400" spc="-509">
                <a:solidFill>
                  <a:srgbClr val="FFFFFF"/>
                </a:solidFill>
                <a:latin typeface="Trebuchet MS"/>
                <a:cs typeface="Trebuchet MS"/>
              </a:rPr>
              <a:t>texttext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stylesstyles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648" y="546098"/>
            <a:ext cx="3259768" cy="4033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3981" cy="51434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35173" y="0"/>
              <a:ext cx="3669167" cy="40417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35748" y="540408"/>
            <a:ext cx="3238500" cy="129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 b="1">
                <a:solidFill>
                  <a:srgbClr val="FFFFFF"/>
                </a:solidFill>
                <a:latin typeface="Arial"/>
                <a:cs typeface="Arial"/>
              </a:rPr>
              <a:t>Course </a:t>
            </a:r>
            <a:r>
              <a:rPr dirty="0" sz="1800" spc="-150" b="1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800" spc="-65" b="1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dirty="0" sz="1800" spc="-45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800" spc="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90" b="1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dirty="0" sz="1800" spc="-60" b="1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dirty="0" sz="1800" spc="-45" b="1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1800" spc="-150" b="1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Hypothesis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Testing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dirty="0" sz="1800" spc="-55" b="1">
                <a:solidFill>
                  <a:srgbClr val="FFFFFF"/>
                </a:solidFill>
                <a:latin typeface="Arial"/>
                <a:cs typeface="Arial"/>
              </a:rPr>
              <a:t>Instructor </a:t>
            </a:r>
            <a:r>
              <a:rPr dirty="0" sz="1800" spc="-150" b="1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800" spc="-70" b="1">
                <a:solidFill>
                  <a:srgbClr val="FFFFFF"/>
                </a:solidFill>
                <a:latin typeface="Arial"/>
                <a:cs typeface="Arial"/>
              </a:rPr>
              <a:t>Santosh</a:t>
            </a:r>
            <a:r>
              <a:rPr dirty="0" sz="1800" spc="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80" b="1">
                <a:solidFill>
                  <a:srgbClr val="FFFFFF"/>
                </a:solidFill>
                <a:latin typeface="Arial"/>
                <a:cs typeface="Arial"/>
              </a:rPr>
              <a:t>Kumar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29284" y="210064"/>
            <a:ext cx="813623" cy="2172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5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1909" y="209483"/>
            <a:ext cx="1132205" cy="337185"/>
            <a:chOff x="7611909" y="209483"/>
            <a:chExt cx="1132205" cy="337185"/>
          </a:xfrm>
        </p:grpSpPr>
        <p:sp>
          <p:nvSpPr>
            <p:cNvPr id="3" name="object 3"/>
            <p:cNvSpPr/>
            <p:nvPr/>
          </p:nvSpPr>
          <p:spPr>
            <a:xfrm>
              <a:off x="7929734" y="209483"/>
              <a:ext cx="814043" cy="2172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611909" y="303609"/>
              <a:ext cx="909773" cy="2428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033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29284" y="210064"/>
            <a:ext cx="813623" cy="2172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92957" y="910983"/>
            <a:ext cx="31813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dirty="0" sz="30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Agendas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77613" y="1709776"/>
            <a:ext cx="2509520" cy="2515870"/>
            <a:chOff x="5777613" y="1709776"/>
            <a:chExt cx="2509520" cy="2515870"/>
          </a:xfrm>
        </p:grpSpPr>
        <p:sp>
          <p:nvSpPr>
            <p:cNvPr id="9" name="object 9"/>
            <p:cNvSpPr/>
            <p:nvPr/>
          </p:nvSpPr>
          <p:spPr>
            <a:xfrm>
              <a:off x="5777613" y="2547519"/>
              <a:ext cx="2509520" cy="1678305"/>
            </a:xfrm>
            <a:custGeom>
              <a:avLst/>
              <a:gdLst/>
              <a:ahLst/>
              <a:cxnLst/>
              <a:rect l="l" t="t" r="r" b="b"/>
              <a:pathLst>
                <a:path w="2509520" h="1678304">
                  <a:moveTo>
                    <a:pt x="2375845" y="1677971"/>
                  </a:moveTo>
                  <a:lnTo>
                    <a:pt x="133299" y="1677971"/>
                  </a:lnTo>
                  <a:lnTo>
                    <a:pt x="106918" y="1675145"/>
                  </a:lnTo>
                  <a:lnTo>
                    <a:pt x="59433" y="1654747"/>
                  </a:lnTo>
                  <a:lnTo>
                    <a:pt x="23171" y="1618381"/>
                  </a:lnTo>
                  <a:lnTo>
                    <a:pt x="2820" y="1570763"/>
                  </a:lnTo>
                  <a:lnTo>
                    <a:pt x="0" y="1544296"/>
                  </a:lnTo>
                  <a:lnTo>
                    <a:pt x="0" y="0"/>
                  </a:lnTo>
                  <a:lnTo>
                    <a:pt x="2509144" y="0"/>
                  </a:lnTo>
                  <a:lnTo>
                    <a:pt x="2509144" y="1544296"/>
                  </a:lnTo>
                  <a:lnTo>
                    <a:pt x="2498354" y="1595606"/>
                  </a:lnTo>
                  <a:lnTo>
                    <a:pt x="2469920" y="1638646"/>
                  </a:lnTo>
                  <a:lnTo>
                    <a:pt x="2427007" y="1667159"/>
                  </a:lnTo>
                  <a:lnTo>
                    <a:pt x="2375845" y="1677971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777613" y="1972036"/>
              <a:ext cx="2509520" cy="661035"/>
            </a:xfrm>
            <a:custGeom>
              <a:avLst/>
              <a:gdLst/>
              <a:ahLst/>
              <a:cxnLst/>
              <a:rect l="l" t="t" r="r" b="b"/>
              <a:pathLst>
                <a:path w="2509520" h="661035">
                  <a:moveTo>
                    <a:pt x="0" y="660983"/>
                  </a:moveTo>
                  <a:lnTo>
                    <a:pt x="2509144" y="660983"/>
                  </a:lnTo>
                  <a:lnTo>
                    <a:pt x="2509144" y="0"/>
                  </a:lnTo>
                  <a:lnTo>
                    <a:pt x="0" y="0"/>
                  </a:lnTo>
                  <a:lnTo>
                    <a:pt x="0" y="660983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77613" y="2633019"/>
              <a:ext cx="2509520" cy="74930"/>
            </a:xfrm>
            <a:custGeom>
              <a:avLst/>
              <a:gdLst/>
              <a:ahLst/>
              <a:cxnLst/>
              <a:rect l="l" t="t" r="r" b="b"/>
              <a:pathLst>
                <a:path w="2509520" h="74930">
                  <a:moveTo>
                    <a:pt x="2509144" y="74824"/>
                  </a:moveTo>
                  <a:lnTo>
                    <a:pt x="0" y="74824"/>
                  </a:lnTo>
                  <a:lnTo>
                    <a:pt x="0" y="0"/>
                  </a:lnTo>
                  <a:lnTo>
                    <a:pt x="2509144" y="0"/>
                  </a:lnTo>
                  <a:close/>
                </a:path>
              </a:pathLst>
            </a:custGeom>
            <a:solidFill>
              <a:srgbClr val="CC1F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196076" y="1709788"/>
              <a:ext cx="1672589" cy="473075"/>
            </a:xfrm>
            <a:custGeom>
              <a:avLst/>
              <a:gdLst/>
              <a:ahLst/>
              <a:cxnLst/>
              <a:rect l="l" t="t" r="r" b="b"/>
              <a:pathLst>
                <a:path w="1672590" h="473075">
                  <a:moveTo>
                    <a:pt x="103581" y="51803"/>
                  </a:moveTo>
                  <a:lnTo>
                    <a:pt x="99466" y="31788"/>
                  </a:lnTo>
                  <a:lnTo>
                    <a:pt x="88290" y="15303"/>
                  </a:lnTo>
                  <a:lnTo>
                    <a:pt x="71818" y="4114"/>
                  </a:lnTo>
                  <a:lnTo>
                    <a:pt x="51803" y="0"/>
                  </a:lnTo>
                  <a:lnTo>
                    <a:pt x="31788" y="4114"/>
                  </a:lnTo>
                  <a:lnTo>
                    <a:pt x="15316" y="15303"/>
                  </a:lnTo>
                  <a:lnTo>
                    <a:pt x="4127" y="31788"/>
                  </a:lnTo>
                  <a:lnTo>
                    <a:pt x="0" y="51803"/>
                  </a:lnTo>
                  <a:lnTo>
                    <a:pt x="0" y="419138"/>
                  </a:lnTo>
                  <a:lnTo>
                    <a:pt x="4127" y="440067"/>
                  </a:lnTo>
                  <a:lnTo>
                    <a:pt x="15316" y="457009"/>
                  </a:lnTo>
                  <a:lnTo>
                    <a:pt x="31788" y="468376"/>
                  </a:lnTo>
                  <a:lnTo>
                    <a:pt x="51803" y="472516"/>
                  </a:lnTo>
                  <a:lnTo>
                    <a:pt x="71818" y="468376"/>
                  </a:lnTo>
                  <a:lnTo>
                    <a:pt x="88290" y="457009"/>
                  </a:lnTo>
                  <a:lnTo>
                    <a:pt x="99466" y="440067"/>
                  </a:lnTo>
                  <a:lnTo>
                    <a:pt x="103581" y="419138"/>
                  </a:lnTo>
                  <a:lnTo>
                    <a:pt x="103581" y="51803"/>
                  </a:lnTo>
                  <a:close/>
                </a:path>
                <a:path w="1672590" h="473075">
                  <a:moveTo>
                    <a:pt x="627278" y="51803"/>
                  </a:moveTo>
                  <a:lnTo>
                    <a:pt x="623138" y="31788"/>
                  </a:lnTo>
                  <a:lnTo>
                    <a:pt x="611771" y="15303"/>
                  </a:lnTo>
                  <a:lnTo>
                    <a:pt x="594817" y="4114"/>
                  </a:lnTo>
                  <a:lnTo>
                    <a:pt x="573874" y="0"/>
                  </a:lnTo>
                  <a:lnTo>
                    <a:pt x="553847" y="4114"/>
                  </a:lnTo>
                  <a:lnTo>
                    <a:pt x="537362" y="15303"/>
                  </a:lnTo>
                  <a:lnTo>
                    <a:pt x="526173" y="31788"/>
                  </a:lnTo>
                  <a:lnTo>
                    <a:pt x="522058" y="51803"/>
                  </a:lnTo>
                  <a:lnTo>
                    <a:pt x="522058" y="419138"/>
                  </a:lnTo>
                  <a:lnTo>
                    <a:pt x="526173" y="440067"/>
                  </a:lnTo>
                  <a:lnTo>
                    <a:pt x="537362" y="457009"/>
                  </a:lnTo>
                  <a:lnTo>
                    <a:pt x="553847" y="468376"/>
                  </a:lnTo>
                  <a:lnTo>
                    <a:pt x="573874" y="472516"/>
                  </a:lnTo>
                  <a:lnTo>
                    <a:pt x="594817" y="468376"/>
                  </a:lnTo>
                  <a:lnTo>
                    <a:pt x="611771" y="457009"/>
                  </a:lnTo>
                  <a:lnTo>
                    <a:pt x="623138" y="440067"/>
                  </a:lnTo>
                  <a:lnTo>
                    <a:pt x="627278" y="419138"/>
                  </a:lnTo>
                  <a:lnTo>
                    <a:pt x="627278" y="51803"/>
                  </a:lnTo>
                  <a:close/>
                </a:path>
                <a:path w="1672590" h="473075">
                  <a:moveTo>
                    <a:pt x="1150150" y="51803"/>
                  </a:moveTo>
                  <a:lnTo>
                    <a:pt x="1146035" y="31788"/>
                  </a:lnTo>
                  <a:lnTo>
                    <a:pt x="1134846" y="15303"/>
                  </a:lnTo>
                  <a:lnTo>
                    <a:pt x="1118349" y="4114"/>
                  </a:lnTo>
                  <a:lnTo>
                    <a:pt x="1098334" y="0"/>
                  </a:lnTo>
                  <a:lnTo>
                    <a:pt x="1077391" y="4114"/>
                  </a:lnTo>
                  <a:lnTo>
                    <a:pt x="1060437" y="15303"/>
                  </a:lnTo>
                  <a:lnTo>
                    <a:pt x="1049070" y="31788"/>
                  </a:lnTo>
                  <a:lnTo>
                    <a:pt x="1044930" y="51803"/>
                  </a:lnTo>
                  <a:lnTo>
                    <a:pt x="1044930" y="419138"/>
                  </a:lnTo>
                  <a:lnTo>
                    <a:pt x="1049070" y="440067"/>
                  </a:lnTo>
                  <a:lnTo>
                    <a:pt x="1060437" y="457009"/>
                  </a:lnTo>
                  <a:lnTo>
                    <a:pt x="1077391" y="468376"/>
                  </a:lnTo>
                  <a:lnTo>
                    <a:pt x="1098334" y="472516"/>
                  </a:lnTo>
                  <a:lnTo>
                    <a:pt x="1118349" y="468376"/>
                  </a:lnTo>
                  <a:lnTo>
                    <a:pt x="1134846" y="457009"/>
                  </a:lnTo>
                  <a:lnTo>
                    <a:pt x="1146035" y="440067"/>
                  </a:lnTo>
                  <a:lnTo>
                    <a:pt x="1150150" y="419138"/>
                  </a:lnTo>
                  <a:lnTo>
                    <a:pt x="1150150" y="51803"/>
                  </a:lnTo>
                  <a:close/>
                </a:path>
                <a:path w="1672590" h="473075">
                  <a:moveTo>
                    <a:pt x="1672196" y="51803"/>
                  </a:moveTo>
                  <a:lnTo>
                    <a:pt x="1668081" y="31788"/>
                  </a:lnTo>
                  <a:lnTo>
                    <a:pt x="1656905" y="15303"/>
                  </a:lnTo>
                  <a:lnTo>
                    <a:pt x="1640420" y="4114"/>
                  </a:lnTo>
                  <a:lnTo>
                    <a:pt x="1620405" y="0"/>
                  </a:lnTo>
                  <a:lnTo>
                    <a:pt x="1600390" y="4114"/>
                  </a:lnTo>
                  <a:lnTo>
                    <a:pt x="1583918" y="15303"/>
                  </a:lnTo>
                  <a:lnTo>
                    <a:pt x="1572742" y="31788"/>
                  </a:lnTo>
                  <a:lnTo>
                    <a:pt x="1568627" y="51803"/>
                  </a:lnTo>
                  <a:lnTo>
                    <a:pt x="1568627" y="419138"/>
                  </a:lnTo>
                  <a:lnTo>
                    <a:pt x="1572742" y="440067"/>
                  </a:lnTo>
                  <a:lnTo>
                    <a:pt x="1583918" y="457009"/>
                  </a:lnTo>
                  <a:lnTo>
                    <a:pt x="1600390" y="468376"/>
                  </a:lnTo>
                  <a:lnTo>
                    <a:pt x="1620405" y="472516"/>
                  </a:lnTo>
                  <a:lnTo>
                    <a:pt x="1640420" y="468376"/>
                  </a:lnTo>
                  <a:lnTo>
                    <a:pt x="1656905" y="457009"/>
                  </a:lnTo>
                  <a:lnTo>
                    <a:pt x="1668081" y="440067"/>
                  </a:lnTo>
                  <a:lnTo>
                    <a:pt x="1672196" y="419138"/>
                  </a:lnTo>
                  <a:lnTo>
                    <a:pt x="1672196" y="51803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211917" y="2192837"/>
            <a:ext cx="1752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E6E6E6"/>
                </a:solidFill>
                <a:latin typeface="Arial"/>
                <a:cs typeface="Arial"/>
              </a:rPr>
              <a:t>DECEMBER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5"/>
              <a:t>2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6441918" y="2660352"/>
            <a:ext cx="1240155" cy="1336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600" spc="-5">
                <a:solidFill>
                  <a:srgbClr val="445469"/>
                </a:solidFill>
                <a:latin typeface="Arial"/>
                <a:cs typeface="Arial"/>
              </a:rPr>
              <a:t>12</a:t>
            </a:r>
            <a:endParaRPr sz="8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0124" y="2205477"/>
            <a:ext cx="4541520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In this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session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we will learn and</a:t>
            </a:r>
            <a:r>
              <a:rPr dirty="0" sz="21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revise 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concepts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of Hypothesis </a:t>
            </a:r>
            <a:r>
              <a:rPr dirty="0" sz="2100" spc="-40">
                <a:solidFill>
                  <a:srgbClr val="FFFFFF"/>
                </a:solidFill>
                <a:latin typeface="Arial"/>
                <a:cs typeface="Arial"/>
              </a:rPr>
              <a:t>Testing 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which are among the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prominent  notions in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for data</a:t>
            </a:r>
            <a:r>
              <a:rPr dirty="0" sz="21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science.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4302" y="83534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937" y="4487671"/>
            <a:ext cx="1389484" cy="655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0324" y="557996"/>
            <a:ext cx="2392680" cy="314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What</a:t>
            </a:r>
            <a:r>
              <a:rPr dirty="0" spc="-125"/>
              <a:t> </a:t>
            </a:r>
            <a:r>
              <a:rPr dirty="0" spc="10"/>
              <a:t>is</a:t>
            </a:r>
            <a:r>
              <a:rPr dirty="0" spc="-120"/>
              <a:t> </a:t>
            </a:r>
            <a:r>
              <a:rPr dirty="0" spc="30"/>
              <a:t>a</a:t>
            </a:r>
            <a:r>
              <a:rPr dirty="0" spc="-125"/>
              <a:t> </a:t>
            </a:r>
            <a:r>
              <a:rPr dirty="0" spc="-5"/>
              <a:t>Hypothesis?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20"/>
              <a:t>upgrad.com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51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Hypothesis:</a:t>
            </a:r>
            <a:r>
              <a:rPr dirty="0" spc="204"/>
              <a:t> </a:t>
            </a:r>
            <a:r>
              <a:rPr dirty="0" spc="15"/>
              <a:t>a</a:t>
            </a:r>
            <a:r>
              <a:rPr dirty="0" spc="-90"/>
              <a:t> </a:t>
            </a:r>
            <a:r>
              <a:rPr dirty="0" spc="10"/>
              <a:t>claim</a:t>
            </a:r>
            <a:r>
              <a:rPr dirty="0" spc="-90"/>
              <a:t> </a:t>
            </a:r>
            <a:r>
              <a:rPr dirty="0" spc="20"/>
              <a:t>or</a:t>
            </a:r>
            <a:r>
              <a:rPr dirty="0" spc="-90"/>
              <a:t> </a:t>
            </a:r>
            <a:r>
              <a:rPr dirty="0" spc="5"/>
              <a:t>an</a:t>
            </a:r>
            <a:r>
              <a:rPr dirty="0" spc="-85"/>
              <a:t> </a:t>
            </a:r>
            <a:r>
              <a:rPr dirty="0"/>
              <a:t>assumption</a:t>
            </a:r>
            <a:r>
              <a:rPr dirty="0" spc="-90"/>
              <a:t> </a:t>
            </a:r>
            <a:r>
              <a:rPr dirty="0" spc="10"/>
              <a:t>that</a:t>
            </a:r>
            <a:r>
              <a:rPr dirty="0" spc="-90"/>
              <a:t> </a:t>
            </a:r>
            <a:r>
              <a:rPr dirty="0" spc="-15"/>
              <a:t>you</a:t>
            </a:r>
            <a:r>
              <a:rPr dirty="0" spc="-90"/>
              <a:t> </a:t>
            </a:r>
            <a:r>
              <a:rPr dirty="0" spc="-5"/>
              <a:t>make</a:t>
            </a:r>
            <a:r>
              <a:rPr dirty="0" spc="-85"/>
              <a:t> </a:t>
            </a:r>
            <a:r>
              <a:rPr dirty="0"/>
              <a:t>about</a:t>
            </a:r>
            <a:r>
              <a:rPr dirty="0" spc="-90"/>
              <a:t> </a:t>
            </a:r>
            <a:r>
              <a:rPr dirty="0" spc="-10"/>
              <a:t>one</a:t>
            </a:r>
            <a:r>
              <a:rPr dirty="0" spc="-90"/>
              <a:t> </a:t>
            </a:r>
            <a:r>
              <a:rPr dirty="0" spc="20"/>
              <a:t>or</a:t>
            </a:r>
            <a:r>
              <a:rPr dirty="0" spc="-90"/>
              <a:t> </a:t>
            </a:r>
            <a:r>
              <a:rPr dirty="0" spc="5"/>
              <a:t>more</a:t>
            </a:r>
            <a:r>
              <a:rPr dirty="0" spc="-85"/>
              <a:t> </a:t>
            </a:r>
            <a:r>
              <a:rPr dirty="0"/>
              <a:t>population</a:t>
            </a:r>
            <a:r>
              <a:rPr dirty="0" spc="-90"/>
              <a:t> </a:t>
            </a:r>
            <a:r>
              <a:rPr dirty="0" spc="10"/>
              <a:t>parameters</a:t>
            </a:r>
            <a:r>
              <a:rPr dirty="0" spc="-90"/>
              <a:t> </a:t>
            </a:r>
            <a:r>
              <a:rPr dirty="0" spc="10"/>
              <a:t>that  </a:t>
            </a:r>
            <a:r>
              <a:rPr dirty="0" spc="-15"/>
              <a:t>you </a:t>
            </a:r>
            <a:r>
              <a:rPr dirty="0" spc="-5"/>
              <a:t>need </a:t>
            </a:r>
            <a:r>
              <a:rPr dirty="0"/>
              <a:t>to</a:t>
            </a:r>
            <a:r>
              <a:rPr dirty="0" spc="-270"/>
              <a:t> </a:t>
            </a:r>
            <a:r>
              <a:rPr dirty="0" spc="5"/>
              <a:t>validate.</a:t>
            </a:r>
          </a:p>
          <a:p>
            <a:pPr marL="3810">
              <a:lnSpc>
                <a:spcPct val="100000"/>
              </a:lnSpc>
              <a:spcBef>
                <a:spcPts val="60"/>
              </a:spcBef>
            </a:pPr>
            <a:endParaRPr sz="1450"/>
          </a:p>
          <a:p>
            <a:pPr marL="16510">
              <a:lnSpc>
                <a:spcPct val="100000"/>
              </a:lnSpc>
            </a:pPr>
            <a:r>
              <a:rPr dirty="0" spc="5"/>
              <a:t>There</a:t>
            </a:r>
            <a:r>
              <a:rPr dirty="0" spc="-100"/>
              <a:t> </a:t>
            </a:r>
            <a:r>
              <a:rPr dirty="0" spc="20"/>
              <a:t>are</a:t>
            </a:r>
            <a:r>
              <a:rPr dirty="0" spc="-95"/>
              <a:t> </a:t>
            </a:r>
            <a:r>
              <a:rPr dirty="0"/>
              <a:t>5</a:t>
            </a:r>
            <a:r>
              <a:rPr dirty="0" spc="-95"/>
              <a:t> </a:t>
            </a:r>
            <a:r>
              <a:rPr dirty="0" spc="5"/>
              <a:t>main</a:t>
            </a:r>
            <a:r>
              <a:rPr dirty="0" spc="-95"/>
              <a:t> </a:t>
            </a:r>
            <a:r>
              <a:rPr dirty="0"/>
              <a:t>steps</a:t>
            </a:r>
            <a:r>
              <a:rPr dirty="0" spc="-95"/>
              <a:t> </a:t>
            </a:r>
            <a:r>
              <a:rPr dirty="0" spc="10"/>
              <a:t>in</a:t>
            </a:r>
            <a:r>
              <a:rPr dirty="0" spc="-95"/>
              <a:t> </a:t>
            </a:r>
            <a:r>
              <a:rPr dirty="0" spc="-5"/>
              <a:t>hypothesis</a:t>
            </a:r>
            <a:r>
              <a:rPr dirty="0" spc="-95"/>
              <a:t> </a:t>
            </a:r>
            <a:r>
              <a:rPr dirty="0" spc="5"/>
              <a:t>testing:</a:t>
            </a:r>
          </a:p>
          <a:p>
            <a:pPr marL="3810">
              <a:lnSpc>
                <a:spcPct val="100000"/>
              </a:lnSpc>
              <a:spcBef>
                <a:spcPts val="60"/>
              </a:spcBef>
            </a:pPr>
            <a:endParaRPr sz="1450"/>
          </a:p>
          <a:p>
            <a:pPr marL="473709" indent="-344170">
              <a:lnSpc>
                <a:spcPct val="100000"/>
              </a:lnSpc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dirty="0" spc="5"/>
              <a:t>State</a:t>
            </a:r>
            <a:r>
              <a:rPr dirty="0" spc="-95"/>
              <a:t> </a:t>
            </a:r>
            <a:r>
              <a:rPr dirty="0"/>
              <a:t>your</a:t>
            </a:r>
            <a:r>
              <a:rPr dirty="0" spc="-95"/>
              <a:t> </a:t>
            </a:r>
            <a:r>
              <a:rPr dirty="0" spc="10"/>
              <a:t>research</a:t>
            </a:r>
            <a:r>
              <a:rPr dirty="0" spc="-95"/>
              <a:t> </a:t>
            </a:r>
            <a:r>
              <a:rPr dirty="0" spc="-5"/>
              <a:t>hypothesis</a:t>
            </a:r>
            <a:r>
              <a:rPr dirty="0" spc="-90"/>
              <a:t> </a:t>
            </a:r>
            <a:r>
              <a:rPr dirty="0" spc="5"/>
              <a:t>as</a:t>
            </a:r>
            <a:r>
              <a:rPr dirty="0" spc="-95"/>
              <a:t> </a:t>
            </a:r>
            <a:r>
              <a:rPr dirty="0" spc="15"/>
              <a:t>a</a:t>
            </a:r>
            <a:r>
              <a:rPr dirty="0" spc="-95"/>
              <a:t> </a:t>
            </a:r>
            <a:r>
              <a:rPr dirty="0" spc="10"/>
              <a:t>null</a:t>
            </a:r>
            <a:r>
              <a:rPr dirty="0" spc="-90"/>
              <a:t> </a:t>
            </a:r>
            <a:r>
              <a:rPr dirty="0" spc="10"/>
              <a:t>(Ho)</a:t>
            </a:r>
            <a:r>
              <a:rPr dirty="0" spc="-95"/>
              <a:t> </a:t>
            </a:r>
            <a:r>
              <a:rPr dirty="0"/>
              <a:t>and</a:t>
            </a:r>
            <a:r>
              <a:rPr dirty="0" spc="-95"/>
              <a:t> </a:t>
            </a:r>
            <a:r>
              <a:rPr dirty="0" spc="15"/>
              <a:t>alternate</a:t>
            </a:r>
            <a:r>
              <a:rPr dirty="0" spc="-95"/>
              <a:t> </a:t>
            </a:r>
            <a:r>
              <a:rPr dirty="0" spc="25"/>
              <a:t>(Ha)</a:t>
            </a:r>
            <a:r>
              <a:rPr dirty="0" spc="-90"/>
              <a:t> </a:t>
            </a:r>
            <a:r>
              <a:rPr dirty="0" spc="-10"/>
              <a:t>hypothesis.</a:t>
            </a:r>
          </a:p>
          <a:p>
            <a:pPr marL="473709" indent="-344170">
              <a:lnSpc>
                <a:spcPct val="100000"/>
              </a:lnSpc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dirty="0" spc="5"/>
              <a:t>Collect</a:t>
            </a:r>
            <a:r>
              <a:rPr dirty="0" spc="-95"/>
              <a:t> </a:t>
            </a:r>
            <a:r>
              <a:rPr dirty="0" spc="10"/>
              <a:t>data</a:t>
            </a:r>
            <a:r>
              <a:rPr dirty="0" spc="-95"/>
              <a:t> </a:t>
            </a:r>
            <a:r>
              <a:rPr dirty="0" spc="10"/>
              <a:t>in</a:t>
            </a:r>
            <a:r>
              <a:rPr dirty="0" spc="-95"/>
              <a:t> </a:t>
            </a:r>
            <a:r>
              <a:rPr dirty="0" spc="15"/>
              <a:t>a</a:t>
            </a:r>
            <a:r>
              <a:rPr dirty="0" spc="-95"/>
              <a:t> </a:t>
            </a:r>
            <a:r>
              <a:rPr dirty="0" spc="-15"/>
              <a:t>way</a:t>
            </a:r>
            <a:r>
              <a:rPr dirty="0" spc="-95"/>
              <a:t> </a:t>
            </a:r>
            <a:r>
              <a:rPr dirty="0" spc="-5"/>
              <a:t>designed</a:t>
            </a:r>
            <a:r>
              <a:rPr dirty="0" spc="-95"/>
              <a:t> </a:t>
            </a:r>
            <a:r>
              <a:rPr dirty="0"/>
              <a:t>to</a:t>
            </a:r>
            <a:r>
              <a:rPr dirty="0" spc="-95"/>
              <a:t> </a:t>
            </a:r>
            <a:r>
              <a:rPr dirty="0" spc="5"/>
              <a:t>test</a:t>
            </a:r>
            <a:r>
              <a:rPr dirty="0" spc="-90"/>
              <a:t> </a:t>
            </a:r>
            <a:r>
              <a:rPr dirty="0"/>
              <a:t>the</a:t>
            </a:r>
            <a:r>
              <a:rPr dirty="0" spc="-95"/>
              <a:t> </a:t>
            </a:r>
            <a:r>
              <a:rPr dirty="0" spc="-10"/>
              <a:t>hypothesis.</a:t>
            </a:r>
          </a:p>
          <a:p>
            <a:pPr marL="473709" indent="-344170">
              <a:lnSpc>
                <a:spcPct val="100000"/>
              </a:lnSpc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dirty="0" spc="5"/>
              <a:t>Perform</a:t>
            </a:r>
            <a:r>
              <a:rPr dirty="0" spc="-95"/>
              <a:t> </a:t>
            </a:r>
            <a:r>
              <a:rPr dirty="0" spc="5"/>
              <a:t>an</a:t>
            </a:r>
            <a:r>
              <a:rPr dirty="0" spc="-95"/>
              <a:t> </a:t>
            </a:r>
            <a:r>
              <a:rPr dirty="0" spc="10"/>
              <a:t>appropriate</a:t>
            </a:r>
            <a:r>
              <a:rPr dirty="0" spc="-95"/>
              <a:t> </a:t>
            </a:r>
            <a:r>
              <a:rPr dirty="0" spc="10"/>
              <a:t>statistical</a:t>
            </a:r>
            <a:r>
              <a:rPr dirty="0" spc="-95"/>
              <a:t> </a:t>
            </a:r>
            <a:r>
              <a:rPr dirty="0"/>
              <a:t>test.</a:t>
            </a:r>
          </a:p>
          <a:p>
            <a:pPr marL="473709" indent="-344170">
              <a:lnSpc>
                <a:spcPct val="100000"/>
              </a:lnSpc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dirty="0" spc="-5"/>
              <a:t>Decide</a:t>
            </a:r>
            <a:r>
              <a:rPr dirty="0" spc="-95"/>
              <a:t> </a:t>
            </a:r>
            <a:r>
              <a:rPr dirty="0"/>
              <a:t>whether</a:t>
            </a:r>
            <a:r>
              <a:rPr dirty="0" spc="-95"/>
              <a:t> </a:t>
            </a:r>
            <a:r>
              <a:rPr dirty="0"/>
              <a:t>to</a:t>
            </a:r>
            <a:r>
              <a:rPr dirty="0" spc="-95"/>
              <a:t> </a:t>
            </a:r>
            <a:r>
              <a:rPr dirty="0" spc="10"/>
              <a:t>reject</a:t>
            </a:r>
            <a:r>
              <a:rPr dirty="0" spc="-95"/>
              <a:t> </a:t>
            </a:r>
            <a:r>
              <a:rPr dirty="0" spc="20"/>
              <a:t>or</a:t>
            </a:r>
            <a:r>
              <a:rPr dirty="0" spc="-95"/>
              <a:t> </a:t>
            </a:r>
            <a:r>
              <a:rPr dirty="0" spc="10"/>
              <a:t>fail</a:t>
            </a:r>
            <a:r>
              <a:rPr dirty="0" spc="-90"/>
              <a:t> </a:t>
            </a:r>
            <a:r>
              <a:rPr dirty="0"/>
              <a:t>to</a:t>
            </a:r>
            <a:r>
              <a:rPr dirty="0" spc="-95"/>
              <a:t> </a:t>
            </a:r>
            <a:r>
              <a:rPr dirty="0" spc="10"/>
              <a:t>reject</a:t>
            </a:r>
            <a:r>
              <a:rPr dirty="0" spc="-95"/>
              <a:t> </a:t>
            </a:r>
            <a:r>
              <a:rPr dirty="0"/>
              <a:t>your</a:t>
            </a:r>
            <a:r>
              <a:rPr dirty="0" spc="-95"/>
              <a:t> </a:t>
            </a:r>
            <a:r>
              <a:rPr dirty="0" spc="10"/>
              <a:t>null</a:t>
            </a:r>
            <a:r>
              <a:rPr dirty="0" spc="-95"/>
              <a:t> </a:t>
            </a:r>
            <a:r>
              <a:rPr dirty="0" spc="-10"/>
              <a:t>hypothesis.</a:t>
            </a:r>
          </a:p>
          <a:p>
            <a:pPr marL="473709" indent="-344170">
              <a:lnSpc>
                <a:spcPct val="100000"/>
              </a:lnSpc>
              <a:buFont typeface="Arial"/>
              <a:buChar char="●"/>
              <a:tabLst>
                <a:tab pos="473075" algn="l"/>
                <a:tab pos="473709" algn="l"/>
              </a:tabLst>
            </a:pPr>
            <a:r>
              <a:rPr dirty="0" spc="10"/>
              <a:t>Present</a:t>
            </a:r>
            <a:r>
              <a:rPr dirty="0" spc="-100"/>
              <a:t> </a:t>
            </a:r>
            <a:r>
              <a:rPr dirty="0"/>
              <a:t>the</a:t>
            </a:r>
            <a:r>
              <a:rPr dirty="0" spc="-95"/>
              <a:t> </a:t>
            </a:r>
            <a:r>
              <a:rPr dirty="0"/>
              <a:t>ﬁndings</a:t>
            </a:r>
            <a:r>
              <a:rPr dirty="0" spc="-95"/>
              <a:t> </a:t>
            </a:r>
            <a:r>
              <a:rPr dirty="0" spc="10"/>
              <a:t>in</a:t>
            </a:r>
            <a:r>
              <a:rPr dirty="0" spc="-95"/>
              <a:t> </a:t>
            </a:r>
            <a:r>
              <a:rPr dirty="0"/>
              <a:t>your</a:t>
            </a:r>
            <a:r>
              <a:rPr dirty="0" spc="-95"/>
              <a:t> </a:t>
            </a:r>
            <a:r>
              <a:rPr dirty="0" spc="15"/>
              <a:t>results</a:t>
            </a:r>
            <a:r>
              <a:rPr dirty="0" spc="-95"/>
              <a:t> </a:t>
            </a:r>
            <a:r>
              <a:rPr dirty="0"/>
              <a:t>and</a:t>
            </a:r>
            <a:r>
              <a:rPr dirty="0" spc="-95"/>
              <a:t> </a:t>
            </a:r>
            <a:r>
              <a:rPr dirty="0"/>
              <a:t>discussion</a:t>
            </a:r>
            <a:r>
              <a:rPr dirty="0" spc="-95"/>
              <a:t> </a:t>
            </a:r>
            <a:r>
              <a:rPr dirty="0" spc="-5"/>
              <a:t>section.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4302" y="83534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937" y="4487671"/>
            <a:ext cx="1389484" cy="655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0324" y="786596"/>
            <a:ext cx="2245360" cy="314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Types </a:t>
            </a:r>
            <a:r>
              <a:rPr dirty="0" spc="-20"/>
              <a:t>of</a:t>
            </a:r>
            <a:r>
              <a:rPr dirty="0" spc="-195"/>
              <a:t> </a:t>
            </a:r>
            <a:r>
              <a:rPr dirty="0"/>
              <a:t>Hypothesis: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20"/>
              <a:t>upgrad.com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324" y="1368254"/>
            <a:ext cx="4233545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" b="1">
                <a:latin typeface="Lato"/>
                <a:cs typeface="Lato"/>
              </a:rPr>
              <a:t>Null</a:t>
            </a:r>
            <a:r>
              <a:rPr dirty="0" sz="1400" spc="-75" b="1">
                <a:latin typeface="Lato"/>
                <a:cs typeface="Lato"/>
              </a:rPr>
              <a:t> </a:t>
            </a:r>
            <a:r>
              <a:rPr dirty="0" sz="1400" b="1">
                <a:latin typeface="Lato"/>
                <a:cs typeface="Lato"/>
              </a:rPr>
              <a:t>Hypothesis: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50">
              <a:latin typeface="Lato"/>
              <a:cs typeface="Lato"/>
            </a:endParaRPr>
          </a:p>
          <a:p>
            <a:pPr marL="469900" indent="-33655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-5">
                <a:latin typeface="Lato"/>
                <a:cs typeface="Lato"/>
              </a:rPr>
              <a:t>Makes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an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assumption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about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the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status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10">
                <a:latin typeface="Lato"/>
                <a:cs typeface="Lato"/>
              </a:rPr>
              <a:t>quo</a:t>
            </a:r>
            <a:endParaRPr sz="1400">
              <a:latin typeface="Lato"/>
              <a:cs typeface="Lato"/>
            </a:endParaRPr>
          </a:p>
          <a:p>
            <a:pPr marL="469900" indent="-33655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-5">
                <a:latin typeface="Lato"/>
                <a:cs typeface="Lato"/>
              </a:rPr>
              <a:t>Always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contains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the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symbols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50">
                <a:latin typeface="Lato"/>
                <a:cs typeface="Lato"/>
              </a:rPr>
              <a:t>‘=’,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‘≤’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5">
                <a:latin typeface="Lato"/>
                <a:cs typeface="Lato"/>
              </a:rPr>
              <a:t>or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‘≥’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●"/>
            </a:pPr>
            <a:endParaRPr sz="13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dirty="0" sz="1400" spc="15" b="1">
                <a:latin typeface="Lato"/>
                <a:cs typeface="Lato"/>
              </a:rPr>
              <a:t>Alternate</a:t>
            </a:r>
            <a:r>
              <a:rPr dirty="0" sz="1400" spc="-75" b="1">
                <a:latin typeface="Lato"/>
                <a:cs typeface="Lato"/>
              </a:rPr>
              <a:t> </a:t>
            </a:r>
            <a:r>
              <a:rPr dirty="0" sz="1400" b="1">
                <a:latin typeface="Lato"/>
                <a:cs typeface="Lato"/>
              </a:rPr>
              <a:t>Hypothesis: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50">
              <a:latin typeface="Lato"/>
              <a:cs typeface="Lato"/>
            </a:endParaRPr>
          </a:p>
          <a:p>
            <a:pPr marL="469900" indent="-33655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5">
                <a:latin typeface="Lato"/>
                <a:cs typeface="Lato"/>
              </a:rPr>
              <a:t>Challenges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and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complements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the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null</a:t>
            </a:r>
            <a:r>
              <a:rPr dirty="0" sz="1400" spc="-85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hypothesis</a:t>
            </a:r>
            <a:endParaRPr sz="1400">
              <a:latin typeface="Lato"/>
              <a:cs typeface="Lato"/>
            </a:endParaRPr>
          </a:p>
          <a:p>
            <a:pPr marL="469900" indent="-33655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-5">
                <a:latin typeface="Lato"/>
                <a:cs typeface="Lato"/>
              </a:rPr>
              <a:t>Always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contains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the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symbols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50">
                <a:latin typeface="Lato"/>
                <a:cs typeface="Lato"/>
              </a:rPr>
              <a:t>‘≠’,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‘&lt;’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5">
                <a:latin typeface="Lato"/>
                <a:cs typeface="Lato"/>
              </a:rPr>
              <a:t>or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-5">
                <a:latin typeface="Lato"/>
                <a:cs typeface="Lato"/>
              </a:rPr>
              <a:t>‘&gt;’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4302" y="83534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937" y="4487671"/>
            <a:ext cx="1389484" cy="655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5173" y="557996"/>
            <a:ext cx="5270500" cy="314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p-value</a:t>
            </a:r>
            <a:r>
              <a:rPr dirty="0" spc="-95"/>
              <a:t> </a:t>
            </a:r>
            <a:r>
              <a:rPr dirty="0" spc="5"/>
              <a:t>method</a:t>
            </a:r>
            <a:r>
              <a:rPr dirty="0" spc="-85"/>
              <a:t> </a:t>
            </a:r>
            <a:r>
              <a:rPr dirty="0" spc="10"/>
              <a:t>for</a:t>
            </a:r>
            <a:r>
              <a:rPr dirty="0" spc="-90"/>
              <a:t> </a:t>
            </a:r>
            <a:r>
              <a:rPr dirty="0" spc="30"/>
              <a:t>a</a:t>
            </a:r>
            <a:r>
              <a:rPr dirty="0" spc="-95"/>
              <a:t> </a:t>
            </a:r>
            <a:r>
              <a:rPr dirty="0" spc="10"/>
              <a:t>right-tailed</a:t>
            </a:r>
            <a:r>
              <a:rPr dirty="0" spc="-90"/>
              <a:t> </a:t>
            </a:r>
            <a:r>
              <a:rPr dirty="0" spc="-5"/>
              <a:t>hypothesis</a:t>
            </a:r>
            <a:r>
              <a:rPr dirty="0" spc="-90"/>
              <a:t> </a:t>
            </a:r>
            <a:r>
              <a:rPr dirty="0" spc="10"/>
              <a:t>test: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8710" y="1139147"/>
            <a:ext cx="7839709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marR="6985" indent="-3441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56235" algn="l"/>
                <a:tab pos="356870" algn="l"/>
                <a:tab pos="4821555" algn="l"/>
              </a:tabLst>
            </a:pPr>
            <a:r>
              <a:rPr dirty="0" sz="1500" spc="10">
                <a:latin typeface="Lato"/>
                <a:cs typeface="Lato"/>
              </a:rPr>
              <a:t>Calculate</a:t>
            </a:r>
            <a:r>
              <a:rPr dirty="0" sz="1500" spc="-28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the </a:t>
            </a:r>
            <a:r>
              <a:rPr dirty="0" sz="1500" spc="-10">
                <a:latin typeface="Lato"/>
                <a:cs typeface="Lato"/>
              </a:rPr>
              <a:t>Z-score </a:t>
            </a:r>
            <a:r>
              <a:rPr dirty="0" sz="1500">
                <a:latin typeface="Lato"/>
                <a:cs typeface="Lato"/>
              </a:rPr>
              <a:t>using the</a:t>
            </a:r>
            <a:r>
              <a:rPr dirty="0" sz="1500" spc="-75">
                <a:latin typeface="Lato"/>
                <a:cs typeface="Lato"/>
              </a:rPr>
              <a:t> </a:t>
            </a:r>
            <a:r>
              <a:rPr dirty="0" sz="1500" spc="5">
                <a:latin typeface="Lato"/>
                <a:cs typeface="Lato"/>
              </a:rPr>
              <a:t>formula	</a:t>
            </a:r>
            <a:r>
              <a:rPr dirty="0" sz="1500">
                <a:latin typeface="Lato"/>
                <a:cs typeface="Lato"/>
              </a:rPr>
              <a:t>the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sample</a:t>
            </a:r>
            <a:r>
              <a:rPr dirty="0" sz="1500" spc="-100">
                <a:latin typeface="Lato"/>
                <a:cs typeface="Lato"/>
              </a:rPr>
              <a:t> </a:t>
            </a:r>
            <a:r>
              <a:rPr dirty="0" sz="1500" spc="-5">
                <a:latin typeface="Lato"/>
                <a:cs typeface="Lato"/>
              </a:rPr>
              <a:t>mean,</a:t>
            </a:r>
            <a:r>
              <a:rPr dirty="0" sz="1500" spc="-100">
                <a:latin typeface="Lato"/>
                <a:cs typeface="Lato"/>
              </a:rPr>
              <a:t> </a:t>
            </a:r>
            <a:r>
              <a:rPr dirty="0" sz="1500">
                <a:latin typeface="Arial"/>
                <a:cs typeface="Arial"/>
              </a:rPr>
              <a:t>μ</a:t>
            </a:r>
            <a:r>
              <a:rPr dirty="0" sz="1500" spc="-130">
                <a:latin typeface="Arial"/>
                <a:cs typeface="Arial"/>
              </a:rPr>
              <a:t> </a:t>
            </a:r>
            <a:r>
              <a:rPr dirty="0" sz="1500" spc="10">
                <a:latin typeface="Lato"/>
                <a:cs typeface="Lato"/>
              </a:rPr>
              <a:t>is</a:t>
            </a:r>
            <a:r>
              <a:rPr dirty="0" sz="1500" spc="-10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the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population  </a:t>
            </a:r>
            <a:r>
              <a:rPr dirty="0" sz="1500" spc="-5">
                <a:latin typeface="Lato"/>
                <a:cs typeface="Lato"/>
              </a:rPr>
              <a:t>mean,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Arial"/>
                <a:cs typeface="Arial"/>
              </a:rPr>
              <a:t>σ</a:t>
            </a:r>
            <a:r>
              <a:rPr dirty="0" sz="1500" spc="-120">
                <a:latin typeface="Arial"/>
                <a:cs typeface="Arial"/>
              </a:rPr>
              <a:t> </a:t>
            </a:r>
            <a:r>
              <a:rPr dirty="0" sz="1500" spc="10">
                <a:latin typeface="Lato"/>
                <a:cs typeface="Lato"/>
              </a:rPr>
              <a:t>is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the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population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 spc="10">
                <a:latin typeface="Lato"/>
                <a:cs typeface="Lato"/>
              </a:rPr>
              <a:t>standard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deviation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(which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 spc="-5">
                <a:latin typeface="Lato"/>
                <a:cs typeface="Lato"/>
              </a:rPr>
              <a:t>can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 spc="-5">
                <a:latin typeface="Lato"/>
                <a:cs typeface="Lato"/>
              </a:rPr>
              <a:t>be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approximated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to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 spc="-25">
                <a:latin typeface="Lato"/>
                <a:cs typeface="Lato"/>
              </a:rPr>
              <a:t>S,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the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sample  </a:t>
            </a:r>
            <a:r>
              <a:rPr dirty="0" sz="1500" spc="10">
                <a:latin typeface="Lato"/>
                <a:cs typeface="Lato"/>
              </a:rPr>
              <a:t>standard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deviation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5">
                <a:latin typeface="Lato"/>
                <a:cs typeface="Lato"/>
              </a:rPr>
              <a:t>like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-15">
                <a:latin typeface="Lato"/>
                <a:cs typeface="Lato"/>
              </a:rPr>
              <a:t>you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15">
                <a:latin typeface="Lato"/>
                <a:cs typeface="Lato"/>
              </a:rPr>
              <a:t>learnt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10">
                <a:latin typeface="Lato"/>
                <a:cs typeface="Lato"/>
              </a:rPr>
              <a:t>during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10">
                <a:latin typeface="Lato"/>
                <a:cs typeface="Lato"/>
              </a:rPr>
              <a:t>inferential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10">
                <a:latin typeface="Lato"/>
                <a:cs typeface="Lato"/>
              </a:rPr>
              <a:t>statistics),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and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-5">
                <a:latin typeface="Lato"/>
                <a:cs typeface="Lato"/>
              </a:rPr>
              <a:t>n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10">
                <a:latin typeface="Lato"/>
                <a:cs typeface="Lato"/>
              </a:rPr>
              <a:t>is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the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sample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-5">
                <a:latin typeface="Lato"/>
                <a:cs typeface="Lato"/>
              </a:rPr>
              <a:t>size.</a:t>
            </a:r>
            <a:endParaRPr sz="15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●"/>
            </a:pPr>
            <a:endParaRPr sz="1450">
              <a:latin typeface="Lato"/>
              <a:cs typeface="Lato"/>
            </a:endParaRPr>
          </a:p>
          <a:p>
            <a:pPr marL="356235" marR="5080" indent="-344170">
              <a:lnSpc>
                <a:spcPct val="100000"/>
              </a:lnSpc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>
                <a:latin typeface="Lato"/>
                <a:cs typeface="Lato"/>
              </a:rPr>
              <a:t>From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the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-10">
                <a:latin typeface="Lato"/>
                <a:cs typeface="Lato"/>
              </a:rPr>
              <a:t>Z-score,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5">
                <a:latin typeface="Lato"/>
                <a:cs typeface="Lato"/>
              </a:rPr>
              <a:t>calculate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the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-5">
                <a:latin typeface="Lato"/>
                <a:cs typeface="Lato"/>
              </a:rPr>
              <a:t>Z-value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using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the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-5">
                <a:latin typeface="Lato"/>
                <a:cs typeface="Lato"/>
              </a:rPr>
              <a:t>Z-table.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-35">
                <a:latin typeface="Lato"/>
                <a:cs typeface="Lato"/>
              </a:rPr>
              <a:t>Now,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-15">
                <a:latin typeface="Lato"/>
                <a:cs typeface="Lato"/>
              </a:rPr>
              <a:t>you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-10">
                <a:latin typeface="Lato"/>
                <a:cs typeface="Lato"/>
              </a:rPr>
              <a:t>won't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-5">
                <a:latin typeface="Lato"/>
                <a:cs typeface="Lato"/>
              </a:rPr>
              <a:t>be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15">
                <a:latin typeface="Lato"/>
                <a:cs typeface="Lato"/>
              </a:rPr>
              <a:t>required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to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-10">
                <a:latin typeface="Lato"/>
                <a:cs typeface="Lato"/>
              </a:rPr>
              <a:t>do  </a:t>
            </a:r>
            <a:r>
              <a:rPr dirty="0" sz="1500" spc="10">
                <a:latin typeface="Lato"/>
                <a:cs typeface="Lato"/>
              </a:rPr>
              <a:t>this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step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5">
                <a:latin typeface="Lato"/>
                <a:cs typeface="Lato"/>
              </a:rPr>
              <a:t>as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10">
                <a:latin typeface="Lato"/>
                <a:cs typeface="Lato"/>
              </a:rPr>
              <a:t>this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10">
                <a:latin typeface="Lato"/>
                <a:cs typeface="Lato"/>
              </a:rPr>
              <a:t>is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-10">
                <a:latin typeface="Lato"/>
                <a:cs typeface="Lato"/>
              </a:rPr>
              <a:t>done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10">
                <a:latin typeface="Lato"/>
                <a:cs typeface="Lato"/>
              </a:rPr>
              <a:t>automatically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10">
                <a:latin typeface="Lato"/>
                <a:cs typeface="Lato"/>
              </a:rPr>
              <a:t>in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tools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5">
                <a:latin typeface="Lato"/>
                <a:cs typeface="Lato"/>
              </a:rPr>
              <a:t>like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-5">
                <a:latin typeface="Lato"/>
                <a:cs typeface="Lato"/>
              </a:rPr>
              <a:t>Excel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5">
                <a:latin typeface="Lato"/>
                <a:cs typeface="Lato"/>
              </a:rPr>
              <a:t>but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20">
                <a:latin typeface="Lato"/>
                <a:cs typeface="Lato"/>
              </a:rPr>
              <a:t>it's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-15">
                <a:latin typeface="Lato"/>
                <a:cs typeface="Lato"/>
              </a:rPr>
              <a:t>good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to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-10">
                <a:latin typeface="Lato"/>
                <a:cs typeface="Lato"/>
              </a:rPr>
              <a:t>know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the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-10">
                <a:latin typeface="Lato"/>
                <a:cs typeface="Lato"/>
              </a:rPr>
              <a:t>method.</a:t>
            </a:r>
            <a:endParaRPr sz="15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●"/>
            </a:pPr>
            <a:endParaRPr sz="1450">
              <a:latin typeface="Lato"/>
              <a:cs typeface="Lato"/>
            </a:endParaRPr>
          </a:p>
          <a:p>
            <a:pPr marL="356235" indent="-344170">
              <a:lnSpc>
                <a:spcPct val="100000"/>
              </a:lnSpc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90">
                <a:latin typeface="Lato"/>
                <a:cs typeface="Lato"/>
              </a:rPr>
              <a:t>To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get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the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5">
                <a:latin typeface="Lato"/>
                <a:cs typeface="Lato"/>
              </a:rPr>
              <a:t>ﬁnal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-10">
                <a:latin typeface="Lato"/>
                <a:cs typeface="Lato"/>
              </a:rPr>
              <a:t>p-value,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5">
                <a:latin typeface="Lato"/>
                <a:cs typeface="Lato"/>
              </a:rPr>
              <a:t>subtract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the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-5">
                <a:latin typeface="Lato"/>
                <a:cs typeface="Lato"/>
              </a:rPr>
              <a:t>Z-value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10">
                <a:latin typeface="Lato"/>
                <a:cs typeface="Lato"/>
              </a:rPr>
              <a:t>that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-15">
                <a:latin typeface="Lato"/>
                <a:cs typeface="Lato"/>
              </a:rPr>
              <a:t>you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get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from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-20">
                <a:latin typeface="Lato"/>
                <a:cs typeface="Lato"/>
              </a:rPr>
              <a:t>1.</a:t>
            </a:r>
            <a:endParaRPr sz="1500">
              <a:latin typeface="Lato"/>
              <a:cs typeface="La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54016" y="1047485"/>
            <a:ext cx="944673" cy="293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20"/>
              <a:t>upgrad.com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4302" y="83534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937" y="4487671"/>
            <a:ext cx="1389484" cy="655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5173" y="557996"/>
            <a:ext cx="1700530" cy="314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Types </a:t>
            </a:r>
            <a:r>
              <a:rPr dirty="0" spc="-20"/>
              <a:t>of</a:t>
            </a:r>
            <a:r>
              <a:rPr dirty="0" spc="-215"/>
              <a:t> </a:t>
            </a:r>
            <a:r>
              <a:rPr dirty="0" spc="20"/>
              <a:t>Errors: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20"/>
              <a:t>upgrad.com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5173" y="1139147"/>
            <a:ext cx="7994015" cy="208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Lato"/>
                <a:cs typeface="Lato"/>
              </a:rPr>
              <a:t>The</a:t>
            </a:r>
            <a:r>
              <a:rPr dirty="0" sz="1500" spc="-100">
                <a:latin typeface="Lato"/>
                <a:cs typeface="Lato"/>
              </a:rPr>
              <a:t> </a:t>
            </a:r>
            <a:r>
              <a:rPr dirty="0" sz="1500" spc="-10">
                <a:latin typeface="Lato"/>
                <a:cs typeface="Lato"/>
              </a:rPr>
              <a:t>two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-5">
                <a:latin typeface="Lato"/>
                <a:cs typeface="Lato"/>
              </a:rPr>
              <a:t>types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-20">
                <a:latin typeface="Lato"/>
                <a:cs typeface="Lato"/>
              </a:rPr>
              <a:t>of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25">
                <a:latin typeface="Lato"/>
                <a:cs typeface="Lato"/>
              </a:rPr>
              <a:t>errors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15">
                <a:latin typeface="Lato"/>
                <a:cs typeface="Lato"/>
              </a:rPr>
              <a:t>are:</a:t>
            </a:r>
            <a:endParaRPr sz="15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Lato"/>
              <a:cs typeface="Lato"/>
            </a:endParaRPr>
          </a:p>
          <a:p>
            <a:pPr marL="469265" marR="5080" indent="-34417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u="heavy" sz="1500" spc="-30">
                <a:uFill>
                  <a:solidFill>
                    <a:srgbClr val="000000"/>
                  </a:solidFill>
                </a:uFill>
                <a:latin typeface="Lato"/>
                <a:cs typeface="Lato"/>
              </a:rPr>
              <a:t>Type-I </a:t>
            </a:r>
            <a:r>
              <a:rPr dirty="0" u="heavy" sz="1500" spc="25">
                <a:uFill>
                  <a:solidFill>
                    <a:srgbClr val="000000"/>
                  </a:solidFill>
                </a:uFill>
                <a:latin typeface="Lato"/>
                <a:cs typeface="Lato"/>
              </a:rPr>
              <a:t>Error:</a:t>
            </a:r>
            <a:r>
              <a:rPr dirty="0" sz="1500" spc="25">
                <a:latin typeface="Lato"/>
                <a:cs typeface="Lato"/>
              </a:rPr>
              <a:t> </a:t>
            </a:r>
            <a:r>
              <a:rPr dirty="0" sz="1500">
                <a:latin typeface="Arial"/>
                <a:cs typeface="Arial"/>
              </a:rPr>
              <a:t>α </a:t>
            </a:r>
            <a:r>
              <a:rPr dirty="0" sz="1500" spc="10">
                <a:latin typeface="Lato"/>
                <a:cs typeface="Lato"/>
              </a:rPr>
              <a:t>is </a:t>
            </a:r>
            <a:r>
              <a:rPr dirty="0" sz="1500">
                <a:latin typeface="Lato"/>
                <a:cs typeface="Lato"/>
              </a:rPr>
              <a:t>the acceptable </a:t>
            </a:r>
            <a:r>
              <a:rPr dirty="0" sz="1500" spc="10">
                <a:latin typeface="Lato"/>
                <a:cs typeface="Lato"/>
              </a:rPr>
              <a:t>probability </a:t>
            </a:r>
            <a:r>
              <a:rPr dirty="0" sz="1500" spc="-20">
                <a:latin typeface="Lato"/>
                <a:cs typeface="Lato"/>
              </a:rPr>
              <a:t>of </a:t>
            </a:r>
            <a:r>
              <a:rPr dirty="0" sz="1500" spc="5">
                <a:latin typeface="Lato"/>
                <a:cs typeface="Lato"/>
              </a:rPr>
              <a:t>making </a:t>
            </a:r>
            <a:r>
              <a:rPr dirty="0" sz="1500" spc="15">
                <a:latin typeface="Lato"/>
                <a:cs typeface="Lato"/>
              </a:rPr>
              <a:t>a </a:t>
            </a:r>
            <a:r>
              <a:rPr dirty="0" sz="1500" spc="-40">
                <a:latin typeface="Lato"/>
                <a:cs typeface="Lato"/>
              </a:rPr>
              <a:t>Type </a:t>
            </a:r>
            <a:r>
              <a:rPr dirty="0" sz="1500" spc="40">
                <a:latin typeface="Lato"/>
                <a:cs typeface="Lato"/>
              </a:rPr>
              <a:t>I </a:t>
            </a:r>
            <a:r>
              <a:rPr dirty="0" sz="1500" spc="30">
                <a:latin typeface="Lato"/>
                <a:cs typeface="Lato"/>
              </a:rPr>
              <a:t>error </a:t>
            </a:r>
            <a:r>
              <a:rPr dirty="0" sz="1500" spc="15">
                <a:latin typeface="Lato"/>
                <a:cs typeface="Lato"/>
              </a:rPr>
              <a:t>(also </a:t>
            </a:r>
            <a:r>
              <a:rPr dirty="0" sz="1500" spc="5">
                <a:latin typeface="Lato"/>
                <a:cs typeface="Lato"/>
              </a:rPr>
              <a:t>called </a:t>
            </a:r>
            <a:r>
              <a:rPr dirty="0" sz="1500">
                <a:latin typeface="Lato"/>
                <a:cs typeface="Lato"/>
              </a:rPr>
              <a:t>the  signiﬁcance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level).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Alternatively,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20">
                <a:latin typeface="Lato"/>
                <a:cs typeface="Lato"/>
              </a:rPr>
              <a:t>(1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 spc="-40">
                <a:latin typeface="Lato"/>
                <a:cs typeface="Lato"/>
              </a:rPr>
              <a:t>–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20">
                <a:latin typeface="Arial"/>
                <a:cs typeface="Arial"/>
              </a:rPr>
              <a:t>α</a:t>
            </a:r>
            <a:r>
              <a:rPr dirty="0" sz="1500" spc="20">
                <a:latin typeface="Lato"/>
                <a:cs typeface="Lato"/>
              </a:rPr>
              <a:t>)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 spc="10">
                <a:latin typeface="Lato"/>
                <a:cs typeface="Lato"/>
              </a:rPr>
              <a:t>is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5">
                <a:latin typeface="Lato"/>
                <a:cs typeface="Lato"/>
              </a:rPr>
              <a:t>called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the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-10">
                <a:latin typeface="Lato"/>
                <a:cs typeface="Lato"/>
              </a:rPr>
              <a:t>conﬁdence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 spc="-10">
                <a:latin typeface="Lato"/>
                <a:cs typeface="Lato"/>
              </a:rPr>
              <a:t>level.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5">
                <a:latin typeface="Lato"/>
                <a:cs typeface="Lato"/>
              </a:rPr>
              <a:t>This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occurs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-15">
                <a:latin typeface="Lato"/>
                <a:cs typeface="Lato"/>
              </a:rPr>
              <a:t>when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your  </a:t>
            </a:r>
            <a:r>
              <a:rPr dirty="0" sz="1500" spc="10">
                <a:latin typeface="Lato"/>
                <a:cs typeface="Lato"/>
              </a:rPr>
              <a:t>null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-5">
                <a:latin typeface="Lato"/>
                <a:cs typeface="Lato"/>
              </a:rPr>
              <a:t>hypothesis</a:t>
            </a:r>
            <a:r>
              <a:rPr dirty="0" sz="1500" spc="-100">
                <a:latin typeface="Lato"/>
                <a:cs typeface="Lato"/>
              </a:rPr>
              <a:t> </a:t>
            </a:r>
            <a:r>
              <a:rPr dirty="0" sz="1500" spc="10">
                <a:latin typeface="Lato"/>
                <a:cs typeface="Lato"/>
              </a:rPr>
              <a:t>is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10">
                <a:latin typeface="Lato"/>
                <a:cs typeface="Lato"/>
              </a:rPr>
              <a:t>actually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15">
                <a:latin typeface="Lato"/>
                <a:cs typeface="Lato"/>
              </a:rPr>
              <a:t>true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5">
                <a:latin typeface="Lato"/>
                <a:cs typeface="Lato"/>
              </a:rPr>
              <a:t>but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-15">
                <a:latin typeface="Lato"/>
                <a:cs typeface="Lato"/>
              </a:rPr>
              <a:t>you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10">
                <a:latin typeface="Lato"/>
                <a:cs typeface="Lato"/>
              </a:rPr>
              <a:t>reject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it.</a:t>
            </a:r>
            <a:endParaRPr sz="15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●"/>
            </a:pPr>
            <a:endParaRPr sz="1450">
              <a:latin typeface="Lato"/>
              <a:cs typeface="Lato"/>
            </a:endParaRPr>
          </a:p>
          <a:p>
            <a:pPr marL="469265" marR="48895" indent="-34417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u="heavy" sz="1500" spc="-20">
                <a:uFill>
                  <a:solidFill>
                    <a:srgbClr val="000000"/>
                  </a:solidFill>
                </a:uFill>
                <a:latin typeface="Lato"/>
                <a:cs typeface="Lato"/>
              </a:rPr>
              <a:t>Type-II </a:t>
            </a:r>
            <a:r>
              <a:rPr dirty="0" u="heavy" sz="1500" spc="25">
                <a:uFill>
                  <a:solidFill>
                    <a:srgbClr val="000000"/>
                  </a:solidFill>
                </a:uFill>
                <a:latin typeface="Lato"/>
                <a:cs typeface="Lato"/>
              </a:rPr>
              <a:t>Error:</a:t>
            </a:r>
            <a:r>
              <a:rPr dirty="0" sz="1500" spc="25">
                <a:latin typeface="Lato"/>
                <a:cs typeface="Lato"/>
              </a:rPr>
              <a:t> </a:t>
            </a:r>
            <a:r>
              <a:rPr dirty="0" sz="1500">
                <a:latin typeface="Arial"/>
                <a:cs typeface="Arial"/>
              </a:rPr>
              <a:t>β </a:t>
            </a:r>
            <a:r>
              <a:rPr dirty="0" sz="1500" spc="10">
                <a:latin typeface="Lato"/>
                <a:cs typeface="Lato"/>
              </a:rPr>
              <a:t>is </a:t>
            </a:r>
            <a:r>
              <a:rPr dirty="0" sz="1500">
                <a:latin typeface="Lato"/>
                <a:cs typeface="Lato"/>
              </a:rPr>
              <a:t>the </a:t>
            </a:r>
            <a:r>
              <a:rPr dirty="0" sz="1500" spc="10">
                <a:latin typeface="Lato"/>
                <a:cs typeface="Lato"/>
              </a:rPr>
              <a:t>probability </a:t>
            </a:r>
            <a:r>
              <a:rPr dirty="0" sz="1500" spc="-20">
                <a:latin typeface="Lato"/>
                <a:cs typeface="Lato"/>
              </a:rPr>
              <a:t>of </a:t>
            </a:r>
            <a:r>
              <a:rPr dirty="0" sz="1500" spc="5">
                <a:latin typeface="Lato"/>
                <a:cs typeface="Lato"/>
              </a:rPr>
              <a:t>making </a:t>
            </a:r>
            <a:r>
              <a:rPr dirty="0" sz="1500" spc="15">
                <a:latin typeface="Lato"/>
                <a:cs typeface="Lato"/>
              </a:rPr>
              <a:t>a </a:t>
            </a:r>
            <a:r>
              <a:rPr dirty="0" sz="1500" spc="-40">
                <a:latin typeface="Lato"/>
                <a:cs typeface="Lato"/>
              </a:rPr>
              <a:t>Type </a:t>
            </a:r>
            <a:r>
              <a:rPr dirty="0" sz="1500" spc="40">
                <a:latin typeface="Lato"/>
                <a:cs typeface="Lato"/>
              </a:rPr>
              <a:t>II </a:t>
            </a:r>
            <a:r>
              <a:rPr dirty="0" sz="1500">
                <a:latin typeface="Lato"/>
                <a:cs typeface="Lato"/>
              </a:rPr>
              <a:t>error. Alternatively, </a:t>
            </a:r>
            <a:r>
              <a:rPr dirty="0" sz="1500" spc="20">
                <a:latin typeface="Lato"/>
                <a:cs typeface="Lato"/>
              </a:rPr>
              <a:t>(1 </a:t>
            </a:r>
            <a:r>
              <a:rPr dirty="0" sz="1500" spc="-40">
                <a:latin typeface="Lato"/>
                <a:cs typeface="Lato"/>
              </a:rPr>
              <a:t>– </a:t>
            </a:r>
            <a:r>
              <a:rPr dirty="0" sz="1500" spc="20">
                <a:latin typeface="Arial"/>
                <a:cs typeface="Arial"/>
              </a:rPr>
              <a:t>β</a:t>
            </a:r>
            <a:r>
              <a:rPr dirty="0" sz="1500" spc="20">
                <a:latin typeface="Lato"/>
                <a:cs typeface="Lato"/>
              </a:rPr>
              <a:t>) </a:t>
            </a:r>
            <a:r>
              <a:rPr dirty="0" sz="1500" spc="10">
                <a:latin typeface="Lato"/>
                <a:cs typeface="Lato"/>
              </a:rPr>
              <a:t>is </a:t>
            </a:r>
            <a:r>
              <a:rPr dirty="0" sz="1500" spc="5">
                <a:latin typeface="Lato"/>
                <a:cs typeface="Lato"/>
              </a:rPr>
              <a:t>called  </a:t>
            </a:r>
            <a:r>
              <a:rPr dirty="0" sz="1500">
                <a:latin typeface="Lato"/>
                <a:cs typeface="Lato"/>
              </a:rPr>
              <a:t>the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-5">
                <a:latin typeface="Lato"/>
                <a:cs typeface="Lato"/>
              </a:rPr>
              <a:t>power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-20">
                <a:latin typeface="Lato"/>
                <a:cs typeface="Lato"/>
              </a:rPr>
              <a:t>of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the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test.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5">
                <a:latin typeface="Lato"/>
                <a:cs typeface="Lato"/>
              </a:rPr>
              <a:t>This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occurs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-15">
                <a:latin typeface="Lato"/>
                <a:cs typeface="Lato"/>
              </a:rPr>
              <a:t>when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your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15">
                <a:latin typeface="Lato"/>
                <a:cs typeface="Lato"/>
              </a:rPr>
              <a:t>alternate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-5">
                <a:latin typeface="Lato"/>
                <a:cs typeface="Lato"/>
              </a:rPr>
              <a:t>hypothesis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10">
                <a:latin typeface="Lato"/>
                <a:cs typeface="Lato"/>
              </a:rPr>
              <a:t>is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15">
                <a:latin typeface="Lato"/>
                <a:cs typeface="Lato"/>
              </a:rPr>
              <a:t>true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5">
                <a:latin typeface="Lato"/>
                <a:cs typeface="Lato"/>
              </a:rPr>
              <a:t>but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-15">
                <a:latin typeface="Lato"/>
                <a:cs typeface="Lato"/>
              </a:rPr>
              <a:t>you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20">
                <a:latin typeface="Lato"/>
                <a:cs typeface="Lato"/>
              </a:rPr>
              <a:t>still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10">
                <a:latin typeface="Lato"/>
                <a:cs typeface="Lato"/>
              </a:rPr>
              <a:t>fail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to  </a:t>
            </a:r>
            <a:r>
              <a:rPr dirty="0" sz="1500" spc="10">
                <a:latin typeface="Lato"/>
                <a:cs typeface="Lato"/>
              </a:rPr>
              <a:t>reject </a:t>
            </a:r>
            <a:r>
              <a:rPr dirty="0" sz="1500">
                <a:latin typeface="Lato"/>
                <a:cs typeface="Lato"/>
              </a:rPr>
              <a:t>your </a:t>
            </a:r>
            <a:r>
              <a:rPr dirty="0" sz="1500" spc="10">
                <a:latin typeface="Lato"/>
                <a:cs typeface="Lato"/>
              </a:rPr>
              <a:t>null</a:t>
            </a:r>
            <a:r>
              <a:rPr dirty="0" sz="1500" spc="-300">
                <a:latin typeface="Lato"/>
                <a:cs typeface="Lato"/>
              </a:rPr>
              <a:t> </a:t>
            </a:r>
            <a:r>
              <a:rPr dirty="0" sz="1500" spc="-10">
                <a:latin typeface="Lato"/>
                <a:cs typeface="Lato"/>
              </a:rPr>
              <a:t>hypothesis.</a:t>
            </a:r>
            <a:endParaRPr sz="15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4302" y="83534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937" y="4487671"/>
            <a:ext cx="1389484" cy="655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1744" y="557996"/>
            <a:ext cx="6410960" cy="314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dirty="0" spc="-100"/>
              <a:t> </a:t>
            </a:r>
            <a:r>
              <a:rPr dirty="0"/>
              <a:t>steps</a:t>
            </a:r>
            <a:r>
              <a:rPr dirty="0" spc="-90"/>
              <a:t> </a:t>
            </a:r>
            <a:r>
              <a:rPr dirty="0" spc="-15"/>
              <a:t>you</a:t>
            </a:r>
            <a:r>
              <a:rPr dirty="0" spc="-95"/>
              <a:t> </a:t>
            </a:r>
            <a:r>
              <a:rPr dirty="0"/>
              <a:t>need</a:t>
            </a:r>
            <a:r>
              <a:rPr dirty="0" spc="-95"/>
              <a:t> </a:t>
            </a:r>
            <a:r>
              <a:rPr dirty="0" spc="5"/>
              <a:t>to</a:t>
            </a:r>
            <a:r>
              <a:rPr dirty="0" spc="-90"/>
              <a:t> </a:t>
            </a:r>
            <a:r>
              <a:rPr dirty="0" spc="10"/>
              <a:t>perform</a:t>
            </a:r>
            <a:r>
              <a:rPr dirty="0" spc="-100"/>
              <a:t> </a:t>
            </a:r>
            <a:r>
              <a:rPr dirty="0" spc="5"/>
              <a:t>to</a:t>
            </a:r>
            <a:r>
              <a:rPr dirty="0" spc="-90"/>
              <a:t> </a:t>
            </a:r>
            <a:r>
              <a:rPr dirty="0" spc="10"/>
              <a:t>evaluate</a:t>
            </a:r>
            <a:r>
              <a:rPr dirty="0" spc="-95"/>
              <a:t> </a:t>
            </a:r>
            <a:r>
              <a:rPr dirty="0"/>
              <a:t>any</a:t>
            </a:r>
            <a:r>
              <a:rPr dirty="0" spc="-95"/>
              <a:t> </a:t>
            </a:r>
            <a:r>
              <a:rPr dirty="0" spc="-5"/>
              <a:t>hypothesis: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20"/>
              <a:t>upgrad.com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8710" y="1139147"/>
            <a:ext cx="7345680" cy="162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10">
                <a:latin typeface="Lato"/>
                <a:cs typeface="Lato"/>
              </a:rPr>
              <a:t>Calculate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the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5">
                <a:latin typeface="Lato"/>
                <a:cs typeface="Lato"/>
              </a:rPr>
              <a:t>value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-20">
                <a:latin typeface="Lato"/>
                <a:cs typeface="Lato"/>
              </a:rPr>
              <a:t>of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-10">
                <a:latin typeface="Lato"/>
                <a:cs typeface="Lato"/>
              </a:rPr>
              <a:t>Z-score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5">
                <a:latin typeface="Lato"/>
                <a:cs typeface="Lato"/>
              </a:rPr>
              <a:t>for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the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sample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mean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point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-10">
                <a:latin typeface="Lato"/>
                <a:cs typeface="Lato"/>
              </a:rPr>
              <a:t>on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the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10">
                <a:latin typeface="Lato"/>
                <a:cs typeface="Lato"/>
              </a:rPr>
              <a:t>distribution</a:t>
            </a:r>
            <a:endParaRPr sz="15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●"/>
            </a:pPr>
            <a:endParaRPr sz="1450">
              <a:latin typeface="Lato"/>
              <a:cs typeface="Lato"/>
            </a:endParaRPr>
          </a:p>
          <a:p>
            <a:pPr marL="356235" marR="25400" indent="-344170">
              <a:lnSpc>
                <a:spcPct val="100000"/>
              </a:lnSpc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10">
                <a:latin typeface="Lato"/>
                <a:cs typeface="Lato"/>
              </a:rPr>
              <a:t>Calculate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the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 spc="-5">
                <a:latin typeface="Lato"/>
                <a:cs typeface="Lato"/>
              </a:rPr>
              <a:t>p-value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from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the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cumulative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 spc="10">
                <a:latin typeface="Lato"/>
                <a:cs typeface="Lato"/>
              </a:rPr>
              <a:t>probability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 spc="5">
                <a:latin typeface="Lato"/>
                <a:cs typeface="Lato"/>
              </a:rPr>
              <a:t>for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the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 spc="-5">
                <a:latin typeface="Lato"/>
                <a:cs typeface="Lato"/>
              </a:rPr>
              <a:t>given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 spc="-10">
                <a:latin typeface="Lato"/>
                <a:cs typeface="Lato"/>
              </a:rPr>
              <a:t>Z-score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using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the  Z-table</a:t>
            </a:r>
            <a:endParaRPr sz="15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●"/>
            </a:pPr>
            <a:endParaRPr sz="1450">
              <a:latin typeface="Lato"/>
              <a:cs typeface="Lato"/>
            </a:endParaRPr>
          </a:p>
          <a:p>
            <a:pPr marL="356235" marR="5080" indent="-344170">
              <a:lnSpc>
                <a:spcPct val="100000"/>
              </a:lnSpc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10">
                <a:latin typeface="Lato"/>
                <a:cs typeface="Lato"/>
              </a:rPr>
              <a:t>Make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15">
                <a:latin typeface="Lato"/>
                <a:cs typeface="Lato"/>
              </a:rPr>
              <a:t>a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decision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-10">
                <a:latin typeface="Lato"/>
                <a:cs typeface="Lato"/>
              </a:rPr>
              <a:t>on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the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5">
                <a:latin typeface="Lato"/>
                <a:cs typeface="Lato"/>
              </a:rPr>
              <a:t>basis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-20">
                <a:latin typeface="Lato"/>
                <a:cs typeface="Lato"/>
              </a:rPr>
              <a:t>of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the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-5">
                <a:latin typeface="Lato"/>
                <a:cs typeface="Lato"/>
              </a:rPr>
              <a:t>p-value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10">
                <a:latin typeface="Lato"/>
                <a:cs typeface="Lato"/>
              </a:rPr>
              <a:t>(multiply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20">
                <a:latin typeface="Lato"/>
                <a:cs typeface="Lato"/>
              </a:rPr>
              <a:t>it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-15">
                <a:latin typeface="Lato"/>
                <a:cs typeface="Lato"/>
              </a:rPr>
              <a:t>by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2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5">
                <a:latin typeface="Lato"/>
                <a:cs typeface="Lato"/>
              </a:rPr>
              <a:t>for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 spc="15">
                <a:latin typeface="Lato"/>
                <a:cs typeface="Lato"/>
              </a:rPr>
              <a:t>a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two-tailed</a:t>
            </a:r>
            <a:r>
              <a:rPr dirty="0" sz="1500" spc="-85">
                <a:latin typeface="Lato"/>
                <a:cs typeface="Lato"/>
              </a:rPr>
              <a:t> </a:t>
            </a:r>
            <a:r>
              <a:rPr dirty="0" sz="1500" spc="15">
                <a:latin typeface="Lato"/>
                <a:cs typeface="Lato"/>
              </a:rPr>
              <a:t>test)</a:t>
            </a:r>
            <a:r>
              <a:rPr dirty="0" sz="1500" spc="-90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with  </a:t>
            </a:r>
            <a:r>
              <a:rPr dirty="0" sz="1500" spc="5">
                <a:latin typeface="Lato"/>
                <a:cs typeface="Lato"/>
              </a:rPr>
              <a:t>respect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to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the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-5">
                <a:latin typeface="Lato"/>
                <a:cs typeface="Lato"/>
              </a:rPr>
              <a:t>given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5">
                <a:latin typeface="Lato"/>
                <a:cs typeface="Lato"/>
              </a:rPr>
              <a:t>value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 spc="-20">
                <a:latin typeface="Lato"/>
                <a:cs typeface="Lato"/>
              </a:rPr>
              <a:t>of</a:t>
            </a:r>
            <a:r>
              <a:rPr dirty="0" sz="1500" spc="-100">
                <a:latin typeface="Lato"/>
                <a:cs typeface="Lato"/>
              </a:rPr>
              <a:t> </a:t>
            </a:r>
            <a:r>
              <a:rPr dirty="0" sz="1500">
                <a:latin typeface="Arial"/>
                <a:cs typeface="Arial"/>
              </a:rPr>
              <a:t>α</a:t>
            </a:r>
            <a:r>
              <a:rPr dirty="0" sz="1500" spc="-130">
                <a:latin typeface="Arial"/>
                <a:cs typeface="Arial"/>
              </a:rPr>
              <a:t> </a:t>
            </a:r>
            <a:r>
              <a:rPr dirty="0" sz="1500">
                <a:latin typeface="Lato"/>
                <a:cs typeface="Lato"/>
              </a:rPr>
              <a:t>(signiﬁcance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500">
                <a:latin typeface="Lato"/>
                <a:cs typeface="Lato"/>
              </a:rPr>
              <a:t>value).</a:t>
            </a:r>
            <a:endParaRPr sz="15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4302" y="83534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937" y="4487671"/>
            <a:ext cx="1389484" cy="655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T-distribution: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2111" y="850095"/>
            <a:ext cx="43326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895" algn="l"/>
              </a:tabLst>
            </a:pPr>
            <a:r>
              <a:rPr dirty="0" sz="1400" spc="-35">
                <a:latin typeface="Lato"/>
                <a:cs typeface="Lato"/>
              </a:rPr>
              <a:t>-	</a:t>
            </a:r>
            <a:r>
              <a:rPr dirty="0" sz="1400">
                <a:latin typeface="Lato"/>
                <a:cs typeface="Lato"/>
              </a:rPr>
              <a:t>nothing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 spc="5">
                <a:latin typeface="Lato"/>
                <a:cs typeface="Lato"/>
              </a:rPr>
              <a:t>but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a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5">
                <a:latin typeface="Lato"/>
                <a:cs typeface="Lato"/>
              </a:rPr>
              <a:t>shorter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>
                <a:latin typeface="Lato"/>
                <a:cs typeface="Lato"/>
              </a:rPr>
              <a:t>and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5">
                <a:latin typeface="Lato"/>
                <a:cs typeface="Lato"/>
              </a:rPr>
              <a:t>ﬂatter</a:t>
            </a:r>
            <a:r>
              <a:rPr dirty="0" sz="1400" spc="-95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normal</a:t>
            </a:r>
            <a:r>
              <a:rPr dirty="0" sz="1400" spc="-90">
                <a:latin typeface="Lato"/>
                <a:cs typeface="Lato"/>
              </a:rPr>
              <a:t> </a:t>
            </a:r>
            <a:r>
              <a:rPr dirty="0" sz="1400" spc="10">
                <a:latin typeface="Lato"/>
                <a:cs typeface="Lato"/>
              </a:rPr>
              <a:t>distribution</a:t>
            </a:r>
            <a:endParaRPr sz="1400">
              <a:latin typeface="Lato"/>
              <a:cs typeface="La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6921" y="1501996"/>
            <a:ext cx="5479788" cy="27398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20"/>
              <a:t>upgrad.com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terms:created xsi:type="dcterms:W3CDTF">2023-03-06T11:46:02Z</dcterms:created>
  <dcterms:modified xsi:type="dcterms:W3CDTF">2023-03-06T11:46:02Z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2023-03-06T00:00:00Z</vt:filetime>
  </property>
</Properties>
</file>