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Jena" initials="RJ" lastIdx="1" clrIdx="0">
    <p:extLst>
      <p:ext uri="{19B8F6BF-5375-455C-9EA6-DF929625EA0E}">
        <p15:presenceInfo xmlns:p15="http://schemas.microsoft.com/office/powerpoint/2012/main" userId="067047caee0811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4T23:10:43.066" idx="1">
    <p:pos x="10" y="10"/>
    <p:text>Data Visualisation after data cleaning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1016-5B0E-806F-AB71-BB93EC493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AEB51-F1B0-911B-669F-CADF9EF6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5B1B-0BD7-7D87-1E32-C4B9FCB0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46BA-48D5-9C46-7533-227A9B72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D5A1-F8AE-F549-4B6C-6EB7E24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870C-C6FF-CAB4-EEDB-F0AB47F1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34C28-5895-F49B-DFD7-B5AA5B60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FE484-0948-CD70-CE2A-08FEA0B9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6581-A019-F5E2-E608-07013B21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A682-9043-2F94-1D22-557E988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1DAA0-61B1-936F-7A20-65B4A08CF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F05A-11B3-32E8-A3F4-0D484EB13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A03B-4468-C0F6-5B36-69C902C8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4F76-F248-D91D-4090-DCEFFEED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373F-7063-38EA-A52A-9CB01B3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E75-235C-180C-AC09-0F13346B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E38-1764-6F6C-D09E-F9A96D53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712F-8B2E-E315-71E7-8B1CCFC8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0A98-9B68-07F9-7C30-2D0C7028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F6D7-DB27-5A34-95CA-4E560D81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35F-F100-A1F9-C95B-0CE3A1DD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23D2-C7CC-3820-678B-AF5AEFED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820D-D4D3-4431-CAA6-09A4F43C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1BFB-7F19-E4D2-F9FD-3F375A9C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F01D-1D79-5938-B67D-0C714A4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A354-F150-4F60-ED3E-DF374A8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4426-ED63-A6AF-A9BB-EF414804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6A94-634E-C23C-4BC0-734A9C55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4F96-4F7A-B3D2-3C73-2B6EE6D4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A0ED-1FAD-0B5A-D553-41C5828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4404-3FB1-EE95-6775-CBA295B8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FD9E-BA82-CFFC-E714-F75CC387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4E3F-49A3-2A03-4CFA-36F69EDD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0ED8-C95D-6CDE-7EC3-78BA3B41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7A44E-A164-6082-1EC2-86EABFA62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45124-4E22-9B72-007B-E9953C588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50F13-1FAA-FD3B-4A67-A56820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A7FDD-C919-454A-B7D3-0226802D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3705B-D216-795F-CB28-2B4CFDCA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674B-8CAB-D7C2-FD39-97108992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4A69F-7826-03AF-FE4D-9804E1AE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676AA-013E-034F-5158-F8DAED3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7A88-56C4-0BB6-E0B5-8E3EBC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CEE81-6CC5-9870-5B6A-FD16E14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72CAB-3E98-BAFA-F339-E3B8E80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4F02B-2FC1-FEB6-0B08-F41204A5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CCE1-3DA0-629E-E329-F08AD73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CC20-DD14-E914-26EB-27D04457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9645-67BF-63C1-0DF1-47883749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EE2D-E09D-E39B-6DBC-26D967A2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C080-7023-984D-13E5-54FECEC6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DB5D0-F3F4-FA20-9A30-B88CF500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B67F-3858-EE6F-9DFC-F9B572DA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10C4B-8E0C-31B5-6976-61918792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DF678-3649-7664-72BA-B3BE265A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2471E-FEEE-8AA0-38C0-EE4C638C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13C5-ABA0-D7E3-4FC3-FBB31DB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ACE50-A47E-41CC-C55F-1774D277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6B5CC-743E-777C-AD2F-0B847441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AD4C7-FB2C-6C01-FCA2-99DB3C2A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3B07-5158-C7BB-02A1-B8573F17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5A57-437E-4046-84C7-E9E6F391F6A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77FC-83E9-3364-23CF-A7B1A8658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1827-1FCF-1EA0-C043-938A12F3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579B-2422-41B8-A6B2-72667979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B232-4285-16C6-95B7-F10DED58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Data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78D22-ACD4-26BA-62DD-A99144EFA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Jena</a:t>
            </a:r>
          </a:p>
        </p:txBody>
      </p:sp>
    </p:spTree>
    <p:extLst>
      <p:ext uri="{BB962C8B-B14F-4D97-AF65-F5344CB8AC3E}">
        <p14:creationId xmlns:p14="http://schemas.microsoft.com/office/powerpoint/2010/main" val="146074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D2F-1E61-4718-622C-6A8B463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Multivariate Analysis: Numeric-Numeric Analysis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203E226-3A1F-CDF7-39F3-DC15EE4590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75" y="1825625"/>
            <a:ext cx="54632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F770-1C2B-0571-29B1-FF5B548D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Autofit/>
          </a:bodyPr>
          <a:lstStyle/>
          <a:p>
            <a:r>
              <a:rPr lang="en-US" sz="2000" dirty="0"/>
              <a:t> Correlation Matrix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62EA5AB-1908-9A9A-FB6C-91E5788EF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181100"/>
            <a:ext cx="7810499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7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34C2-386D-5180-2EA6-E187313D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Pair Plot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EF3563-4926-D2F4-651F-98BB741DA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39240"/>
            <a:ext cx="10912281" cy="1472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DABB-6DC2-AC92-8386-81B6A73D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1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7BF9-3840-B367-7B6D-C5C4C0EA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580094" cy="1002272"/>
          </a:xfrm>
        </p:spPr>
        <p:txBody>
          <a:bodyPr/>
          <a:lstStyle/>
          <a:p>
            <a:r>
              <a:rPr lang="en-US" dirty="0"/>
              <a:t>I’ve Performed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69014-15EF-AF34-E02C-BF0AA9FDE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2400767"/>
            <a:ext cx="9144000" cy="37579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Missing Values:</a:t>
            </a:r>
            <a:r>
              <a:rPr lang="en-US" b="0" i="0" dirty="0">
                <a:effectLst/>
                <a:latin typeface="Söhne"/>
              </a:rPr>
              <a:t> This step involves identifying columns with missing values, calculating the percentage of missing values, and dropping columns with more than 50% missing values. For numerical columns, missing values are imputed with the median, and for categorical columns, missing values are imputed with the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Duplicate Records:</a:t>
            </a:r>
            <a:r>
              <a:rPr lang="en-US" b="0" i="0" dirty="0">
                <a:effectLst/>
                <a:latin typeface="Söhne"/>
              </a:rPr>
              <a:t> Duplicate records are removed from the dataset to ensure data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Inconsistent Data:</a:t>
            </a:r>
            <a:r>
              <a:rPr lang="en-US" b="0" i="0" dirty="0">
                <a:effectLst/>
                <a:latin typeface="Söhne"/>
              </a:rPr>
              <a:t> Categorical columns are converted to lowercase to address any inconsistencies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A0B585-EB93-8DB6-DAE5-6D647210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165" y="1174375"/>
            <a:ext cx="9529482" cy="452717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Outliers:</a:t>
            </a:r>
            <a:r>
              <a:rPr lang="en-US" b="0" i="0" dirty="0">
                <a:effectLst/>
                <a:latin typeface="Söhne"/>
              </a:rPr>
              <a:t> Numerical columns are analyzed for outliers, and data points beyond 3 standard deviations from the mean are removed.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Data Format Issues:</a:t>
            </a:r>
            <a:r>
              <a:rPr lang="en-US" b="0" i="0" dirty="0">
                <a:effectLst/>
                <a:latin typeface="Söhne"/>
              </a:rPr>
              <a:t> The '</a:t>
            </a:r>
            <a:r>
              <a:rPr lang="en-US" b="0" i="0" dirty="0" err="1">
                <a:effectLst/>
                <a:latin typeface="Söhne"/>
              </a:rPr>
              <a:t>issue_d</a:t>
            </a:r>
            <a:r>
              <a:rPr lang="en-US" b="0" i="0" dirty="0">
                <a:effectLst/>
                <a:latin typeface="Söhne"/>
              </a:rPr>
              <a:t>' column is converted to datetime format, and the 'term' column is converted to numeric format.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Removing Unnecessary Columns:</a:t>
            </a:r>
            <a:r>
              <a:rPr lang="en-US" b="0" i="0" dirty="0">
                <a:effectLst/>
                <a:latin typeface="Söhne"/>
              </a:rPr>
              <a:t> Columns that are not relevant to the analysis, such as 'desc' and '</a:t>
            </a:r>
            <a:r>
              <a:rPr lang="en-US" b="0" i="0" dirty="0" err="1">
                <a:effectLst/>
                <a:latin typeface="Söhne"/>
              </a:rPr>
              <a:t>url</a:t>
            </a:r>
            <a:r>
              <a:rPr lang="en-US" b="0" i="0" dirty="0">
                <a:effectLst/>
                <a:latin typeface="Söhne"/>
              </a:rPr>
              <a:t>', are dropped from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Renaming Columns:</a:t>
            </a:r>
            <a:r>
              <a:rPr lang="en-US" b="0" i="0" dirty="0">
                <a:effectLst/>
                <a:latin typeface="Söhne"/>
              </a:rPr>
              <a:t> Columns are renamed to have more meaningful names. For example, '</a:t>
            </a:r>
            <a:r>
              <a:rPr lang="en-US" b="0" i="0" dirty="0" err="1">
                <a:effectLst/>
                <a:latin typeface="Söhne"/>
              </a:rPr>
              <a:t>addr_state</a:t>
            </a:r>
            <a:r>
              <a:rPr lang="en-US" b="0" i="0" dirty="0">
                <a:effectLst/>
                <a:latin typeface="Söhne"/>
              </a:rPr>
              <a:t>' is renamed to 'state', and '</a:t>
            </a:r>
            <a:r>
              <a:rPr lang="en-US" b="0" i="0" dirty="0" err="1">
                <a:effectLst/>
                <a:latin typeface="Söhne"/>
              </a:rPr>
              <a:t>loan_amnt</a:t>
            </a:r>
            <a:r>
              <a:rPr lang="en-US" b="0" i="0" dirty="0">
                <a:effectLst/>
                <a:latin typeface="Söhne"/>
              </a:rPr>
              <a:t>' is renamed to '</a:t>
            </a:r>
            <a:r>
              <a:rPr lang="en-US" b="0" i="0" dirty="0" err="1">
                <a:effectLst/>
                <a:latin typeface="Söhne"/>
              </a:rPr>
              <a:t>loan_amount</a:t>
            </a:r>
            <a:r>
              <a:rPr lang="en-US" b="0" i="0" dirty="0">
                <a:effectLst/>
                <a:latin typeface="Söhne"/>
              </a:rPr>
              <a:t>'.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Checking Data Integrity:</a:t>
            </a:r>
            <a:r>
              <a:rPr lang="en-US" b="0" i="0" dirty="0">
                <a:effectLst/>
                <a:latin typeface="Söhne"/>
              </a:rPr>
              <a:t> No specific code is provided, but it is recommended to perform further validation checks to ensure the data's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7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FD6C5B-B272-FCCC-0A48-B72125D07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565" y="1344706"/>
            <a:ext cx="9287435" cy="39130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Visualizations:</a:t>
            </a:r>
            <a:r>
              <a:rPr lang="en-US" b="0" i="0" dirty="0">
                <a:effectLst/>
                <a:latin typeface="Söhne"/>
              </a:rPr>
              <a:t> Several visualizations are created to provide insights into the loan data. These include: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Pie chart showing the distribution of loan statuses.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Box plot comparing the loan amount distribution for fully paid and charged off loans.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Histogram displaying the distribution of interest rates.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Box plot comparing the annual income distribution for different loan grades.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Histogram showing the distribution of loan terms.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BDE8189-71C5-2832-538E-17FF4231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" y="409575"/>
            <a:ext cx="3218404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3286B6-11A0-68A1-3FA1-4525F748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18" y="409575"/>
            <a:ext cx="3832451" cy="293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5078DD-8430-15F1-EB1E-9E243C8D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73" y="409575"/>
            <a:ext cx="3832451" cy="296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C596A7-2C78-C73C-7CA7-0C69C2B9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47248"/>
            <a:ext cx="3832450" cy="293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D6F9E1D-4BD1-FDDD-5689-05269691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07" y="3429000"/>
            <a:ext cx="4192407" cy="31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2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B0CE-9787-D19E-9FD1-4299C528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2"/>
          </a:xfrm>
        </p:spPr>
        <p:txBody>
          <a:bodyPr>
            <a:noAutofit/>
          </a:bodyPr>
          <a:lstStyle/>
          <a:p>
            <a:r>
              <a:rPr lang="en-US" sz="2000" dirty="0"/>
              <a:t>Univariate Analysis : Categorical </a:t>
            </a:r>
            <a:r>
              <a:rPr lang="en-US" sz="2000" dirty="0" err="1"/>
              <a:t>Unprdered</a:t>
            </a:r>
            <a:r>
              <a:rPr lang="en-US" sz="2000" dirty="0"/>
              <a:t> Variables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3EC18C-E6D9-3B35-F0B2-4CB2BFA42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05" y="947058"/>
            <a:ext cx="2456695" cy="19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1EF206-165F-1B42-5FC4-87A01B62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47058"/>
            <a:ext cx="2456695" cy="19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34E4B-4426-1179-9A70-39BC0AE65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95" y="967148"/>
            <a:ext cx="2306002" cy="190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1C0AFF7-875D-24A3-22A8-25AAEC6F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53" y="967148"/>
            <a:ext cx="2397639" cy="20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313137B-D5FB-3C5A-91CF-5C44FDE6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8" y="3031875"/>
            <a:ext cx="2421899" cy="202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59AD116-E07E-83FC-1A44-A2D144C8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848" y="1144557"/>
            <a:ext cx="1955455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392FB2C-D41B-2355-F38E-18F05BA8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73" y="3031875"/>
            <a:ext cx="2606874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8B6CBFD-8AE8-6814-05D4-A765FC56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48" y="3048099"/>
            <a:ext cx="3010613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5693095D-650D-BF5C-294F-11693ACA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99" y="3118526"/>
            <a:ext cx="2755582" cy="2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1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D99-7581-3638-63C5-4F94FB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/>
              <a:t>Univariate : Categorical Ordered Variable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8BD825-2AA5-B7A4-9AE6-AB2C8D03D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66" y="1497965"/>
            <a:ext cx="56926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4780-C9B5-B7FD-4DEF-EF78B10A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/>
          </a:bodyPr>
          <a:lstStyle/>
          <a:p>
            <a:r>
              <a:rPr lang="en-US" sz="2000" dirty="0"/>
              <a:t>Univariate : Numerical Features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5EB178-C344-809C-3BAA-ADE3EEFF8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6" y="1014611"/>
            <a:ext cx="2236994" cy="17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036C37C-50CA-0BC7-1746-3107269C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19" y="1014611"/>
            <a:ext cx="2236993" cy="17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A105863-63E7-4F04-B801-15239785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21" y="1026825"/>
            <a:ext cx="2236993" cy="17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F16F788-4FD0-B47B-958B-E6E2873B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3" y="1026826"/>
            <a:ext cx="2236993" cy="17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C5CA174-7CB6-CBF6-5A46-FDA9272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25" y="1077104"/>
            <a:ext cx="2236993" cy="17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D1552FB-99F3-A8CE-0ADA-BA1056DBD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6" y="2861826"/>
            <a:ext cx="2275125" cy="17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21203835-EC38-4703-E101-FF2FA931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42" y="2940380"/>
            <a:ext cx="2275126" cy="176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5E4667F5-7539-BD20-B761-7B5FEDDC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66" y="2998623"/>
            <a:ext cx="2312348" cy="17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26D4C4E1-31C6-5592-D4FC-4C8EAC51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3" y="3070627"/>
            <a:ext cx="2236993" cy="17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EFEAF83D-AA9C-8D71-2E06-D38C15E5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24" y="3059696"/>
            <a:ext cx="2236993" cy="17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EE0E3F8-0B3D-3E8D-4041-5F5EAB17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5" y="4701663"/>
            <a:ext cx="2265589" cy="173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B28C0DD5-9FF3-B387-9CC2-BB0961BB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19" y="4787595"/>
            <a:ext cx="2236992" cy="17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C57B06C9-4C3F-8016-B00D-3CCC3441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49" y="4845838"/>
            <a:ext cx="2149582" cy="168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09E5849D-2091-0716-D574-6ACAC3A3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2" y="4903355"/>
            <a:ext cx="2236993" cy="17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>
            <a:extLst>
              <a:ext uri="{FF2B5EF4-FFF2-40B4-BE49-F238E27FC236}">
                <a16:creationId xmlns:a16="http://schemas.microsoft.com/office/drawing/2014/main" id="{1EF11793-FBBF-EF85-6DE7-55804414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606" y="5020383"/>
            <a:ext cx="2155611" cy="16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1483B4D-9548-F945-B513-6B95FA76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19" y="845820"/>
            <a:ext cx="2059828" cy="15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4D8E084-7CD4-2914-1239-682A9A091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40" y="845820"/>
            <a:ext cx="2171700" cy="16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D3E941F-DFE4-994A-6DAE-8DEAEDC2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736688"/>
            <a:ext cx="2453640" cy="18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DA87015-8125-19DC-187C-600154BA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736688"/>
            <a:ext cx="2476500" cy="19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184F09EA-7A96-81E7-07B9-1187AB1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07" y="2713413"/>
            <a:ext cx="2377440" cy="18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3C7A522-F884-6DE8-830D-977431AA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35" y="2713413"/>
            <a:ext cx="2463165" cy="18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82048DD3-FD0B-1289-1F7C-057BB6F8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19" y="2755469"/>
            <a:ext cx="2377440" cy="18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580137D2-D2B4-CA33-C11C-CE17E21B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20" y="2755469"/>
            <a:ext cx="2508160" cy="19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7F210070-235E-1EF2-3229-638F5DB9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65" y="4786291"/>
            <a:ext cx="2138362" cy="163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88E05F7E-D3FE-595B-27BD-791E98FB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7" y="4847013"/>
            <a:ext cx="2562223" cy="19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C8C4F2DA-14E9-8BB7-2F62-522DD729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88" y="4553903"/>
            <a:ext cx="3075622" cy="23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6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Loan Data Presentation</vt:lpstr>
      <vt:lpstr>I’ve Performed </vt:lpstr>
      <vt:lpstr>PowerPoint Presentation</vt:lpstr>
      <vt:lpstr>PowerPoint Presentation</vt:lpstr>
      <vt:lpstr>PowerPoint Presentation</vt:lpstr>
      <vt:lpstr>Univariate Analysis : Categorical Unprdered Variables </vt:lpstr>
      <vt:lpstr>Univariate : Categorical Ordered Variable</vt:lpstr>
      <vt:lpstr>Univariate : Numerical Features</vt:lpstr>
      <vt:lpstr>PowerPoint Presentation</vt:lpstr>
      <vt:lpstr>Multivariate Analysis: Numeric-Numeric Analysis</vt:lpstr>
      <vt:lpstr> Correlation Matrix</vt:lpstr>
      <vt:lpstr>Pair Plot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Data Presentation</dc:title>
  <dc:creator>Rahul Jena</dc:creator>
  <cp:lastModifiedBy>Rahul Jena</cp:lastModifiedBy>
  <cp:revision>1</cp:revision>
  <dcterms:created xsi:type="dcterms:W3CDTF">2023-05-14T17:30:07Z</dcterms:created>
  <dcterms:modified xsi:type="dcterms:W3CDTF">2023-05-14T18:09:05Z</dcterms:modified>
</cp:coreProperties>
</file>