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81" r:id="rId16"/>
    <p:sldId id="282" r:id="rId17"/>
    <p:sldId id="283" r:id="rId18"/>
    <p:sldId id="277" r:id="rId19"/>
    <p:sldId id="278" r:id="rId20"/>
    <p:sldId id="279" r:id="rId21"/>
    <p:sldId id="280" r:id="rId22"/>
  </p:sldIdLst>
  <p:sldSz cx="9144000" cy="5143500" type="screen16x9"/>
  <p:notesSz cx="6858000" cy="9144000"/>
  <p:embeddedFontLst>
    <p:embeddedFont>
      <p:font typeface="Lato" panose="020F0502020204030203" pitchFamily="34" charset="0"/>
      <p:regular r:id="rId24"/>
      <p:bold r:id="rId25"/>
      <p:italic r:id="rId26"/>
      <p:boldItalic r:id="rId27"/>
    </p:embeddedFont>
    <p:embeddedFont>
      <p:font typeface="Raleway" pitchFamily="2" charset="0"/>
      <p:regular r:id="rId28"/>
      <p:bold r:id="rId29"/>
      <p:italic r:id="rId30"/>
      <p:boldItalic r:id="rId31"/>
    </p:embeddedFont>
    <p:embeddedFont>
      <p:font typeface="Raleway SemiBold" pitchFamily="2" charset="0"/>
      <p:regular r:id="rId32"/>
      <p:bold r:id="rId33"/>
      <p:italic r:id="rId34"/>
      <p:boldItalic r:id="rId35"/>
    </p:embeddedFont>
    <p:embeddedFont>
      <p:font typeface="Roboto Serif SemiBold" panose="020B060402020202020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1014" y="1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font" Target="fonts/font16.fntdata"/><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d9fd2435c9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d9fd2435c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d9fd2435c9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d9fd2435c9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d9fd2435c9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d9fd2435c9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d9fd2435c9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d9fd2435c9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dad238b06d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dad238b06d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d9fd2435c9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d9fd2435c9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114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d9fd2435c9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d9fd2435c9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914653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d9fd2435c9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d9fd2435c9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10796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2d9fd2435c9_0_1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2d9fd2435c9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2d9fd2435c9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2d9fd2435c9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d9ca0bc8f0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d9ca0bc8f0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d9fd2435c9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2d9fd2435c9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2d9fd2435c9_0_1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2d9fd2435c9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d9ca0bc8f0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d9ca0bc8f0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d9fd2435c9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d9fd2435c9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da8a96eaf9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da8a96eaf9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d9fd2435c9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d9fd2435c9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d9fd2435c9_0_1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d9fd2435c9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d9fd2435c9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d9fd2435c9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d9fd2435c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2d9fd2435c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ieeexplore.ieee.org/stamp/stamp.jsp?arnumber=9768100"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hyperlink" Target="http://goo.gl/zFujnE,%202014" TargetMode="External"/><Relationship Id="rId5" Type="http://schemas.openxmlformats.org/officeDocument/2006/relationships/hyperlink" Target="https://blogs.cisco.com/perspectives/iot-from-cloud-to-fog-computing" TargetMode="External"/><Relationship Id="rId4" Type="http://schemas.openxmlformats.org/officeDocument/2006/relationships/hyperlink" Target="https://doi.org/10.1145/2757384.2757397"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625" y="1188525"/>
            <a:ext cx="7688100" cy="16647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fontScale="90000"/>
          </a:bodyPr>
          <a:lstStyle/>
          <a:p>
            <a:pPr marL="0" lvl="0" indent="0" algn="ctr" rtl="0">
              <a:lnSpc>
                <a:spcPct val="90000"/>
              </a:lnSpc>
              <a:spcBef>
                <a:spcPts val="0"/>
              </a:spcBef>
              <a:spcAft>
                <a:spcPts val="0"/>
              </a:spcAft>
              <a:buClr>
                <a:schemeClr val="dk1"/>
              </a:buClr>
              <a:buSzPct val="194399"/>
              <a:buFont typeface="Calibri"/>
              <a:buNone/>
            </a:pPr>
            <a:r>
              <a:rPr lang="en" sz="2777"/>
              <a:t>PC842 M.Tech Minor Project</a:t>
            </a:r>
            <a:endParaRPr sz="2777"/>
          </a:p>
          <a:p>
            <a:pPr marL="0" lvl="0" indent="0" algn="ctr" rtl="0">
              <a:lnSpc>
                <a:spcPct val="90000"/>
              </a:lnSpc>
              <a:spcBef>
                <a:spcPts val="0"/>
              </a:spcBef>
              <a:spcAft>
                <a:spcPts val="0"/>
              </a:spcAft>
              <a:buClr>
                <a:schemeClr val="dk1"/>
              </a:buClr>
              <a:buSzPct val="194399"/>
              <a:buFont typeface="Calibri"/>
              <a:buNone/>
            </a:pPr>
            <a:endParaRPr sz="2777"/>
          </a:p>
          <a:p>
            <a:pPr marL="0" lvl="0" indent="0" algn="ctr" rtl="0">
              <a:lnSpc>
                <a:spcPct val="90000"/>
              </a:lnSpc>
              <a:spcBef>
                <a:spcPts val="0"/>
              </a:spcBef>
              <a:spcAft>
                <a:spcPts val="0"/>
              </a:spcAft>
              <a:buClr>
                <a:schemeClr val="dk1"/>
              </a:buClr>
              <a:buSzPct val="194399"/>
              <a:buFont typeface="Calibri"/>
              <a:buNone/>
            </a:pPr>
            <a:r>
              <a:rPr lang="en" sz="2777"/>
              <a:t>Designing an Efficient Fog Computing System with Heterogeneous Nodes</a:t>
            </a:r>
            <a:endParaRPr sz="2777"/>
          </a:p>
          <a:p>
            <a:pPr marL="0" lvl="0" indent="0" algn="l" rtl="0">
              <a:spcBef>
                <a:spcPts val="0"/>
              </a:spcBef>
              <a:spcAft>
                <a:spcPts val="0"/>
              </a:spcAft>
              <a:buNone/>
            </a:pPr>
            <a:endParaRPr sz="3600"/>
          </a:p>
        </p:txBody>
      </p:sp>
      <p:sp>
        <p:nvSpPr>
          <p:cNvPr id="87" name="Google Shape;87;p13"/>
          <p:cNvSpPr txBox="1">
            <a:spLocks noGrp="1"/>
          </p:cNvSpPr>
          <p:nvPr>
            <p:ph type="subTitle" idx="1"/>
          </p:nvPr>
        </p:nvSpPr>
        <p:spPr>
          <a:xfrm>
            <a:off x="729625" y="3549550"/>
            <a:ext cx="3842400" cy="14199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en" sz="1700" dirty="0">
                <a:solidFill>
                  <a:schemeClr val="dk2"/>
                </a:solidFill>
                <a:latin typeface="Roboto Serif SemiBold"/>
                <a:ea typeface="Roboto Serif SemiBold"/>
                <a:cs typeface="Roboto Serif SemiBold"/>
                <a:sym typeface="Roboto Serif SemiBold"/>
              </a:rPr>
              <a:t>PRESENTED BY: </a:t>
            </a:r>
            <a:endParaRPr sz="1700" dirty="0">
              <a:solidFill>
                <a:schemeClr val="dk2"/>
              </a:solidFill>
              <a:latin typeface="Roboto Serif SemiBold"/>
              <a:ea typeface="Roboto Serif SemiBold"/>
              <a:cs typeface="Roboto Serif SemiBold"/>
              <a:sym typeface="Roboto Serif SemiBold"/>
            </a:endParaRPr>
          </a:p>
          <a:p>
            <a:pPr marL="0" lvl="0" indent="0" algn="l" rtl="0">
              <a:lnSpc>
                <a:spcPct val="100000"/>
              </a:lnSpc>
              <a:spcBef>
                <a:spcPts val="0"/>
              </a:spcBef>
              <a:spcAft>
                <a:spcPts val="0"/>
              </a:spcAft>
              <a:buClr>
                <a:schemeClr val="dk1"/>
              </a:buClr>
              <a:buSzPts val="275"/>
              <a:buFont typeface="Arial"/>
              <a:buNone/>
            </a:pPr>
            <a:r>
              <a:rPr lang="en" sz="1700" dirty="0">
                <a:solidFill>
                  <a:schemeClr val="dk2"/>
                </a:solidFill>
                <a:latin typeface="Roboto Serif SemiBold"/>
                <a:ea typeface="Roboto Serif SemiBold"/>
                <a:cs typeface="Roboto Serif SemiBold"/>
                <a:sym typeface="Roboto Serif SemiBold"/>
              </a:rPr>
              <a:t>Abhay Manavadariya (202311032) </a:t>
            </a:r>
            <a:endParaRPr sz="1700" dirty="0">
              <a:solidFill>
                <a:schemeClr val="dk2"/>
              </a:solidFill>
              <a:latin typeface="Roboto Serif SemiBold"/>
              <a:ea typeface="Roboto Serif SemiBold"/>
              <a:cs typeface="Roboto Serif SemiBold"/>
              <a:sym typeface="Roboto Serif SemiBold"/>
            </a:endParaRPr>
          </a:p>
          <a:p>
            <a:pPr marL="0" lvl="0" indent="0" algn="l" rtl="0">
              <a:lnSpc>
                <a:spcPct val="100000"/>
              </a:lnSpc>
              <a:spcBef>
                <a:spcPts val="0"/>
              </a:spcBef>
              <a:spcAft>
                <a:spcPts val="0"/>
              </a:spcAft>
              <a:buClr>
                <a:schemeClr val="dk1"/>
              </a:buClr>
              <a:buSzPts val="275"/>
              <a:buFont typeface="Arial"/>
              <a:buNone/>
            </a:pPr>
            <a:r>
              <a:rPr lang="en" sz="1700" dirty="0">
                <a:solidFill>
                  <a:schemeClr val="dk2"/>
                </a:solidFill>
                <a:latin typeface="Roboto Serif SemiBold"/>
                <a:ea typeface="Roboto Serif SemiBold"/>
                <a:cs typeface="Roboto Serif SemiBold"/>
                <a:sym typeface="Roboto Serif SemiBold"/>
              </a:rPr>
              <a:t>M.Tech (ICT)</a:t>
            </a:r>
            <a:endParaRPr sz="1700" dirty="0">
              <a:solidFill>
                <a:schemeClr val="dk2"/>
              </a:solidFill>
              <a:latin typeface="Roboto Serif SemiBold"/>
              <a:ea typeface="Roboto Serif SemiBold"/>
              <a:cs typeface="Roboto Serif SemiBold"/>
              <a:sym typeface="Roboto Serif SemiBold"/>
            </a:endParaRPr>
          </a:p>
          <a:p>
            <a:pPr marL="0" lvl="0" indent="0" algn="l" rtl="0">
              <a:lnSpc>
                <a:spcPct val="100000"/>
              </a:lnSpc>
              <a:spcBef>
                <a:spcPts val="0"/>
              </a:spcBef>
              <a:spcAft>
                <a:spcPts val="0"/>
              </a:spcAft>
              <a:buClr>
                <a:schemeClr val="dk1"/>
              </a:buClr>
              <a:buSzPts val="275"/>
              <a:buFont typeface="Arial"/>
              <a:buNone/>
            </a:pPr>
            <a:endParaRPr sz="1700" dirty="0">
              <a:solidFill>
                <a:schemeClr val="dk2"/>
              </a:solidFill>
              <a:latin typeface="Roboto Serif SemiBold"/>
              <a:ea typeface="Roboto Serif SemiBold"/>
              <a:cs typeface="Roboto Serif SemiBold"/>
              <a:sym typeface="Roboto Serif SemiBold"/>
            </a:endParaRPr>
          </a:p>
          <a:p>
            <a:pPr marL="0" lvl="0" indent="0" algn="l" rtl="0">
              <a:lnSpc>
                <a:spcPct val="80000"/>
              </a:lnSpc>
              <a:spcBef>
                <a:spcPts val="0"/>
              </a:spcBef>
              <a:spcAft>
                <a:spcPts val="0"/>
              </a:spcAft>
              <a:buSzPts val="275"/>
              <a:buNone/>
            </a:pPr>
            <a:endParaRPr dirty="0"/>
          </a:p>
        </p:txBody>
      </p:sp>
      <p:sp>
        <p:nvSpPr>
          <p:cNvPr id="88" name="Google Shape;88;p13"/>
          <p:cNvSpPr txBox="1">
            <a:spLocks noGrp="1"/>
          </p:cNvSpPr>
          <p:nvPr>
            <p:ph type="subTitle" idx="1"/>
          </p:nvPr>
        </p:nvSpPr>
        <p:spPr>
          <a:xfrm>
            <a:off x="4860200" y="3549550"/>
            <a:ext cx="3842400" cy="14415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275"/>
              <a:buFont typeface="Arial"/>
              <a:buNone/>
            </a:pPr>
            <a:r>
              <a:rPr lang="en" sz="1700" dirty="0">
                <a:solidFill>
                  <a:schemeClr val="dk2"/>
                </a:solidFill>
                <a:latin typeface="Roboto Serif SemiBold"/>
                <a:ea typeface="Roboto Serif SemiBold"/>
                <a:cs typeface="Roboto Serif SemiBold"/>
                <a:sym typeface="Roboto Serif SemiBold"/>
              </a:rPr>
              <a:t>GUIDED BY: </a:t>
            </a:r>
          </a:p>
          <a:p>
            <a:pPr marL="0" indent="0" algn="ctr">
              <a:buClr>
                <a:schemeClr val="dk1"/>
              </a:buClr>
              <a:buSzPts val="275"/>
            </a:pPr>
            <a:r>
              <a:rPr lang="en-IN" sz="1700" dirty="0">
                <a:solidFill>
                  <a:schemeClr val="dk2"/>
                </a:solidFill>
                <a:latin typeface="Roboto Serif SemiBold"/>
                <a:ea typeface="Roboto Serif SemiBold"/>
                <a:cs typeface="Roboto Serif SemiBold"/>
                <a:sym typeface="Roboto Serif SemiBold"/>
              </a:rPr>
              <a:t>Prof. Rahul Mishra</a:t>
            </a:r>
            <a:endParaRPr lang="en" sz="1700" dirty="0">
              <a:solidFill>
                <a:schemeClr val="dk2"/>
              </a:solidFill>
              <a:latin typeface="Roboto Serif SemiBold"/>
              <a:ea typeface="Roboto Serif SemiBold"/>
              <a:cs typeface="Roboto Serif SemiBold"/>
              <a:sym typeface="Roboto Serif SemiBold"/>
            </a:endParaRPr>
          </a:p>
          <a:p>
            <a:pPr marL="0" indent="0" algn="ctr">
              <a:buClr>
                <a:schemeClr val="dk1"/>
              </a:buClr>
              <a:buSzPts val="275"/>
            </a:pPr>
            <a:r>
              <a:rPr lang="en-IN" sz="1700" dirty="0">
                <a:solidFill>
                  <a:schemeClr val="dk2"/>
                </a:solidFill>
                <a:latin typeface="Roboto Serif SemiBold"/>
                <a:ea typeface="Roboto Serif SemiBold"/>
                <a:cs typeface="Roboto Serif SemiBold"/>
                <a:sym typeface="Roboto Serif SemiBold"/>
              </a:rPr>
              <a:t>Prof. Tapas Kumar </a:t>
            </a:r>
            <a:r>
              <a:rPr lang="en-IN" sz="1700" dirty="0" err="1">
                <a:solidFill>
                  <a:schemeClr val="dk2"/>
                </a:solidFill>
                <a:latin typeface="Roboto Serif SemiBold"/>
                <a:ea typeface="Roboto Serif SemiBold"/>
                <a:cs typeface="Roboto Serif SemiBold"/>
                <a:sym typeface="Roboto Serif SemiBold"/>
              </a:rPr>
              <a:t>Maiti</a:t>
            </a:r>
            <a:endParaRPr sz="1700" dirty="0">
              <a:solidFill>
                <a:schemeClr val="dk2"/>
              </a:solidFill>
              <a:latin typeface="Roboto Serif SemiBold"/>
              <a:ea typeface="Roboto Serif SemiBold"/>
              <a:cs typeface="Roboto Serif SemiBold"/>
              <a:sym typeface="Roboto Serif SemiBold"/>
            </a:endParaRPr>
          </a:p>
          <a:p>
            <a:pPr marL="0" lvl="0" indent="0" algn="l" rtl="0">
              <a:lnSpc>
                <a:spcPct val="80000"/>
              </a:lnSpc>
              <a:spcBef>
                <a:spcPts val="0"/>
              </a:spcBef>
              <a:spcAft>
                <a:spcPts val="0"/>
              </a:spcAft>
              <a:buSzPts val="275"/>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2"/>
          <p:cNvSpPr txBox="1">
            <a:spLocks noGrp="1"/>
          </p:cNvSpPr>
          <p:nvPr>
            <p:ph type="title"/>
          </p:nvPr>
        </p:nvSpPr>
        <p:spPr>
          <a:xfrm>
            <a:off x="729450" y="632850"/>
            <a:ext cx="7688700" cy="5352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Client- Server Architecture</a:t>
            </a:r>
            <a:endParaRPr/>
          </a:p>
        </p:txBody>
      </p:sp>
      <p:pic>
        <p:nvPicPr>
          <p:cNvPr id="142" name="Google Shape;142;p22"/>
          <p:cNvPicPr preferRelativeResize="0"/>
          <p:nvPr/>
        </p:nvPicPr>
        <p:blipFill>
          <a:blip r:embed="rId3">
            <a:alphaModFix/>
          </a:blip>
          <a:stretch>
            <a:fillRect/>
          </a:stretch>
        </p:blipFill>
        <p:spPr>
          <a:xfrm>
            <a:off x="871525" y="1531150"/>
            <a:ext cx="7400925" cy="2724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3"/>
          <p:cNvSpPr txBox="1">
            <a:spLocks noGrp="1"/>
          </p:cNvSpPr>
          <p:nvPr>
            <p:ph type="title"/>
          </p:nvPr>
        </p:nvSpPr>
        <p:spPr>
          <a:xfrm>
            <a:off x="729450" y="632850"/>
            <a:ext cx="7688700" cy="5352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Single Client - Single Fog Architecture</a:t>
            </a:r>
            <a:endParaRPr/>
          </a:p>
        </p:txBody>
      </p:sp>
      <p:pic>
        <p:nvPicPr>
          <p:cNvPr id="148" name="Google Shape;148;p23"/>
          <p:cNvPicPr preferRelativeResize="0"/>
          <p:nvPr/>
        </p:nvPicPr>
        <p:blipFill>
          <a:blip r:embed="rId3">
            <a:alphaModFix/>
          </a:blip>
          <a:stretch>
            <a:fillRect/>
          </a:stretch>
        </p:blipFill>
        <p:spPr>
          <a:xfrm>
            <a:off x="152400" y="1802650"/>
            <a:ext cx="8839200" cy="215451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4"/>
          <p:cNvSpPr txBox="1">
            <a:spLocks noGrp="1"/>
          </p:cNvSpPr>
          <p:nvPr>
            <p:ph type="title"/>
          </p:nvPr>
        </p:nvSpPr>
        <p:spPr>
          <a:xfrm>
            <a:off x="729450" y="632850"/>
            <a:ext cx="7688700" cy="5352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Single Client - Multiple Fog Architecture</a:t>
            </a:r>
            <a:endParaRPr/>
          </a:p>
        </p:txBody>
      </p:sp>
      <p:pic>
        <p:nvPicPr>
          <p:cNvPr id="154" name="Google Shape;154;p24"/>
          <p:cNvPicPr preferRelativeResize="0"/>
          <p:nvPr/>
        </p:nvPicPr>
        <p:blipFill>
          <a:blip r:embed="rId3">
            <a:alphaModFix/>
          </a:blip>
          <a:stretch>
            <a:fillRect/>
          </a:stretch>
        </p:blipFill>
        <p:spPr>
          <a:xfrm>
            <a:off x="1900175" y="1320450"/>
            <a:ext cx="5343641" cy="36706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5"/>
          <p:cNvSpPr txBox="1">
            <a:spLocks noGrp="1"/>
          </p:cNvSpPr>
          <p:nvPr>
            <p:ph type="title"/>
          </p:nvPr>
        </p:nvSpPr>
        <p:spPr>
          <a:xfrm>
            <a:off x="729450" y="632850"/>
            <a:ext cx="7688700" cy="5352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Multiple Client - Multiple Fog Architecture</a:t>
            </a:r>
            <a:endParaRPr/>
          </a:p>
        </p:txBody>
      </p:sp>
      <p:pic>
        <p:nvPicPr>
          <p:cNvPr id="160" name="Google Shape;160;p25"/>
          <p:cNvPicPr preferRelativeResize="0"/>
          <p:nvPr/>
        </p:nvPicPr>
        <p:blipFill>
          <a:blip r:embed="rId3">
            <a:alphaModFix/>
          </a:blip>
          <a:stretch>
            <a:fillRect/>
          </a:stretch>
        </p:blipFill>
        <p:spPr>
          <a:xfrm>
            <a:off x="1979050" y="1333825"/>
            <a:ext cx="5341899" cy="367064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6"/>
          <p:cNvSpPr txBox="1">
            <a:spLocks noGrp="1"/>
          </p:cNvSpPr>
          <p:nvPr>
            <p:ph type="title"/>
          </p:nvPr>
        </p:nvSpPr>
        <p:spPr>
          <a:xfrm>
            <a:off x="729450" y="632850"/>
            <a:ext cx="7688700" cy="5352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Fog with Core Architecture</a:t>
            </a:r>
            <a:endParaRPr/>
          </a:p>
        </p:txBody>
      </p:sp>
      <p:pic>
        <p:nvPicPr>
          <p:cNvPr id="166" name="Google Shape;166;p26"/>
          <p:cNvPicPr preferRelativeResize="0"/>
          <p:nvPr/>
        </p:nvPicPr>
        <p:blipFill>
          <a:blip r:embed="rId3">
            <a:alphaModFix/>
          </a:blip>
          <a:stretch>
            <a:fillRect/>
          </a:stretch>
        </p:blipFill>
        <p:spPr>
          <a:xfrm>
            <a:off x="1698238" y="1307075"/>
            <a:ext cx="5747525" cy="36706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7"/>
          <p:cNvSpPr txBox="1">
            <a:spLocks noGrp="1"/>
          </p:cNvSpPr>
          <p:nvPr>
            <p:ph type="title"/>
          </p:nvPr>
        </p:nvSpPr>
        <p:spPr>
          <a:xfrm>
            <a:off x="729450" y="632850"/>
            <a:ext cx="7688700" cy="5352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a:t>
            </a:r>
            <a:endParaRPr/>
          </a:p>
        </p:txBody>
      </p:sp>
      <p:pic>
        <p:nvPicPr>
          <p:cNvPr id="3" name="Picture 2">
            <a:extLst>
              <a:ext uri="{FF2B5EF4-FFF2-40B4-BE49-F238E27FC236}">
                <a16:creationId xmlns:a16="http://schemas.microsoft.com/office/drawing/2014/main" id="{B3D9C975-3B66-40B9-7869-6CC1C8C8CFB3}"/>
              </a:ext>
            </a:extLst>
          </p:cNvPr>
          <p:cNvPicPr>
            <a:picLocks noChangeAspect="1"/>
          </p:cNvPicPr>
          <p:nvPr/>
        </p:nvPicPr>
        <p:blipFill>
          <a:blip r:embed="rId3"/>
          <a:stretch>
            <a:fillRect/>
          </a:stretch>
        </p:blipFill>
        <p:spPr>
          <a:xfrm>
            <a:off x="254977" y="1359198"/>
            <a:ext cx="8563708" cy="3461322"/>
          </a:xfrm>
          <a:prstGeom prst="rect">
            <a:avLst/>
          </a:prstGeom>
        </p:spPr>
      </p:pic>
      <p:sp>
        <p:nvSpPr>
          <p:cNvPr id="6" name="Google Shape;172;p27">
            <a:extLst>
              <a:ext uri="{FF2B5EF4-FFF2-40B4-BE49-F238E27FC236}">
                <a16:creationId xmlns:a16="http://schemas.microsoft.com/office/drawing/2014/main" id="{7A4375B4-825D-A852-CF59-04060AE0ABB3}"/>
              </a:ext>
            </a:extLst>
          </p:cNvPr>
          <p:cNvSpPr txBox="1">
            <a:spLocks/>
          </p:cNvSpPr>
          <p:nvPr/>
        </p:nvSpPr>
        <p:spPr>
          <a:xfrm>
            <a:off x="1463382" y="4820520"/>
            <a:ext cx="6217235" cy="3885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pPr algn="ctr">
              <a:buSzPts val="990"/>
            </a:pPr>
            <a:r>
              <a:rPr lang="en-US" sz="1040" dirty="0"/>
              <a:t>Client Server Architecture, Total Request: 1000, Time: 2143.85ms</a:t>
            </a:r>
          </a:p>
          <a:p>
            <a:pPr algn="ctr">
              <a:buSzPts val="990"/>
            </a:pPr>
            <a:endParaRPr lang="en-US" sz="1040" dirty="0"/>
          </a:p>
        </p:txBody>
      </p:sp>
    </p:spTree>
    <p:extLst>
      <p:ext uri="{BB962C8B-B14F-4D97-AF65-F5344CB8AC3E}">
        <p14:creationId xmlns:p14="http://schemas.microsoft.com/office/powerpoint/2010/main" val="19124611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7"/>
          <p:cNvSpPr txBox="1">
            <a:spLocks noGrp="1"/>
          </p:cNvSpPr>
          <p:nvPr>
            <p:ph type="title"/>
          </p:nvPr>
        </p:nvSpPr>
        <p:spPr>
          <a:xfrm>
            <a:off x="729450" y="632850"/>
            <a:ext cx="7688700" cy="5352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Cont…</a:t>
            </a:r>
            <a:endParaRPr dirty="0"/>
          </a:p>
        </p:txBody>
      </p:sp>
      <p:sp>
        <p:nvSpPr>
          <p:cNvPr id="6" name="Google Shape;172;p27">
            <a:extLst>
              <a:ext uri="{FF2B5EF4-FFF2-40B4-BE49-F238E27FC236}">
                <a16:creationId xmlns:a16="http://schemas.microsoft.com/office/drawing/2014/main" id="{7A4375B4-825D-A852-CF59-04060AE0ABB3}"/>
              </a:ext>
            </a:extLst>
          </p:cNvPr>
          <p:cNvSpPr txBox="1">
            <a:spLocks/>
          </p:cNvSpPr>
          <p:nvPr/>
        </p:nvSpPr>
        <p:spPr>
          <a:xfrm>
            <a:off x="1463382" y="4755000"/>
            <a:ext cx="6217235" cy="3885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pPr algn="ctr">
              <a:buSzPts val="990"/>
            </a:pPr>
            <a:r>
              <a:rPr lang="en-US" sz="1040" dirty="0"/>
              <a:t>Client Fog Architecture, Total Request: 1000, Time: 1934.87ms</a:t>
            </a:r>
          </a:p>
          <a:p>
            <a:pPr algn="ctr">
              <a:buSzPts val="990"/>
            </a:pPr>
            <a:endParaRPr lang="en-US" sz="1040" dirty="0"/>
          </a:p>
        </p:txBody>
      </p:sp>
      <p:pic>
        <p:nvPicPr>
          <p:cNvPr id="4" name="Picture 3">
            <a:extLst>
              <a:ext uri="{FF2B5EF4-FFF2-40B4-BE49-F238E27FC236}">
                <a16:creationId xmlns:a16="http://schemas.microsoft.com/office/drawing/2014/main" id="{6D39B8F6-7C2E-35E6-5290-EB713114375A}"/>
              </a:ext>
            </a:extLst>
          </p:cNvPr>
          <p:cNvPicPr>
            <a:picLocks noChangeAspect="1"/>
          </p:cNvPicPr>
          <p:nvPr/>
        </p:nvPicPr>
        <p:blipFill>
          <a:blip r:embed="rId3"/>
          <a:stretch>
            <a:fillRect/>
          </a:stretch>
        </p:blipFill>
        <p:spPr>
          <a:xfrm>
            <a:off x="378069" y="1305631"/>
            <a:ext cx="8616461" cy="3449369"/>
          </a:xfrm>
          <a:prstGeom prst="rect">
            <a:avLst/>
          </a:prstGeom>
        </p:spPr>
      </p:pic>
    </p:spTree>
    <p:extLst>
      <p:ext uri="{BB962C8B-B14F-4D97-AF65-F5344CB8AC3E}">
        <p14:creationId xmlns:p14="http://schemas.microsoft.com/office/powerpoint/2010/main" val="36934967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7"/>
          <p:cNvSpPr txBox="1">
            <a:spLocks noGrp="1"/>
          </p:cNvSpPr>
          <p:nvPr>
            <p:ph type="title"/>
          </p:nvPr>
        </p:nvSpPr>
        <p:spPr>
          <a:xfrm>
            <a:off x="729450" y="632850"/>
            <a:ext cx="7688700" cy="5352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Cont…</a:t>
            </a:r>
            <a:endParaRPr dirty="0"/>
          </a:p>
        </p:txBody>
      </p:sp>
      <p:sp>
        <p:nvSpPr>
          <p:cNvPr id="6" name="Google Shape;172;p27">
            <a:extLst>
              <a:ext uri="{FF2B5EF4-FFF2-40B4-BE49-F238E27FC236}">
                <a16:creationId xmlns:a16="http://schemas.microsoft.com/office/drawing/2014/main" id="{7A4375B4-825D-A852-CF59-04060AE0ABB3}"/>
              </a:ext>
            </a:extLst>
          </p:cNvPr>
          <p:cNvSpPr txBox="1">
            <a:spLocks/>
          </p:cNvSpPr>
          <p:nvPr/>
        </p:nvSpPr>
        <p:spPr>
          <a:xfrm>
            <a:off x="1463382" y="4873918"/>
            <a:ext cx="6217235" cy="3885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pPr algn="ctr">
              <a:buSzPts val="990"/>
            </a:pPr>
            <a:r>
              <a:rPr lang="en-US" sz="1040" dirty="0"/>
              <a:t>Client Multiple Fog Architecture, Total Request: 1000, Time: 1727.64ms</a:t>
            </a:r>
          </a:p>
          <a:p>
            <a:pPr algn="ctr">
              <a:buSzPts val="990"/>
            </a:pPr>
            <a:endParaRPr lang="en-US" sz="1040" dirty="0"/>
          </a:p>
        </p:txBody>
      </p:sp>
      <p:pic>
        <p:nvPicPr>
          <p:cNvPr id="3" name="Picture 2">
            <a:extLst>
              <a:ext uri="{FF2B5EF4-FFF2-40B4-BE49-F238E27FC236}">
                <a16:creationId xmlns:a16="http://schemas.microsoft.com/office/drawing/2014/main" id="{F9A617C0-769C-E730-8378-F36F1D3B16F3}"/>
              </a:ext>
            </a:extLst>
          </p:cNvPr>
          <p:cNvPicPr>
            <a:picLocks noChangeAspect="1"/>
          </p:cNvPicPr>
          <p:nvPr/>
        </p:nvPicPr>
        <p:blipFill>
          <a:blip r:embed="rId3"/>
          <a:stretch>
            <a:fillRect/>
          </a:stretch>
        </p:blipFill>
        <p:spPr>
          <a:xfrm>
            <a:off x="219808" y="1305659"/>
            <a:ext cx="8801100" cy="3568259"/>
          </a:xfrm>
          <a:prstGeom prst="rect">
            <a:avLst/>
          </a:prstGeom>
        </p:spPr>
      </p:pic>
    </p:spTree>
    <p:extLst>
      <p:ext uri="{BB962C8B-B14F-4D97-AF65-F5344CB8AC3E}">
        <p14:creationId xmlns:p14="http://schemas.microsoft.com/office/powerpoint/2010/main" val="21419063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4"/>
          <p:cNvSpPr txBox="1">
            <a:spLocks noGrp="1"/>
          </p:cNvSpPr>
          <p:nvPr>
            <p:ph type="title"/>
          </p:nvPr>
        </p:nvSpPr>
        <p:spPr>
          <a:xfrm>
            <a:off x="729450" y="632850"/>
            <a:ext cx="7688700" cy="5352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a:t>
            </a:r>
            <a:endParaRPr/>
          </a:p>
        </p:txBody>
      </p:sp>
      <p:sp>
        <p:nvSpPr>
          <p:cNvPr id="221" name="Google Shape;221;p34"/>
          <p:cNvSpPr txBox="1"/>
          <p:nvPr/>
        </p:nvSpPr>
        <p:spPr>
          <a:xfrm>
            <a:off x="691450" y="1285875"/>
            <a:ext cx="8036700" cy="36969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dk2"/>
              </a:buClr>
              <a:buSzPts val="1800"/>
              <a:buFont typeface="Lato"/>
              <a:buChar char="●"/>
            </a:pPr>
            <a:r>
              <a:rPr lang="en" sz="1800" dirty="0">
                <a:solidFill>
                  <a:schemeClr val="dk2"/>
                </a:solidFill>
                <a:latin typeface="Raleway SemiBold"/>
                <a:ea typeface="Raleway SemiBold"/>
                <a:cs typeface="Raleway SemiBold"/>
                <a:sym typeface="Raleway SemiBold"/>
              </a:rPr>
              <a:t>Significance: The Fog Computing Project develops edge resources to improve the scalability and performance of distributed computing systems.</a:t>
            </a:r>
            <a:endParaRPr sz="1800" dirty="0">
              <a:solidFill>
                <a:schemeClr val="dk2"/>
              </a:solidFill>
              <a:latin typeface="Raleway SemiBold"/>
              <a:ea typeface="Raleway SemiBold"/>
              <a:cs typeface="Raleway SemiBold"/>
              <a:sym typeface="Raleway SemiBold"/>
            </a:endParaRPr>
          </a:p>
          <a:p>
            <a:pPr marL="457200" lvl="0" indent="-342900" algn="l" rtl="0">
              <a:lnSpc>
                <a:spcPct val="115000"/>
              </a:lnSpc>
              <a:spcBef>
                <a:spcPts val="1000"/>
              </a:spcBef>
              <a:spcAft>
                <a:spcPts val="0"/>
              </a:spcAft>
              <a:buClr>
                <a:schemeClr val="dk2"/>
              </a:buClr>
              <a:buSzPts val="1800"/>
              <a:buFont typeface="Lato"/>
              <a:buChar char="●"/>
            </a:pPr>
            <a:r>
              <a:rPr lang="en" sz="1800" dirty="0">
                <a:solidFill>
                  <a:schemeClr val="dk2"/>
                </a:solidFill>
                <a:latin typeface="Raleway SemiBold"/>
                <a:ea typeface="Raleway SemiBold"/>
                <a:cs typeface="Raleway SemiBold"/>
                <a:sym typeface="Raleway SemiBold"/>
              </a:rPr>
              <a:t>Foundation: Fog computing systems that are effective are built on a foundation of expanding fog nodes and optimizing task allocation.</a:t>
            </a:r>
            <a:endParaRPr sz="1800" dirty="0">
              <a:solidFill>
                <a:schemeClr val="dk2"/>
              </a:solidFill>
              <a:latin typeface="Raleway SemiBold"/>
              <a:ea typeface="Raleway SemiBold"/>
              <a:cs typeface="Raleway SemiBold"/>
              <a:sym typeface="Raleway SemiBold"/>
            </a:endParaRPr>
          </a:p>
          <a:p>
            <a:pPr marL="457200" lvl="0" indent="-342900" algn="l" rtl="0">
              <a:lnSpc>
                <a:spcPct val="115000"/>
              </a:lnSpc>
              <a:spcBef>
                <a:spcPts val="1000"/>
              </a:spcBef>
              <a:spcAft>
                <a:spcPts val="0"/>
              </a:spcAft>
              <a:buClr>
                <a:schemeClr val="dk2"/>
              </a:buClr>
              <a:buSzPts val="1800"/>
              <a:buFont typeface="Lato"/>
              <a:buChar char="●"/>
            </a:pPr>
            <a:r>
              <a:rPr lang="en" sz="1800" dirty="0">
                <a:solidFill>
                  <a:schemeClr val="dk2"/>
                </a:solidFill>
                <a:latin typeface="Raleway SemiBold"/>
                <a:ea typeface="Raleway SemiBold"/>
                <a:cs typeface="Raleway SemiBold"/>
                <a:sym typeface="Raleway SemiBold"/>
              </a:rPr>
              <a:t>Insights: Performance evaluations highlight improved system throughput and reduced latency.</a:t>
            </a:r>
            <a:endParaRPr sz="1800" dirty="0">
              <a:solidFill>
                <a:schemeClr val="dk2"/>
              </a:solidFill>
              <a:latin typeface="Raleway SemiBold"/>
              <a:ea typeface="Raleway SemiBold"/>
              <a:cs typeface="Raleway SemiBold"/>
              <a:sym typeface="Raleway SemiBold"/>
            </a:endParaRPr>
          </a:p>
          <a:p>
            <a:pPr marL="457200" lvl="0" indent="-342900" algn="l" rtl="0">
              <a:lnSpc>
                <a:spcPct val="115000"/>
              </a:lnSpc>
              <a:spcBef>
                <a:spcPts val="1000"/>
              </a:spcBef>
              <a:spcAft>
                <a:spcPts val="1000"/>
              </a:spcAft>
              <a:buClr>
                <a:schemeClr val="dk2"/>
              </a:buClr>
              <a:buSzPts val="1800"/>
              <a:buFont typeface="Lato"/>
              <a:buChar char="●"/>
            </a:pPr>
            <a:r>
              <a:rPr lang="en" sz="1800" dirty="0">
                <a:solidFill>
                  <a:schemeClr val="dk2"/>
                </a:solidFill>
                <a:latin typeface="Raleway SemiBold"/>
                <a:ea typeface="Raleway SemiBold"/>
                <a:cs typeface="Raleway SemiBold"/>
                <a:sym typeface="Raleway SemiBold"/>
              </a:rPr>
              <a:t>Future Direction: Aim to advance fog computing systems to efficiently handle diverse workloads in dynamic edge environments.</a:t>
            </a:r>
            <a:endParaRPr sz="1800" dirty="0">
              <a:solidFill>
                <a:schemeClr val="dk2"/>
              </a:solidFill>
              <a:latin typeface="Raleway SemiBold"/>
              <a:ea typeface="Raleway SemiBold"/>
              <a:cs typeface="Raleway SemiBold"/>
              <a:sym typeface="Raleway SemiBo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5"/>
          <p:cNvSpPr txBox="1">
            <a:spLocks noGrp="1"/>
          </p:cNvSpPr>
          <p:nvPr>
            <p:ph type="title"/>
          </p:nvPr>
        </p:nvSpPr>
        <p:spPr>
          <a:xfrm>
            <a:off x="729450" y="632850"/>
            <a:ext cx="7688700" cy="5352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Future Work</a:t>
            </a:r>
            <a:endParaRPr/>
          </a:p>
        </p:txBody>
      </p:sp>
      <p:sp>
        <p:nvSpPr>
          <p:cNvPr id="227" name="Google Shape;227;p35"/>
          <p:cNvSpPr txBox="1"/>
          <p:nvPr/>
        </p:nvSpPr>
        <p:spPr>
          <a:xfrm>
            <a:off x="691450" y="1285875"/>
            <a:ext cx="8036700" cy="36969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dk2"/>
              </a:buClr>
              <a:buSzPts val="1800"/>
              <a:buFont typeface="Raleway SemiBold"/>
              <a:buChar char="●"/>
            </a:pPr>
            <a:r>
              <a:rPr lang="en" sz="1800" dirty="0">
                <a:solidFill>
                  <a:schemeClr val="dk2"/>
                </a:solidFill>
                <a:latin typeface="Raleway SemiBold"/>
                <a:ea typeface="Raleway SemiBold"/>
                <a:cs typeface="Raleway SemiBold"/>
                <a:sym typeface="Raleway SemiBold"/>
              </a:rPr>
              <a:t>Enhance capabilities of fog computing systems </a:t>
            </a:r>
            <a:endParaRPr sz="1800" dirty="0">
              <a:solidFill>
                <a:schemeClr val="dk2"/>
              </a:solidFill>
              <a:latin typeface="Raleway SemiBold"/>
              <a:ea typeface="Raleway SemiBold"/>
              <a:cs typeface="Raleway SemiBold"/>
              <a:sym typeface="Raleway SemiBold"/>
            </a:endParaRPr>
          </a:p>
          <a:p>
            <a:pPr marL="457200" lvl="0" indent="-342900" algn="l" rtl="0">
              <a:lnSpc>
                <a:spcPct val="115000"/>
              </a:lnSpc>
              <a:spcBef>
                <a:spcPts val="1000"/>
              </a:spcBef>
              <a:spcAft>
                <a:spcPts val="0"/>
              </a:spcAft>
              <a:buClr>
                <a:schemeClr val="dk2"/>
              </a:buClr>
              <a:buSzPts val="1800"/>
              <a:buFont typeface="Raleway SemiBold"/>
              <a:buChar char="●"/>
            </a:pPr>
            <a:r>
              <a:rPr lang="en" sz="1800" dirty="0">
                <a:solidFill>
                  <a:schemeClr val="dk2"/>
                </a:solidFill>
                <a:latin typeface="Raleway SemiBold"/>
                <a:ea typeface="Raleway SemiBold"/>
                <a:cs typeface="Raleway SemiBold"/>
                <a:sym typeface="Raleway SemiBold"/>
              </a:rPr>
              <a:t>Develop dynamic task offloading algorithms considering heterogeneous fog nodes</a:t>
            </a:r>
            <a:endParaRPr sz="1800" dirty="0">
              <a:solidFill>
                <a:schemeClr val="dk2"/>
              </a:solidFill>
              <a:latin typeface="Raleway SemiBold"/>
              <a:ea typeface="Raleway SemiBold"/>
              <a:cs typeface="Raleway SemiBold"/>
              <a:sym typeface="Raleway SemiBold"/>
            </a:endParaRPr>
          </a:p>
          <a:p>
            <a:pPr marL="457200" lvl="0" indent="-342900" algn="l" rtl="0">
              <a:lnSpc>
                <a:spcPct val="115000"/>
              </a:lnSpc>
              <a:spcBef>
                <a:spcPts val="1000"/>
              </a:spcBef>
              <a:spcAft>
                <a:spcPts val="0"/>
              </a:spcAft>
              <a:buClr>
                <a:schemeClr val="dk2"/>
              </a:buClr>
              <a:buSzPts val="1800"/>
              <a:buFont typeface="Raleway SemiBold"/>
              <a:buChar char="●"/>
            </a:pPr>
            <a:r>
              <a:rPr lang="en" sz="1800" dirty="0">
                <a:solidFill>
                  <a:schemeClr val="dk2"/>
                </a:solidFill>
                <a:latin typeface="Raleway SemiBold"/>
                <a:ea typeface="Raleway SemiBold"/>
                <a:cs typeface="Raleway SemiBold"/>
                <a:sym typeface="Raleway SemiBold"/>
              </a:rPr>
              <a:t>Design algorithms optimizing task allocation based on system configurations like core count and processing power</a:t>
            </a:r>
          </a:p>
          <a:p>
            <a:pPr marL="457200" lvl="0" indent="-342900" algn="l" rtl="0">
              <a:lnSpc>
                <a:spcPct val="115000"/>
              </a:lnSpc>
              <a:spcBef>
                <a:spcPts val="1000"/>
              </a:spcBef>
              <a:spcAft>
                <a:spcPts val="0"/>
              </a:spcAft>
              <a:buClr>
                <a:schemeClr val="dk2"/>
              </a:buClr>
              <a:buSzPts val="1800"/>
              <a:buFont typeface="Raleway SemiBold"/>
              <a:buChar char="●"/>
            </a:pPr>
            <a:r>
              <a:rPr lang="en" sz="1800" dirty="0">
                <a:solidFill>
                  <a:schemeClr val="dk2"/>
                </a:solidFill>
                <a:latin typeface="Raleway SemiBold"/>
                <a:ea typeface="Raleway SemiBold"/>
                <a:cs typeface="Raleway SemiBold"/>
                <a:sym typeface="Raleway SemiBold"/>
              </a:rPr>
              <a:t>Expanding the Fog Nodes Network</a:t>
            </a:r>
          </a:p>
          <a:p>
            <a:pPr marL="457200" lvl="0" indent="-342900" algn="l" rtl="0">
              <a:lnSpc>
                <a:spcPct val="115000"/>
              </a:lnSpc>
              <a:spcBef>
                <a:spcPts val="1000"/>
              </a:spcBef>
              <a:spcAft>
                <a:spcPts val="0"/>
              </a:spcAft>
              <a:buClr>
                <a:schemeClr val="dk2"/>
              </a:buClr>
              <a:buSzPts val="1800"/>
              <a:buFont typeface="Raleway SemiBold"/>
              <a:buChar char="●"/>
            </a:pPr>
            <a:endParaRPr sz="1800" dirty="0">
              <a:solidFill>
                <a:schemeClr val="dk2"/>
              </a:solidFill>
              <a:latin typeface="Raleway SemiBold"/>
              <a:ea typeface="Raleway SemiBold"/>
              <a:cs typeface="Raleway SemiBold"/>
              <a:sym typeface="Raleway SemiBold"/>
            </a:endParaRPr>
          </a:p>
          <a:p>
            <a:pPr marL="0" lvl="0" indent="0" algn="l" rtl="0">
              <a:spcBef>
                <a:spcPts val="1000"/>
              </a:spcBef>
              <a:spcAft>
                <a:spcPts val="0"/>
              </a:spcAft>
              <a:buNone/>
            </a:pPr>
            <a:endParaRPr sz="1700" dirty="0">
              <a:solidFill>
                <a:schemeClr val="dk2"/>
              </a:solidFill>
              <a:latin typeface="Raleway SemiBold"/>
              <a:ea typeface="Raleway SemiBold"/>
              <a:cs typeface="Raleway SemiBold"/>
              <a:sym typeface="Raleway SemiBo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729450" y="622125"/>
            <a:ext cx="7688700" cy="5352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Outlines</a:t>
            </a:r>
            <a:endParaRPr/>
          </a:p>
        </p:txBody>
      </p:sp>
      <p:sp>
        <p:nvSpPr>
          <p:cNvPr id="94" name="Google Shape;94;p14"/>
          <p:cNvSpPr txBox="1">
            <a:spLocks noGrp="1"/>
          </p:cNvSpPr>
          <p:nvPr>
            <p:ph type="body" idx="1"/>
          </p:nvPr>
        </p:nvSpPr>
        <p:spPr>
          <a:xfrm>
            <a:off x="727650" y="1265354"/>
            <a:ext cx="7688700" cy="3528300"/>
          </a:xfrm>
          <a:prstGeom prst="rect">
            <a:avLst/>
          </a:prstGeom>
        </p:spPr>
        <p:txBody>
          <a:bodyPr spcFirstLastPara="1" wrap="square" lIns="91425" tIns="91425" rIns="91425" bIns="91425" anchor="t" anchorCtr="0">
            <a:noAutofit/>
          </a:bodyPr>
          <a:lstStyle/>
          <a:p>
            <a:pPr marL="457200" lvl="0" indent="-344487" algn="l" rtl="0">
              <a:lnSpc>
                <a:spcPct val="125000"/>
              </a:lnSpc>
              <a:spcBef>
                <a:spcPts val="0"/>
              </a:spcBef>
              <a:spcAft>
                <a:spcPts val="0"/>
              </a:spcAft>
              <a:buClr>
                <a:schemeClr val="dk2"/>
              </a:buClr>
              <a:buSzPts val="1825"/>
              <a:buFont typeface="Raleway SemiBold"/>
              <a:buChar char="●"/>
            </a:pPr>
            <a:r>
              <a:rPr lang="en" sz="1825" dirty="0">
                <a:solidFill>
                  <a:schemeClr val="dk2"/>
                </a:solidFill>
                <a:latin typeface="Raleway SemiBold"/>
                <a:ea typeface="Raleway SemiBold"/>
                <a:cs typeface="Raleway SemiBold"/>
                <a:sym typeface="Raleway SemiBold"/>
              </a:rPr>
              <a:t>Introduction</a:t>
            </a:r>
            <a:endParaRPr sz="1825" dirty="0">
              <a:solidFill>
                <a:schemeClr val="dk2"/>
              </a:solidFill>
              <a:latin typeface="Raleway SemiBold"/>
              <a:ea typeface="Raleway SemiBold"/>
              <a:cs typeface="Raleway SemiBold"/>
              <a:sym typeface="Raleway SemiBold"/>
            </a:endParaRPr>
          </a:p>
          <a:p>
            <a:pPr marL="457200" lvl="0" indent="-344487" algn="l" rtl="0">
              <a:lnSpc>
                <a:spcPct val="125000"/>
              </a:lnSpc>
              <a:spcBef>
                <a:spcPts val="0"/>
              </a:spcBef>
              <a:spcAft>
                <a:spcPts val="0"/>
              </a:spcAft>
              <a:buClr>
                <a:schemeClr val="dk2"/>
              </a:buClr>
              <a:buSzPts val="1825"/>
              <a:buFont typeface="Raleway SemiBold"/>
              <a:buChar char="●"/>
            </a:pPr>
            <a:r>
              <a:rPr lang="en" sz="1825" dirty="0">
                <a:solidFill>
                  <a:schemeClr val="dk2"/>
                </a:solidFill>
                <a:latin typeface="Raleway SemiBold"/>
                <a:ea typeface="Raleway SemiBold"/>
                <a:cs typeface="Raleway SemiBold"/>
                <a:sym typeface="Raleway SemiBold"/>
              </a:rPr>
              <a:t>Cloud Computing Limitations</a:t>
            </a:r>
            <a:endParaRPr sz="1825" dirty="0">
              <a:solidFill>
                <a:schemeClr val="dk2"/>
              </a:solidFill>
              <a:latin typeface="Raleway SemiBold"/>
              <a:ea typeface="Raleway SemiBold"/>
              <a:cs typeface="Raleway SemiBold"/>
              <a:sym typeface="Raleway SemiBold"/>
            </a:endParaRPr>
          </a:p>
          <a:p>
            <a:pPr marL="457200" lvl="0" indent="-344487" algn="l" rtl="0">
              <a:lnSpc>
                <a:spcPct val="125000"/>
              </a:lnSpc>
              <a:spcBef>
                <a:spcPts val="0"/>
              </a:spcBef>
              <a:spcAft>
                <a:spcPts val="0"/>
              </a:spcAft>
              <a:buClr>
                <a:schemeClr val="dk2"/>
              </a:buClr>
              <a:buSzPts val="1825"/>
              <a:buFont typeface="Raleway SemiBold"/>
              <a:buChar char="●"/>
            </a:pPr>
            <a:r>
              <a:rPr lang="en" sz="1825" dirty="0">
                <a:solidFill>
                  <a:schemeClr val="dk2"/>
                </a:solidFill>
                <a:latin typeface="Raleway SemiBold"/>
                <a:ea typeface="Raleway SemiBold"/>
                <a:cs typeface="Raleway SemiBold"/>
                <a:sym typeface="Raleway SemiBold"/>
              </a:rPr>
              <a:t>Motivation</a:t>
            </a:r>
            <a:endParaRPr sz="1825" dirty="0">
              <a:solidFill>
                <a:schemeClr val="dk2"/>
              </a:solidFill>
              <a:latin typeface="Raleway SemiBold"/>
              <a:ea typeface="Raleway SemiBold"/>
              <a:cs typeface="Raleway SemiBold"/>
              <a:sym typeface="Raleway SemiBold"/>
            </a:endParaRPr>
          </a:p>
          <a:p>
            <a:pPr marL="457200" lvl="0" indent="-344487" algn="l" rtl="0">
              <a:lnSpc>
                <a:spcPct val="125000"/>
              </a:lnSpc>
              <a:spcBef>
                <a:spcPts val="0"/>
              </a:spcBef>
              <a:spcAft>
                <a:spcPts val="0"/>
              </a:spcAft>
              <a:buClr>
                <a:schemeClr val="dk2"/>
              </a:buClr>
              <a:buSzPts val="1825"/>
              <a:buFont typeface="Raleway SemiBold"/>
              <a:buChar char="●"/>
            </a:pPr>
            <a:r>
              <a:rPr lang="en" sz="1825" dirty="0">
                <a:solidFill>
                  <a:schemeClr val="dk2"/>
                </a:solidFill>
                <a:latin typeface="Raleway SemiBold"/>
                <a:ea typeface="Raleway SemiBold"/>
                <a:cs typeface="Raleway SemiBold"/>
                <a:sym typeface="Raleway SemiBold"/>
              </a:rPr>
              <a:t>Key problem</a:t>
            </a:r>
            <a:endParaRPr sz="1825" dirty="0">
              <a:solidFill>
                <a:schemeClr val="dk2"/>
              </a:solidFill>
              <a:latin typeface="Raleway SemiBold"/>
              <a:ea typeface="Raleway SemiBold"/>
              <a:cs typeface="Raleway SemiBold"/>
              <a:sym typeface="Raleway SemiBold"/>
            </a:endParaRPr>
          </a:p>
          <a:p>
            <a:pPr marL="457200" lvl="0" indent="-344487" algn="l" rtl="0">
              <a:lnSpc>
                <a:spcPct val="125000"/>
              </a:lnSpc>
              <a:spcBef>
                <a:spcPts val="0"/>
              </a:spcBef>
              <a:spcAft>
                <a:spcPts val="0"/>
              </a:spcAft>
              <a:buClr>
                <a:schemeClr val="dk2"/>
              </a:buClr>
              <a:buSzPts val="1825"/>
              <a:buFont typeface="Raleway SemiBold"/>
              <a:buChar char="●"/>
            </a:pPr>
            <a:r>
              <a:rPr lang="en" sz="1825" dirty="0">
                <a:solidFill>
                  <a:schemeClr val="dk2"/>
                </a:solidFill>
                <a:latin typeface="Raleway SemiBold"/>
                <a:ea typeface="Raleway SemiBold"/>
                <a:cs typeface="Raleway SemiBold"/>
                <a:sym typeface="Raleway SemiBold"/>
              </a:rPr>
              <a:t>Fog Computing</a:t>
            </a:r>
            <a:endParaRPr sz="1825" dirty="0">
              <a:solidFill>
                <a:schemeClr val="dk2"/>
              </a:solidFill>
              <a:latin typeface="Raleway SemiBold"/>
              <a:ea typeface="Raleway SemiBold"/>
              <a:cs typeface="Raleway SemiBold"/>
              <a:sym typeface="Raleway SemiBold"/>
            </a:endParaRPr>
          </a:p>
          <a:p>
            <a:pPr marL="457200" lvl="0" indent="-344487" algn="l" rtl="0">
              <a:lnSpc>
                <a:spcPct val="125000"/>
              </a:lnSpc>
              <a:spcBef>
                <a:spcPts val="0"/>
              </a:spcBef>
              <a:spcAft>
                <a:spcPts val="0"/>
              </a:spcAft>
              <a:buClr>
                <a:schemeClr val="dk2"/>
              </a:buClr>
              <a:buSzPts val="1825"/>
              <a:buFont typeface="Raleway SemiBold"/>
              <a:buChar char="●"/>
            </a:pPr>
            <a:r>
              <a:rPr lang="en" sz="1825" dirty="0">
                <a:solidFill>
                  <a:schemeClr val="dk2"/>
                </a:solidFill>
                <a:latin typeface="Raleway SemiBold"/>
                <a:ea typeface="Raleway SemiBold"/>
                <a:cs typeface="Raleway SemiBold"/>
                <a:sym typeface="Raleway SemiBold"/>
              </a:rPr>
              <a:t>Architecture</a:t>
            </a:r>
            <a:endParaRPr sz="1825" dirty="0">
              <a:solidFill>
                <a:schemeClr val="dk2"/>
              </a:solidFill>
              <a:latin typeface="Raleway SemiBold"/>
              <a:ea typeface="Raleway SemiBold"/>
              <a:cs typeface="Raleway SemiBold"/>
              <a:sym typeface="Raleway SemiBold"/>
            </a:endParaRPr>
          </a:p>
          <a:p>
            <a:pPr marL="457200" lvl="0" indent="-344487" algn="l" rtl="0">
              <a:lnSpc>
                <a:spcPct val="125000"/>
              </a:lnSpc>
              <a:spcBef>
                <a:spcPts val="0"/>
              </a:spcBef>
              <a:spcAft>
                <a:spcPts val="0"/>
              </a:spcAft>
              <a:buClr>
                <a:schemeClr val="dk2"/>
              </a:buClr>
              <a:buSzPts val="1825"/>
              <a:buFont typeface="Raleway SemiBold"/>
              <a:buChar char="●"/>
            </a:pPr>
            <a:r>
              <a:rPr lang="en" sz="1825" dirty="0">
                <a:solidFill>
                  <a:schemeClr val="dk2"/>
                </a:solidFill>
                <a:latin typeface="Raleway SemiBold"/>
                <a:ea typeface="Raleway SemiBold"/>
                <a:cs typeface="Raleway SemiBold"/>
                <a:sym typeface="Raleway SemiBold"/>
              </a:rPr>
              <a:t>Result</a:t>
            </a:r>
            <a:endParaRPr sz="1825" dirty="0">
              <a:solidFill>
                <a:schemeClr val="dk2"/>
              </a:solidFill>
              <a:latin typeface="Raleway SemiBold"/>
              <a:ea typeface="Raleway SemiBold"/>
              <a:cs typeface="Raleway SemiBold"/>
              <a:sym typeface="Raleway SemiBold"/>
            </a:endParaRPr>
          </a:p>
          <a:p>
            <a:pPr marL="457200" lvl="0" indent="-344487" algn="l" rtl="0">
              <a:lnSpc>
                <a:spcPct val="125000"/>
              </a:lnSpc>
              <a:spcBef>
                <a:spcPts val="0"/>
              </a:spcBef>
              <a:spcAft>
                <a:spcPts val="0"/>
              </a:spcAft>
              <a:buClr>
                <a:schemeClr val="dk2"/>
              </a:buClr>
              <a:buSzPts val="1825"/>
              <a:buFont typeface="Raleway SemiBold"/>
              <a:buChar char="●"/>
            </a:pPr>
            <a:r>
              <a:rPr lang="en" sz="1825" dirty="0">
                <a:solidFill>
                  <a:schemeClr val="dk2"/>
                </a:solidFill>
                <a:latin typeface="Raleway SemiBold"/>
                <a:ea typeface="Raleway SemiBold"/>
                <a:cs typeface="Raleway SemiBold"/>
                <a:sym typeface="Raleway SemiBold"/>
              </a:rPr>
              <a:t>Conclusion</a:t>
            </a:r>
            <a:endParaRPr sz="1825" dirty="0">
              <a:solidFill>
                <a:schemeClr val="dk2"/>
              </a:solidFill>
              <a:latin typeface="Raleway SemiBold"/>
              <a:ea typeface="Raleway SemiBold"/>
              <a:cs typeface="Raleway SemiBold"/>
              <a:sym typeface="Raleway SemiBold"/>
            </a:endParaRPr>
          </a:p>
          <a:p>
            <a:pPr marL="457200" lvl="0" indent="-344487" algn="l" rtl="0">
              <a:lnSpc>
                <a:spcPct val="125000"/>
              </a:lnSpc>
              <a:spcBef>
                <a:spcPts val="0"/>
              </a:spcBef>
              <a:spcAft>
                <a:spcPts val="0"/>
              </a:spcAft>
              <a:buClr>
                <a:schemeClr val="dk2"/>
              </a:buClr>
              <a:buSzPts val="1825"/>
              <a:buFont typeface="Raleway SemiBold"/>
              <a:buChar char="●"/>
            </a:pPr>
            <a:r>
              <a:rPr lang="en" sz="1825" dirty="0">
                <a:solidFill>
                  <a:schemeClr val="dk2"/>
                </a:solidFill>
                <a:latin typeface="Raleway SemiBold"/>
                <a:ea typeface="Raleway SemiBold"/>
                <a:cs typeface="Raleway SemiBold"/>
                <a:sym typeface="Raleway SemiBold"/>
              </a:rPr>
              <a:t>Future Work</a:t>
            </a:r>
            <a:endParaRPr sz="1825" dirty="0">
              <a:solidFill>
                <a:schemeClr val="dk2"/>
              </a:solidFill>
              <a:latin typeface="Raleway SemiBold"/>
              <a:ea typeface="Raleway SemiBold"/>
              <a:cs typeface="Raleway SemiBold"/>
              <a:sym typeface="Raleway SemiBold"/>
            </a:endParaRPr>
          </a:p>
          <a:p>
            <a:pPr marL="457200" lvl="0" indent="-344487" algn="l" rtl="0">
              <a:lnSpc>
                <a:spcPct val="125000"/>
              </a:lnSpc>
              <a:spcBef>
                <a:spcPts val="0"/>
              </a:spcBef>
              <a:spcAft>
                <a:spcPts val="0"/>
              </a:spcAft>
              <a:buClr>
                <a:schemeClr val="dk2"/>
              </a:buClr>
              <a:buSzPts val="1825"/>
              <a:buFont typeface="Raleway SemiBold"/>
              <a:buChar char="●"/>
            </a:pPr>
            <a:r>
              <a:rPr lang="en" sz="1825" dirty="0">
                <a:solidFill>
                  <a:schemeClr val="dk2"/>
                </a:solidFill>
                <a:latin typeface="Raleway SemiBold"/>
                <a:ea typeface="Raleway SemiBold"/>
                <a:cs typeface="Raleway SemiBold"/>
                <a:sym typeface="Raleway SemiBold"/>
              </a:rPr>
              <a:t>References</a:t>
            </a:r>
            <a:endParaRPr sz="1825" dirty="0">
              <a:solidFill>
                <a:schemeClr val="dk2"/>
              </a:solidFill>
              <a:latin typeface="Raleway SemiBold"/>
              <a:ea typeface="Raleway SemiBold"/>
              <a:cs typeface="Raleway SemiBold"/>
              <a:sym typeface="Raleway SemiBo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6"/>
          <p:cNvSpPr txBox="1">
            <a:spLocks noGrp="1"/>
          </p:cNvSpPr>
          <p:nvPr>
            <p:ph type="title"/>
          </p:nvPr>
        </p:nvSpPr>
        <p:spPr>
          <a:xfrm>
            <a:off x="729450" y="632850"/>
            <a:ext cx="7688700" cy="5352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References</a:t>
            </a:r>
            <a:endParaRPr/>
          </a:p>
        </p:txBody>
      </p:sp>
      <p:sp>
        <p:nvSpPr>
          <p:cNvPr id="233" name="Google Shape;233;p36"/>
          <p:cNvSpPr txBox="1"/>
          <p:nvPr/>
        </p:nvSpPr>
        <p:spPr>
          <a:xfrm>
            <a:off x="691450" y="1285875"/>
            <a:ext cx="8036700" cy="3696900"/>
          </a:xfrm>
          <a:prstGeom prst="rect">
            <a:avLst/>
          </a:prstGeom>
          <a:noFill/>
          <a:ln>
            <a:noFill/>
          </a:ln>
        </p:spPr>
        <p:txBody>
          <a:bodyPr spcFirstLastPara="1" wrap="square" lIns="91425" tIns="91425" rIns="91425" bIns="91425" anchor="t" anchorCtr="0">
            <a:noAutofit/>
          </a:bodyPr>
          <a:lstStyle/>
          <a:p>
            <a:pPr marL="457200" lvl="0" indent="-336550" algn="l" rtl="0">
              <a:lnSpc>
                <a:spcPct val="115000"/>
              </a:lnSpc>
              <a:spcBef>
                <a:spcPts val="0"/>
              </a:spcBef>
              <a:spcAft>
                <a:spcPts val="0"/>
              </a:spcAft>
              <a:buClr>
                <a:schemeClr val="dk2"/>
              </a:buClr>
              <a:buSzPts val="1700"/>
              <a:buFont typeface="Lato"/>
              <a:buChar char="●"/>
            </a:pPr>
            <a:r>
              <a:rPr lang="en" sz="1700" b="1" dirty="0">
                <a:solidFill>
                  <a:schemeClr val="dk2"/>
                </a:solidFill>
                <a:latin typeface="Lato"/>
                <a:ea typeface="Lato"/>
                <a:cs typeface="Lato"/>
                <a:sym typeface="Lato"/>
              </a:rPr>
              <a:t>R. Mishra, H. P. Gupta, P. Kumari, D. Y. Suh and M. J. Piran, "A Task Offloading and Reallocation Scheme for Passenger Assistance Using Fog Computing," in IEEE Transactions on Network and Service Management, vol. 19, no. 3, pp. 3032-3047, Sept. 2022, doi: 10.1109/TNSM.2022.3172602. [</a:t>
            </a:r>
            <a:r>
              <a:rPr lang="en" sz="1700" b="1" dirty="0">
                <a:solidFill>
                  <a:schemeClr val="dk2"/>
                </a:solidFill>
                <a:latin typeface="Lato"/>
                <a:ea typeface="Lato"/>
                <a:cs typeface="Lato"/>
                <a:sym typeface="Lato"/>
                <a:hlinkClick r:id="rId3"/>
              </a:rPr>
              <a:t>1</a:t>
            </a:r>
            <a:r>
              <a:rPr lang="en" sz="1700" b="1" dirty="0">
                <a:solidFill>
                  <a:schemeClr val="dk2"/>
                </a:solidFill>
                <a:latin typeface="Lato"/>
                <a:ea typeface="Lato"/>
                <a:cs typeface="Lato"/>
                <a:sym typeface="Lato"/>
              </a:rPr>
              <a:t>]</a:t>
            </a:r>
            <a:endParaRPr sz="1700" b="1" dirty="0">
              <a:solidFill>
                <a:schemeClr val="dk2"/>
              </a:solidFill>
              <a:latin typeface="Lato"/>
              <a:ea typeface="Lato"/>
              <a:cs typeface="Lato"/>
              <a:sym typeface="Lato"/>
            </a:endParaRPr>
          </a:p>
          <a:p>
            <a:pPr marL="457200" lvl="0" indent="-336550" algn="l" rtl="0">
              <a:lnSpc>
                <a:spcPct val="115000"/>
              </a:lnSpc>
              <a:spcBef>
                <a:spcPts val="1000"/>
              </a:spcBef>
              <a:spcAft>
                <a:spcPts val="0"/>
              </a:spcAft>
              <a:buClr>
                <a:schemeClr val="dk2"/>
              </a:buClr>
              <a:buSzPts val="1700"/>
              <a:buFont typeface="Lato"/>
              <a:buChar char="●"/>
            </a:pPr>
            <a:r>
              <a:rPr lang="en" sz="1700" b="1" dirty="0">
                <a:solidFill>
                  <a:schemeClr val="dk2"/>
                </a:solidFill>
                <a:latin typeface="Lato"/>
                <a:ea typeface="Lato"/>
                <a:cs typeface="Lato"/>
                <a:sym typeface="Lato"/>
              </a:rPr>
              <a:t>PictureShanhe Yi, PictureCheng Li, PictureQun Li  "A Survey of Fog Computing: Concepts, Applications and Issues" </a:t>
            </a:r>
            <a:r>
              <a:rPr lang="en" sz="1700" b="1" dirty="0">
                <a:solidFill>
                  <a:schemeClr val="dk2"/>
                </a:solidFill>
                <a:latin typeface="Lato"/>
                <a:ea typeface="Lato"/>
                <a:cs typeface="Lato"/>
                <a:sym typeface="Lato"/>
                <a:hlinkClick r:id="rId4"/>
              </a:rPr>
              <a:t>https://doi.org/10.1145/2757384.2757397</a:t>
            </a:r>
            <a:r>
              <a:rPr lang="en" sz="1700" b="1" dirty="0">
                <a:solidFill>
                  <a:schemeClr val="dk2"/>
                </a:solidFill>
                <a:latin typeface="Lato"/>
                <a:ea typeface="Lato"/>
                <a:cs typeface="Lato"/>
                <a:sym typeface="Lato"/>
              </a:rPr>
              <a:t>. [</a:t>
            </a:r>
            <a:r>
              <a:rPr lang="en" sz="1700" b="1" dirty="0">
                <a:solidFill>
                  <a:schemeClr val="dk2"/>
                </a:solidFill>
                <a:latin typeface="Lato"/>
                <a:ea typeface="Lato"/>
                <a:cs typeface="Lato"/>
                <a:sym typeface="Lato"/>
                <a:hlinkClick r:id="rId4"/>
              </a:rPr>
              <a:t>2</a:t>
            </a:r>
            <a:r>
              <a:rPr lang="en" sz="1700" b="1" dirty="0">
                <a:solidFill>
                  <a:schemeClr val="dk2"/>
                </a:solidFill>
                <a:latin typeface="Lato"/>
                <a:ea typeface="Lato"/>
                <a:cs typeface="Lato"/>
                <a:sym typeface="Lato"/>
              </a:rPr>
              <a:t>]</a:t>
            </a:r>
            <a:endParaRPr sz="1700" b="1" dirty="0">
              <a:solidFill>
                <a:schemeClr val="dk2"/>
              </a:solidFill>
              <a:latin typeface="Lato"/>
              <a:ea typeface="Lato"/>
              <a:cs typeface="Lato"/>
              <a:sym typeface="Lato"/>
            </a:endParaRPr>
          </a:p>
          <a:p>
            <a:pPr marL="457200" lvl="0" indent="-336550" algn="l" rtl="0">
              <a:lnSpc>
                <a:spcPct val="115000"/>
              </a:lnSpc>
              <a:spcBef>
                <a:spcPts val="1000"/>
              </a:spcBef>
              <a:spcAft>
                <a:spcPts val="0"/>
              </a:spcAft>
              <a:buClr>
                <a:schemeClr val="dk2"/>
              </a:buClr>
              <a:buSzPts val="1700"/>
              <a:buFont typeface="Lato"/>
              <a:buChar char="●"/>
            </a:pPr>
            <a:r>
              <a:rPr lang="en" sz="1700" b="1" dirty="0">
                <a:solidFill>
                  <a:schemeClr val="dk2"/>
                </a:solidFill>
                <a:latin typeface="Lato"/>
                <a:ea typeface="Lato"/>
                <a:cs typeface="Lato"/>
                <a:sym typeface="Lato"/>
                <a:hlinkClick r:id="rId5"/>
              </a:rPr>
              <a:t>https://blogs.cisco.com/perspectives/iot-from-cloud-to-fog-computing</a:t>
            </a:r>
            <a:r>
              <a:rPr lang="en" sz="1700" b="1" dirty="0">
                <a:solidFill>
                  <a:schemeClr val="dk2"/>
                </a:solidFill>
                <a:latin typeface="Lato"/>
                <a:ea typeface="Lato"/>
                <a:cs typeface="Lato"/>
                <a:sym typeface="Lato"/>
              </a:rPr>
              <a:t>. [</a:t>
            </a:r>
            <a:r>
              <a:rPr lang="en" sz="1700" b="1" dirty="0">
                <a:solidFill>
                  <a:schemeClr val="dk2"/>
                </a:solidFill>
                <a:latin typeface="Lato"/>
                <a:ea typeface="Lato"/>
                <a:cs typeface="Lato"/>
                <a:sym typeface="Lato"/>
                <a:hlinkClick r:id="rId5"/>
              </a:rPr>
              <a:t>3</a:t>
            </a:r>
            <a:r>
              <a:rPr lang="en" sz="1700" b="1" dirty="0">
                <a:solidFill>
                  <a:schemeClr val="dk2"/>
                </a:solidFill>
                <a:latin typeface="Lato"/>
                <a:ea typeface="Lato"/>
                <a:cs typeface="Lato"/>
                <a:sym typeface="Lato"/>
              </a:rPr>
              <a:t>]</a:t>
            </a:r>
            <a:endParaRPr sz="1700" b="1" dirty="0">
              <a:solidFill>
                <a:schemeClr val="dk2"/>
              </a:solidFill>
              <a:latin typeface="Lato"/>
              <a:ea typeface="Lato"/>
              <a:cs typeface="Lato"/>
              <a:sym typeface="Lato"/>
            </a:endParaRPr>
          </a:p>
          <a:p>
            <a:pPr marL="457200" lvl="0" indent="-336550" algn="l" rtl="0">
              <a:lnSpc>
                <a:spcPct val="115000"/>
              </a:lnSpc>
              <a:spcBef>
                <a:spcPts val="1000"/>
              </a:spcBef>
              <a:spcAft>
                <a:spcPts val="1000"/>
              </a:spcAft>
              <a:buClr>
                <a:schemeClr val="dk2"/>
              </a:buClr>
              <a:buSzPts val="1700"/>
              <a:buFont typeface="Lato"/>
              <a:buChar char="●"/>
            </a:pPr>
            <a:r>
              <a:rPr lang="en" sz="1700" b="1" dirty="0">
                <a:solidFill>
                  <a:schemeClr val="dk2"/>
                </a:solidFill>
                <a:latin typeface="Lato"/>
                <a:ea typeface="Lato"/>
                <a:cs typeface="Lato"/>
                <a:sym typeface="Lato"/>
              </a:rPr>
              <a:t>Gil Press. IDC: Top 10 technology predictions for 2015. http://goo.gl/zFujnE, 2014. [</a:t>
            </a:r>
            <a:r>
              <a:rPr lang="en" sz="1700" b="1" dirty="0">
                <a:solidFill>
                  <a:schemeClr val="dk2"/>
                </a:solidFill>
                <a:latin typeface="Lato"/>
                <a:ea typeface="Lato"/>
                <a:cs typeface="Lato"/>
                <a:sym typeface="Lato"/>
                <a:hlinkClick r:id="rId6"/>
              </a:rPr>
              <a:t>4</a:t>
            </a:r>
            <a:r>
              <a:rPr lang="en" sz="1700" b="1" dirty="0">
                <a:solidFill>
                  <a:schemeClr val="dk2"/>
                </a:solidFill>
                <a:latin typeface="Lato"/>
                <a:ea typeface="Lato"/>
                <a:cs typeface="Lato"/>
                <a:sym typeface="Lato"/>
              </a:rPr>
              <a:t>]</a:t>
            </a:r>
            <a:endParaRPr sz="1700" b="1" dirty="0">
              <a:solidFill>
                <a:schemeClr val="dk2"/>
              </a:solidFill>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7"/>
          <p:cNvSpPr txBox="1">
            <a:spLocks noGrp="1"/>
          </p:cNvSpPr>
          <p:nvPr>
            <p:ph type="title"/>
          </p:nvPr>
        </p:nvSpPr>
        <p:spPr>
          <a:xfrm>
            <a:off x="727650" y="2304150"/>
            <a:ext cx="7697400" cy="11784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4040"/>
              <a:t>Thank You !</a:t>
            </a:r>
            <a:endParaRPr sz="404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729450" y="608725"/>
            <a:ext cx="7688700" cy="5352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00" name="Google Shape;100;p15"/>
          <p:cNvSpPr txBox="1">
            <a:spLocks noGrp="1"/>
          </p:cNvSpPr>
          <p:nvPr>
            <p:ph type="body" idx="1"/>
          </p:nvPr>
        </p:nvSpPr>
        <p:spPr>
          <a:xfrm>
            <a:off x="653250" y="1593400"/>
            <a:ext cx="7688700" cy="2709000"/>
          </a:xfrm>
          <a:prstGeom prst="rect">
            <a:avLst/>
          </a:prstGeom>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Clr>
                <a:schemeClr val="dk2"/>
              </a:buClr>
              <a:buSzPts val="1800"/>
              <a:buFont typeface="Raleway SemiBold"/>
              <a:buChar char="●"/>
            </a:pPr>
            <a:r>
              <a:rPr lang="en" sz="1800" dirty="0">
                <a:solidFill>
                  <a:schemeClr val="dk2"/>
                </a:solidFill>
                <a:latin typeface="Raleway SemiBold"/>
                <a:ea typeface="Raleway SemiBold"/>
                <a:cs typeface="Raleway SemiBold"/>
                <a:sym typeface="Raleway SemiBold"/>
              </a:rPr>
              <a:t>Increasing the demand of Internet of Things (IoT) devices and other smart devices.</a:t>
            </a:r>
            <a:endParaRPr sz="1800" dirty="0">
              <a:solidFill>
                <a:schemeClr val="dk2"/>
              </a:solidFill>
              <a:latin typeface="Raleway SemiBold"/>
              <a:ea typeface="Raleway SemiBold"/>
              <a:cs typeface="Raleway SemiBold"/>
              <a:sym typeface="Raleway SemiBold"/>
            </a:endParaRPr>
          </a:p>
          <a:p>
            <a:pPr marL="457200" lvl="0" indent="-342900" algn="l" rtl="0">
              <a:lnSpc>
                <a:spcPct val="115000"/>
              </a:lnSpc>
              <a:spcBef>
                <a:spcPts val="1000"/>
              </a:spcBef>
              <a:spcAft>
                <a:spcPts val="0"/>
              </a:spcAft>
              <a:buClr>
                <a:schemeClr val="dk2"/>
              </a:buClr>
              <a:buSzPts val="1800"/>
              <a:buFont typeface="Raleway SemiBold"/>
              <a:buChar char="●"/>
            </a:pPr>
            <a:r>
              <a:rPr lang="en" sz="1800" dirty="0">
                <a:solidFill>
                  <a:schemeClr val="dk2"/>
                </a:solidFill>
                <a:latin typeface="Raleway SemiBold"/>
                <a:ea typeface="Raleway SemiBold"/>
                <a:cs typeface="Raleway SemiBold"/>
                <a:sym typeface="Raleway SemiBold"/>
              </a:rPr>
              <a:t>According to IDC (International Data Corporation) , the Internet of Things (IoT) devices are increase 10.6% over 2022.</a:t>
            </a:r>
            <a:endParaRPr sz="1800" dirty="0">
              <a:solidFill>
                <a:schemeClr val="dk2"/>
              </a:solidFill>
              <a:latin typeface="Raleway SemiBold"/>
              <a:ea typeface="Raleway SemiBold"/>
              <a:cs typeface="Raleway SemiBold"/>
              <a:sym typeface="Raleway SemiBold"/>
            </a:endParaRPr>
          </a:p>
          <a:p>
            <a:pPr marL="457200" lvl="0" indent="-342900" algn="l" rtl="0">
              <a:lnSpc>
                <a:spcPct val="115000"/>
              </a:lnSpc>
              <a:spcBef>
                <a:spcPts val="1000"/>
              </a:spcBef>
              <a:spcAft>
                <a:spcPts val="0"/>
              </a:spcAft>
              <a:buClr>
                <a:schemeClr val="dk2"/>
              </a:buClr>
              <a:buSzPts val="1800"/>
              <a:buFont typeface="Raleway SemiBold"/>
              <a:buChar char="●"/>
            </a:pPr>
            <a:r>
              <a:rPr lang="en" sz="1800" dirty="0">
                <a:solidFill>
                  <a:schemeClr val="dk2"/>
                </a:solidFill>
                <a:latin typeface="Raleway SemiBold"/>
                <a:ea typeface="Raleway SemiBold"/>
                <a:cs typeface="Raleway SemiBold"/>
                <a:sym typeface="Raleway SemiBold"/>
              </a:rPr>
              <a:t>Limited computations and storage </a:t>
            </a:r>
            <a:endParaRPr sz="1800" dirty="0">
              <a:solidFill>
                <a:schemeClr val="dk2"/>
              </a:solidFill>
              <a:latin typeface="Raleway SemiBold"/>
              <a:ea typeface="Raleway SemiBold"/>
              <a:cs typeface="Raleway SemiBold"/>
              <a:sym typeface="Raleway SemiBold"/>
            </a:endParaRPr>
          </a:p>
          <a:p>
            <a:pPr marL="457200" lvl="0" indent="-342900" algn="l" rtl="0">
              <a:lnSpc>
                <a:spcPct val="115000"/>
              </a:lnSpc>
              <a:spcBef>
                <a:spcPts val="1000"/>
              </a:spcBef>
              <a:spcAft>
                <a:spcPts val="1000"/>
              </a:spcAft>
              <a:buClr>
                <a:schemeClr val="dk2"/>
              </a:buClr>
              <a:buSzPts val="1800"/>
              <a:buFont typeface="Raleway SemiBold"/>
              <a:buChar char="●"/>
            </a:pPr>
            <a:r>
              <a:rPr lang="en" sz="1800" dirty="0">
                <a:solidFill>
                  <a:schemeClr val="dk2"/>
                </a:solidFill>
                <a:latin typeface="Raleway SemiBold"/>
                <a:ea typeface="Raleway SemiBold"/>
                <a:cs typeface="Raleway SemiBold"/>
                <a:sym typeface="Raleway SemiBold"/>
              </a:rPr>
              <a:t>Introduce the  cloud computing</a:t>
            </a:r>
            <a:endParaRPr sz="1800" dirty="0">
              <a:solidFill>
                <a:schemeClr val="dk2"/>
              </a:solidFill>
              <a:latin typeface="Raleway SemiBold"/>
              <a:ea typeface="Raleway SemiBold"/>
              <a:cs typeface="Raleway SemiBold"/>
              <a:sym typeface="Raleway SemiBo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body" idx="1"/>
          </p:nvPr>
        </p:nvSpPr>
        <p:spPr>
          <a:xfrm>
            <a:off x="651450" y="1355574"/>
            <a:ext cx="7688700" cy="3567407"/>
          </a:xfrm>
          <a:prstGeom prst="rect">
            <a:avLst/>
          </a:prstGeom>
        </p:spPr>
        <p:txBody>
          <a:bodyPr spcFirstLastPara="1" wrap="square" lIns="91425" tIns="91425" rIns="91425" bIns="91425" anchor="t" anchorCtr="0">
            <a:normAutofit/>
          </a:bodyPr>
          <a:lstStyle/>
          <a:p>
            <a:pPr marL="400050" indent="-285750">
              <a:lnSpc>
                <a:spcPct val="100000"/>
              </a:lnSpc>
              <a:buClr>
                <a:schemeClr val="dk2"/>
              </a:buClr>
              <a:buSzPts val="1800"/>
            </a:pPr>
            <a:r>
              <a:rPr lang="en" sz="1800" dirty="0">
                <a:solidFill>
                  <a:schemeClr val="dk2"/>
                </a:solidFill>
                <a:latin typeface="Raleway SemiBold"/>
                <a:ea typeface="Raleway SemiBold"/>
                <a:cs typeface="Raleway SemiBold"/>
                <a:sym typeface="Raleway SemiBold"/>
              </a:rPr>
              <a:t>Dependence on Internet Connectivity</a:t>
            </a:r>
            <a:endParaRPr sz="1800" dirty="0">
              <a:solidFill>
                <a:schemeClr val="dk2"/>
              </a:solidFill>
              <a:latin typeface="Raleway SemiBold"/>
              <a:ea typeface="Raleway SemiBold"/>
              <a:cs typeface="Raleway SemiBold"/>
              <a:sym typeface="Raleway SemiBold"/>
            </a:endParaRPr>
          </a:p>
          <a:p>
            <a:pPr marL="400050" indent="-285750">
              <a:lnSpc>
                <a:spcPct val="100000"/>
              </a:lnSpc>
              <a:spcBef>
                <a:spcPts val="1000"/>
              </a:spcBef>
              <a:buClr>
                <a:schemeClr val="dk2"/>
              </a:buClr>
              <a:buSzPts val="1800"/>
            </a:pPr>
            <a:r>
              <a:rPr lang="en" sz="1800" dirty="0">
                <a:solidFill>
                  <a:schemeClr val="dk2"/>
                </a:solidFill>
                <a:latin typeface="Raleway SemiBold"/>
                <a:ea typeface="Raleway SemiBold"/>
                <a:cs typeface="Raleway SemiBold"/>
                <a:sym typeface="Raleway SemiBold"/>
              </a:rPr>
              <a:t>Security Concerns</a:t>
            </a:r>
            <a:endParaRPr sz="1800" dirty="0">
              <a:solidFill>
                <a:schemeClr val="dk2"/>
              </a:solidFill>
              <a:latin typeface="Raleway SemiBold"/>
              <a:ea typeface="Raleway SemiBold"/>
              <a:cs typeface="Raleway SemiBold"/>
              <a:sym typeface="Raleway SemiBold"/>
            </a:endParaRPr>
          </a:p>
          <a:p>
            <a:pPr marL="400050" indent="-285750">
              <a:lnSpc>
                <a:spcPct val="100000"/>
              </a:lnSpc>
              <a:spcBef>
                <a:spcPts val="1000"/>
              </a:spcBef>
              <a:buClr>
                <a:schemeClr val="dk2"/>
              </a:buClr>
              <a:buSzPts val="1800"/>
            </a:pPr>
            <a:r>
              <a:rPr lang="en" sz="1800" dirty="0">
                <a:solidFill>
                  <a:schemeClr val="dk2"/>
                </a:solidFill>
                <a:latin typeface="Raleway SemiBold"/>
                <a:ea typeface="Raleway SemiBold"/>
                <a:cs typeface="Raleway SemiBold"/>
                <a:sym typeface="Raleway SemiBold"/>
              </a:rPr>
              <a:t>Performance and Latency Issues</a:t>
            </a:r>
          </a:p>
          <a:p>
            <a:pPr marL="400050" indent="-285750">
              <a:lnSpc>
                <a:spcPct val="100000"/>
              </a:lnSpc>
              <a:spcBef>
                <a:spcPts val="1000"/>
              </a:spcBef>
              <a:buClr>
                <a:schemeClr val="dk2"/>
              </a:buClr>
              <a:buSzPts val="1800"/>
            </a:pPr>
            <a:r>
              <a:rPr lang="en" sz="1800" dirty="0">
                <a:solidFill>
                  <a:schemeClr val="dk2"/>
                </a:solidFill>
                <a:latin typeface="Raleway SemiBold"/>
                <a:ea typeface="Raleway SemiBold"/>
                <a:cs typeface="Raleway SemiBold"/>
                <a:sym typeface="Raleway SemiBold"/>
              </a:rPr>
              <a:t>Bandwidth</a:t>
            </a:r>
            <a:endParaRPr lang="en" sz="1600" dirty="0">
              <a:solidFill>
                <a:schemeClr val="dk2"/>
              </a:solidFill>
              <a:latin typeface="Raleway SemiBold"/>
              <a:ea typeface="Raleway SemiBold"/>
              <a:cs typeface="Raleway SemiBold"/>
              <a:sym typeface="Raleway SemiBold"/>
            </a:endParaRPr>
          </a:p>
          <a:p>
            <a:pPr marL="400050" indent="-285750">
              <a:lnSpc>
                <a:spcPct val="100000"/>
              </a:lnSpc>
              <a:spcBef>
                <a:spcPts val="1000"/>
              </a:spcBef>
              <a:spcAft>
                <a:spcPts val="1000"/>
              </a:spcAft>
              <a:buClr>
                <a:schemeClr val="dk2"/>
              </a:buClr>
              <a:buSzPts val="1800"/>
            </a:pPr>
            <a:r>
              <a:rPr lang="en" sz="1800" dirty="0">
                <a:solidFill>
                  <a:schemeClr val="dk2"/>
                </a:solidFill>
                <a:latin typeface="Raleway SemiBold"/>
                <a:ea typeface="Raleway SemiBold"/>
                <a:cs typeface="Raleway SemiBold"/>
                <a:sym typeface="Raleway SemiBold"/>
              </a:rPr>
              <a:t>Cascading Effect</a:t>
            </a:r>
            <a:br>
              <a:rPr lang="en-IN" sz="2400" dirty="0"/>
            </a:br>
            <a:endParaRPr lang="en" sz="1800" dirty="0">
              <a:solidFill>
                <a:schemeClr val="dk2"/>
              </a:solidFill>
              <a:latin typeface="Raleway SemiBold"/>
              <a:ea typeface="Raleway SemiBold"/>
              <a:cs typeface="Raleway SemiBold"/>
              <a:sym typeface="Raleway SemiBold"/>
            </a:endParaRPr>
          </a:p>
        </p:txBody>
      </p:sp>
      <p:sp>
        <p:nvSpPr>
          <p:cNvPr id="106" name="Google Shape;106;p16"/>
          <p:cNvSpPr txBox="1">
            <a:spLocks noGrp="1"/>
          </p:cNvSpPr>
          <p:nvPr>
            <p:ph type="title"/>
          </p:nvPr>
        </p:nvSpPr>
        <p:spPr>
          <a:xfrm>
            <a:off x="729450" y="632850"/>
            <a:ext cx="7688700" cy="5352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Cloud Computing Limitations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a:spLocks noGrp="1"/>
          </p:cNvSpPr>
          <p:nvPr>
            <p:ph type="body" idx="1"/>
          </p:nvPr>
        </p:nvSpPr>
        <p:spPr>
          <a:xfrm>
            <a:off x="727650" y="1255973"/>
            <a:ext cx="7688700" cy="3787925"/>
          </a:xfrm>
          <a:prstGeom prst="rect">
            <a:avLst/>
          </a:prstGeom>
        </p:spPr>
        <p:txBody>
          <a:bodyPr spcFirstLastPara="1" wrap="square" lIns="91425" tIns="91425" rIns="91425" bIns="91425" anchor="t" anchorCtr="0">
            <a:noAutofit/>
          </a:bodyPr>
          <a:lstStyle/>
          <a:p>
            <a:pPr marL="285750" indent="-285750" algn="just">
              <a:lnSpc>
                <a:spcPct val="150000"/>
              </a:lnSpc>
              <a:spcAft>
                <a:spcPts val="1000"/>
              </a:spcAft>
            </a:pPr>
            <a:r>
              <a:rPr lang="en-US" sz="1500" dirty="0">
                <a:solidFill>
                  <a:schemeClr val="bg2"/>
                </a:solidFill>
              </a:rPr>
              <a:t>Cloud computing often experiences inconsistent latency due to the physical distance between data centers and end-users, leading to delays in service delivery, particularly for real-time applications.</a:t>
            </a:r>
          </a:p>
          <a:p>
            <a:pPr marL="285750" indent="-285750" algn="just">
              <a:lnSpc>
                <a:spcPct val="150000"/>
              </a:lnSpc>
              <a:spcAft>
                <a:spcPts val="1000"/>
              </a:spcAft>
            </a:pPr>
            <a:r>
              <a:rPr lang="en-US" sz="1500" dirty="0">
                <a:solidFill>
                  <a:schemeClr val="bg2"/>
                </a:solidFill>
              </a:rPr>
              <a:t>Many network applications require quick response times that centralized cloud servers cannot always provide.</a:t>
            </a:r>
          </a:p>
          <a:p>
            <a:pPr marL="285750" indent="-285750" algn="just">
              <a:lnSpc>
                <a:spcPct val="150000"/>
              </a:lnSpc>
              <a:spcAft>
                <a:spcPts val="1000"/>
              </a:spcAft>
            </a:pPr>
            <a:r>
              <a:rPr lang="en-US" sz="1500" dirty="0">
                <a:solidFill>
                  <a:schemeClr val="bg2"/>
                </a:solidFill>
              </a:rPr>
              <a:t>Delayed responses can be critical in applications like autonomous driving, industrial automation, and real-time analytics.</a:t>
            </a:r>
          </a:p>
          <a:p>
            <a:pPr marL="285750" indent="-285750" algn="just">
              <a:lnSpc>
                <a:spcPct val="150000"/>
              </a:lnSpc>
              <a:spcAft>
                <a:spcPts val="1000"/>
              </a:spcAft>
            </a:pPr>
            <a:r>
              <a:rPr lang="en-US" sz="1500" dirty="0">
                <a:solidFill>
                  <a:schemeClr val="bg2"/>
                </a:solidFill>
              </a:rPr>
              <a:t>Transmitting large amounts of data to centralized cloud servers consumes significant bandwidth, increasing operational costs and potentially causing network congestion.</a:t>
            </a:r>
          </a:p>
          <a:p>
            <a:pPr marL="285750" indent="-285750" algn="just">
              <a:lnSpc>
                <a:spcPct val="150000"/>
              </a:lnSpc>
              <a:spcAft>
                <a:spcPts val="1000"/>
              </a:spcAft>
            </a:pPr>
            <a:endParaRPr sz="1500" dirty="0">
              <a:solidFill>
                <a:schemeClr val="bg2"/>
              </a:solidFill>
            </a:endParaRPr>
          </a:p>
        </p:txBody>
      </p:sp>
      <p:sp>
        <p:nvSpPr>
          <p:cNvPr id="118" name="Google Shape;118;p18"/>
          <p:cNvSpPr txBox="1">
            <a:spLocks noGrp="1"/>
          </p:cNvSpPr>
          <p:nvPr>
            <p:ph type="title"/>
          </p:nvPr>
        </p:nvSpPr>
        <p:spPr>
          <a:xfrm>
            <a:off x="729450" y="632850"/>
            <a:ext cx="7688700" cy="5352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Key Problem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body" idx="1"/>
          </p:nvPr>
        </p:nvSpPr>
        <p:spPr>
          <a:xfrm>
            <a:off x="727650" y="1355575"/>
            <a:ext cx="7688700" cy="34800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Clr>
                <a:schemeClr val="dk2"/>
              </a:buClr>
              <a:buSzPts val="1800"/>
              <a:buFont typeface="Raleway SemiBold"/>
              <a:buChar char="●"/>
            </a:pPr>
            <a:r>
              <a:rPr lang="en" sz="1800" dirty="0">
                <a:solidFill>
                  <a:schemeClr val="dk2"/>
                </a:solidFill>
                <a:latin typeface="Raleway SemiBold"/>
                <a:ea typeface="Raleway SemiBold"/>
                <a:cs typeface="Raleway SemiBold"/>
                <a:sym typeface="Raleway SemiBold"/>
              </a:rPr>
              <a:t>Empowering Edge Devices</a:t>
            </a:r>
            <a:endParaRPr sz="1800" dirty="0">
              <a:solidFill>
                <a:schemeClr val="dk2"/>
              </a:solidFill>
              <a:latin typeface="Raleway SemiBold"/>
              <a:ea typeface="Raleway SemiBold"/>
              <a:cs typeface="Raleway SemiBold"/>
              <a:sym typeface="Raleway SemiBold"/>
            </a:endParaRPr>
          </a:p>
          <a:p>
            <a:pPr marL="457200" lvl="0" indent="-342900" algn="l" rtl="0">
              <a:lnSpc>
                <a:spcPct val="150000"/>
              </a:lnSpc>
              <a:spcBef>
                <a:spcPts val="1000"/>
              </a:spcBef>
              <a:spcAft>
                <a:spcPts val="0"/>
              </a:spcAft>
              <a:buClr>
                <a:schemeClr val="dk2"/>
              </a:buClr>
              <a:buSzPts val="1800"/>
              <a:buFont typeface="Raleway SemiBold"/>
              <a:buChar char="●"/>
            </a:pPr>
            <a:r>
              <a:rPr lang="en" sz="1800" dirty="0">
                <a:solidFill>
                  <a:schemeClr val="dk2"/>
                </a:solidFill>
                <a:latin typeface="Raleway SemiBold"/>
                <a:ea typeface="Raleway SemiBold"/>
                <a:cs typeface="Raleway SemiBold"/>
                <a:sym typeface="Raleway SemiBold"/>
              </a:rPr>
              <a:t>Optimizing Resource Utilization</a:t>
            </a:r>
            <a:endParaRPr sz="1800" dirty="0">
              <a:solidFill>
                <a:schemeClr val="dk2"/>
              </a:solidFill>
              <a:latin typeface="Raleway SemiBold"/>
              <a:ea typeface="Raleway SemiBold"/>
              <a:cs typeface="Raleway SemiBold"/>
              <a:sym typeface="Raleway SemiBold"/>
            </a:endParaRPr>
          </a:p>
          <a:p>
            <a:pPr marL="457200" lvl="0" indent="-342900" algn="l" rtl="0">
              <a:lnSpc>
                <a:spcPct val="150000"/>
              </a:lnSpc>
              <a:spcBef>
                <a:spcPts val="1000"/>
              </a:spcBef>
              <a:spcAft>
                <a:spcPts val="0"/>
              </a:spcAft>
              <a:buClr>
                <a:schemeClr val="dk2"/>
              </a:buClr>
              <a:buSzPts val="1800"/>
              <a:buFont typeface="Raleway SemiBold"/>
              <a:buChar char="●"/>
            </a:pPr>
            <a:r>
              <a:rPr lang="en" sz="1800" dirty="0">
                <a:solidFill>
                  <a:schemeClr val="dk2"/>
                </a:solidFill>
                <a:latin typeface="Raleway SemiBold"/>
                <a:ea typeface="Raleway SemiBold"/>
                <a:cs typeface="Raleway SemiBold"/>
                <a:sym typeface="Raleway SemiBold"/>
              </a:rPr>
              <a:t>Enabling Real-Time Insights</a:t>
            </a:r>
          </a:p>
          <a:p>
            <a:pPr marL="457200" lvl="0" indent="-342900" algn="l" rtl="0">
              <a:lnSpc>
                <a:spcPct val="150000"/>
              </a:lnSpc>
              <a:spcBef>
                <a:spcPts val="1000"/>
              </a:spcBef>
              <a:spcAft>
                <a:spcPts val="0"/>
              </a:spcAft>
              <a:buClr>
                <a:schemeClr val="dk2"/>
              </a:buClr>
              <a:buSzPts val="1800"/>
              <a:buFont typeface="Raleway SemiBold"/>
              <a:buChar char="●"/>
            </a:pPr>
            <a:r>
              <a:rPr lang="en-US" sz="1800" dirty="0">
                <a:solidFill>
                  <a:schemeClr val="bg2"/>
                </a:solidFill>
                <a:latin typeface="Raleway SemiBold" pitchFamily="2" charset="0"/>
              </a:rPr>
              <a:t>Enhancing Data Security and Privacy</a:t>
            </a:r>
            <a:endParaRPr sz="1800" dirty="0">
              <a:solidFill>
                <a:schemeClr val="bg2"/>
              </a:solidFill>
              <a:latin typeface="Raleway SemiBold" pitchFamily="2" charset="0"/>
              <a:ea typeface="Raleway SemiBold"/>
              <a:cs typeface="Raleway SemiBold"/>
              <a:sym typeface="Raleway SemiBold"/>
            </a:endParaRPr>
          </a:p>
          <a:p>
            <a:pPr marL="457200" lvl="0" indent="0" algn="l" rtl="0">
              <a:spcBef>
                <a:spcPts val="1000"/>
              </a:spcBef>
              <a:spcAft>
                <a:spcPts val="1200"/>
              </a:spcAft>
              <a:buNone/>
            </a:pPr>
            <a:endParaRPr sz="1600" dirty="0"/>
          </a:p>
        </p:txBody>
      </p:sp>
      <p:sp>
        <p:nvSpPr>
          <p:cNvPr id="112" name="Google Shape;112;p17"/>
          <p:cNvSpPr txBox="1">
            <a:spLocks noGrp="1"/>
          </p:cNvSpPr>
          <p:nvPr>
            <p:ph type="title"/>
          </p:nvPr>
        </p:nvSpPr>
        <p:spPr>
          <a:xfrm>
            <a:off x="729450" y="632850"/>
            <a:ext cx="7688700" cy="5352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Motivation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9"/>
          <p:cNvSpPr txBox="1">
            <a:spLocks noGrp="1"/>
          </p:cNvSpPr>
          <p:nvPr>
            <p:ph type="body" idx="1"/>
          </p:nvPr>
        </p:nvSpPr>
        <p:spPr>
          <a:xfrm>
            <a:off x="651450" y="1355575"/>
            <a:ext cx="7688700" cy="3610200"/>
          </a:xfrm>
          <a:prstGeom prst="rect">
            <a:avLst/>
          </a:prstGeom>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Clr>
                <a:schemeClr val="dk2"/>
              </a:buClr>
              <a:buSzPts val="1800"/>
              <a:buFont typeface="Raleway SemiBold"/>
              <a:buChar char="●"/>
            </a:pPr>
            <a:r>
              <a:rPr lang="en" sz="1800">
                <a:solidFill>
                  <a:schemeClr val="dk2"/>
                </a:solidFill>
                <a:latin typeface="Raleway SemiBold"/>
                <a:ea typeface="Raleway SemiBold"/>
                <a:cs typeface="Raleway SemiBold"/>
                <a:sym typeface="Raleway SemiBold"/>
              </a:rPr>
              <a:t>Fog computing extends cloud computing.</a:t>
            </a:r>
            <a:endParaRPr sz="1800">
              <a:solidFill>
                <a:schemeClr val="dk2"/>
              </a:solidFill>
              <a:latin typeface="Raleway SemiBold"/>
              <a:ea typeface="Raleway SemiBold"/>
              <a:cs typeface="Raleway SemiBold"/>
              <a:sym typeface="Raleway SemiBold"/>
            </a:endParaRPr>
          </a:p>
          <a:p>
            <a:pPr marL="457200" lvl="0" indent="-342900" algn="l" rtl="0">
              <a:lnSpc>
                <a:spcPct val="115000"/>
              </a:lnSpc>
              <a:spcBef>
                <a:spcPts val="1000"/>
              </a:spcBef>
              <a:spcAft>
                <a:spcPts val="0"/>
              </a:spcAft>
              <a:buClr>
                <a:schemeClr val="dk2"/>
              </a:buClr>
              <a:buSzPts val="1800"/>
              <a:buFont typeface="Raleway SemiBold"/>
              <a:buChar char="●"/>
            </a:pPr>
            <a:r>
              <a:rPr lang="en" sz="1800">
                <a:solidFill>
                  <a:schemeClr val="dk2"/>
                </a:solidFill>
                <a:latin typeface="Raleway SemiBold"/>
                <a:ea typeface="Raleway SemiBold"/>
                <a:cs typeface="Raleway SemiBold"/>
                <a:sym typeface="Raleway SemiBold"/>
              </a:rPr>
              <a:t>Fog computing is the decentralized computing technology near to the edge devices.</a:t>
            </a:r>
            <a:endParaRPr sz="1800">
              <a:solidFill>
                <a:schemeClr val="dk2"/>
              </a:solidFill>
              <a:latin typeface="Raleway SemiBold"/>
              <a:ea typeface="Raleway SemiBold"/>
              <a:cs typeface="Raleway SemiBold"/>
              <a:sym typeface="Raleway SemiBold"/>
            </a:endParaRPr>
          </a:p>
          <a:p>
            <a:pPr marL="457200" lvl="0" indent="-342900" algn="l" rtl="0">
              <a:spcBef>
                <a:spcPts val="1000"/>
              </a:spcBef>
              <a:spcAft>
                <a:spcPts val="0"/>
              </a:spcAft>
              <a:buClr>
                <a:schemeClr val="dk2"/>
              </a:buClr>
              <a:buSzPts val="1800"/>
              <a:buFont typeface="Raleway SemiBold"/>
              <a:buChar char="●"/>
            </a:pPr>
            <a:r>
              <a:rPr lang="en" sz="1800">
                <a:solidFill>
                  <a:schemeClr val="dk2"/>
                </a:solidFill>
                <a:latin typeface="Raleway SemiBold"/>
                <a:ea typeface="Raleway SemiBold"/>
                <a:cs typeface="Raleway SemiBold"/>
                <a:sym typeface="Raleway SemiBold"/>
              </a:rPr>
              <a:t>focuses on optimizing user request and response efficiency.</a:t>
            </a:r>
            <a:endParaRPr sz="1800">
              <a:solidFill>
                <a:schemeClr val="dk2"/>
              </a:solidFill>
              <a:latin typeface="Raleway SemiBold"/>
              <a:ea typeface="Raleway SemiBold"/>
              <a:cs typeface="Raleway SemiBold"/>
              <a:sym typeface="Raleway SemiBold"/>
            </a:endParaRPr>
          </a:p>
          <a:p>
            <a:pPr marL="457200" lvl="0" indent="-342900" algn="l" rtl="0">
              <a:lnSpc>
                <a:spcPct val="115000"/>
              </a:lnSpc>
              <a:spcBef>
                <a:spcPts val="1000"/>
              </a:spcBef>
              <a:spcAft>
                <a:spcPts val="1000"/>
              </a:spcAft>
              <a:buClr>
                <a:schemeClr val="dk2"/>
              </a:buClr>
              <a:buSzPts val="1800"/>
              <a:buFont typeface="Raleway SemiBold"/>
              <a:buChar char="●"/>
            </a:pPr>
            <a:r>
              <a:rPr lang="en" sz="1800">
                <a:solidFill>
                  <a:schemeClr val="dk2"/>
                </a:solidFill>
                <a:latin typeface="Raleway SemiBold"/>
                <a:ea typeface="Raleway SemiBold"/>
                <a:cs typeface="Raleway SemiBold"/>
                <a:sym typeface="Raleway SemiBold"/>
              </a:rPr>
              <a:t>This lead to faster processing time and fewer resources consumed.</a:t>
            </a:r>
            <a:endParaRPr sz="1800">
              <a:solidFill>
                <a:schemeClr val="dk2"/>
              </a:solidFill>
              <a:latin typeface="Raleway SemiBold"/>
              <a:ea typeface="Raleway SemiBold"/>
              <a:cs typeface="Raleway SemiBold"/>
              <a:sym typeface="Raleway SemiBold"/>
            </a:endParaRPr>
          </a:p>
        </p:txBody>
      </p:sp>
      <p:sp>
        <p:nvSpPr>
          <p:cNvPr id="124" name="Google Shape;124;p19"/>
          <p:cNvSpPr txBox="1">
            <a:spLocks noGrp="1"/>
          </p:cNvSpPr>
          <p:nvPr>
            <p:ph type="title"/>
          </p:nvPr>
        </p:nvSpPr>
        <p:spPr>
          <a:xfrm>
            <a:off x="729450" y="632850"/>
            <a:ext cx="7688700" cy="5352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Fog Computing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0"/>
          <p:cNvSpPr txBox="1">
            <a:spLocks noGrp="1"/>
          </p:cNvSpPr>
          <p:nvPr>
            <p:ph type="title"/>
          </p:nvPr>
        </p:nvSpPr>
        <p:spPr>
          <a:xfrm>
            <a:off x="729450" y="632850"/>
            <a:ext cx="7688700" cy="5352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Fog Computing Architecture</a:t>
            </a:r>
            <a:endParaRPr/>
          </a:p>
        </p:txBody>
      </p:sp>
      <p:pic>
        <p:nvPicPr>
          <p:cNvPr id="130" name="Google Shape;130;p20"/>
          <p:cNvPicPr preferRelativeResize="0"/>
          <p:nvPr/>
        </p:nvPicPr>
        <p:blipFill>
          <a:blip r:embed="rId3">
            <a:alphaModFix/>
          </a:blip>
          <a:stretch>
            <a:fillRect/>
          </a:stretch>
        </p:blipFill>
        <p:spPr>
          <a:xfrm>
            <a:off x="2425950" y="1387425"/>
            <a:ext cx="4295711" cy="36706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1"/>
          <p:cNvSpPr txBox="1">
            <a:spLocks noGrp="1"/>
          </p:cNvSpPr>
          <p:nvPr>
            <p:ph type="title"/>
          </p:nvPr>
        </p:nvSpPr>
        <p:spPr>
          <a:xfrm>
            <a:off x="729450" y="632850"/>
            <a:ext cx="7688700" cy="5352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Architecture</a:t>
            </a:r>
            <a:endParaRPr/>
          </a:p>
        </p:txBody>
      </p:sp>
      <p:sp>
        <p:nvSpPr>
          <p:cNvPr id="136" name="Google Shape;136;p21"/>
          <p:cNvSpPr txBox="1">
            <a:spLocks noGrp="1"/>
          </p:cNvSpPr>
          <p:nvPr>
            <p:ph type="body" idx="1"/>
          </p:nvPr>
        </p:nvSpPr>
        <p:spPr>
          <a:xfrm>
            <a:off x="653250" y="1687650"/>
            <a:ext cx="7688700" cy="2987100"/>
          </a:xfrm>
          <a:prstGeom prst="rect">
            <a:avLst/>
          </a:prstGeom>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Clr>
                <a:schemeClr val="dk2"/>
              </a:buClr>
              <a:buSzPts val="1800"/>
              <a:buFont typeface="Raleway SemiBold"/>
              <a:buChar char="●"/>
            </a:pPr>
            <a:r>
              <a:rPr lang="en" sz="1800" dirty="0">
                <a:solidFill>
                  <a:schemeClr val="dk2"/>
                </a:solidFill>
                <a:latin typeface="Raleway SemiBold"/>
                <a:ea typeface="Raleway SemiBold"/>
                <a:cs typeface="Raleway SemiBold"/>
                <a:sym typeface="Raleway SemiBold"/>
              </a:rPr>
              <a:t>Client - Server Architecture</a:t>
            </a:r>
            <a:endParaRPr sz="1800" dirty="0">
              <a:solidFill>
                <a:schemeClr val="dk2"/>
              </a:solidFill>
              <a:latin typeface="Raleway SemiBold"/>
              <a:ea typeface="Raleway SemiBold"/>
              <a:cs typeface="Raleway SemiBold"/>
              <a:sym typeface="Raleway SemiBold"/>
            </a:endParaRPr>
          </a:p>
          <a:p>
            <a:pPr marL="457200" lvl="0" indent="-342900" algn="l" rtl="0">
              <a:lnSpc>
                <a:spcPct val="115000"/>
              </a:lnSpc>
              <a:spcBef>
                <a:spcPts val="1000"/>
              </a:spcBef>
              <a:spcAft>
                <a:spcPts val="0"/>
              </a:spcAft>
              <a:buClr>
                <a:schemeClr val="dk2"/>
              </a:buClr>
              <a:buSzPts val="1800"/>
              <a:buFont typeface="Raleway SemiBold"/>
              <a:buChar char="●"/>
            </a:pPr>
            <a:r>
              <a:rPr lang="en" sz="1800" dirty="0">
                <a:solidFill>
                  <a:schemeClr val="dk2"/>
                </a:solidFill>
                <a:latin typeface="Raleway SemiBold"/>
                <a:ea typeface="Raleway SemiBold"/>
                <a:cs typeface="Raleway SemiBold"/>
                <a:sym typeface="Raleway SemiBold"/>
              </a:rPr>
              <a:t>Single Client - Single Fog Architecture</a:t>
            </a:r>
            <a:endParaRPr sz="1800" dirty="0">
              <a:solidFill>
                <a:schemeClr val="dk2"/>
              </a:solidFill>
              <a:latin typeface="Raleway SemiBold"/>
              <a:ea typeface="Raleway SemiBold"/>
              <a:cs typeface="Raleway SemiBold"/>
              <a:sym typeface="Raleway SemiBold"/>
            </a:endParaRPr>
          </a:p>
          <a:p>
            <a:pPr marL="457200" lvl="0" indent="-342900" algn="l" rtl="0">
              <a:lnSpc>
                <a:spcPct val="115000"/>
              </a:lnSpc>
              <a:spcBef>
                <a:spcPts val="1000"/>
              </a:spcBef>
              <a:spcAft>
                <a:spcPts val="0"/>
              </a:spcAft>
              <a:buClr>
                <a:schemeClr val="dk2"/>
              </a:buClr>
              <a:buSzPts val="1800"/>
              <a:buFont typeface="Raleway SemiBold"/>
              <a:buChar char="●"/>
            </a:pPr>
            <a:r>
              <a:rPr lang="en" sz="1800" dirty="0">
                <a:solidFill>
                  <a:schemeClr val="dk2"/>
                </a:solidFill>
                <a:latin typeface="Raleway SemiBold"/>
                <a:ea typeface="Raleway SemiBold"/>
                <a:cs typeface="Raleway SemiBold"/>
                <a:sym typeface="Raleway SemiBold"/>
              </a:rPr>
              <a:t>Single Client - Multiple Fog Architecture</a:t>
            </a:r>
            <a:endParaRPr sz="1800" dirty="0">
              <a:solidFill>
                <a:schemeClr val="dk2"/>
              </a:solidFill>
              <a:latin typeface="Raleway SemiBold"/>
              <a:ea typeface="Raleway SemiBold"/>
              <a:cs typeface="Raleway SemiBold"/>
              <a:sym typeface="Raleway SemiBold"/>
            </a:endParaRPr>
          </a:p>
          <a:p>
            <a:pPr marL="457200" lvl="0" indent="-342900" algn="l" rtl="0">
              <a:lnSpc>
                <a:spcPct val="115000"/>
              </a:lnSpc>
              <a:spcBef>
                <a:spcPts val="1000"/>
              </a:spcBef>
              <a:spcAft>
                <a:spcPts val="1000"/>
              </a:spcAft>
              <a:buClr>
                <a:schemeClr val="dk2"/>
              </a:buClr>
              <a:buSzPts val="1800"/>
              <a:buFont typeface="Raleway SemiBold"/>
              <a:buChar char="●"/>
            </a:pPr>
            <a:r>
              <a:rPr lang="en" sz="1800" dirty="0">
                <a:solidFill>
                  <a:schemeClr val="dk2"/>
                </a:solidFill>
                <a:latin typeface="Raleway SemiBold"/>
                <a:ea typeface="Raleway SemiBold"/>
                <a:cs typeface="Raleway SemiBold"/>
                <a:sym typeface="Raleway SemiBold"/>
              </a:rPr>
              <a:t>Multiple Client - Multiple Fog Architecture</a:t>
            </a:r>
            <a:endParaRPr sz="1800" dirty="0">
              <a:solidFill>
                <a:schemeClr val="dk2"/>
              </a:solidFill>
              <a:latin typeface="Raleway SemiBold"/>
              <a:ea typeface="Raleway SemiBold"/>
              <a:cs typeface="Raleway SemiBold"/>
              <a:sym typeface="Raleway SemiBold"/>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298</TotalTime>
  <Words>621</Words>
  <Application>Microsoft Office PowerPoint</Application>
  <PresentationFormat>On-screen Show (16:9)</PresentationFormat>
  <Paragraphs>79</Paragraphs>
  <Slides>21</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Calibri</vt:lpstr>
      <vt:lpstr>Raleway SemiBold</vt:lpstr>
      <vt:lpstr>Arial</vt:lpstr>
      <vt:lpstr>Raleway</vt:lpstr>
      <vt:lpstr>Roboto Serif SemiBold</vt:lpstr>
      <vt:lpstr>Lato</vt:lpstr>
      <vt:lpstr>Streamline</vt:lpstr>
      <vt:lpstr>PC842 M.Tech Minor Project  Designing an Efficient Fog Computing System with Heterogeneous Nodes </vt:lpstr>
      <vt:lpstr>Outlines</vt:lpstr>
      <vt:lpstr>Introduction  </vt:lpstr>
      <vt:lpstr>Cloud Computing Limitations</vt:lpstr>
      <vt:lpstr>Key Problem </vt:lpstr>
      <vt:lpstr>Motivation</vt:lpstr>
      <vt:lpstr>Fog Computing</vt:lpstr>
      <vt:lpstr>Fog Computing Architecture</vt:lpstr>
      <vt:lpstr>Architecture</vt:lpstr>
      <vt:lpstr>Client- Server Architecture</vt:lpstr>
      <vt:lpstr>Single Client - Single Fog Architecture</vt:lpstr>
      <vt:lpstr>Single Client - Multiple Fog Architecture</vt:lpstr>
      <vt:lpstr>Multiple Client - Multiple Fog Architecture</vt:lpstr>
      <vt:lpstr>Fog with Core Architecture</vt:lpstr>
      <vt:lpstr>Result</vt:lpstr>
      <vt:lpstr>Cont…</vt:lpstr>
      <vt:lpstr>Cont…</vt:lpstr>
      <vt:lpstr>Conclusion</vt:lpstr>
      <vt:lpstr>Future Work</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Abhay Manavadariya</cp:lastModifiedBy>
  <cp:revision>6</cp:revision>
  <dcterms:modified xsi:type="dcterms:W3CDTF">2024-07-24T08:48:23Z</dcterms:modified>
</cp:coreProperties>
</file>