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9" r:id="rId2"/>
    <p:sldId id="314" r:id="rId3"/>
    <p:sldId id="313" r:id="rId4"/>
    <p:sldId id="285" r:id="rId5"/>
    <p:sldId id="294" r:id="rId6"/>
    <p:sldId id="256" r:id="rId7"/>
    <p:sldId id="257" r:id="rId8"/>
    <p:sldId id="284" r:id="rId9"/>
    <p:sldId id="293" r:id="rId10"/>
    <p:sldId id="312" r:id="rId11"/>
    <p:sldId id="315" r:id="rId12"/>
    <p:sldId id="292" r:id="rId13"/>
    <p:sldId id="295" r:id="rId14"/>
    <p:sldId id="298" r:id="rId15"/>
    <p:sldId id="299" r:id="rId16"/>
    <p:sldId id="301" r:id="rId17"/>
    <p:sldId id="302" r:id="rId18"/>
    <p:sldId id="300" r:id="rId19"/>
    <p:sldId id="303" r:id="rId20"/>
    <p:sldId id="304" r:id="rId21"/>
    <p:sldId id="305" r:id="rId22"/>
    <p:sldId id="311" r:id="rId23"/>
    <p:sldId id="266" r:id="rId24"/>
    <p:sldId id="316" r:id="rId25"/>
    <p:sldId id="306" r:id="rId26"/>
    <p:sldId id="307" r:id="rId27"/>
    <p:sldId id="308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9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58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8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12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195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94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6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29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2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2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8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7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7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2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3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2BD50D-A0E1-4038-95CB-3CEE668A67C3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90742F-C212-403C-9EDE-CFFD1029C4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301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1194739-BF2B-4F7F-AB69-8CC169B5932A}"/>
              </a:ext>
            </a:extLst>
          </p:cNvPr>
          <p:cNvSpPr txBox="1"/>
          <p:nvPr/>
        </p:nvSpPr>
        <p:spPr>
          <a:xfrm>
            <a:off x="556260" y="2413337"/>
            <a:ext cx="11079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Online Bus Booking System</a:t>
            </a:r>
            <a:endParaRPr lang="en-IN" sz="6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EE52B-F8E1-4AC7-9F18-8CFD9A864311}"/>
              </a:ext>
            </a:extLst>
          </p:cNvPr>
          <p:cNvSpPr txBox="1"/>
          <p:nvPr/>
        </p:nvSpPr>
        <p:spPr>
          <a:xfrm>
            <a:off x="5394960" y="2013227"/>
            <a:ext cx="140208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Team-8</a:t>
            </a:r>
            <a:endParaRPr lang="en-IN" sz="20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D4753-FFCE-4EA2-B600-DDA9A5ABC64F}"/>
              </a:ext>
            </a:extLst>
          </p:cNvPr>
          <p:cNvSpPr txBox="1"/>
          <p:nvPr/>
        </p:nvSpPr>
        <p:spPr>
          <a:xfrm>
            <a:off x="5394960" y="3804671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Georgia" panose="02040502050405020303" pitchFamily="18" charset="0"/>
              </a:rPr>
              <a:t>Team Members</a:t>
            </a:r>
            <a:endParaRPr lang="en-IN" sz="2000" b="1" u="sng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1BA22-3BD8-434D-9F77-24A35D7CD8F1}"/>
              </a:ext>
            </a:extLst>
          </p:cNvPr>
          <p:cNvSpPr txBox="1"/>
          <p:nvPr/>
        </p:nvSpPr>
        <p:spPr>
          <a:xfrm>
            <a:off x="3341370" y="4229220"/>
            <a:ext cx="38785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Rahul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kumar</a:t>
            </a:r>
            <a:endParaRPr lang="en-US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Divyansh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khare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Madhu </a:t>
            </a: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S</a:t>
            </a:r>
            <a:r>
              <a:rPr lang="en-IN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udhan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N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Vadde</a:t>
            </a:r>
            <a:endParaRPr lang="en-IN" sz="2000" b="0" i="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Venkata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prabhakar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reddy</a:t>
            </a:r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Ujjawal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kumar</a:t>
            </a:r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79399E-924E-41E2-BFBB-0C048B081384}"/>
              </a:ext>
            </a:extLst>
          </p:cNvPr>
          <p:cNvSpPr txBox="1"/>
          <p:nvPr/>
        </p:nvSpPr>
        <p:spPr>
          <a:xfrm>
            <a:off x="7056120" y="4206480"/>
            <a:ext cx="38785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madhupriya</a:t>
            </a:r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Harshita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Pasupuleti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siri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sahithi</a:t>
            </a:r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Tejas</a:t>
            </a:r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Venkata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satyanarayan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murthy</a:t>
            </a:r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CB25-664D-4AA1-9DA4-3B6C159273CB}"/>
              </a:ext>
            </a:extLst>
          </p:cNvPr>
          <p:cNvSpPr txBox="1"/>
          <p:nvPr/>
        </p:nvSpPr>
        <p:spPr>
          <a:xfrm>
            <a:off x="241935" y="258246"/>
            <a:ext cx="147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HappyBus</a:t>
            </a:r>
            <a:endParaRPr lang="en-IN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FC96C-C284-4D4A-97BE-E9DB6FC10735}"/>
              </a:ext>
            </a:extLst>
          </p:cNvPr>
          <p:cNvSpPr txBox="1"/>
          <p:nvPr/>
        </p:nvSpPr>
        <p:spPr>
          <a:xfrm>
            <a:off x="4286031" y="0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Child Modules  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68A22-E000-4B5B-B81C-1ED99A93DCDA}"/>
              </a:ext>
            </a:extLst>
          </p:cNvPr>
          <p:cNvSpPr txBox="1"/>
          <p:nvPr/>
        </p:nvSpPr>
        <p:spPr>
          <a:xfrm>
            <a:off x="500064" y="857964"/>
            <a:ext cx="108156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In Admin Portal: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Bus List Page -This is the page where buses are listed </a:t>
            </a:r>
            <a:r>
              <a:rPr lang="en-US" sz="2000" b="0" i="0" dirty="0" err="1">
                <a:effectLst/>
                <a:latin typeface="Georgia" panose="02040502050405020303" pitchFamily="18" charset="0"/>
              </a:rPr>
              <a:t>andwhere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 can admin users can manage the buses.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Location -This page helps to organize the bus company location route. At this page, admin can manage the list of locations.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Schedule Page -This is </a:t>
            </a:r>
            <a:r>
              <a:rPr lang="en-US" sz="2000" b="0" i="0" dirty="0" err="1">
                <a:effectLst/>
                <a:latin typeface="Georgia" panose="02040502050405020303" pitchFamily="18" charset="0"/>
              </a:rPr>
              <a:t>thepage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 where all bus route schedules are listed. At this page, admin can create, </a:t>
            </a:r>
            <a:r>
              <a:rPr lang="en-US" sz="2000" b="0" i="0" dirty="0" err="1">
                <a:effectLst/>
                <a:latin typeface="Georgia" panose="02040502050405020303" pitchFamily="18" charset="0"/>
              </a:rPr>
              <a:t>update,and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 delete and bus route schedule for booking.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Booked Page -The page where the </a:t>
            </a:r>
            <a:r>
              <a:rPr lang="en-US" sz="2000" b="0" i="0" dirty="0" err="1">
                <a:effectLst/>
                <a:latin typeface="Georgia" panose="02040502050405020303" pitchFamily="18" charset="0"/>
              </a:rPr>
              <a:t>passenger’sbooked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 schedules are listed. Admin can update the details and payment </a:t>
            </a:r>
            <a:r>
              <a:rPr lang="en-US" sz="2000" b="0" i="0" dirty="0" err="1">
                <a:effectLst/>
                <a:latin typeface="Georgia" panose="02040502050405020303" pitchFamily="18" charset="0"/>
              </a:rPr>
              <a:t>statusof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 passenger schedule.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Users Page -The page where are admin users of the system are listed and can be managed.</a:t>
            </a:r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FC96C-C284-4D4A-97BE-E9DB6FC10735}"/>
              </a:ext>
            </a:extLst>
          </p:cNvPr>
          <p:cNvSpPr txBox="1"/>
          <p:nvPr/>
        </p:nvSpPr>
        <p:spPr>
          <a:xfrm>
            <a:off x="4286031" y="0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Child Modules  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68A22-E000-4B5B-B81C-1ED99A93DCDA}"/>
              </a:ext>
            </a:extLst>
          </p:cNvPr>
          <p:cNvSpPr txBox="1"/>
          <p:nvPr/>
        </p:nvSpPr>
        <p:spPr>
          <a:xfrm>
            <a:off x="500064" y="857964"/>
            <a:ext cx="10815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In Passenger Portal: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Home Page -The welcoming page for the passenger when he/she browses the website. On this page, passenger can find his/her desired location and schedules.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Schedule Page -The page where can passenger see all bus company route schedules.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9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705894-E858-4350-B8A3-A284A97B3973}"/>
              </a:ext>
            </a:extLst>
          </p:cNvPr>
          <p:cNvSpPr/>
          <p:nvPr/>
        </p:nvSpPr>
        <p:spPr>
          <a:xfrm>
            <a:off x="716280" y="2103120"/>
            <a:ext cx="2910840" cy="16306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Admin</a:t>
            </a:r>
            <a:endParaRPr lang="en-IN" sz="4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B0969-F508-492C-B71C-D95AF5D0E680}"/>
              </a:ext>
            </a:extLst>
          </p:cNvPr>
          <p:cNvSpPr/>
          <p:nvPr/>
        </p:nvSpPr>
        <p:spPr>
          <a:xfrm>
            <a:off x="4511040" y="2209800"/>
            <a:ext cx="1463040" cy="14173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Login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8B20B0-5768-4588-8FB1-FD7FA9AAA6FC}"/>
              </a:ext>
            </a:extLst>
          </p:cNvPr>
          <p:cNvSpPr/>
          <p:nvPr/>
        </p:nvSpPr>
        <p:spPr>
          <a:xfrm>
            <a:off x="7109462" y="1051560"/>
            <a:ext cx="29108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Add Bus details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1DD75A-69E1-4BC4-958F-AC7A61E1ACCF}"/>
              </a:ext>
            </a:extLst>
          </p:cNvPr>
          <p:cNvSpPr/>
          <p:nvPr/>
        </p:nvSpPr>
        <p:spPr>
          <a:xfrm>
            <a:off x="7109462" y="2103120"/>
            <a:ext cx="29108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View Bus details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A1DB0-A7F0-48BF-9F4C-BE6E33D01119}"/>
              </a:ext>
            </a:extLst>
          </p:cNvPr>
          <p:cNvSpPr/>
          <p:nvPr/>
        </p:nvSpPr>
        <p:spPr>
          <a:xfrm>
            <a:off x="7109462" y="3154680"/>
            <a:ext cx="29108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Remove Bus details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D14A8-005A-4481-AD8A-4876ED6CFEF0}"/>
              </a:ext>
            </a:extLst>
          </p:cNvPr>
          <p:cNvSpPr/>
          <p:nvPr/>
        </p:nvSpPr>
        <p:spPr>
          <a:xfrm>
            <a:off x="7109462" y="4206240"/>
            <a:ext cx="2910840" cy="777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User Management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34C73-E79C-45FA-AD91-B698582B9B6A}"/>
              </a:ext>
            </a:extLst>
          </p:cNvPr>
          <p:cNvSpPr/>
          <p:nvPr/>
        </p:nvSpPr>
        <p:spPr>
          <a:xfrm>
            <a:off x="7109462" y="5388709"/>
            <a:ext cx="29108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Logout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7C73EE-5B30-4407-9B9D-C243EC3DD736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3627120" y="2918460"/>
            <a:ext cx="883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D15B07-684E-4231-9860-FFF010FBA3DE}"/>
              </a:ext>
            </a:extLst>
          </p:cNvPr>
          <p:cNvCxnSpPr>
            <a:cxnSpLocks/>
          </p:cNvCxnSpPr>
          <p:nvPr/>
        </p:nvCxnSpPr>
        <p:spPr>
          <a:xfrm>
            <a:off x="5974080" y="2918460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5039CE-4A4E-4F3B-A10A-CABB26C35C0F}"/>
              </a:ext>
            </a:extLst>
          </p:cNvPr>
          <p:cNvCxnSpPr/>
          <p:nvPr/>
        </p:nvCxnSpPr>
        <p:spPr>
          <a:xfrm>
            <a:off x="6370320" y="913031"/>
            <a:ext cx="0" cy="5775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9230EC-0226-43B6-9567-B693DF0FF52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70320" y="1374725"/>
            <a:ext cx="7391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F06776-56F9-4524-91D2-A7A0035E0D9F}"/>
              </a:ext>
            </a:extLst>
          </p:cNvPr>
          <p:cNvCxnSpPr>
            <a:cxnSpLocks/>
          </p:cNvCxnSpPr>
          <p:nvPr/>
        </p:nvCxnSpPr>
        <p:spPr>
          <a:xfrm>
            <a:off x="6370320" y="2439277"/>
            <a:ext cx="7391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A10ED7-66D0-4D70-9479-9EABCA5567EF}"/>
              </a:ext>
            </a:extLst>
          </p:cNvPr>
          <p:cNvCxnSpPr>
            <a:cxnSpLocks/>
          </p:cNvCxnSpPr>
          <p:nvPr/>
        </p:nvCxnSpPr>
        <p:spPr>
          <a:xfrm>
            <a:off x="6370320" y="3503829"/>
            <a:ext cx="7391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62F234-81AB-4E45-8B18-15C3A0798572}"/>
              </a:ext>
            </a:extLst>
          </p:cNvPr>
          <p:cNvCxnSpPr>
            <a:cxnSpLocks/>
          </p:cNvCxnSpPr>
          <p:nvPr/>
        </p:nvCxnSpPr>
        <p:spPr>
          <a:xfrm>
            <a:off x="6370320" y="4568381"/>
            <a:ext cx="7391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889ECE-9A2D-46FE-9B91-1E15394709EC}"/>
              </a:ext>
            </a:extLst>
          </p:cNvPr>
          <p:cNvCxnSpPr>
            <a:cxnSpLocks/>
          </p:cNvCxnSpPr>
          <p:nvPr/>
        </p:nvCxnSpPr>
        <p:spPr>
          <a:xfrm>
            <a:off x="6370320" y="5711873"/>
            <a:ext cx="7391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4754D05-35FD-4649-B5BD-14E605D0259C}"/>
              </a:ext>
            </a:extLst>
          </p:cNvPr>
          <p:cNvSpPr/>
          <p:nvPr/>
        </p:nvSpPr>
        <p:spPr>
          <a:xfrm>
            <a:off x="6240782" y="729959"/>
            <a:ext cx="259075" cy="2249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022B2B-ABAE-4FF9-87F6-651A51327E5C}"/>
              </a:ext>
            </a:extLst>
          </p:cNvPr>
          <p:cNvSpPr/>
          <p:nvPr/>
        </p:nvSpPr>
        <p:spPr>
          <a:xfrm>
            <a:off x="6240782" y="6578501"/>
            <a:ext cx="274318" cy="2209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6C91F-3591-4B21-9626-23CBED91DC50}"/>
              </a:ext>
            </a:extLst>
          </p:cNvPr>
          <p:cNvSpPr txBox="1"/>
          <p:nvPr/>
        </p:nvSpPr>
        <p:spPr>
          <a:xfrm>
            <a:off x="853440" y="0"/>
            <a:ext cx="1107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Work Flow Diagram - Admin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41A6A-9D70-4389-A084-8447B36C7B06}"/>
              </a:ext>
            </a:extLst>
          </p:cNvPr>
          <p:cNvSpPr txBox="1"/>
          <p:nvPr/>
        </p:nvSpPr>
        <p:spPr>
          <a:xfrm>
            <a:off x="853440" y="0"/>
            <a:ext cx="1107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Work Flow Diagram - passenger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A5176-4258-4BFC-9898-523F55022A04}"/>
              </a:ext>
            </a:extLst>
          </p:cNvPr>
          <p:cNvGrpSpPr/>
          <p:nvPr/>
        </p:nvGrpSpPr>
        <p:grpSpPr>
          <a:xfrm>
            <a:off x="609600" y="928079"/>
            <a:ext cx="10020302" cy="4220602"/>
            <a:chOff x="0" y="729959"/>
            <a:chExt cx="10020302" cy="42206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705894-E858-4350-B8A3-A284A97B3973}"/>
                </a:ext>
              </a:extLst>
            </p:cNvPr>
            <p:cNvSpPr/>
            <p:nvPr/>
          </p:nvSpPr>
          <p:spPr>
            <a:xfrm>
              <a:off x="0" y="2103120"/>
              <a:ext cx="3063237" cy="16306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Passenger</a:t>
              </a:r>
              <a:endParaRPr lang="en-IN" sz="4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7B0969-F508-492C-B71C-D95AF5D0E680}"/>
                </a:ext>
              </a:extLst>
            </p:cNvPr>
            <p:cNvSpPr/>
            <p:nvPr/>
          </p:nvSpPr>
          <p:spPr>
            <a:xfrm>
              <a:off x="3901445" y="2209800"/>
              <a:ext cx="2072635" cy="14173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Login/</a:t>
              </a:r>
            </a:p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Register</a:t>
              </a:r>
              <a:endParaRPr lang="en-IN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8B20B0-5768-4588-8FB1-FD7FA9AAA6FC}"/>
                </a:ext>
              </a:extLst>
            </p:cNvPr>
            <p:cNvSpPr/>
            <p:nvPr/>
          </p:nvSpPr>
          <p:spPr>
            <a:xfrm>
              <a:off x="7109462" y="1051560"/>
              <a:ext cx="291084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Welcome Page</a:t>
              </a:r>
              <a:endParaRPr lang="en-IN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1DD75A-69E1-4BC4-958F-AC7A61E1ACCF}"/>
                </a:ext>
              </a:extLst>
            </p:cNvPr>
            <p:cNvSpPr/>
            <p:nvPr/>
          </p:nvSpPr>
          <p:spPr>
            <a:xfrm>
              <a:off x="7109462" y="2103120"/>
              <a:ext cx="291084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Search for buses</a:t>
              </a:r>
              <a:endParaRPr lang="en-IN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EA1DB0-A7F0-48BF-9F4C-BE6E33D01119}"/>
                </a:ext>
              </a:extLst>
            </p:cNvPr>
            <p:cNvSpPr/>
            <p:nvPr/>
          </p:nvSpPr>
          <p:spPr>
            <a:xfrm>
              <a:off x="7109462" y="3154680"/>
              <a:ext cx="291084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Schedule page</a:t>
              </a:r>
              <a:endParaRPr lang="en-IN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7C73EE-5B30-4407-9B9D-C243EC3DD73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063237" y="2918460"/>
              <a:ext cx="8382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6D15B07-684E-4231-9860-FFF010FBA3DE}"/>
                </a:ext>
              </a:extLst>
            </p:cNvPr>
            <p:cNvCxnSpPr>
              <a:cxnSpLocks/>
            </p:cNvCxnSpPr>
            <p:nvPr/>
          </p:nvCxnSpPr>
          <p:spPr>
            <a:xfrm>
              <a:off x="5974080" y="2918460"/>
              <a:ext cx="396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5039CE-4A4E-4F3B-A10A-CABB26C35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0319" y="913031"/>
              <a:ext cx="1" cy="38266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F9230EC-0226-43B6-9567-B693DF0FF52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6370320" y="1374725"/>
              <a:ext cx="73914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F06776-56F9-4524-91D2-A7A0035E0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70320" y="2439277"/>
              <a:ext cx="73914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FA10ED7-66D0-4D70-9479-9EABCA5567EF}"/>
                </a:ext>
              </a:extLst>
            </p:cNvPr>
            <p:cNvCxnSpPr>
              <a:cxnSpLocks/>
            </p:cNvCxnSpPr>
            <p:nvPr/>
          </p:nvCxnSpPr>
          <p:spPr>
            <a:xfrm>
              <a:off x="6370320" y="3503829"/>
              <a:ext cx="73914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4754D05-35FD-4649-B5BD-14E605D0259C}"/>
                </a:ext>
              </a:extLst>
            </p:cNvPr>
            <p:cNvSpPr/>
            <p:nvPr/>
          </p:nvSpPr>
          <p:spPr>
            <a:xfrm>
              <a:off x="6240782" y="729959"/>
              <a:ext cx="259075" cy="2249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022B2B-ABAE-4FF9-87F6-651A51327E5C}"/>
                </a:ext>
              </a:extLst>
            </p:cNvPr>
            <p:cNvSpPr/>
            <p:nvPr/>
          </p:nvSpPr>
          <p:spPr>
            <a:xfrm>
              <a:off x="6256021" y="4729581"/>
              <a:ext cx="274318" cy="2209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0292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5349242" y="646331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Home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3715"/>
            <a:ext cx="12192000" cy="546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210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4648018" y="646331"/>
            <a:ext cx="382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User Registration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1103"/>
            <a:ext cx="12192000" cy="580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092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5303338" y="646331"/>
            <a:ext cx="321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User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1143"/>
            <a:ext cx="12192000" cy="553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28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5349242" y="646331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User schedule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A4ADA-79B1-4796-B41B-D5B29E46B9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8" b="6000"/>
          <a:stretch/>
        </p:blipFill>
        <p:spPr>
          <a:xfrm>
            <a:off x="0" y="1177051"/>
            <a:ext cx="12192000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4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5349242" y="646331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Booking Details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12192000" cy="547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47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4488181" y="646331"/>
            <a:ext cx="321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Admin Login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36914"/>
            <a:ext cx="12192000" cy="525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182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BF2BB-98E6-49F7-A18B-0F56A1217D10}"/>
              </a:ext>
            </a:extLst>
          </p:cNvPr>
          <p:cNvSpPr txBox="1"/>
          <p:nvPr/>
        </p:nvSpPr>
        <p:spPr>
          <a:xfrm>
            <a:off x="3842573" y="0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Team Distribution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7E9EE1-E18C-4185-8A07-4F83E5F95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64828"/>
              </p:ext>
            </p:extLst>
          </p:nvPr>
        </p:nvGraphicFramePr>
        <p:xfrm>
          <a:off x="617538" y="763480"/>
          <a:ext cx="10418752" cy="5533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688">
                  <a:extLst>
                    <a:ext uri="{9D8B030D-6E8A-4147-A177-3AD203B41FA5}">
                      <a16:colId xmlns:a16="http://schemas.microsoft.com/office/drawing/2014/main" val="2009985701"/>
                    </a:ext>
                  </a:extLst>
                </a:gridCol>
                <a:gridCol w="2604688">
                  <a:extLst>
                    <a:ext uri="{9D8B030D-6E8A-4147-A177-3AD203B41FA5}">
                      <a16:colId xmlns:a16="http://schemas.microsoft.com/office/drawing/2014/main" val="2221448671"/>
                    </a:ext>
                  </a:extLst>
                </a:gridCol>
                <a:gridCol w="2604688">
                  <a:extLst>
                    <a:ext uri="{9D8B030D-6E8A-4147-A177-3AD203B41FA5}">
                      <a16:colId xmlns:a16="http://schemas.microsoft.com/office/drawing/2014/main" val="18080258"/>
                    </a:ext>
                  </a:extLst>
                </a:gridCol>
                <a:gridCol w="2604688">
                  <a:extLst>
                    <a:ext uri="{9D8B030D-6E8A-4147-A177-3AD203B41FA5}">
                      <a16:colId xmlns:a16="http://schemas.microsoft.com/office/drawing/2014/main" val="2904939320"/>
                    </a:ext>
                  </a:extLst>
                </a:gridCol>
              </a:tblGrid>
              <a:tr h="395376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Employee ID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Name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Backend Team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Frontend Team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15084"/>
                  </a:ext>
                </a:extLst>
              </a:tr>
              <a:tr h="395376">
                <a:tc>
                  <a:txBody>
                    <a:bodyPr/>
                    <a:lstStyle/>
                    <a:p>
                      <a:r>
                        <a:rPr lang="en-IN" dirty="0">
                          <a:latin typeface="Georgia" panose="02040502050405020303" pitchFamily="18" charset="0"/>
                        </a:rPr>
                        <a:t>2502008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Rahul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kumar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52913"/>
                  </a:ext>
                </a:extLst>
              </a:tr>
              <a:tr h="70957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2499878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Madhu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sudhan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vadde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67897"/>
                  </a:ext>
                </a:extLst>
              </a:tr>
              <a:tr h="66243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250081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Divyansh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khare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48548"/>
                  </a:ext>
                </a:extLst>
              </a:tr>
              <a:tr h="662430">
                <a:tc>
                  <a:txBody>
                    <a:bodyPr/>
                    <a:lstStyle/>
                    <a:p>
                      <a:r>
                        <a:rPr lang="en-IN" dirty="0">
                          <a:latin typeface="Georgia" panose="02040502050405020303" pitchFamily="18" charset="0"/>
                        </a:rPr>
                        <a:t>2500936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Harshita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l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65173"/>
                  </a:ext>
                </a:extLst>
              </a:tr>
              <a:tr h="691908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2500566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Venkata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prabhakar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reddy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B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4708"/>
                  </a:ext>
                </a:extLst>
              </a:tr>
              <a:tr h="66243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2500095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Pasupuleti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siri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42676"/>
                  </a:ext>
                </a:extLst>
              </a:tr>
              <a:tr h="66243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2501107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Georgia" panose="02040502050405020303" pitchFamily="18" charset="0"/>
                        </a:rPr>
                        <a:t>Ujjawal</a:t>
                      </a:r>
                      <a:r>
                        <a:rPr lang="en-IN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IN" dirty="0" err="1">
                          <a:latin typeface="Georgia" panose="02040502050405020303" pitchFamily="18" charset="0"/>
                        </a:rPr>
                        <a:t>kumar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9037"/>
                  </a:ext>
                </a:extLst>
              </a:tr>
              <a:tr h="69190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2500919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Georgia" panose="02040502050405020303" pitchFamily="18" charset="0"/>
                        </a:rPr>
                        <a:t>Tejas</a:t>
                      </a:r>
                      <a:r>
                        <a:rPr lang="en-IN" baseline="0" dirty="0">
                          <a:latin typeface="Georgia" panose="02040502050405020303" pitchFamily="18" charset="0"/>
                        </a:rPr>
                        <a:t> 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🗸B</a:t>
                      </a:r>
                    </a:p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825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B64C49-CFA7-4CF1-AACF-2EC62BDD9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39948"/>
              </p:ext>
            </p:extLst>
          </p:nvPr>
        </p:nvGraphicFramePr>
        <p:xfrm>
          <a:off x="617538" y="6295882"/>
          <a:ext cx="104187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688">
                  <a:extLst>
                    <a:ext uri="{9D8B030D-6E8A-4147-A177-3AD203B41FA5}">
                      <a16:colId xmlns:a16="http://schemas.microsoft.com/office/drawing/2014/main" val="978052655"/>
                    </a:ext>
                  </a:extLst>
                </a:gridCol>
                <a:gridCol w="2604688">
                  <a:extLst>
                    <a:ext uri="{9D8B030D-6E8A-4147-A177-3AD203B41FA5}">
                      <a16:colId xmlns:a16="http://schemas.microsoft.com/office/drawing/2014/main" val="898749041"/>
                    </a:ext>
                  </a:extLst>
                </a:gridCol>
                <a:gridCol w="2604688">
                  <a:extLst>
                    <a:ext uri="{9D8B030D-6E8A-4147-A177-3AD203B41FA5}">
                      <a16:colId xmlns:a16="http://schemas.microsoft.com/office/drawing/2014/main" val="1867972592"/>
                    </a:ext>
                  </a:extLst>
                </a:gridCol>
                <a:gridCol w="2604688">
                  <a:extLst>
                    <a:ext uri="{9D8B030D-6E8A-4147-A177-3AD203B41FA5}">
                      <a16:colId xmlns:a16="http://schemas.microsoft.com/office/drawing/2014/main" val="1123043016"/>
                    </a:ext>
                  </a:extLst>
                </a:gridCol>
              </a:tblGrid>
              <a:tr h="5213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2500304</a:t>
                      </a:r>
                    </a:p>
                    <a:p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2501131</a:t>
                      </a:r>
                    </a:p>
                    <a:p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Venkata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satyanarayan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murthy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ManiPriya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Dronadula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3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15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4488181" y="646331"/>
            <a:ext cx="321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Admin Home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3086"/>
            <a:ext cx="12192000" cy="575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445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2759" y="947902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u="sng" dirty="0">
                <a:solidFill>
                  <a:prstClr val="black"/>
                </a:solidFill>
                <a:latin typeface="Georgia" panose="02040502050405020303" pitchFamily="18" charset="0"/>
              </a:rPr>
              <a:t>Admin Schedule Page</a:t>
            </a:r>
            <a:endParaRPr lang="en-IN" b="1" u="sng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72343"/>
            <a:ext cx="12192000" cy="482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1586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4488181" y="646331"/>
            <a:ext cx="321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Bus List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1143"/>
            <a:ext cx="12192000" cy="602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514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21DCAC-EE86-4E52-B468-F32A8CFEA464}"/>
              </a:ext>
            </a:extLst>
          </p:cNvPr>
          <p:cNvSpPr txBox="1"/>
          <p:nvPr/>
        </p:nvSpPr>
        <p:spPr>
          <a:xfrm>
            <a:off x="3625615" y="-46802"/>
            <a:ext cx="645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Run Application-Frontend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1AE2AB-7758-491E-8D0D-F8280BDC8670}"/>
              </a:ext>
            </a:extLst>
          </p:cNvPr>
          <p:cNvSpPr/>
          <p:nvPr/>
        </p:nvSpPr>
        <p:spPr>
          <a:xfrm>
            <a:off x="537285" y="2657818"/>
            <a:ext cx="3382657" cy="7171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523B0EB4-A46B-4DF3-9F63-4621AA9D5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99" y="2176774"/>
            <a:ext cx="953337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If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11C24"/>
                </a:solidFill>
                <a:effectLst/>
                <a:latin typeface="Georgia" panose="02040502050405020303" pitchFamily="18" charset="0"/>
              </a:rPr>
              <a:t>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command is not found install it using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11C24"/>
                </a:solidFill>
                <a:effectLst/>
                <a:latin typeface="Georgia" panose="02040502050405020303" pitchFamily="18" charset="0"/>
              </a:rPr>
              <a:t>npm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(-g flag will install it globally):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C0330-A505-42E1-A013-7E3D0E8BD7C0}"/>
              </a:ext>
            </a:extLst>
          </p:cNvPr>
          <p:cNvSpPr txBox="1"/>
          <p:nvPr/>
        </p:nvSpPr>
        <p:spPr>
          <a:xfrm>
            <a:off x="8795655" y="7366852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95D17477-FBF6-40A5-94C1-35FFBBC7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86" y="2708619"/>
            <a:ext cx="338265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npm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 install -g @angular/cli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5EC7F-170C-45DA-AAA4-E173A22A9115}"/>
              </a:ext>
            </a:extLst>
          </p:cNvPr>
          <p:cNvSpPr txBox="1"/>
          <p:nvPr/>
        </p:nvSpPr>
        <p:spPr>
          <a:xfrm>
            <a:off x="449940" y="836855"/>
            <a:ext cx="834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To run Front-end Spring Boot application on a default port 4200 run:</a:t>
            </a:r>
            <a:endParaRPr lang="en-IN" sz="2000" dirty="0">
              <a:latin typeface="Georgia" panose="02040502050405020303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ECB2A-8A2F-4285-8B8F-02ADD95E7AF6}"/>
              </a:ext>
            </a:extLst>
          </p:cNvPr>
          <p:cNvGrpSpPr/>
          <p:nvPr/>
        </p:nvGrpSpPr>
        <p:grpSpPr>
          <a:xfrm>
            <a:off x="537285" y="1317899"/>
            <a:ext cx="2794000" cy="717154"/>
            <a:chOff x="870855" y="5036271"/>
            <a:chExt cx="2794000" cy="7171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1CE582-DF88-4C67-A9D0-27A12B18094E}"/>
                </a:ext>
              </a:extLst>
            </p:cNvPr>
            <p:cNvSpPr/>
            <p:nvPr/>
          </p:nvSpPr>
          <p:spPr>
            <a:xfrm>
              <a:off x="870856" y="5036271"/>
              <a:ext cx="2496457" cy="7171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348BBB-F0F1-47D2-BCEF-134826399701}"/>
                </a:ext>
              </a:extLst>
            </p:cNvPr>
            <p:cNvSpPr txBox="1"/>
            <p:nvPr/>
          </p:nvSpPr>
          <p:spPr>
            <a:xfrm>
              <a:off x="870855" y="5194793"/>
              <a:ext cx="279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ng serve -0 </a:t>
              </a:r>
              <a:endParaRPr lang="en-IN" sz="2000" dirty="0">
                <a:latin typeface="Georgia" panose="02040502050405020303" pitchFamily="18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5122FB9-B233-4962-8C8F-F815EBE7D4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7019" y="3183953"/>
            <a:ext cx="7024298" cy="352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5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0A591-CF1F-40E3-A5E6-320E43038385}"/>
              </a:ext>
            </a:extLst>
          </p:cNvPr>
          <p:cNvSpPr txBox="1"/>
          <p:nvPr/>
        </p:nvSpPr>
        <p:spPr>
          <a:xfrm>
            <a:off x="3625615" y="-46802"/>
            <a:ext cx="645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Run Application-Backend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311B8-8391-473B-98E5-BAA1A06F1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1032317"/>
            <a:ext cx="10229850" cy="52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0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A93F6-55DD-4956-83F2-59F486B5E5CF}"/>
              </a:ext>
            </a:extLst>
          </p:cNvPr>
          <p:cNvSpPr txBox="1"/>
          <p:nvPr/>
        </p:nvSpPr>
        <p:spPr>
          <a:xfrm>
            <a:off x="3367314" y="2061029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1DCAC-EE86-4E52-B468-F32A8CFEA464}"/>
              </a:ext>
            </a:extLst>
          </p:cNvPr>
          <p:cNvSpPr txBox="1"/>
          <p:nvPr/>
        </p:nvSpPr>
        <p:spPr>
          <a:xfrm>
            <a:off x="4622797" y="0"/>
            <a:ext cx="645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Advantages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C0330-A505-42E1-A013-7E3D0E8BD7C0}"/>
              </a:ext>
            </a:extLst>
          </p:cNvPr>
          <p:cNvSpPr txBox="1"/>
          <p:nvPr/>
        </p:nvSpPr>
        <p:spPr>
          <a:xfrm>
            <a:off x="8795655" y="7366852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5EC7F-170C-45DA-AAA4-E173A22A9115}"/>
              </a:ext>
            </a:extLst>
          </p:cNvPr>
          <p:cNvSpPr txBox="1"/>
          <p:nvPr/>
        </p:nvSpPr>
        <p:spPr>
          <a:xfrm>
            <a:off x="449940" y="953326"/>
            <a:ext cx="8345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Allow users to search for buses and check availability of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111111"/>
              </a:solidFill>
              <a:effectLst/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Saves time with our current professional schedule and personal commitments.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6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A93F6-55DD-4956-83F2-59F486B5E5CF}"/>
              </a:ext>
            </a:extLst>
          </p:cNvPr>
          <p:cNvSpPr txBox="1"/>
          <p:nvPr/>
        </p:nvSpPr>
        <p:spPr>
          <a:xfrm>
            <a:off x="3367314" y="2061029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1DCAC-EE86-4E52-B468-F32A8CFEA464}"/>
              </a:ext>
            </a:extLst>
          </p:cNvPr>
          <p:cNvSpPr txBox="1"/>
          <p:nvPr/>
        </p:nvSpPr>
        <p:spPr>
          <a:xfrm>
            <a:off x="4372375" y="0"/>
            <a:ext cx="645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Future Work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C0330-A505-42E1-A013-7E3D0E8BD7C0}"/>
              </a:ext>
            </a:extLst>
          </p:cNvPr>
          <p:cNvSpPr txBox="1"/>
          <p:nvPr/>
        </p:nvSpPr>
        <p:spPr>
          <a:xfrm>
            <a:off x="8795655" y="7366852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5EC7F-170C-45DA-AAA4-E173A22A9115}"/>
              </a:ext>
            </a:extLst>
          </p:cNvPr>
          <p:cNvSpPr txBox="1"/>
          <p:nvPr/>
        </p:nvSpPr>
        <p:spPr>
          <a:xfrm>
            <a:off x="449940" y="953326"/>
            <a:ext cx="8345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Add more user interface feature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Promotional Offer.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Commercialize the web app.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72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A93F6-55DD-4956-83F2-59F486B5E5CF}"/>
              </a:ext>
            </a:extLst>
          </p:cNvPr>
          <p:cNvSpPr txBox="1"/>
          <p:nvPr/>
        </p:nvSpPr>
        <p:spPr>
          <a:xfrm>
            <a:off x="3367314" y="2061029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1DCAC-EE86-4E52-B468-F32A8CFEA464}"/>
              </a:ext>
            </a:extLst>
          </p:cNvPr>
          <p:cNvSpPr txBox="1"/>
          <p:nvPr/>
        </p:nvSpPr>
        <p:spPr>
          <a:xfrm>
            <a:off x="4631455" y="0"/>
            <a:ext cx="645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Conculsion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C0330-A505-42E1-A013-7E3D0E8BD7C0}"/>
              </a:ext>
            </a:extLst>
          </p:cNvPr>
          <p:cNvSpPr txBox="1"/>
          <p:nvPr/>
        </p:nvSpPr>
        <p:spPr>
          <a:xfrm>
            <a:off x="8795655" y="7366852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5EC7F-170C-45DA-AAA4-E173A22A9115}"/>
              </a:ext>
            </a:extLst>
          </p:cNvPr>
          <p:cNvSpPr txBox="1"/>
          <p:nvPr/>
        </p:nvSpPr>
        <p:spPr>
          <a:xfrm>
            <a:off x="449940" y="953326"/>
            <a:ext cx="1081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The main objective of the application is to understand the concept and implementation of Java, Spring Boot, Databases and Angular technology.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Our Project helps the user to search and book the buses online.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22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obus">
            <a:extLst>
              <a:ext uri="{FF2B5EF4-FFF2-40B4-BE49-F238E27FC236}">
                <a16:creationId xmlns:a16="http://schemas.microsoft.com/office/drawing/2014/main" id="{1E9446A3-57CD-4EC1-A508-3D81533CD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65EC54-28A7-4D85-86CE-7B8A8DF79908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79268-862C-43C3-B09B-10D749857ACF}"/>
              </a:ext>
            </a:extLst>
          </p:cNvPr>
          <p:cNvSpPr txBox="1"/>
          <p:nvPr/>
        </p:nvSpPr>
        <p:spPr>
          <a:xfrm>
            <a:off x="3791972" y="2275284"/>
            <a:ext cx="6144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  <a:endParaRPr lang="en-IN" sz="8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1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B3F154-C366-4FCF-A239-E3E5AF420549}"/>
              </a:ext>
            </a:extLst>
          </p:cNvPr>
          <p:cNvSpPr txBox="1"/>
          <p:nvPr/>
        </p:nvSpPr>
        <p:spPr>
          <a:xfrm>
            <a:off x="1457325" y="2413337"/>
            <a:ext cx="410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INDEX</a:t>
            </a:r>
            <a:endParaRPr lang="en-IN" sz="6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E589-FAD8-4ECD-882D-3F1653333FF0}"/>
              </a:ext>
            </a:extLst>
          </p:cNvPr>
          <p:cNvSpPr txBox="1"/>
          <p:nvPr/>
        </p:nvSpPr>
        <p:spPr>
          <a:xfrm>
            <a:off x="6272213" y="0"/>
            <a:ext cx="5557838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Abstract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Tools and Technologies used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Architecture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Block Diagram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Modules(parent)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Modules(child)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Work Flow Diagram of Admin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Work Flow Diagram of Passenger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Project Screenshots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Running Applications in Front-End and Back-End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         Junit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         Postman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Advantages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Future Work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DC88A-098B-4F94-97DC-2D80D4AA4B36}"/>
              </a:ext>
            </a:extLst>
          </p:cNvPr>
          <p:cNvSpPr txBox="1"/>
          <p:nvPr/>
        </p:nvSpPr>
        <p:spPr>
          <a:xfrm>
            <a:off x="4271198" y="0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621B9-2030-46A9-8CF1-AFE7DECCECBA}"/>
              </a:ext>
            </a:extLst>
          </p:cNvPr>
          <p:cNvSpPr txBox="1"/>
          <p:nvPr/>
        </p:nvSpPr>
        <p:spPr>
          <a:xfrm>
            <a:off x="518160" y="938391"/>
            <a:ext cx="1036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Georgia" panose="02040502050405020303" pitchFamily="18" charset="0"/>
              </a:rPr>
              <a:t>The Online Bus Booking System is a system that manages the bus company booking or ticketing processes.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Georgia" panose="02040502050405020303" pitchFamily="18" charset="0"/>
              </a:rPr>
              <a:t>On the system administrator side, admin can manage the list of buses, locations, schedules and list of booked schedules. Passenger can simply go the site and find his/her desired schedule and location and copy the reference number for his/her booking ticket. 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DC88A-098B-4F94-97DC-2D80D4AA4B36}"/>
              </a:ext>
            </a:extLst>
          </p:cNvPr>
          <p:cNvSpPr txBox="1"/>
          <p:nvPr/>
        </p:nvSpPr>
        <p:spPr>
          <a:xfrm>
            <a:off x="4682678" y="0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Abstract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BCF72-D61C-464F-BF79-630539DECD38}"/>
              </a:ext>
            </a:extLst>
          </p:cNvPr>
          <p:cNvSpPr txBox="1"/>
          <p:nvPr/>
        </p:nvSpPr>
        <p:spPr>
          <a:xfrm>
            <a:off x="670560" y="990600"/>
            <a:ext cx="11079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The main objective of our application is to create a dynamic and responsive Java application to allow a user to register to the application and search for the buses availability.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This application helps passengers to search for the buses availability and book it online.</a:t>
            </a:r>
          </a:p>
        </p:txBody>
      </p:sp>
    </p:spTree>
    <p:extLst>
      <p:ext uri="{BB962C8B-B14F-4D97-AF65-F5344CB8AC3E}">
        <p14:creationId xmlns:p14="http://schemas.microsoft.com/office/powerpoint/2010/main" val="315505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DC88A-098B-4F94-97DC-2D80D4AA4B36}"/>
              </a:ext>
            </a:extLst>
          </p:cNvPr>
          <p:cNvSpPr txBox="1"/>
          <p:nvPr/>
        </p:nvSpPr>
        <p:spPr>
          <a:xfrm>
            <a:off x="3417758" y="266194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Tools and Technologies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905600-3FC6-44D5-BD23-7BBD7BDF9AD4}"/>
              </a:ext>
            </a:extLst>
          </p:cNvPr>
          <p:cNvGrpSpPr/>
          <p:nvPr/>
        </p:nvGrpSpPr>
        <p:grpSpPr>
          <a:xfrm>
            <a:off x="996844" y="1673155"/>
            <a:ext cx="4841826" cy="1504757"/>
            <a:chOff x="996844" y="1673155"/>
            <a:chExt cx="4841826" cy="15047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F77A7-B698-4262-B2A2-072A3025DCE4}"/>
                </a:ext>
              </a:extLst>
            </p:cNvPr>
            <p:cNvSpPr/>
            <p:nvPr/>
          </p:nvSpPr>
          <p:spPr>
            <a:xfrm>
              <a:off x="996846" y="1673155"/>
              <a:ext cx="4841824" cy="1504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3CF9C7-9991-405E-B7DA-D9583425B11C}"/>
                </a:ext>
              </a:extLst>
            </p:cNvPr>
            <p:cNvSpPr txBox="1"/>
            <p:nvPr/>
          </p:nvSpPr>
          <p:spPr>
            <a:xfrm>
              <a:off x="996844" y="1963869"/>
              <a:ext cx="12093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01</a:t>
              </a:r>
              <a:endParaRPr lang="en-IN" sz="5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60D3C9-90EB-4198-A65F-88C82A5C9C9B}"/>
                </a:ext>
              </a:extLst>
            </p:cNvPr>
            <p:cNvSpPr txBox="1"/>
            <p:nvPr/>
          </p:nvSpPr>
          <p:spPr>
            <a:xfrm>
              <a:off x="1860923" y="1777491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Georgia" panose="02040502050405020303" pitchFamily="18" charset="0"/>
                </a:rPr>
                <a:t>Front-End</a:t>
              </a:r>
              <a:endParaRPr lang="en-IN" sz="2000" b="1" dirty="0">
                <a:latin typeface="Georgia" panose="02040502050405020303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14064F-CE3B-4ADB-BF16-C3CC9EB09962}"/>
                </a:ext>
              </a:extLst>
            </p:cNvPr>
            <p:cNvSpPr txBox="1"/>
            <p:nvPr/>
          </p:nvSpPr>
          <p:spPr>
            <a:xfrm>
              <a:off x="1860923" y="2225478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Angular</a:t>
              </a:r>
              <a:endParaRPr lang="en-IN" sz="20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90E6BD-D721-4382-A35D-CF6DDB43688E}"/>
              </a:ext>
            </a:extLst>
          </p:cNvPr>
          <p:cNvGrpSpPr/>
          <p:nvPr/>
        </p:nvGrpSpPr>
        <p:grpSpPr>
          <a:xfrm>
            <a:off x="6353330" y="1673155"/>
            <a:ext cx="4841824" cy="1504757"/>
            <a:chOff x="6353330" y="1673155"/>
            <a:chExt cx="4841824" cy="15047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BF18DA-283C-43E8-BA97-759E927367CF}"/>
                </a:ext>
              </a:extLst>
            </p:cNvPr>
            <p:cNvSpPr/>
            <p:nvPr/>
          </p:nvSpPr>
          <p:spPr>
            <a:xfrm>
              <a:off x="6353330" y="1673155"/>
              <a:ext cx="4841824" cy="1504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589048-01C0-4023-833C-E1A7E366DF4A}"/>
                </a:ext>
              </a:extLst>
            </p:cNvPr>
            <p:cNvSpPr txBox="1"/>
            <p:nvPr/>
          </p:nvSpPr>
          <p:spPr>
            <a:xfrm>
              <a:off x="6353330" y="1963868"/>
              <a:ext cx="12093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02</a:t>
              </a:r>
              <a:endParaRPr lang="en-IN" sz="5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1CFFC4-B9DD-42AB-899B-45DF9227C1F0}"/>
                </a:ext>
              </a:extLst>
            </p:cNvPr>
            <p:cNvSpPr txBox="1"/>
            <p:nvPr/>
          </p:nvSpPr>
          <p:spPr>
            <a:xfrm>
              <a:off x="7188139" y="1777491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Georgia" panose="02040502050405020303" pitchFamily="18" charset="0"/>
                </a:rPr>
                <a:t>Server-side</a:t>
              </a:r>
              <a:endParaRPr lang="en-IN" sz="2000" b="1" dirty="0">
                <a:latin typeface="Georgia" panose="02040502050405020303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43A126-D50C-4CB7-A965-F28C8265B8AF}"/>
                </a:ext>
              </a:extLst>
            </p:cNvPr>
            <p:cNvSpPr txBox="1"/>
            <p:nvPr/>
          </p:nvSpPr>
          <p:spPr>
            <a:xfrm>
              <a:off x="7353983" y="2225478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Spring Boot</a:t>
              </a:r>
              <a:endParaRPr lang="en-IN" sz="20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DCB869-5702-4AA3-94FD-CD4C5C860ADB}"/>
              </a:ext>
            </a:extLst>
          </p:cNvPr>
          <p:cNvGrpSpPr/>
          <p:nvPr/>
        </p:nvGrpSpPr>
        <p:grpSpPr>
          <a:xfrm>
            <a:off x="996844" y="3680087"/>
            <a:ext cx="4841826" cy="1504757"/>
            <a:chOff x="996844" y="3680087"/>
            <a:chExt cx="4841826" cy="15047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8BF58A-5683-4EAF-8F91-7B2B67047210}"/>
                </a:ext>
              </a:extLst>
            </p:cNvPr>
            <p:cNvSpPr/>
            <p:nvPr/>
          </p:nvSpPr>
          <p:spPr>
            <a:xfrm>
              <a:off x="996846" y="3680087"/>
              <a:ext cx="4841824" cy="1504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6337D-214F-44EC-88FC-21288DB4D340}"/>
                </a:ext>
              </a:extLst>
            </p:cNvPr>
            <p:cNvSpPr txBox="1"/>
            <p:nvPr/>
          </p:nvSpPr>
          <p:spPr>
            <a:xfrm>
              <a:off x="996844" y="3970799"/>
              <a:ext cx="12093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03</a:t>
              </a:r>
              <a:endParaRPr lang="en-IN" sz="5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E879AC-580B-4626-8256-F1D22BB8FE02}"/>
                </a:ext>
              </a:extLst>
            </p:cNvPr>
            <p:cNvSpPr txBox="1"/>
            <p:nvPr/>
          </p:nvSpPr>
          <p:spPr>
            <a:xfrm>
              <a:off x="1860923" y="3804628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Georgia" panose="02040502050405020303" pitchFamily="18" charset="0"/>
                </a:rPr>
                <a:t>Back-End</a:t>
              </a:r>
              <a:endParaRPr lang="en-IN" sz="2000" b="1" dirty="0">
                <a:latin typeface="Georgia" panose="020405020504050203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B3D521-8A85-4988-AF51-0D045036B6DB}"/>
                </a:ext>
              </a:extLst>
            </p:cNvPr>
            <p:cNvSpPr txBox="1"/>
            <p:nvPr/>
          </p:nvSpPr>
          <p:spPr>
            <a:xfrm>
              <a:off x="1940394" y="4232409"/>
              <a:ext cx="3734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Java 8, MYSQL, Hibernate, Maven</a:t>
              </a:r>
              <a:endParaRPr lang="en-IN" sz="20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19D25F3-E323-42CA-8BBB-5ABCCF84E3D4}"/>
              </a:ext>
            </a:extLst>
          </p:cNvPr>
          <p:cNvGrpSpPr/>
          <p:nvPr/>
        </p:nvGrpSpPr>
        <p:grpSpPr>
          <a:xfrm>
            <a:off x="6353329" y="3680086"/>
            <a:ext cx="4841825" cy="1504757"/>
            <a:chOff x="6353329" y="3680086"/>
            <a:chExt cx="4841825" cy="15047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11E70E-84BD-4A76-B7E8-4BEB32D66C61}"/>
                </a:ext>
              </a:extLst>
            </p:cNvPr>
            <p:cNvSpPr/>
            <p:nvPr/>
          </p:nvSpPr>
          <p:spPr>
            <a:xfrm>
              <a:off x="6353330" y="3680086"/>
              <a:ext cx="4841824" cy="1504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C08A73-BF47-400F-B04D-B4012A7A92F3}"/>
                </a:ext>
              </a:extLst>
            </p:cNvPr>
            <p:cNvSpPr txBox="1"/>
            <p:nvPr/>
          </p:nvSpPr>
          <p:spPr>
            <a:xfrm>
              <a:off x="6353329" y="3970799"/>
              <a:ext cx="12093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04</a:t>
              </a:r>
              <a:endParaRPr lang="en-IN" sz="5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9DA324-B715-4517-8D6A-977E8FC4195F}"/>
                </a:ext>
              </a:extLst>
            </p:cNvPr>
            <p:cNvSpPr txBox="1"/>
            <p:nvPr/>
          </p:nvSpPr>
          <p:spPr>
            <a:xfrm>
              <a:off x="7353983" y="4232409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Tomcat</a:t>
              </a:r>
              <a:endParaRPr lang="en-IN" sz="2000" dirty="0">
                <a:latin typeface="Georgia" panose="02040502050405020303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8366CA-E8A5-4353-ACBF-432B5200250B}"/>
                </a:ext>
              </a:extLst>
            </p:cNvPr>
            <p:cNvSpPr txBox="1"/>
            <p:nvPr/>
          </p:nvSpPr>
          <p:spPr>
            <a:xfrm>
              <a:off x="7188139" y="3804628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Georgia" panose="02040502050405020303" pitchFamily="18" charset="0"/>
                </a:rPr>
                <a:t>Server</a:t>
              </a:r>
              <a:endParaRPr lang="en-IN" sz="2000" b="1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53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A42F42-B423-4B1A-B518-A65F1A85F446}"/>
              </a:ext>
            </a:extLst>
          </p:cNvPr>
          <p:cNvSpPr txBox="1"/>
          <p:nvPr/>
        </p:nvSpPr>
        <p:spPr>
          <a:xfrm>
            <a:off x="4495622" y="106537"/>
            <a:ext cx="320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Architecture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Angular spring boot mysql">
            <a:extLst>
              <a:ext uri="{FF2B5EF4-FFF2-40B4-BE49-F238E27FC236}">
                <a16:creationId xmlns:a16="http://schemas.microsoft.com/office/drawing/2014/main" id="{E0992A00-143B-49FC-9167-1D4EDF6D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57781"/>
            <a:ext cx="60960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75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DC88A-098B-4F94-97DC-2D80D4AA4B36}"/>
              </a:ext>
            </a:extLst>
          </p:cNvPr>
          <p:cNvSpPr txBox="1"/>
          <p:nvPr/>
        </p:nvSpPr>
        <p:spPr>
          <a:xfrm>
            <a:off x="4225478" y="0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Block Diagram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3B2C7-8CBC-4075-9293-E67939CAF8F5}"/>
              </a:ext>
            </a:extLst>
          </p:cNvPr>
          <p:cNvSpPr/>
          <p:nvPr/>
        </p:nvSpPr>
        <p:spPr>
          <a:xfrm>
            <a:off x="4038600" y="1796951"/>
            <a:ext cx="2849880" cy="1844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Online Bus Ticket Reservation System</a:t>
            </a:r>
            <a:endParaRPr lang="en-IN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49784B-3F83-4100-BA25-1766D089D45A}"/>
              </a:ext>
            </a:extLst>
          </p:cNvPr>
          <p:cNvSpPr/>
          <p:nvPr/>
        </p:nvSpPr>
        <p:spPr>
          <a:xfrm>
            <a:off x="8854440" y="1150620"/>
            <a:ext cx="16154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Admin</a:t>
            </a:r>
            <a:endParaRPr lang="en-IN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756213-6998-4476-AFC3-AD002E718EC5}"/>
              </a:ext>
            </a:extLst>
          </p:cNvPr>
          <p:cNvCxnSpPr>
            <a:cxnSpLocks/>
            <a:stCxn id="33" idx="2"/>
            <a:endCxn id="7" idx="3"/>
          </p:cNvCxnSpPr>
          <p:nvPr/>
        </p:nvCxnSpPr>
        <p:spPr>
          <a:xfrm rot="5400000">
            <a:off x="7814310" y="871121"/>
            <a:ext cx="922020" cy="2773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C84199-4AE1-4652-A1CC-3C7F96B1B571}"/>
              </a:ext>
            </a:extLst>
          </p:cNvPr>
          <p:cNvSpPr txBox="1"/>
          <p:nvPr/>
        </p:nvSpPr>
        <p:spPr>
          <a:xfrm>
            <a:off x="7239000" y="2782669"/>
            <a:ext cx="1615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Home Page, Bus List, Route,</a:t>
            </a:r>
          </a:p>
          <a:p>
            <a:r>
              <a:rPr lang="en-US" dirty="0">
                <a:latin typeface="Georgia" panose="02040502050405020303" pitchFamily="18" charset="0"/>
              </a:rPr>
              <a:t>Schedule, Booked, User’s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9B5DCF-4F1D-46B7-9EE0-86989E209AF4}"/>
              </a:ext>
            </a:extLst>
          </p:cNvPr>
          <p:cNvSpPr/>
          <p:nvPr/>
        </p:nvSpPr>
        <p:spPr>
          <a:xfrm>
            <a:off x="182879" y="777209"/>
            <a:ext cx="16154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Customer/Passenger</a:t>
            </a:r>
            <a:endParaRPr lang="en-IN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E7D1221-CC48-48A9-9AA8-CB1B530B1EB2}"/>
              </a:ext>
            </a:extLst>
          </p:cNvPr>
          <p:cNvCxnSpPr>
            <a:cxnSpLocks/>
          </p:cNvCxnSpPr>
          <p:nvPr/>
        </p:nvCxnSpPr>
        <p:spPr>
          <a:xfrm rot="10800000">
            <a:off x="1798320" y="1021081"/>
            <a:ext cx="2240280" cy="1386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FB6730-A8A6-48F7-9B00-C3716C10CDE3}"/>
              </a:ext>
            </a:extLst>
          </p:cNvPr>
          <p:cNvSpPr txBox="1"/>
          <p:nvPr/>
        </p:nvSpPr>
        <p:spPr>
          <a:xfrm>
            <a:off x="1615440" y="1519297"/>
            <a:ext cx="1615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Register,</a:t>
            </a:r>
          </a:p>
          <a:p>
            <a:r>
              <a:rPr lang="en-US" dirty="0">
                <a:latin typeface="Georgia" panose="02040502050405020303" pitchFamily="18" charset="0"/>
              </a:rPr>
              <a:t>Login,</a:t>
            </a:r>
          </a:p>
          <a:p>
            <a:r>
              <a:rPr lang="en-US" dirty="0">
                <a:latin typeface="Georgia" panose="02040502050405020303" pitchFamily="18" charset="0"/>
              </a:rPr>
              <a:t>Check Availability,</a:t>
            </a:r>
          </a:p>
          <a:p>
            <a:r>
              <a:rPr lang="en-US" dirty="0">
                <a:latin typeface="Georgia" panose="02040502050405020303" pitchFamily="18" charset="0"/>
              </a:rPr>
              <a:t>Book</a:t>
            </a:r>
            <a:endParaRPr lang="en-IN" dirty="0">
              <a:latin typeface="Georgia" panose="02040502050405020303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3015B0-81B3-44DB-B3DC-5D741B0A4C1F}"/>
              </a:ext>
            </a:extLst>
          </p:cNvPr>
          <p:cNvCxnSpPr>
            <a:stCxn id="7" idx="2"/>
          </p:cNvCxnSpPr>
          <p:nvPr/>
        </p:nvCxnSpPr>
        <p:spPr>
          <a:xfrm>
            <a:off x="5463540" y="3640991"/>
            <a:ext cx="7620" cy="129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556EC96-748C-403C-ADC3-4C1566E262F4}"/>
              </a:ext>
            </a:extLst>
          </p:cNvPr>
          <p:cNvSpPr/>
          <p:nvPr/>
        </p:nvSpPr>
        <p:spPr>
          <a:xfrm>
            <a:off x="4610099" y="4937760"/>
            <a:ext cx="170688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Business Logic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C26E819-B4A1-46D7-AB91-A2CB2402BEF8}"/>
              </a:ext>
            </a:extLst>
          </p:cNvPr>
          <p:cNvCxnSpPr>
            <a:stCxn id="47" idx="3"/>
          </p:cNvCxnSpPr>
          <p:nvPr/>
        </p:nvCxnSpPr>
        <p:spPr>
          <a:xfrm>
            <a:off x="6316980" y="5260926"/>
            <a:ext cx="1591082" cy="882699"/>
          </a:xfrm>
          <a:prstGeom prst="bentConnector3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06EEAD6-3D46-41CB-94AA-C2F60B2FFA6A}"/>
              </a:ext>
            </a:extLst>
          </p:cNvPr>
          <p:cNvSpPr/>
          <p:nvPr/>
        </p:nvSpPr>
        <p:spPr>
          <a:xfrm>
            <a:off x="7908062" y="5715580"/>
            <a:ext cx="2074546" cy="8826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Connected to Database</a:t>
            </a:r>
          </a:p>
        </p:txBody>
      </p:sp>
    </p:spTree>
    <p:extLst>
      <p:ext uri="{BB962C8B-B14F-4D97-AF65-F5344CB8AC3E}">
        <p14:creationId xmlns:p14="http://schemas.microsoft.com/office/powerpoint/2010/main" val="262545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DC88A-098B-4F94-97DC-2D80D4AA4B36}"/>
              </a:ext>
            </a:extLst>
          </p:cNvPr>
          <p:cNvSpPr txBox="1"/>
          <p:nvPr/>
        </p:nvSpPr>
        <p:spPr>
          <a:xfrm>
            <a:off x="4186752" y="119226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Parent Modules  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F56D89-BBE8-4FBB-8448-F77002A704FD}"/>
              </a:ext>
            </a:extLst>
          </p:cNvPr>
          <p:cNvSpPr/>
          <p:nvPr/>
        </p:nvSpPr>
        <p:spPr>
          <a:xfrm>
            <a:off x="640080" y="1257300"/>
            <a:ext cx="2956560" cy="1447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Admin Module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92D1-A59E-425B-9474-BA4E8FEDD258}"/>
              </a:ext>
            </a:extLst>
          </p:cNvPr>
          <p:cNvSpPr/>
          <p:nvPr/>
        </p:nvSpPr>
        <p:spPr>
          <a:xfrm>
            <a:off x="8595360" y="1257300"/>
            <a:ext cx="2956560" cy="1447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User Module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9BF6E-EA8E-4F26-986B-75A2DFE336DF}"/>
              </a:ext>
            </a:extLst>
          </p:cNvPr>
          <p:cNvSpPr txBox="1"/>
          <p:nvPr/>
        </p:nvSpPr>
        <p:spPr>
          <a:xfrm>
            <a:off x="777240" y="2964180"/>
            <a:ext cx="2682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Login to the portal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Admin can add/remove buses schedule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Update the details for passenger schedule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5AC29-4AC4-476D-8AC9-F80C59C2476D}"/>
              </a:ext>
            </a:extLst>
          </p:cNvPr>
          <p:cNvSpPr txBox="1"/>
          <p:nvPr/>
        </p:nvSpPr>
        <p:spPr>
          <a:xfrm>
            <a:off x="8732520" y="3042255"/>
            <a:ext cx="2682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Register  to the 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Login to the 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Search for the available buses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Booking the bus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204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4749</TotalTime>
  <Words>749</Words>
  <Application>Microsoft Office PowerPoint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Century Gothic</vt:lpstr>
      <vt:lpstr>Georgia</vt:lpstr>
      <vt:lpstr>Segoe UI Black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Namratha S B</dc:creator>
  <cp:lastModifiedBy>Madhu Chowdary</cp:lastModifiedBy>
  <cp:revision>29</cp:revision>
  <dcterms:created xsi:type="dcterms:W3CDTF">2022-05-09T05:27:03Z</dcterms:created>
  <dcterms:modified xsi:type="dcterms:W3CDTF">2022-05-17T05:38:18Z</dcterms:modified>
</cp:coreProperties>
</file>