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5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6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4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6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6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4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0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2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7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F415-D23E-CDB9-6BC6-8AC79FDBB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BDF3-64F4-B047-41FF-169F7B939F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5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BB64-528C-6AB0-6D24-2C627CCB8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A4373-8F9E-F7F0-6544-DE3A55CD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solidFill>
                  <a:srgbClr val="FF0000"/>
                </a:solidFill>
              </a:rPr>
              <a:t>returnType</a:t>
            </a:r>
            <a:r>
              <a:rPr lang="en-US" sz="3200" b="1" dirty="0"/>
              <a:t> </a:t>
            </a:r>
            <a:r>
              <a:rPr lang="en-US" sz="3200" b="1" dirty="0" err="1">
                <a:solidFill>
                  <a:srgbClr val="00B050"/>
                </a:solidFill>
              </a:rPr>
              <a:t>methodName</a:t>
            </a:r>
            <a:r>
              <a:rPr lang="en-US" sz="3200" b="1" dirty="0"/>
              <a:t>(</a:t>
            </a:r>
            <a:r>
              <a:rPr lang="en-US" sz="3200" b="1" dirty="0">
                <a:solidFill>
                  <a:srgbClr val="0070C0"/>
                </a:solidFill>
              </a:rPr>
              <a:t>parameters</a:t>
            </a:r>
            <a:r>
              <a:rPr lang="en-US" sz="3200" b="1" dirty="0"/>
              <a:t>) </a:t>
            </a:r>
          </a:p>
          <a:p>
            <a:pPr marL="0" indent="0">
              <a:buNone/>
            </a:pPr>
            <a:r>
              <a:rPr lang="en-US" sz="3200" b="1" dirty="0"/>
              <a:t>{</a:t>
            </a:r>
          </a:p>
          <a:p>
            <a:pPr marL="0" indent="0">
              <a:buNone/>
            </a:pPr>
            <a:r>
              <a:rPr lang="en-US" sz="3200" b="1" dirty="0"/>
              <a:t>    // Method body: Code to perform the task</a:t>
            </a:r>
          </a:p>
          <a:p>
            <a:pPr marL="0" indent="0">
              <a:buNone/>
            </a:pPr>
            <a:r>
              <a:rPr lang="en-US" sz="3200" b="1" dirty="0"/>
              <a:t>    return value; // Optional, only needed if </a:t>
            </a:r>
            <a:r>
              <a:rPr lang="en-US" sz="3200" b="1" dirty="0" err="1"/>
              <a:t>returnType</a:t>
            </a:r>
            <a:r>
              <a:rPr lang="en-US" sz="3200" b="1" dirty="0"/>
              <a:t> is not void</a:t>
            </a:r>
          </a:p>
          <a:p>
            <a:pPr marL="0" indent="0"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9826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9B4A-3C01-66C6-9533-1389A67B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87865" cy="4601183"/>
          </a:xfrm>
        </p:spPr>
        <p:txBody>
          <a:bodyPr/>
          <a:lstStyle/>
          <a:p>
            <a:pPr algn="ctr"/>
            <a:r>
              <a:rPr lang="en-US" b="1" dirty="0"/>
              <a:t>EXAMPLE 1 WITHOUT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B1DD5-48CF-AD22-3104-D6589D6F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572" y="1383565"/>
            <a:ext cx="8069813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public class Main {</a:t>
            </a:r>
          </a:p>
          <a:p>
            <a:pPr marL="0" indent="0">
              <a:buNone/>
            </a:pPr>
            <a:r>
              <a:rPr lang="en-US" sz="3200" b="1" dirty="0"/>
              <a:t>    // User-defined method to print a greeting</a:t>
            </a:r>
          </a:p>
          <a:p>
            <a:pPr marL="0" indent="0">
              <a:buNone/>
            </a:pPr>
            <a:r>
              <a:rPr lang="en-US" sz="3200" b="1" dirty="0"/>
              <a:t>    public static void greet() {</a:t>
            </a:r>
          </a:p>
          <a:p>
            <a:pPr marL="0" indent="0">
              <a:buNone/>
            </a:pPr>
            <a:r>
              <a:rPr lang="en-US" sz="3200" b="1" dirty="0"/>
              <a:t>        </a:t>
            </a:r>
            <a:r>
              <a:rPr lang="en-US" sz="3200" b="1" dirty="0" err="1"/>
              <a:t>System.out.println</a:t>
            </a:r>
            <a:r>
              <a:rPr lang="en-US" sz="3200" b="1" dirty="0"/>
              <a:t>("Hello, welcome to Java programming!");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    public static void main(String[] </a:t>
            </a:r>
            <a:r>
              <a:rPr lang="en-US" sz="3200" b="1" dirty="0" err="1"/>
              <a:t>args</a:t>
            </a:r>
            <a:r>
              <a:rPr lang="en-US" sz="3200" b="1" dirty="0"/>
              <a:t>) {</a:t>
            </a:r>
          </a:p>
          <a:p>
            <a:pPr marL="0" indent="0">
              <a:buNone/>
            </a:pPr>
            <a:r>
              <a:rPr lang="en-US" sz="3200" b="1" dirty="0"/>
              <a:t>        greet(); // Calling the method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91362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6F54-AFFD-EAAE-53D1-139481CA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84170" cy="4601183"/>
          </a:xfrm>
        </p:spPr>
        <p:txBody>
          <a:bodyPr/>
          <a:lstStyle/>
          <a:p>
            <a:pPr algn="ctr"/>
            <a:r>
              <a:rPr lang="en-US" b="1" dirty="0"/>
              <a:t>EXAMPLE 2 WITH RETURN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28F1-3A8B-6403-1CD4-79EB83A4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269460"/>
            <a:ext cx="8069813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public class Main {</a:t>
            </a:r>
          </a:p>
          <a:p>
            <a:pPr marL="0" indent="0">
              <a:buNone/>
            </a:pPr>
            <a:r>
              <a:rPr lang="en-US" sz="3200" b="1" dirty="0"/>
              <a:t>    // Method that returns the sum of two numbers</a:t>
            </a:r>
          </a:p>
          <a:p>
            <a:pPr marL="0" indent="0">
              <a:buNone/>
            </a:pPr>
            <a:r>
              <a:rPr lang="en-US" sz="3200" b="1" dirty="0"/>
              <a:t>    public static int add(int a, int b) {</a:t>
            </a:r>
          </a:p>
          <a:p>
            <a:pPr marL="0" indent="0">
              <a:buNone/>
            </a:pPr>
            <a:r>
              <a:rPr lang="en-US" sz="3200" b="1" dirty="0"/>
              <a:t>        return a + b;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    public static void main(String[] </a:t>
            </a:r>
            <a:r>
              <a:rPr lang="en-US" sz="3200" b="1" dirty="0" err="1"/>
              <a:t>args</a:t>
            </a:r>
            <a:r>
              <a:rPr lang="en-US" sz="3200" b="1" dirty="0"/>
              <a:t>) {</a:t>
            </a:r>
          </a:p>
          <a:p>
            <a:pPr marL="0" indent="0">
              <a:buNone/>
            </a:pPr>
            <a:r>
              <a:rPr lang="en-US" sz="3200" b="1" dirty="0"/>
              <a:t>        int result = add(5, 10); // Storing returned value</a:t>
            </a:r>
          </a:p>
          <a:p>
            <a:pPr marL="0" indent="0">
              <a:buNone/>
            </a:pPr>
            <a:r>
              <a:rPr lang="en-US" sz="3200" b="1" dirty="0"/>
              <a:t>        </a:t>
            </a:r>
            <a:r>
              <a:rPr lang="en-US" sz="3200" b="1" dirty="0" err="1"/>
              <a:t>System.out.println</a:t>
            </a:r>
            <a:r>
              <a:rPr lang="en-US" sz="3200" b="1" dirty="0"/>
              <a:t>("Sum: " + result);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25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1291-3BBB-40EF-B600-17135EC4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3 WITH DIFFERENT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E09A-C74C-9BE3-CBED-B516E502A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682" y="1222326"/>
            <a:ext cx="7367483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// Class 1: Contains the method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public class </a:t>
            </a:r>
            <a:r>
              <a:rPr lang="en-US" sz="3200" b="1" dirty="0">
                <a:solidFill>
                  <a:srgbClr val="00B050"/>
                </a:solidFill>
              </a:rPr>
              <a:t>Calculator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b="1" dirty="0"/>
              <a:t>{</a:t>
            </a:r>
          </a:p>
          <a:p>
            <a:pPr marL="0" indent="0">
              <a:buNone/>
            </a:pPr>
            <a:r>
              <a:rPr lang="en-US" sz="3200" b="1" dirty="0"/>
              <a:t>    // Method to add two numbers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>
                <a:solidFill>
                  <a:srgbClr val="0070C0"/>
                </a:solidFill>
              </a:rPr>
              <a:t>public int add</a:t>
            </a:r>
            <a:r>
              <a:rPr lang="en-US" sz="3200" b="1" dirty="0"/>
              <a:t>(int a, int b) {</a:t>
            </a:r>
          </a:p>
          <a:p>
            <a:pPr marL="0" indent="0">
              <a:buNone/>
            </a:pPr>
            <a:r>
              <a:rPr lang="en-US" sz="3200" b="1" dirty="0"/>
              <a:t>        return a + b;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    // Method to multiply two numbers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>
                <a:solidFill>
                  <a:srgbClr val="0070C0"/>
                </a:solidFill>
              </a:rPr>
              <a:t>public int multiply</a:t>
            </a:r>
            <a:r>
              <a:rPr lang="en-US" sz="3200" b="1" dirty="0"/>
              <a:t>(int a, int b) {</a:t>
            </a:r>
          </a:p>
          <a:p>
            <a:pPr marL="0" indent="0">
              <a:buNone/>
            </a:pPr>
            <a:r>
              <a:rPr lang="en-US" sz="3200" b="1" dirty="0"/>
              <a:t>        return a * b;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0499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92EE-6B61-3C32-A67D-B26786E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EXAMPLE 3 WITH DIFFERENT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364EE-16BD-AB39-1ED0-DC323B1E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6772" y="1500276"/>
            <a:ext cx="8993170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// Class 2: Calls the methods from Class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public class Main </a:t>
            </a: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>
                <a:solidFill>
                  <a:srgbClr val="0070C0"/>
                </a:solidFill>
              </a:rPr>
              <a:t>public static void main</a:t>
            </a:r>
            <a:r>
              <a:rPr lang="en-US" sz="2800" b="1" dirty="0"/>
              <a:t>(String[] </a:t>
            </a:r>
            <a:r>
              <a:rPr lang="en-US" sz="2800" b="1" dirty="0" err="1"/>
              <a:t>args</a:t>
            </a:r>
            <a:r>
              <a:rPr lang="en-US" sz="2800" b="1" dirty="0"/>
              <a:t>) {</a:t>
            </a:r>
          </a:p>
          <a:p>
            <a:pPr marL="0" indent="0">
              <a:buNone/>
            </a:pPr>
            <a:r>
              <a:rPr lang="en-US" sz="2800" b="1" dirty="0"/>
              <a:t>        // Create an object of the Calculator class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Calculator calc = new Calculator();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800" b="1" dirty="0"/>
              <a:t>        // Call methods from the Calculator class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>
                <a:solidFill>
                  <a:srgbClr val="00B050"/>
                </a:solidFill>
              </a:rPr>
              <a:t>int sum = </a:t>
            </a:r>
            <a:r>
              <a:rPr lang="en-US" sz="2800" b="1" dirty="0" err="1">
                <a:solidFill>
                  <a:srgbClr val="00B050"/>
                </a:solidFill>
              </a:rPr>
              <a:t>calc.add</a:t>
            </a:r>
            <a:r>
              <a:rPr lang="en-US" sz="2800" b="1" dirty="0">
                <a:solidFill>
                  <a:srgbClr val="00B050"/>
                </a:solidFill>
              </a:rPr>
              <a:t>(5, 10); </a:t>
            </a:r>
            <a:r>
              <a:rPr lang="en-US" sz="2800" b="1" dirty="0"/>
              <a:t>// Calls the add method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>
                <a:solidFill>
                  <a:srgbClr val="00B050"/>
                </a:solidFill>
              </a:rPr>
              <a:t>int product = </a:t>
            </a:r>
            <a:r>
              <a:rPr lang="en-US" sz="2800" b="1" dirty="0" err="1">
                <a:solidFill>
                  <a:srgbClr val="00B050"/>
                </a:solidFill>
              </a:rPr>
              <a:t>calc.multiply</a:t>
            </a:r>
            <a:r>
              <a:rPr lang="en-US" sz="2800" b="1" dirty="0">
                <a:solidFill>
                  <a:srgbClr val="00B050"/>
                </a:solidFill>
              </a:rPr>
              <a:t>(5, 10); </a:t>
            </a:r>
            <a:r>
              <a:rPr lang="en-US" sz="2800" b="1" dirty="0"/>
              <a:t>// Calls the multiply method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System.out.println</a:t>
            </a:r>
            <a:r>
              <a:rPr lang="en-US" sz="2800" b="1" dirty="0"/>
              <a:t>("Sum: " + sum);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System.out.println</a:t>
            </a:r>
            <a:r>
              <a:rPr lang="en-US" sz="2800" b="1" dirty="0"/>
              <a:t>("Product: " + product);</a:t>
            </a:r>
          </a:p>
          <a:p>
            <a:pPr marL="0" indent="0">
              <a:buNone/>
            </a:pPr>
            <a:r>
              <a:rPr lang="en-US" sz="2800" b="1" dirty="0"/>
              <a:t>    }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6653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9A586-C519-B542-1E58-E395064C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7D8B-F819-C095-C58D-C2F66150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4 WITH DIFFERENT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EC2603-9130-CF87-A92B-AC6C7740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479" y="1203473"/>
            <a:ext cx="8253602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// Class 1: Defines a method to greet the user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</a:rPr>
              <a:t>public class </a:t>
            </a:r>
            <a:r>
              <a:rPr lang="en-US" sz="3200" b="1" dirty="0">
                <a:solidFill>
                  <a:srgbClr val="00B050"/>
                </a:solidFill>
              </a:rPr>
              <a:t>Greeter</a:t>
            </a:r>
            <a:r>
              <a:rPr lang="en-US" sz="3200" b="1" dirty="0"/>
              <a:t> {</a:t>
            </a:r>
          </a:p>
          <a:p>
            <a:pPr marL="0" indent="0">
              <a:buNone/>
            </a:pPr>
            <a:r>
              <a:rPr lang="en-US" sz="3200" b="1" dirty="0"/>
              <a:t>    </a:t>
            </a:r>
            <a:r>
              <a:rPr lang="en-US" sz="3200" b="1" dirty="0">
                <a:solidFill>
                  <a:srgbClr val="0070C0"/>
                </a:solidFill>
              </a:rPr>
              <a:t>public void greet</a:t>
            </a:r>
            <a:r>
              <a:rPr lang="en-US" sz="3200" b="1" dirty="0"/>
              <a:t>(String name) {</a:t>
            </a:r>
          </a:p>
          <a:p>
            <a:pPr marL="0" indent="0">
              <a:buNone/>
            </a:pPr>
            <a:r>
              <a:rPr lang="en-US" sz="3200" b="1" dirty="0"/>
              <a:t>        </a:t>
            </a:r>
            <a:r>
              <a:rPr lang="en-US" sz="3200" b="1" dirty="0" err="1"/>
              <a:t>System.out.println</a:t>
            </a:r>
            <a:r>
              <a:rPr lang="en-US" sz="3200" b="1" dirty="0"/>
              <a:t>("Hello, " +</a:t>
            </a:r>
          </a:p>
          <a:p>
            <a:pPr marL="0" indent="0">
              <a:buNone/>
            </a:pPr>
            <a:r>
              <a:rPr lang="en-US" sz="3200" b="1" dirty="0"/>
              <a:t> name + "! Welcome to Java programming.");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}</a:t>
            </a:r>
          </a:p>
          <a:p>
            <a:pPr marL="0" indent="0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0612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A2DB-2A33-E2D7-02E7-1FE61CC0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5946-5968-8EAD-FFE6-6AC22E2A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EXAMPLE 4 WITH DIFFERENT CLASS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B8DD6-9E54-2EFB-F64F-26D985881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479" y="1203473"/>
            <a:ext cx="8253602" cy="512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// Class 2: Calls the method from Class 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public class Main </a:t>
            </a:r>
            <a:r>
              <a:rPr lang="en-US" sz="2800" b="1" dirty="0"/>
              <a:t>{</a:t>
            </a:r>
          </a:p>
          <a:p>
            <a:pPr marL="0" indent="0">
              <a:buNone/>
            </a:pPr>
            <a:r>
              <a:rPr lang="en-US" sz="2800" b="1" dirty="0"/>
              <a:t>    </a:t>
            </a:r>
            <a:r>
              <a:rPr lang="en-US" sz="2800" b="1" dirty="0">
                <a:solidFill>
                  <a:srgbClr val="0070C0"/>
                </a:solidFill>
              </a:rPr>
              <a:t>public static void main</a:t>
            </a:r>
            <a:r>
              <a:rPr lang="en-US" sz="2800" b="1" dirty="0"/>
              <a:t>(String[] </a:t>
            </a:r>
            <a:r>
              <a:rPr lang="en-US" sz="2800" b="1" dirty="0" err="1"/>
              <a:t>args</a:t>
            </a:r>
            <a:r>
              <a:rPr lang="en-US" sz="2800" b="1" dirty="0"/>
              <a:t>) {</a:t>
            </a:r>
          </a:p>
          <a:p>
            <a:pPr marL="0" indent="0">
              <a:buNone/>
            </a:pPr>
            <a:r>
              <a:rPr lang="en-US" sz="2800" b="1" dirty="0"/>
              <a:t>        // Create an object of the Greeter class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>
                <a:solidFill>
                  <a:srgbClr val="7030A0"/>
                </a:solidFill>
              </a:rPr>
              <a:t>Greeter </a:t>
            </a:r>
            <a:r>
              <a:rPr lang="en-US" sz="2800" b="1" dirty="0" err="1">
                <a:solidFill>
                  <a:srgbClr val="7030A0"/>
                </a:solidFill>
              </a:rPr>
              <a:t>greeter</a:t>
            </a:r>
            <a:r>
              <a:rPr lang="en-US" sz="2800" b="1" dirty="0">
                <a:solidFill>
                  <a:srgbClr val="7030A0"/>
                </a:solidFill>
              </a:rPr>
              <a:t> = new Greeter();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        // Call the greet method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greeter.greet</a:t>
            </a:r>
            <a:r>
              <a:rPr lang="en-US" sz="2800" b="1" dirty="0"/>
              <a:t>(“KAAVYA");   // Passing " KAAVYA " as an argument</a:t>
            </a:r>
          </a:p>
          <a:p>
            <a:pPr marL="0" indent="0">
              <a:buNone/>
            </a:pPr>
            <a:r>
              <a:rPr lang="en-US" sz="2800" b="1" dirty="0"/>
              <a:t>        </a:t>
            </a:r>
            <a:r>
              <a:rPr lang="en-US" sz="2800" b="1" dirty="0" err="1"/>
              <a:t>greeter.greet</a:t>
            </a:r>
            <a:r>
              <a:rPr lang="en-US" sz="2800" b="1" dirty="0"/>
              <a:t>(“SHAILESH"); // Passing " SHAILESH " as an argument</a:t>
            </a:r>
          </a:p>
          <a:p>
            <a:pPr marL="0" indent="0">
              <a:buNone/>
            </a:pPr>
            <a:r>
              <a:rPr lang="en-US" sz="2800" b="1" dirty="0"/>
              <a:t>    }</a:t>
            </a:r>
          </a:p>
          <a:p>
            <a:pPr marL="0" indent="0">
              <a:buNone/>
            </a:pPr>
            <a:r>
              <a:rPr lang="en-US" sz="2800" b="1" dirty="0"/>
              <a:t>}</a:t>
            </a:r>
          </a:p>
          <a:p>
            <a:pPr marL="0" indent="0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1065556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195FC7-2129-42D6-A35D-B8C5CFE3558F}"/>
</file>

<file path=customXml/itemProps2.xml><?xml version="1.0" encoding="utf-8"?>
<ds:datastoreItem xmlns:ds="http://schemas.openxmlformats.org/officeDocument/2006/customXml" ds:itemID="{68DA0581-04F8-4501-A315-1CB10A6A2B10}"/>
</file>

<file path=customXml/itemProps3.xml><?xml version="1.0" encoding="utf-8"?>
<ds:datastoreItem xmlns:ds="http://schemas.openxmlformats.org/officeDocument/2006/customXml" ds:itemID="{6518B665-C135-49CE-BC77-68C448AFB7F1}"/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130</TotalTime>
  <Words>500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Frame</vt:lpstr>
      <vt:lpstr>METHODS</vt:lpstr>
      <vt:lpstr>SYNTAX</vt:lpstr>
      <vt:lpstr>EXAMPLE 1 WITHOUT RETURN TYPE</vt:lpstr>
      <vt:lpstr>EXAMPLE 2 WITH RETURN TYPE</vt:lpstr>
      <vt:lpstr>EXAMPLE 3 WITH DIFFERENT CLASS</vt:lpstr>
      <vt:lpstr>EXAMPLE 3 WITH DIFFERENT CLASS</vt:lpstr>
      <vt:lpstr>EXAMPLE 4 WITH DIFFERENT CLASS</vt:lpstr>
      <vt:lpstr>EXAMPLE 4 WITH DIFFERENT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Raj</dc:creator>
  <cp:lastModifiedBy>Soni Raj</cp:lastModifiedBy>
  <cp:revision>5</cp:revision>
  <dcterms:created xsi:type="dcterms:W3CDTF">2025-01-22T04:25:25Z</dcterms:created>
  <dcterms:modified xsi:type="dcterms:W3CDTF">2025-01-22T06:36:14Z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