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278" r:id="rId6"/>
    <p:sldId id="303" r:id="rId7"/>
    <p:sldId id="285" r:id="rId8"/>
    <p:sldId id="261" r:id="rId9"/>
    <p:sldId id="296" r:id="rId10"/>
    <p:sldId id="304" r:id="rId11"/>
    <p:sldId id="287" r:id="rId12"/>
    <p:sldId id="288" r:id="rId13"/>
    <p:sldId id="289" r:id="rId14"/>
    <p:sldId id="299" r:id="rId15"/>
    <p:sldId id="300" r:id="rId16"/>
    <p:sldId id="301" r:id="rId17"/>
    <p:sldId id="302" r:id="rId18"/>
    <p:sldId id="284" r:id="rId19"/>
    <p:sldId id="290" r:id="rId20"/>
    <p:sldId id="257" r:id="rId21"/>
    <p:sldId id="295" r:id="rId22"/>
    <p:sldId id="258" r:id="rId23"/>
    <p:sldId id="259" r:id="rId24"/>
    <p:sldId id="263" r:id="rId25"/>
    <p:sldId id="264" r:id="rId26"/>
    <p:sldId id="291" r:id="rId27"/>
    <p:sldId id="292" r:id="rId28"/>
    <p:sldId id="293" r:id="rId29"/>
    <p:sldId id="294" r:id="rId30"/>
    <p:sldId id="305" r:id="rId31"/>
    <p:sldId id="306" r:id="rId32"/>
    <p:sldId id="260" r:id="rId33"/>
    <p:sldId id="307" r:id="rId34"/>
    <p:sldId id="265" r:id="rId35"/>
    <p:sldId id="308" r:id="rId36"/>
    <p:sldId id="309" r:id="rId37"/>
    <p:sldId id="310" r:id="rId38"/>
    <p:sldId id="273" r:id="rId39"/>
    <p:sldId id="312" r:id="rId40"/>
    <p:sldId id="262" r:id="rId41"/>
    <p:sldId id="313" r:id="rId42"/>
    <p:sldId id="314" r:id="rId43"/>
    <p:sldId id="315" r:id="rId44"/>
    <p:sldId id="282" r:id="rId45"/>
    <p:sldId id="283" r:id="rId46"/>
    <p:sldId id="316" r:id="rId47"/>
    <p:sldId id="317" r:id="rId48"/>
    <p:sldId id="286" r:id="rId49"/>
    <p:sldId id="318" r:id="rId50"/>
    <p:sldId id="319" r:id="rId51"/>
    <p:sldId id="327" r:id="rId52"/>
    <p:sldId id="320" r:id="rId53"/>
    <p:sldId id="321" r:id="rId54"/>
    <p:sldId id="328" r:id="rId55"/>
    <p:sldId id="322" r:id="rId56"/>
    <p:sldId id="323" r:id="rId57"/>
    <p:sldId id="324" r:id="rId58"/>
    <p:sldId id="297" r:id="rId59"/>
    <p:sldId id="325" r:id="rId60"/>
    <p:sldId id="326" r:id="rId61"/>
    <p:sldId id="329" r:id="rId62"/>
    <p:sldId id="330" r:id="rId63"/>
    <p:sldId id="331" r:id="rId64"/>
    <p:sldId id="332" r:id="rId65"/>
    <p:sldId id="333" r:id="rId66"/>
    <p:sldId id="334" r:id="rId67"/>
    <p:sldId id="335" r:id="rId68"/>
    <p:sldId id="336" r:id="rId69"/>
    <p:sldId id="337" r:id="rId70"/>
    <p:sldId id="338" r:id="rId71"/>
    <p:sldId id="339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aka Pushpa" initials="MP" lastIdx="1" clrIdx="0">
    <p:extLst>
      <p:ext uri="{19B8F6BF-5375-455C-9EA6-DF929625EA0E}">
        <p15:presenceInfo xmlns:p15="http://schemas.microsoft.com/office/powerpoint/2012/main" userId="Menaka Pushp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plus-plus/" TargetMode="External"/><Relationship Id="rId2" Type="http://schemas.openxmlformats.org/officeDocument/2006/relationships/hyperlink" Target="https://www.geeksforgeeks.org/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vm-works-jvm-architecture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slide" Target="slide9.xml"/><Relationship Id="rId7" Type="http://schemas.openxmlformats.org/officeDocument/2006/relationships/slide" Target="slide17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6.xml"/><Relationship Id="rId5" Type="http://schemas.openxmlformats.org/officeDocument/2006/relationships/slide" Target="slide15.xml"/><Relationship Id="rId4" Type="http://schemas.openxmlformats.org/officeDocument/2006/relationships/slide" Target="slide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8"/>
            <a:ext cx="4813072" cy="2412012"/>
          </a:xfrm>
        </p:spPr>
        <p:txBody>
          <a:bodyPr>
            <a:normAutofit/>
          </a:bodyPr>
          <a:lstStyle/>
          <a:p>
            <a:pPr algn="ctr"/>
            <a:r>
              <a:rPr lang="en-IN" sz="8000" dirty="0">
                <a:solidFill>
                  <a:schemeClr val="tx1"/>
                </a:solidFill>
              </a:rPr>
              <a:t>JAVA BASICS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Soni </a:t>
            </a:r>
            <a:r>
              <a:rPr lang="en-US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Ishwarya</a:t>
            </a:r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</a:p>
          <a:p>
            <a:r>
              <a:rPr 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B3ED9D-D59C-70F9-6C9A-E908B2BD7DE2}"/>
              </a:ext>
            </a:extLst>
          </p:cNvPr>
          <p:cNvSpPr txBox="1"/>
          <p:nvPr/>
        </p:nvSpPr>
        <p:spPr>
          <a:xfrm>
            <a:off x="6729999" y="5722120"/>
            <a:ext cx="324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soniishwarya.v@vit.ac.in</a:t>
            </a:r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9FA20-7711-DFEA-CDC2-7ECB451FD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9325E-70B4-A0F4-547D-06B3324D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65605"/>
            <a:ext cx="11737910" cy="3760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Multithreaded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 simultaneous tasks. Java run-time system provides solution for multiple synchronization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Architecture-Neutral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or processor upgrade makes a program mal-function. JVM creates a Java program as “write – once; run – anywhere, anytime and forever.”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run-time type information i.e., verify and resolves accesses to objects at run time.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Object-Oriented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model is simple and easy to extend.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819047F-5315-C9BE-E0A4-2F527B89ED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>
                <a:solidFill>
                  <a:srgbClr val="C00000"/>
                </a:solidFill>
                <a:cs typeface="Calibri" panose="020F0502020204030204" pitchFamily="34" charset="0"/>
              </a:rPr>
              <a:t>JAVA Features</a:t>
            </a:r>
          </a:p>
        </p:txBody>
      </p:sp>
    </p:spTree>
    <p:extLst>
      <p:ext uri="{BB962C8B-B14F-4D97-AF65-F5344CB8AC3E}">
        <p14:creationId xmlns:p14="http://schemas.microsoft.com/office/powerpoint/2010/main" val="828923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7B7A-E53C-F085-DB81-87DFD99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WHY USE JAVA?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FF72-DBAE-BFA1-8460-02E999F8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90" y="2005564"/>
            <a:ext cx="11853610" cy="3760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Java works on different platforms (Windows, Mac, Linux, Raspberry Pi, etc.)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 is one of the most popular programming languages in the world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 has a large demand in the current job market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 is easy to learn and simple to use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 is open-source and free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 is secure, fast and powerful</a:t>
            </a:r>
          </a:p>
        </p:txBody>
      </p:sp>
    </p:spTree>
    <p:extLst>
      <p:ext uri="{BB962C8B-B14F-4D97-AF65-F5344CB8AC3E}">
        <p14:creationId xmlns:p14="http://schemas.microsoft.com/office/powerpoint/2010/main" val="1961674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FB570-97F4-6151-063F-7CF5AB66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31F5-771F-8A94-629D-DD8EAD44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WHY USE JAVA?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DA058-C78E-6B0A-1537-AB446169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75" y="2182846"/>
            <a:ext cx="11853610" cy="376089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It has huge community support (tens of millions of developers)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Java is an object oriented language which gives a clear structure to programs and allows code to be reused, lowering development costs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As Java is close to C++ and C#, it makes it easy for programmers to switch to Java or vice versa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6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B05B5C-FA68-DF4F-8E0C-8544E1DD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118" y="93043"/>
            <a:ext cx="10126729" cy="667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0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F6BEB7-D102-BF6A-FC1A-D37F07F4B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38" y="495671"/>
            <a:ext cx="11069442" cy="55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7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F07E-8C76-0E83-3024-C8F2751A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LIMITATIONS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EC5A0-51C4-3A6D-8725-92D55172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7" y="2120421"/>
            <a:ext cx="11772123" cy="445097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Performance: </a:t>
            </a:r>
            <a:r>
              <a:rPr lang="en-US" sz="280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 programs take a much longer time to run compared to </a:t>
            </a:r>
            <a:r>
              <a:rPr lang="en-US" sz="2800" i="0" u="sng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</a:t>
            </a:r>
            <a:r>
              <a:rPr lang="en-US" sz="280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800" i="0" u="sng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C++</a:t>
            </a:r>
            <a:r>
              <a:rPr lang="en-US" sz="280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Memory: </a:t>
            </a:r>
            <a:r>
              <a:rPr lang="en-US" sz="280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Java Programs run on top of </a:t>
            </a:r>
            <a:r>
              <a:rPr lang="en-US" sz="2800" i="0" u="sng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Java Virtual Machine</a:t>
            </a:r>
            <a:r>
              <a:rPr lang="en-US" sz="280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 consumes more memory.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Cost: </a:t>
            </a:r>
            <a:r>
              <a:rPr lang="en-US" sz="280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Since memory and processing requirements increase cost also increases.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31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CD1D7-A35E-4213-2CE1-52482257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D69D-C687-3440-C4E0-CDCDE91C2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484" y="2070879"/>
            <a:ext cx="11457991" cy="376089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Class is a blueprint which defines some properties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behaviours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An object is an instance of a class which has those properties and behaviors attached.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Block of code which runs when it is called.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Package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 A package in Java is used to group related classes.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45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92227-4FF6-4831-9AA2-3C067750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  <a:cs typeface="Calibri" panose="020F0502020204030204" pitchFamily="34" charset="0"/>
              </a:rPr>
              <a:t>PROGRAM PARADIGMS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9B92595-7879-46F1-8B5F-FD4C1DC50C70}"/>
              </a:ext>
            </a:extLst>
          </p:cNvPr>
          <p:cNvGrpSpPr/>
          <p:nvPr/>
        </p:nvGrpSpPr>
        <p:grpSpPr>
          <a:xfrm>
            <a:off x="1097280" y="2220686"/>
            <a:ext cx="10220324" cy="3370489"/>
            <a:chOff x="2066926" y="2893954"/>
            <a:chExt cx="7915274" cy="273532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82F745-A302-43FB-833C-6D650AF97262}"/>
                </a:ext>
              </a:extLst>
            </p:cNvPr>
            <p:cNvSpPr/>
            <p:nvPr/>
          </p:nvSpPr>
          <p:spPr>
            <a:xfrm>
              <a:off x="4714875" y="2893954"/>
              <a:ext cx="2543175" cy="79222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 Paradigms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9DB4DC9-C6DD-4B05-9EF3-D3F60096DE70}"/>
                </a:ext>
              </a:extLst>
            </p:cNvPr>
            <p:cNvSpPr/>
            <p:nvPr/>
          </p:nvSpPr>
          <p:spPr>
            <a:xfrm>
              <a:off x="2066926" y="4427982"/>
              <a:ext cx="2990850" cy="120129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Process-oriented Model</a:t>
              </a:r>
            </a:p>
            <a:p>
              <a:pPr algn="ctr"/>
              <a:r>
                <a:rPr lang="en-I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Ex: C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199FCAA-595F-433F-BE06-C879F1872EE6}"/>
                </a:ext>
              </a:extLst>
            </p:cNvPr>
            <p:cNvSpPr/>
            <p:nvPr/>
          </p:nvSpPr>
          <p:spPr>
            <a:xfrm>
              <a:off x="7229475" y="4427981"/>
              <a:ext cx="2752725" cy="1201293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Object-oriented</a:t>
              </a:r>
            </a:p>
            <a:p>
              <a:pPr algn="ctr"/>
              <a:r>
                <a:rPr lang="en-I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Ex: Java, C++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CA3BC0-97D0-40FA-9AD3-C4F02CB129EE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3562351" y="3686175"/>
              <a:ext cx="2424112" cy="741807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04E6550-E598-4D77-B2E1-0192197276D9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5986463" y="3686175"/>
              <a:ext cx="2619375" cy="741806"/>
            </a:xfrm>
            <a:prstGeom prst="straightConnector1">
              <a:avLst/>
            </a:prstGeom>
            <a:grpFill/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89815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45A7-984D-0A96-E192-EEF05CB5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ABBCA8-939B-B51C-BBFE-EDE6050023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468268"/>
              </p:ext>
            </p:extLst>
          </p:nvPr>
        </p:nvGraphicFramePr>
        <p:xfrm>
          <a:off x="149290" y="196376"/>
          <a:ext cx="11933854" cy="6137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164">
                  <a:extLst>
                    <a:ext uri="{9D8B030D-6E8A-4147-A177-3AD203B41FA5}">
                      <a16:colId xmlns:a16="http://schemas.microsoft.com/office/drawing/2014/main" val="1344441535"/>
                    </a:ext>
                  </a:extLst>
                </a:gridCol>
                <a:gridCol w="4986149">
                  <a:extLst>
                    <a:ext uri="{9D8B030D-6E8A-4147-A177-3AD203B41FA5}">
                      <a16:colId xmlns:a16="http://schemas.microsoft.com/office/drawing/2014/main" val="1396003180"/>
                    </a:ext>
                  </a:extLst>
                </a:gridCol>
                <a:gridCol w="5300541">
                  <a:extLst>
                    <a:ext uri="{9D8B030D-6E8A-4147-A177-3AD203B41FA5}">
                      <a16:colId xmlns:a16="http://schemas.microsoft.com/office/drawing/2014/main" val="2166926765"/>
                    </a:ext>
                  </a:extLst>
                </a:gridCol>
              </a:tblGrid>
              <a:tr h="457252"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Procedural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Oriented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572746"/>
                  </a:ext>
                </a:extLst>
              </a:tr>
              <a:tr h="1879119">
                <a:tc>
                  <a:txBody>
                    <a:bodyPr/>
                    <a:lstStyle/>
                    <a:p>
                      <a:r>
                        <a:rPr lang="en-IN" sz="22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Definition</a:t>
                      </a:r>
                      <a:endParaRPr lang="en-IN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programming language makes use of a step-by-step approach for breaking down a task into a collection of routines (or subroutines) and variables by following a sequence of instructions. 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programming language uses objects and classes for creating models based on the real-world environment.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8372416"/>
                  </a:ext>
                </a:extLst>
              </a:tr>
              <a:tr h="864395">
                <a:tc>
                  <a:txBody>
                    <a:bodyPr/>
                    <a:lstStyle/>
                    <a:p>
                      <a:pPr fontAlgn="t"/>
                      <a:r>
                        <a:rPr lang="en-IN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Security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Procedural Programming does not offer any method of hiding data. 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Hiding data is possible with Object Oriented Programming due to the abstraction.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564369504"/>
                  </a:ext>
                </a:extLst>
              </a:tr>
              <a:tr h="864395">
                <a:tc>
                  <a:txBody>
                    <a:bodyPr/>
                    <a:lstStyle/>
                    <a:p>
                      <a:pPr fontAlgn="t"/>
                      <a:r>
                        <a:rPr lang="en-IN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Approach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Procedural Programming follows a Top-Down approach.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Object Oriented Programming follows a Bottom-Up approach.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5599022"/>
                  </a:ext>
                </a:extLst>
              </a:tr>
              <a:tr h="1202636">
                <a:tc>
                  <a:txBody>
                    <a:bodyPr/>
                    <a:lstStyle/>
                    <a:p>
                      <a:pPr fontAlgn="t"/>
                      <a:r>
                        <a:rPr lang="en-IN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Reusability of Code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feature of reusing codes is present in Procedural Programming.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Oriented Programming offers the feature to reuse any existing codes in it by utilizing a feature known as inheritance.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08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10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41AD-E16E-4B7B-9D2F-D8BD0CBF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02" y="33264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C00000"/>
                </a:solidFill>
                <a:cs typeface="Calibri" panose="020F0502020204030204" pitchFamily="34" charset="0"/>
              </a:rPr>
              <a:t>1. OOP PRINCIPLES - ABSTRACTION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ABE3-087D-48EB-A473-1485C6E84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496" y="2465387"/>
            <a:ext cx="9875520" cy="3456518"/>
          </a:xfrm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concept of OOPs that shows only the essential attributes and hides unnecessary information.</a:t>
            </a:r>
          </a:p>
          <a:p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9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92E5-B8CB-4432-887E-05970499C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224" y="618468"/>
            <a:ext cx="9601196" cy="982854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C00000"/>
                </a:solidFill>
                <a:cs typeface="Calibri" panose="020F0502020204030204" pitchFamily="34" charset="0"/>
              </a:rPr>
              <a:t>JAVA</a:t>
            </a:r>
            <a:endParaRPr lang="en-IN" sz="5400" dirty="0">
              <a:solidFill>
                <a:srgbClr val="C00000"/>
              </a:solidFill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2DFD6-7F02-4A9A-B9A6-A2157F9C0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224" y="2409825"/>
            <a:ext cx="10364882" cy="3438143"/>
          </a:xfrm>
        </p:spPr>
        <p:txBody>
          <a:bodyPr vert="horz" lIns="0" tIns="45720" rIns="0" bIns="45720" rtlCol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James Gosling developed “OAK” in 1991 at Sun Microsystems, Inc.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“Oak” was renamed as “JAVA” in 1995</a:t>
            </a:r>
          </a:p>
          <a:p>
            <a:pPr>
              <a:buFont typeface="Wingdings" panose="05000000000000000000" pitchFamily="2" charset="2"/>
              <a:buChar char="v"/>
            </a:pPr>
            <a:endParaRPr lang="en-I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I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99205-00A6-49EC-AC40-66F629CD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BECE103E - Module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524C1-E176-479C-A0D5-487D89F57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242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242F-DE3E-46E4-9C56-FBC6B8F4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274" y="495681"/>
            <a:ext cx="10716318" cy="1043331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C00000"/>
                </a:solidFill>
                <a:cs typeface="Calibri" panose="020F0502020204030204" pitchFamily="34" charset="0"/>
              </a:rPr>
              <a:t>2. OOP PRINCIPLES - ENCAPSULATION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B238-2F0B-4E4C-B2D9-4F44DB14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49824"/>
            <a:ext cx="10058400" cy="400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Encapsulation is the process of bundling data (fields or variables) and methods (functions) that operate on the data into a single unit, usually a class.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also involves restricting direct access to some of the object's components, exposing only necessary details through controlled access mechanisms.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2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242F-DE3E-46E4-9C56-FBC6B8F4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-40583"/>
            <a:ext cx="10058400" cy="932012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C00000"/>
                </a:solidFill>
                <a:cs typeface="Calibri" panose="020F0502020204030204" pitchFamily="34" charset="0"/>
              </a:rPr>
              <a:t>3. OOP PRINCIPLES - INHERITANCE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B238-2F0B-4E4C-B2D9-4F44DB14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667" y="962745"/>
            <a:ext cx="4595220" cy="378542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allows a class (called a child class or subclass) to inherit the properties and behaviors (fields and methods) of another class (called a parent class or superclass).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promotes code reuse and supports a hierarchical classification of objects.</a:t>
            </a: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5C0AB-A3A7-487B-9736-198A1751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BECE103E - Module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29245-FC7F-4EEE-B3F5-D989BB8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tx1"/>
                </a:solidFill>
              </a:rPr>
              <a:t>21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78609A-27BF-48A6-88DB-05F1273C1F09}"/>
              </a:ext>
            </a:extLst>
          </p:cNvPr>
          <p:cNvGrpSpPr/>
          <p:nvPr/>
        </p:nvGrpSpPr>
        <p:grpSpPr>
          <a:xfrm>
            <a:off x="4857754" y="1923076"/>
            <a:ext cx="7314370" cy="4130282"/>
            <a:chOff x="4610104" y="3507322"/>
            <a:chExt cx="7010396" cy="291254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C6E8D9-3E27-4E70-BA26-D73DE82B7276}"/>
                </a:ext>
              </a:extLst>
            </p:cNvPr>
            <p:cNvSpPr/>
            <p:nvPr/>
          </p:nvSpPr>
          <p:spPr>
            <a:xfrm>
              <a:off x="5491935" y="3507322"/>
              <a:ext cx="2089965" cy="740828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Grand Father</a:t>
              </a:r>
            </a:p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(Height)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CDB49F7-9E84-4774-9DFE-1177344D17FC}"/>
                </a:ext>
              </a:extLst>
            </p:cNvPr>
            <p:cNvSpPr/>
            <p:nvPr/>
          </p:nvSpPr>
          <p:spPr>
            <a:xfrm>
              <a:off x="8201024" y="3514725"/>
              <a:ext cx="2114549" cy="733425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Grand Mother</a:t>
              </a:r>
            </a:p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(Skin Colour)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F41F69-DDEB-4AB9-B6BF-584C2BEDCFDF}"/>
                </a:ext>
              </a:extLst>
            </p:cNvPr>
            <p:cNvSpPr/>
            <p:nvPr/>
          </p:nvSpPr>
          <p:spPr>
            <a:xfrm>
              <a:off x="6875441" y="4772025"/>
              <a:ext cx="2272035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Mother</a:t>
              </a:r>
            </a:p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(H/SC+ Music)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30F6497-F7E3-43B6-BE85-94243F2F6D32}"/>
                </a:ext>
              </a:extLst>
            </p:cNvPr>
            <p:cNvSpPr/>
            <p:nvPr/>
          </p:nvSpPr>
          <p:spPr>
            <a:xfrm>
              <a:off x="4610104" y="4743450"/>
              <a:ext cx="2085973" cy="5429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Father</a:t>
              </a:r>
            </a:p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 Knowledge)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D26BF6-4095-4C73-AFDE-44CC8C01D6CC}"/>
                </a:ext>
              </a:extLst>
            </p:cNvPr>
            <p:cNvSpPr/>
            <p:nvPr/>
          </p:nvSpPr>
          <p:spPr>
            <a:xfrm>
              <a:off x="4620398" y="5631180"/>
              <a:ext cx="3575865" cy="740664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Son</a:t>
              </a:r>
            </a:p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 + Music +  Sports)</a:t>
              </a:r>
            </a:p>
          </p:txBody>
        </p: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E9A3CC75-8FCB-42B2-825F-B72254189ECE}"/>
                </a:ext>
              </a:extLst>
            </p:cNvPr>
            <p:cNvSpPr/>
            <p:nvPr/>
          </p:nvSpPr>
          <p:spPr>
            <a:xfrm>
              <a:off x="10172700" y="3514725"/>
              <a:ext cx="533400" cy="1800225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53BD900-6E0F-4D3E-B03E-FD0AE2CF4528}"/>
                </a:ext>
              </a:extLst>
            </p:cNvPr>
            <p:cNvSpPr txBox="1"/>
            <p:nvPr/>
          </p:nvSpPr>
          <p:spPr>
            <a:xfrm>
              <a:off x="10525129" y="4086046"/>
              <a:ext cx="1095371" cy="585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Super Class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5D3CE7C3-011A-4B5F-B2C7-2E9E9964A6C4}"/>
                </a:ext>
              </a:extLst>
            </p:cNvPr>
            <p:cNvSpPr/>
            <p:nvPr/>
          </p:nvSpPr>
          <p:spPr>
            <a:xfrm>
              <a:off x="8382000" y="5715000"/>
              <a:ext cx="323850" cy="656844"/>
            </a:xfrm>
            <a:prstGeom prst="righ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sz="24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97F010-03AB-4865-B8E2-D7C060F9F42B}"/>
                </a:ext>
              </a:extLst>
            </p:cNvPr>
            <p:cNvSpPr txBox="1"/>
            <p:nvPr/>
          </p:nvSpPr>
          <p:spPr>
            <a:xfrm>
              <a:off x="8891587" y="5833872"/>
              <a:ext cx="1209675" cy="585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Sub Class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C0134C-5B70-894E-CFE7-5EE6974CE0F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868116" y="2973646"/>
            <a:ext cx="1090293" cy="74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521AEF-74C1-BEBF-F369-EA9718CC6A79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296835" y="2973646"/>
            <a:ext cx="1410662" cy="742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68DEC8-299D-DD76-3416-86E6116A762B}"/>
              </a:ext>
            </a:extLst>
          </p:cNvPr>
          <p:cNvCxnSpPr>
            <a:cxnSpLocks/>
          </p:cNvCxnSpPr>
          <p:nvPr/>
        </p:nvCxnSpPr>
        <p:spPr>
          <a:xfrm>
            <a:off x="5888942" y="4445955"/>
            <a:ext cx="301187" cy="488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68D69E-8D2F-89BF-1CB7-4B97278923DA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7664824" y="4486477"/>
            <a:ext cx="741769" cy="56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340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5242F-DE3E-46E4-9C56-FBC6B8F4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484498" cy="1014756"/>
          </a:xfrm>
        </p:spPr>
        <p:txBody>
          <a:bodyPr>
            <a:normAutofit fontScale="90000"/>
          </a:bodyPr>
          <a:lstStyle/>
          <a:p>
            <a:r>
              <a:rPr lang="en-IN" sz="5400" b="1" dirty="0">
                <a:solidFill>
                  <a:srgbClr val="C00000"/>
                </a:solidFill>
                <a:cs typeface="Calibri" panose="020F0502020204030204" pitchFamily="34" charset="0"/>
              </a:rPr>
              <a:t>4. OOP PRINCIPLES - POLYMORPHISM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FB238-2F0B-4E4C-B2D9-4F44DB14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936376"/>
            <a:ext cx="9690847" cy="42790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Polymorphism – </a:t>
            </a:r>
            <a:r>
              <a:rPr lang="en-IN" sz="2800" i="1" dirty="0">
                <a:latin typeface="Arial" panose="020B0604020202020204" pitchFamily="34" charset="0"/>
                <a:cs typeface="Arial" panose="020B0604020202020204" pitchFamily="34" charset="0"/>
              </a:rPr>
              <a:t>many forms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IN" sz="28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Polymorphism means "many forms" and is a key concept in Object-Oriented Programming (OOP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It allows objects to be treated as instances of their parent class rather than their actual class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5C0AB-A3A7-487B-9736-198A1751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BECE103E - Module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29245-FC7F-4EEE-B3F5-D989BB84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tx1"/>
                </a:solidFill>
              </a:rPr>
              <a:t>22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9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02EF-BE28-1746-E043-F11F34F95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PROGRAMMING CONSTRUCTS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606914-B547-3BE8-B365-0E8638F3CBDA}"/>
              </a:ext>
            </a:extLst>
          </p:cNvPr>
          <p:cNvSpPr txBox="1">
            <a:spLocks/>
          </p:cNvSpPr>
          <p:nvPr/>
        </p:nvSpPr>
        <p:spPr>
          <a:xfrm>
            <a:off x="926592" y="1569409"/>
            <a:ext cx="10168128" cy="431984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None/>
            </a:pP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Calibri" panose="020F0502020204030204" pitchFamily="34" charset="0"/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4D20EA-7484-E860-B628-3A3A27FA36CC}"/>
              </a:ext>
            </a:extLst>
          </p:cNvPr>
          <p:cNvSpPr/>
          <p:nvPr/>
        </p:nvSpPr>
        <p:spPr>
          <a:xfrm>
            <a:off x="1884784" y="2721610"/>
            <a:ext cx="961053" cy="558800"/>
          </a:xfrm>
          <a:prstGeom prst="round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A6546BA8-8002-49C2-71AB-D649D37B2278}"/>
              </a:ext>
            </a:extLst>
          </p:cNvPr>
          <p:cNvCxnSpPr>
            <a:cxnSpLocks/>
          </p:cNvCxnSpPr>
          <p:nvPr/>
        </p:nvCxnSpPr>
        <p:spPr>
          <a:xfrm>
            <a:off x="2365310" y="3280410"/>
            <a:ext cx="2203856" cy="705617"/>
          </a:xfrm>
          <a:prstGeom prst="bentConnector3">
            <a:avLst>
              <a:gd name="adj1" fmla="val -122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557F91C-708B-7919-A684-FF9A249062AE}"/>
              </a:ext>
            </a:extLst>
          </p:cNvPr>
          <p:cNvSpPr txBox="1"/>
          <p:nvPr/>
        </p:nvSpPr>
        <p:spPr>
          <a:xfrm>
            <a:off x="4569166" y="3159387"/>
            <a:ext cx="73456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– Java Keyword</a:t>
            </a:r>
          </a:p>
          <a:p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– Identifier for ‘first’ class</a:t>
            </a:r>
          </a:p>
          <a:p>
            <a:endParaRPr lang="en-US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Definition with members along with access specifier (default or public)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3369DC4-6494-7EE1-2878-1036DAF55EC8}"/>
              </a:ext>
            </a:extLst>
          </p:cNvPr>
          <p:cNvCxnSpPr/>
          <p:nvPr/>
        </p:nvCxnSpPr>
        <p:spPr>
          <a:xfrm>
            <a:off x="1399592" y="3159387"/>
            <a:ext cx="3169574" cy="301111"/>
          </a:xfrm>
          <a:prstGeom prst="bentConnector3">
            <a:avLst>
              <a:gd name="adj1" fmla="val -33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0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E05AD-97A5-16B6-EF6E-058292ADC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800" b="1" dirty="0">
                <a:solidFill>
                  <a:srgbClr val="C00000"/>
                </a:solidFill>
              </a:rPr>
              <a:t>PROGRAMMING CONSTRUCTS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5780BDB-93E9-5974-4E96-13B4847E3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266" y="1737360"/>
            <a:ext cx="10168128" cy="455612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static void main(String args[])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{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}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41BB3EA-FE15-6B1B-9139-D0C2C83CAAD5}"/>
              </a:ext>
            </a:extLst>
          </p:cNvPr>
          <p:cNvSpPr/>
          <p:nvPr/>
        </p:nvSpPr>
        <p:spPr>
          <a:xfrm>
            <a:off x="889908" y="3194238"/>
            <a:ext cx="914400" cy="386327"/>
          </a:xfrm>
          <a:prstGeom prst="roundRect">
            <a:avLst/>
          </a:prstGeom>
          <a:solidFill>
            <a:srgbClr val="FFC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47B07-A7E2-730C-C7E3-4CAD7C1CB980}"/>
              </a:ext>
            </a:extLst>
          </p:cNvPr>
          <p:cNvSpPr txBox="1"/>
          <p:nvPr/>
        </p:nvSpPr>
        <p:spPr>
          <a:xfrm>
            <a:off x="6255667" y="2409140"/>
            <a:ext cx="5718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9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Specifier – Code from outside class can access this method</a:t>
            </a:r>
            <a:endParaRPr lang="en-IN" sz="2400" dirty="0">
              <a:solidFill>
                <a:srgbClr val="99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32309C1-F3C6-674B-72A5-2E446A9FFFCA}"/>
              </a:ext>
            </a:extLst>
          </p:cNvPr>
          <p:cNvSpPr/>
          <p:nvPr/>
        </p:nvSpPr>
        <p:spPr>
          <a:xfrm>
            <a:off x="1804308" y="3194238"/>
            <a:ext cx="773425" cy="386318"/>
          </a:xfrm>
          <a:prstGeom prst="round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B973D5-D098-D508-D18B-1EE439157966}"/>
              </a:ext>
            </a:extLst>
          </p:cNvPr>
          <p:cNvSpPr txBox="1"/>
          <p:nvPr/>
        </p:nvSpPr>
        <p:spPr>
          <a:xfrm>
            <a:off x="6221921" y="3750732"/>
            <a:ext cx="532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this method, without creating an object of ‘first’ class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AB8F242-7756-DD7D-B192-141B29416C53}"/>
              </a:ext>
            </a:extLst>
          </p:cNvPr>
          <p:cNvSpPr/>
          <p:nvPr/>
        </p:nvSpPr>
        <p:spPr>
          <a:xfrm>
            <a:off x="3156853" y="3180791"/>
            <a:ext cx="605783" cy="386312"/>
          </a:xfrm>
          <a:prstGeom prst="roundRect">
            <a:avLst/>
          </a:prstGeom>
          <a:solidFill>
            <a:srgbClr val="00B05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32C6CD-9A1C-B548-A0EC-0F2DD5519C1F}"/>
              </a:ext>
            </a:extLst>
          </p:cNvPr>
          <p:cNvSpPr txBox="1"/>
          <p:nvPr/>
        </p:nvSpPr>
        <p:spPr>
          <a:xfrm>
            <a:off x="6231530" y="5092324"/>
            <a:ext cx="5681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Entry Point – First method to be executed in the Compilation Unit</a:t>
            </a:r>
            <a:endParaRPr lang="en-IN" sz="24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411C101-09E2-B598-6E75-8F5009A6EF31}"/>
              </a:ext>
            </a:extLst>
          </p:cNvPr>
          <p:cNvSpPr/>
          <p:nvPr/>
        </p:nvSpPr>
        <p:spPr>
          <a:xfrm>
            <a:off x="2577733" y="3204398"/>
            <a:ext cx="554983" cy="386312"/>
          </a:xfrm>
          <a:prstGeom prst="roundRect">
            <a:avLst/>
          </a:prstGeom>
          <a:solidFill>
            <a:srgbClr val="00B0F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AEE3B73-67EF-8299-13DA-52B5775C61B1}"/>
              </a:ext>
            </a:extLst>
          </p:cNvPr>
          <p:cNvCxnSpPr>
            <a:cxnSpLocks/>
          </p:cNvCxnSpPr>
          <p:nvPr/>
        </p:nvCxnSpPr>
        <p:spPr>
          <a:xfrm>
            <a:off x="2802543" y="3617604"/>
            <a:ext cx="3428988" cy="1244136"/>
          </a:xfrm>
          <a:prstGeom prst="bentConnector3">
            <a:avLst>
              <a:gd name="adj1" fmla="val 81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A23C37-27A3-970D-6AEA-A1524B3EA92C}"/>
              </a:ext>
            </a:extLst>
          </p:cNvPr>
          <p:cNvSpPr txBox="1"/>
          <p:nvPr/>
        </p:nvSpPr>
        <p:spPr>
          <a:xfrm>
            <a:off x="6231530" y="4606194"/>
            <a:ext cx="4469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value of this method</a:t>
            </a:r>
            <a:endParaRPr lang="en-I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F2F6D9-351A-443C-5871-B7FCFEC13929}"/>
              </a:ext>
            </a:extLst>
          </p:cNvPr>
          <p:cNvSpPr/>
          <p:nvPr/>
        </p:nvSpPr>
        <p:spPr>
          <a:xfrm>
            <a:off x="3762635" y="3199311"/>
            <a:ext cx="1744999" cy="357201"/>
          </a:xfrm>
          <a:prstGeom prst="round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1E52D-426B-A3E5-311B-9E14776BE68C}"/>
              </a:ext>
            </a:extLst>
          </p:cNvPr>
          <p:cNvSpPr txBox="1"/>
          <p:nvPr/>
        </p:nvSpPr>
        <p:spPr>
          <a:xfrm>
            <a:off x="6231530" y="5881271"/>
            <a:ext cx="525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of String Object –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2D95D1F-AD95-F090-F60C-31D451C1876E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3531862" y="494570"/>
            <a:ext cx="514914" cy="48844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3CDA92F-D338-E585-3E21-C57E0FA47C18}"/>
              </a:ext>
            </a:extLst>
          </p:cNvPr>
          <p:cNvCxnSpPr/>
          <p:nvPr/>
        </p:nvCxnSpPr>
        <p:spPr>
          <a:xfrm>
            <a:off x="2235719" y="3568152"/>
            <a:ext cx="3965253" cy="598974"/>
          </a:xfrm>
          <a:prstGeom prst="bentConnector3">
            <a:avLst>
              <a:gd name="adj1" fmla="val 4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0349CD3-6E75-AA46-6408-45D6C2019DD4}"/>
              </a:ext>
            </a:extLst>
          </p:cNvPr>
          <p:cNvCxnSpPr>
            <a:cxnSpLocks/>
          </p:cNvCxnSpPr>
          <p:nvPr/>
        </p:nvCxnSpPr>
        <p:spPr>
          <a:xfrm>
            <a:off x="3460455" y="3596610"/>
            <a:ext cx="2666627" cy="1868539"/>
          </a:xfrm>
          <a:prstGeom prst="bentConnector3">
            <a:avLst>
              <a:gd name="adj1" fmla="val -4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2DC9872-0F64-C56B-8747-1DBA58B05A0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84387" y="3999754"/>
            <a:ext cx="2451021" cy="1585718"/>
          </a:xfrm>
          <a:prstGeom prst="bentConnector3">
            <a:avLst>
              <a:gd name="adj1" fmla="val 993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16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/>
      <p:bldP spid="25" grpId="0" animBg="1"/>
      <p:bldP spid="26" grpId="0"/>
      <p:bldP spid="27" grpId="0" animBg="1"/>
      <p:bldP spid="29" grpId="0"/>
      <p:bldP spid="30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F0E67-63A4-48AB-95FA-96D00762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9A6200-B467-64CA-D2AF-EA375F09E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16" y="1850846"/>
            <a:ext cx="8956163" cy="44765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public class </a:t>
            </a:r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args[])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(“Hello VIT Students”);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93D207-ED50-B2AC-9BB7-8BD7D98141A4}"/>
              </a:ext>
            </a:extLst>
          </p:cNvPr>
          <p:cNvSpPr/>
          <p:nvPr/>
        </p:nvSpPr>
        <p:spPr>
          <a:xfrm>
            <a:off x="3735297" y="4283723"/>
            <a:ext cx="1163274" cy="426720"/>
          </a:xfrm>
          <a:prstGeom prst="roundRect">
            <a:avLst/>
          </a:prstGeom>
          <a:solidFill>
            <a:srgbClr val="00B05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0101D-EC3C-B2EF-E2BD-4D6E8018538D}"/>
              </a:ext>
            </a:extLst>
          </p:cNvPr>
          <p:cNvSpPr txBox="1"/>
          <p:nvPr/>
        </p:nvSpPr>
        <p:spPr>
          <a:xfrm>
            <a:off x="7700410" y="3112584"/>
            <a:ext cx="441185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the String and values</a:t>
            </a:r>
            <a:endParaRPr lang="en-IN" sz="32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F85218-E937-AC53-4B39-294533015AC2}"/>
              </a:ext>
            </a:extLst>
          </p:cNvPr>
          <p:cNvSpPr/>
          <p:nvPr/>
        </p:nvSpPr>
        <p:spPr>
          <a:xfrm>
            <a:off x="1474238" y="4309844"/>
            <a:ext cx="1511922" cy="426720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B70095-92E0-3D3B-251B-44427668B17A}"/>
              </a:ext>
            </a:extLst>
          </p:cNvPr>
          <p:cNvSpPr txBox="1"/>
          <p:nvPr/>
        </p:nvSpPr>
        <p:spPr>
          <a:xfrm>
            <a:off x="7123146" y="4927193"/>
            <a:ext cx="42686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Predefined Java Class to access this method</a:t>
            </a:r>
            <a:endParaRPr lang="en-IN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C1324A-75BE-5A3F-9823-B6BC87AA9A55}"/>
              </a:ext>
            </a:extLst>
          </p:cNvPr>
          <p:cNvSpPr/>
          <p:nvPr/>
        </p:nvSpPr>
        <p:spPr>
          <a:xfrm>
            <a:off x="3058127" y="4283723"/>
            <a:ext cx="605203" cy="426720"/>
          </a:xfrm>
          <a:prstGeom prst="roundRect">
            <a:avLst/>
          </a:prstGeom>
          <a:solidFill>
            <a:schemeClr val="accent5">
              <a:lumMod val="75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DC8825-C6EA-FFE1-A777-0CA66D955EE9}"/>
              </a:ext>
            </a:extLst>
          </p:cNvPr>
          <p:cNvCxnSpPr>
            <a:cxnSpLocks/>
          </p:cNvCxnSpPr>
          <p:nvPr/>
        </p:nvCxnSpPr>
        <p:spPr>
          <a:xfrm>
            <a:off x="3424206" y="4750011"/>
            <a:ext cx="0" cy="12106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016A4B-7099-FC6C-65AC-BD547DCCE2EA}"/>
              </a:ext>
            </a:extLst>
          </p:cNvPr>
          <p:cNvSpPr txBox="1"/>
          <p:nvPr/>
        </p:nvSpPr>
        <p:spPr>
          <a:xfrm>
            <a:off x="797866" y="5861007"/>
            <a:ext cx="884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stream to standard output device</a:t>
            </a:r>
            <a:endParaRPr lang="en-IN" sz="3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606394-73B1-284D-D565-EECA065FC5AE}"/>
              </a:ext>
            </a:extLst>
          </p:cNvPr>
          <p:cNvCxnSpPr>
            <a:cxnSpLocks/>
          </p:cNvCxnSpPr>
          <p:nvPr/>
        </p:nvCxnSpPr>
        <p:spPr>
          <a:xfrm>
            <a:off x="2199281" y="4750011"/>
            <a:ext cx="4923865" cy="859883"/>
          </a:xfrm>
          <a:prstGeom prst="bentConnector3">
            <a:avLst>
              <a:gd name="adj1" fmla="val 162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46AC328-F706-6CCB-93E9-744C5F8DE1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4205771" y="3651193"/>
            <a:ext cx="3494639" cy="620470"/>
          </a:xfrm>
          <a:prstGeom prst="bentConnector3">
            <a:avLst>
              <a:gd name="adj1" fmla="val -196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0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7" grpId="1" animBg="1"/>
      <p:bldP spid="8" grpId="0"/>
      <p:bldP spid="8" grpId="1"/>
      <p:bldP spid="9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3C23EC-AE69-F477-65FF-08E430D68F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001132"/>
              </p:ext>
            </p:extLst>
          </p:nvPr>
        </p:nvGraphicFramePr>
        <p:xfrm>
          <a:off x="1104344" y="2857636"/>
          <a:ext cx="9983311" cy="137832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046980">
                  <a:extLst>
                    <a:ext uri="{9D8B030D-6E8A-4147-A177-3AD203B41FA5}">
                      <a16:colId xmlns:a16="http://schemas.microsoft.com/office/drawing/2014/main" val="4226486866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460462089"/>
                    </a:ext>
                  </a:extLst>
                </a:gridCol>
              </a:tblGrid>
              <a:tr h="689162">
                <a:tc>
                  <a:txBody>
                    <a:bodyPr/>
                    <a:lstStyle/>
                    <a:p>
                      <a:r>
                        <a:rPr lang="en-IN" sz="2000" b="1" dirty="0"/>
                        <a:t>Can class name and project name be same?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YES, but not encouraged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596916"/>
                  </a:ext>
                </a:extLst>
              </a:tr>
              <a:tr h="689162">
                <a:tc>
                  <a:txBody>
                    <a:bodyPr/>
                    <a:lstStyle/>
                    <a:p>
                      <a:r>
                        <a:rPr lang="en-IN" sz="2000" b="1" dirty="0"/>
                        <a:t>Can class name and object name be same?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916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07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0507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Basic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133" y="2185462"/>
            <a:ext cx="3239277" cy="432995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Identifiers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Datatypes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Literals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  <a:p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C0E63-AA56-4560-B122-278B42B9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17D732-7336-2F29-A20B-4DB5A3E8DF32}"/>
              </a:ext>
            </a:extLst>
          </p:cNvPr>
          <p:cNvSpPr txBox="1"/>
          <p:nvPr/>
        </p:nvSpPr>
        <p:spPr>
          <a:xfrm>
            <a:off x="5502729" y="2185462"/>
            <a:ext cx="2913483" cy="203446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IN" dirty="0"/>
              <a:t>Operators</a:t>
            </a:r>
          </a:p>
          <a:p>
            <a:r>
              <a:rPr lang="en-IN" dirty="0"/>
              <a:t>Separators</a:t>
            </a:r>
          </a:p>
          <a:p>
            <a:r>
              <a:rPr lang="en-IN" dirty="0"/>
              <a:t>Keywords</a:t>
            </a:r>
          </a:p>
        </p:txBody>
      </p:sp>
    </p:spTree>
    <p:extLst>
      <p:ext uri="{BB962C8B-B14F-4D97-AF65-F5344CB8AC3E}">
        <p14:creationId xmlns:p14="http://schemas.microsoft.com/office/powerpoint/2010/main" val="103174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02F4D-9441-3001-41FE-FCEF4951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058400" cy="7023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Identifiers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17414-1FA3-562E-4F61-9D58AF0D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702305"/>
            <a:ext cx="10058400" cy="3760891"/>
          </a:xfrm>
        </p:spPr>
        <p:txBody>
          <a:bodyPr vert="horz" lIns="0" tIns="45720" rIns="0" bIns="45720" rtlCol="0">
            <a:no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Naming concept for Class / Methods / Variables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Sequence of Alpha- Numeric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Special Symbol: $ and _ (Underscore)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Case Sensitive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Should not start with Number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33088-FA1C-0BE3-6EC8-6F9F0A71B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4" y="3780703"/>
            <a:ext cx="10797226" cy="237499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04335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Find Valid and Invalid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498" y="2082184"/>
            <a:ext cx="2141845" cy="400933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Frame2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5test</a:t>
            </a:r>
          </a:p>
          <a:p>
            <a:pPr marL="457200" indent="-457200">
              <a:buFont typeface="+mj-lt"/>
              <a:buAutoNum type="arabicPeriod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85A2E-4532-4E7C-8E31-311FD8CA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E55832-B093-5B3A-8138-CE011CD38E6B}"/>
              </a:ext>
            </a:extLst>
          </p:cNvPr>
          <p:cNvSpPr txBox="1"/>
          <p:nvPr/>
        </p:nvSpPr>
        <p:spPr>
          <a:xfrm>
            <a:off x="5922607" y="2049776"/>
            <a:ext cx="2873052" cy="275844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8404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6692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74980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932688" indent="-182880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1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3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15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1700000" indent="-2286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IN" dirty="0"/>
              <a:t>var_1_int</a:t>
            </a:r>
          </a:p>
          <a:p>
            <a:r>
              <a:rPr lang="en-IN" dirty="0"/>
              <a:t>Ticket-7</a:t>
            </a:r>
          </a:p>
          <a:p>
            <a:r>
              <a:rPr lang="en-IN" dirty="0"/>
              <a:t>Course_1007</a:t>
            </a:r>
          </a:p>
          <a:p>
            <a:r>
              <a:rPr lang="en-IN" dirty="0"/>
              <a:t>#java</a:t>
            </a:r>
          </a:p>
        </p:txBody>
      </p:sp>
    </p:spTree>
    <p:extLst>
      <p:ext uri="{BB962C8B-B14F-4D97-AF65-F5344CB8AC3E}">
        <p14:creationId xmlns:p14="http://schemas.microsoft.com/office/powerpoint/2010/main" val="2075827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00113-48A4-18A1-93A8-FC96475AF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925" y="0"/>
            <a:ext cx="6007007" cy="63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038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F6B794-CB03-4DAD-94C3-9ADAA6CB7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400" b="1" dirty="0">
                <a:solidFill>
                  <a:srgbClr val="C00000"/>
                </a:solidFill>
              </a:rPr>
              <a:t>Data Types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72D221-43A6-467B-B780-E1A51DB4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9ABD16-2340-4764-9D53-6DB2FC7F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8"/>
            <a:ext cx="12192000" cy="55966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-159234"/>
            <a:ext cx="9601196" cy="99695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Data Types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407B2-E258-4A0E-8213-AEA35474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61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717" y="766483"/>
            <a:ext cx="9601196" cy="99695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594" y="1900842"/>
            <a:ext cx="11086565" cy="3807571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variable and expression has a data type.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Integer (int, short, long, byte) 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Signed whole  number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Floating Point (float, double)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number with fractional portions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(char) 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Symbols in a character set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 (</a:t>
            </a:r>
            <a:r>
              <a:rPr lang="en-IN" sz="3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true/false value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I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407B2-E258-4A0E-8213-AEA35474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463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035" y="863320"/>
            <a:ext cx="9601196" cy="923925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Integer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996" y="2014162"/>
            <a:ext cx="10270753" cy="4125381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byte (8 bits)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Range: -128 to 127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File Streaming purpose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(16 bits)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Rarely used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Range: –32,768 to 32,767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E62EE-A73C-4F89-BC4E-D6D48CA66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5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F398-9F48-D941-8E71-56BDD2BDA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102" y="1947117"/>
            <a:ext cx="10885092" cy="4047563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(32 bits)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Range: –2,147,483,648 to 2,147,483,647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Commonly used data type under Integer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(64 bits)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Range: larger than int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Used where value is more than int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Ex: Number of vehicles that crossed a signal per month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3A3357-DD2F-8939-B0C6-5941B531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035" y="863320"/>
            <a:ext cx="9601196" cy="923925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3640064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206" y="2287991"/>
            <a:ext cx="10573312" cy="361526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Unicode to represent all the characters in natural languages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bits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Range: 0 to 65,536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9F84F-334C-4A2E-9636-9068B43D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62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EDF7-B196-4571-3E4E-48D1CEB6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B3F2D-E1CC-2650-2CEB-DECCACDE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Single line (\\)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Multiple lines (\*………….*\)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070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-147314"/>
            <a:ext cx="9601196" cy="923925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Separators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84" y="1317787"/>
            <a:ext cx="10604986" cy="4587875"/>
          </a:xfrm>
        </p:spPr>
        <p:txBody>
          <a:bodyPr>
            <a:noAutofit/>
          </a:bodyPr>
          <a:lstStyle/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;  (Semicolon) 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statement end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( ) (parenthesis)  list of parameters -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en-US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[])</a:t>
            </a:r>
            <a:endParaRPr lang="en-IN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{ } (Braces)  code block (class/method)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[ ] (Brackets)   Array index - </a:t>
            </a:r>
            <a:r>
              <a:rPr lang="en-IN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args</a:t>
            </a:r>
            <a:r>
              <a:rPr lang="en-I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[</a:t>
            </a:r>
            <a:r>
              <a:rPr lang="en-IN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</a:t>
            </a:r>
            <a:r>
              <a:rPr lang="en-I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]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, (comma)  identifier separation in the variable declaration statement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. (period)  Access methods from packages/sub-packages/class objects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(colon)  Method access from its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E56EE-5E24-4582-8C64-362B9795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44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A4B4-7492-4D62-B82C-23389A3D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09600"/>
            <a:ext cx="9601196" cy="100859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53157-CBA9-4C89-B4E1-D7022E003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15" y="1295584"/>
            <a:ext cx="10574768" cy="3993776"/>
          </a:xfrm>
        </p:spPr>
        <p:txBody>
          <a:bodyPr>
            <a:noAutofit/>
          </a:bodyPr>
          <a:lstStyle/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61 keywords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Ex: new, int, char, private, class, public, this, void, try, if, while, for etc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All keywords are reserved words but not all reserved words are keywords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 Reserved words – cannot be used as identifiers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They cannot be used as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D9643C-98C9-4225-8A69-4736AEF4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018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C35C-9FE9-57ED-A842-475F2815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Identifiers/Keywords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43AFE77-50CE-1ADB-ABEB-CD4065C2C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956501"/>
              </p:ext>
            </p:extLst>
          </p:nvPr>
        </p:nvGraphicFramePr>
        <p:xfrm>
          <a:off x="574448" y="2089539"/>
          <a:ext cx="1101417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086">
                  <a:extLst>
                    <a:ext uri="{9D8B030D-6E8A-4147-A177-3AD203B41FA5}">
                      <a16:colId xmlns:a16="http://schemas.microsoft.com/office/drawing/2014/main" val="532482385"/>
                    </a:ext>
                  </a:extLst>
                </a:gridCol>
                <a:gridCol w="5507086">
                  <a:extLst>
                    <a:ext uri="{9D8B030D-6E8A-4147-A177-3AD203B41FA5}">
                      <a16:colId xmlns:a16="http://schemas.microsoft.com/office/drawing/2014/main" val="4082363026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Keywords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03837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 defined by user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Reserved keywords –known by the 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635566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letters, digits and underscore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Contains only letters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3847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 : sum, power,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Examples: for, if ,else, break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72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4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62B88-F2B3-110A-2CDE-5C0C4567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5813"/>
            <a:ext cx="10058400" cy="912899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19F1-0CE7-C0B2-0EE8-5E7CA687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782" y="1227065"/>
            <a:ext cx="10700185" cy="39814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</a:t>
            </a: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is 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a compiled and an interpreted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The 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code is first compiled into a binary byte-code.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byte-code runs on the Java Virtual Machine (JVM), which is usually a software-based interpreter.</a:t>
            </a:r>
            <a:endParaRPr lang="en-IN" sz="32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2F359F-0E4E-019C-19CC-36334B9D9DDA}"/>
              </a:ext>
            </a:extLst>
          </p:cNvPr>
          <p:cNvGrpSpPr/>
          <p:nvPr/>
        </p:nvGrpSpPr>
        <p:grpSpPr>
          <a:xfrm>
            <a:off x="1463547" y="4700249"/>
            <a:ext cx="10199718" cy="1625906"/>
            <a:chOff x="342902" y="1797903"/>
            <a:chExt cx="9744073" cy="134534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65B961D-988E-75E0-B7B8-BC2A32026133}"/>
                </a:ext>
              </a:extLst>
            </p:cNvPr>
            <p:cNvSpPr/>
            <p:nvPr/>
          </p:nvSpPr>
          <p:spPr>
            <a:xfrm>
              <a:off x="342902" y="2333623"/>
              <a:ext cx="1533525" cy="5143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Editor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4D9452F-E504-0A84-00E5-9593516D43BB}"/>
                </a:ext>
              </a:extLst>
            </p:cNvPr>
            <p:cNvSpPr/>
            <p:nvPr/>
          </p:nvSpPr>
          <p:spPr>
            <a:xfrm>
              <a:off x="3838575" y="2038350"/>
              <a:ext cx="2333626" cy="11049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Compiler</a:t>
              </a:r>
            </a:p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(Compilation)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6C6CE24-D037-DB99-22BD-78D1455A00FE}"/>
                </a:ext>
              </a:extLst>
            </p:cNvPr>
            <p:cNvSpPr/>
            <p:nvPr/>
          </p:nvSpPr>
          <p:spPr>
            <a:xfrm>
              <a:off x="7934324" y="2038351"/>
              <a:ext cx="2152651" cy="11048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JVM</a:t>
              </a:r>
            </a:p>
            <a:p>
              <a:pPr algn="ctr"/>
              <a:r>
                <a:rPr lang="en-I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(Running/ Execution)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0FD536E-5052-DC55-7CDA-91742F08CC4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1876427" y="2590798"/>
              <a:ext cx="1962148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C7C5526-AECA-AC22-DCE5-D740407D79AC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6172201" y="2590800"/>
              <a:ext cx="176212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80FB00-D8D6-FB0B-5695-613545CE2761}"/>
                </a:ext>
              </a:extLst>
            </p:cNvPr>
            <p:cNvSpPr txBox="1"/>
            <p:nvPr/>
          </p:nvSpPr>
          <p:spPr>
            <a:xfrm>
              <a:off x="2076453" y="1797903"/>
              <a:ext cx="1790697" cy="687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Source Program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5C52C24-4B54-1F2F-D436-AA6D33A0DDF4}"/>
                </a:ext>
              </a:extLst>
            </p:cNvPr>
            <p:cNvSpPr txBox="1"/>
            <p:nvPr/>
          </p:nvSpPr>
          <p:spPr>
            <a:xfrm>
              <a:off x="6172202" y="2045020"/>
              <a:ext cx="1638299" cy="38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Byte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092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705038"/>
            <a:ext cx="9601196" cy="11049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30506"/>
            <a:ext cx="9601196" cy="41224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place where values are stored.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:-   a = 50;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5521B-88B6-4F5E-A227-33EE57C3D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75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47A556-6193-4021-BE2F-9BCAC6C70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400" b="1" dirty="0">
                <a:solidFill>
                  <a:srgbClr val="C00000"/>
                </a:solidFill>
              </a:rPr>
              <a:t>Operators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C88779-6ACC-4C6F-AADA-603FC3F3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6250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Arithmetic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CEEF58-1ACA-4430-93CA-6920AB69E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063618"/>
              </p:ext>
            </p:extLst>
          </p:nvPr>
        </p:nvGraphicFramePr>
        <p:xfrm>
          <a:off x="1324948" y="2160077"/>
          <a:ext cx="9830732" cy="35351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6551">
                  <a:extLst>
                    <a:ext uri="{9D8B030D-6E8A-4147-A177-3AD203B41FA5}">
                      <a16:colId xmlns:a16="http://schemas.microsoft.com/office/drawing/2014/main" val="3052836696"/>
                    </a:ext>
                  </a:extLst>
                </a:gridCol>
                <a:gridCol w="2708815">
                  <a:extLst>
                    <a:ext uri="{9D8B030D-6E8A-4147-A177-3AD203B41FA5}">
                      <a16:colId xmlns:a16="http://schemas.microsoft.com/office/drawing/2014/main" val="2411878196"/>
                    </a:ext>
                  </a:extLst>
                </a:gridCol>
                <a:gridCol w="2457683">
                  <a:extLst>
                    <a:ext uri="{9D8B030D-6E8A-4147-A177-3AD203B41FA5}">
                      <a16:colId xmlns:a16="http://schemas.microsoft.com/office/drawing/2014/main" val="855540220"/>
                    </a:ext>
                  </a:extLst>
                </a:gridCol>
                <a:gridCol w="2457683">
                  <a:extLst>
                    <a:ext uri="{9D8B030D-6E8A-4147-A177-3AD203B41FA5}">
                      <a16:colId xmlns:a16="http://schemas.microsoft.com/office/drawing/2014/main" val="2091033253"/>
                    </a:ext>
                  </a:extLst>
                </a:gridCol>
              </a:tblGrid>
              <a:tr h="58027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 marL="98474" marR="98474"/>
                </a:tc>
                <a:extLst>
                  <a:ext uri="{0D108BD9-81ED-4DB2-BD59-A6C34878D82A}">
                    <a16:rowId xmlns:a16="http://schemas.microsoft.com/office/drawing/2014/main" val="4083783332"/>
                  </a:ext>
                </a:extLst>
              </a:tr>
              <a:tr h="58027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5 + 5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8474" marR="98474"/>
                </a:tc>
                <a:extLst>
                  <a:ext uri="{0D108BD9-81ED-4DB2-BD59-A6C34878D82A}">
                    <a16:rowId xmlns:a16="http://schemas.microsoft.com/office/drawing/2014/main" val="405617179"/>
                  </a:ext>
                </a:extLst>
              </a:tr>
              <a:tr h="58027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Subtraction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10 - 5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8474" marR="98474"/>
                </a:tc>
                <a:extLst>
                  <a:ext uri="{0D108BD9-81ED-4DB2-BD59-A6C34878D82A}">
                    <a16:rowId xmlns:a16="http://schemas.microsoft.com/office/drawing/2014/main" val="857784532"/>
                  </a:ext>
                </a:extLst>
              </a:tr>
              <a:tr h="633767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Multiplication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* 8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marL="98474" marR="98474"/>
                </a:tc>
                <a:extLst>
                  <a:ext uri="{0D108BD9-81ED-4DB2-BD59-A6C34878D82A}">
                    <a16:rowId xmlns:a16="http://schemas.microsoft.com/office/drawing/2014/main" val="1634971716"/>
                  </a:ext>
                </a:extLst>
              </a:tr>
              <a:tr h="58027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Division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/ 4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8474" marR="98474"/>
                </a:tc>
                <a:extLst>
                  <a:ext uri="{0D108BD9-81ED-4DB2-BD59-A6C34878D82A}">
                    <a16:rowId xmlns:a16="http://schemas.microsoft.com/office/drawing/2014/main" val="1240174972"/>
                  </a:ext>
                </a:extLst>
              </a:tr>
              <a:tr h="580278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Modulus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22 % 4 </a:t>
                      </a:r>
                    </a:p>
                  </a:txBody>
                  <a:tcPr marL="98474" marR="9847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8474" marR="98474"/>
                </a:tc>
                <a:extLst>
                  <a:ext uri="{0D108BD9-81ED-4DB2-BD59-A6C34878D82A}">
                    <a16:rowId xmlns:a16="http://schemas.microsoft.com/office/drawing/2014/main" val="2024594176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143441-B959-4FA9-9EEF-3EFAF25D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117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5AECB9-D734-C0C9-EFAE-FE21F12DC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181"/>
            <a:ext cx="8813177" cy="6250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219207-CBE2-B9AB-C1CA-4AD4EBDF8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637" y="3429000"/>
            <a:ext cx="2103363" cy="2916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50EB8-E4A2-F133-2465-873930588D58}"/>
              </a:ext>
            </a:extLst>
          </p:cNvPr>
          <p:cNvSpPr txBox="1"/>
          <p:nvPr/>
        </p:nvSpPr>
        <p:spPr>
          <a:xfrm>
            <a:off x="9972967" y="2772718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9377331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71" y="-217254"/>
            <a:ext cx="10953750" cy="924750"/>
          </a:xfrm>
        </p:spPr>
        <p:txBody>
          <a:bodyPr>
            <a:noAutofit/>
          </a:bodyPr>
          <a:lstStyle/>
          <a:p>
            <a:r>
              <a:rPr lang="en-IN" sz="4500" b="1" dirty="0">
                <a:solidFill>
                  <a:srgbClr val="C00000"/>
                </a:solidFill>
              </a:rPr>
              <a:t>Augmented (compound)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1" y="727053"/>
            <a:ext cx="11311813" cy="66675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  <a:t>Arithmetic operators (+, -, *, /, %) are combined with assignment (=) operator</a:t>
            </a: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208F2A-E74F-47C3-943F-04375006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917587"/>
              </p:ext>
            </p:extLst>
          </p:nvPr>
        </p:nvGraphicFramePr>
        <p:xfrm>
          <a:off x="158621" y="1799176"/>
          <a:ext cx="118965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203">
                  <a:extLst>
                    <a:ext uri="{9D8B030D-6E8A-4147-A177-3AD203B41FA5}">
                      <a16:colId xmlns:a16="http://schemas.microsoft.com/office/drawing/2014/main" val="4128703711"/>
                    </a:ext>
                  </a:extLst>
                </a:gridCol>
                <a:gridCol w="4449187">
                  <a:extLst>
                    <a:ext uri="{9D8B030D-6E8A-4147-A177-3AD203B41FA5}">
                      <a16:colId xmlns:a16="http://schemas.microsoft.com/office/drawing/2014/main" val="1132630373"/>
                    </a:ext>
                  </a:extLst>
                </a:gridCol>
                <a:gridCol w="2027638">
                  <a:extLst>
                    <a:ext uri="{9D8B030D-6E8A-4147-A177-3AD203B41FA5}">
                      <a16:colId xmlns:a16="http://schemas.microsoft.com/office/drawing/2014/main" val="3988038076"/>
                    </a:ext>
                  </a:extLst>
                </a:gridCol>
                <a:gridCol w="1584091">
                  <a:extLst>
                    <a:ext uri="{9D8B030D-6E8A-4147-A177-3AD203B41FA5}">
                      <a16:colId xmlns:a16="http://schemas.microsoft.com/office/drawing/2014/main" val="4138076379"/>
                    </a:ext>
                  </a:extLst>
                </a:gridCol>
                <a:gridCol w="2249411">
                  <a:extLst>
                    <a:ext uri="{9D8B030D-6E8A-4147-A177-3AD203B41FA5}">
                      <a16:colId xmlns:a16="http://schemas.microsoft.com/office/drawing/2014/main" val="3453079506"/>
                    </a:ext>
                  </a:extLst>
                </a:gridCol>
              </a:tblGrid>
              <a:tr h="41990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2817"/>
                  </a:ext>
                </a:extLst>
              </a:tr>
              <a:tr h="7429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Addition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10</a:t>
                      </a:r>
                    </a:p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+=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66690"/>
                  </a:ext>
                </a:extLst>
              </a:tr>
              <a:tr h="7429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Subtraction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10</a:t>
                      </a:r>
                    </a:p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-=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 - 1</a:t>
                      </a:r>
                    </a:p>
                    <a:p>
                      <a:pPr algn="ctr"/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63110"/>
                  </a:ext>
                </a:extLst>
              </a:tr>
              <a:tr h="7429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Multiplication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10</a:t>
                      </a:r>
                    </a:p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*=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 * 1</a:t>
                      </a:r>
                    </a:p>
                    <a:p>
                      <a:pPr algn="ctr"/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65574"/>
                  </a:ext>
                </a:extLst>
              </a:tr>
              <a:tr h="7429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Division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10</a:t>
                      </a:r>
                    </a:p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/=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 / 1</a:t>
                      </a:r>
                    </a:p>
                    <a:p>
                      <a:pPr algn="ctr"/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8721"/>
                  </a:ext>
                </a:extLst>
              </a:tr>
              <a:tr h="742914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Modulus 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10</a:t>
                      </a:r>
                    </a:p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%=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 % 1</a:t>
                      </a:r>
                    </a:p>
                    <a:p>
                      <a:pPr algn="ctr"/>
                      <a:endParaRPr lang="en-IN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68475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0F264-942A-410D-9523-0C508DB11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551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90A6B5-0644-DC6B-C149-064156B5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3" y="0"/>
            <a:ext cx="10144907" cy="5645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2AEB20-06D2-3C88-2734-EFE31BFCA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623" y="5337645"/>
            <a:ext cx="7094377" cy="15203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E28261-E7FC-F288-5AED-22B6BBDD95D1}"/>
              </a:ext>
            </a:extLst>
          </p:cNvPr>
          <p:cNvSpPr txBox="1"/>
          <p:nvPr/>
        </p:nvSpPr>
        <p:spPr>
          <a:xfrm>
            <a:off x="8078852" y="4582857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966162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3F8C1-EA04-4EA7-B7B3-2815053D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5605" y="80064"/>
            <a:ext cx="8912225" cy="776288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Relational Operator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1B751D-48D2-4FA8-BAF2-A6C61C91D6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99334"/>
              </p:ext>
            </p:extLst>
          </p:nvPr>
        </p:nvGraphicFramePr>
        <p:xfrm>
          <a:off x="231710" y="776288"/>
          <a:ext cx="11728579" cy="56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804">
                  <a:extLst>
                    <a:ext uri="{9D8B030D-6E8A-4147-A177-3AD203B41FA5}">
                      <a16:colId xmlns:a16="http://schemas.microsoft.com/office/drawing/2014/main" val="4128703711"/>
                    </a:ext>
                  </a:extLst>
                </a:gridCol>
                <a:gridCol w="269915">
                  <a:extLst>
                    <a:ext uri="{9D8B030D-6E8A-4147-A177-3AD203B41FA5}">
                      <a16:colId xmlns:a16="http://schemas.microsoft.com/office/drawing/2014/main" val="1132630373"/>
                    </a:ext>
                  </a:extLst>
                </a:gridCol>
                <a:gridCol w="4096353">
                  <a:extLst>
                    <a:ext uri="{9D8B030D-6E8A-4147-A177-3AD203B41FA5}">
                      <a16:colId xmlns:a16="http://schemas.microsoft.com/office/drawing/2014/main" val="2535940096"/>
                    </a:ext>
                  </a:extLst>
                </a:gridCol>
                <a:gridCol w="2953443">
                  <a:extLst>
                    <a:ext uri="{9D8B030D-6E8A-4147-A177-3AD203B41FA5}">
                      <a16:colId xmlns:a16="http://schemas.microsoft.com/office/drawing/2014/main" val="3988038076"/>
                    </a:ext>
                  </a:extLst>
                </a:gridCol>
                <a:gridCol w="2570064">
                  <a:extLst>
                    <a:ext uri="{9D8B030D-6E8A-4147-A177-3AD203B41FA5}">
                      <a16:colId xmlns:a16="http://schemas.microsoft.com/office/drawing/2014/main" val="4138076379"/>
                    </a:ext>
                  </a:extLst>
                </a:gridCol>
              </a:tblGrid>
              <a:tr h="178318">
                <a:tc gridSpan="2"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2817"/>
                  </a:ext>
                </a:extLst>
              </a:tr>
              <a:tr h="629298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true, B = false</a:t>
                      </a:r>
                      <a:endParaRPr lang="en-IN" sz="3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66690"/>
                  </a:ext>
                </a:extLst>
              </a:tr>
              <a:tr h="6292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Equal 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== B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124529"/>
                  </a:ext>
                </a:extLst>
              </a:tr>
              <a:tr h="6292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Equal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!= B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63110"/>
                  </a:ext>
                </a:extLst>
              </a:tr>
              <a:tr h="629298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= 2,   Y = 4</a:t>
                      </a:r>
                      <a:endParaRPr lang="en-IN" sz="3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983163"/>
                  </a:ext>
                </a:extLst>
              </a:tr>
              <a:tr h="6292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&gt; Y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65574"/>
                  </a:ext>
                </a:extLst>
              </a:tr>
              <a:tr h="6292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&lt; Y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8721"/>
                  </a:ext>
                </a:extLst>
              </a:tr>
              <a:tr h="6292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Less than or equal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&lt;= Y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194767"/>
                  </a:ext>
                </a:extLst>
              </a:tr>
              <a:tr h="62929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Greater than or equal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 &gt;= Y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37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7281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74480-A71D-A0F1-D0F2-B7B00112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636"/>
            <a:ext cx="12191771" cy="637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698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6EBAAD-45E6-EEB9-9F4A-0A0111BAA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72" y="2273965"/>
            <a:ext cx="8975632" cy="29045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ED8042-BD28-6B23-B1C3-082097BB707B}"/>
              </a:ext>
            </a:extLst>
          </p:cNvPr>
          <p:cNvSpPr txBox="1"/>
          <p:nvPr/>
        </p:nvSpPr>
        <p:spPr>
          <a:xfrm>
            <a:off x="4915774" y="1167853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429806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25AAE2-EB73-4CA0-B1E4-0C326DB7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79" y="145004"/>
            <a:ext cx="9601200" cy="904875"/>
          </a:xfrm>
        </p:spPr>
        <p:txBody>
          <a:bodyPr>
            <a:no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Logical Operator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5B3CAF-2F73-4FE8-B854-ECE572F19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633131"/>
              </p:ext>
            </p:extLst>
          </p:nvPr>
        </p:nvGraphicFramePr>
        <p:xfrm>
          <a:off x="500120" y="1222310"/>
          <a:ext cx="11079168" cy="4896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346">
                  <a:extLst>
                    <a:ext uri="{9D8B030D-6E8A-4147-A177-3AD203B41FA5}">
                      <a16:colId xmlns:a16="http://schemas.microsoft.com/office/drawing/2014/main" val="3893863628"/>
                    </a:ext>
                  </a:extLst>
                </a:gridCol>
                <a:gridCol w="223532">
                  <a:extLst>
                    <a:ext uri="{9D8B030D-6E8A-4147-A177-3AD203B41FA5}">
                      <a16:colId xmlns:a16="http://schemas.microsoft.com/office/drawing/2014/main" val="3835379897"/>
                    </a:ext>
                  </a:extLst>
                </a:gridCol>
                <a:gridCol w="4029824">
                  <a:extLst>
                    <a:ext uri="{9D8B030D-6E8A-4147-A177-3AD203B41FA5}">
                      <a16:colId xmlns:a16="http://schemas.microsoft.com/office/drawing/2014/main" val="3598099740"/>
                    </a:ext>
                  </a:extLst>
                </a:gridCol>
                <a:gridCol w="2661610">
                  <a:extLst>
                    <a:ext uri="{9D8B030D-6E8A-4147-A177-3AD203B41FA5}">
                      <a16:colId xmlns:a16="http://schemas.microsoft.com/office/drawing/2014/main" val="3347723872"/>
                    </a:ext>
                  </a:extLst>
                </a:gridCol>
                <a:gridCol w="2452856">
                  <a:extLst>
                    <a:ext uri="{9D8B030D-6E8A-4147-A177-3AD203B41FA5}">
                      <a16:colId xmlns:a16="http://schemas.microsoft.com/office/drawing/2014/main" val="1140625309"/>
                    </a:ext>
                  </a:extLst>
                </a:gridCol>
              </a:tblGrid>
              <a:tr h="612004">
                <a:tc gridSpan="2">
                  <a:txBody>
                    <a:bodyPr/>
                    <a:lstStyle/>
                    <a:p>
                      <a:pPr algn="ctr"/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7200"/>
                  </a:ext>
                </a:extLst>
              </a:tr>
              <a:tr h="612004">
                <a:tc gridSpan="5"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true, B = false</a:t>
                      </a:r>
                      <a:endParaRPr lang="en-IN" sz="3200" b="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47667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AND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&amp; B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007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OR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| B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04467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XOR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^ B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74927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||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Circuit OR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|| B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93643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Short circuit AND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&amp;&amp; B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71822"/>
                  </a:ext>
                </a:extLst>
              </a:tr>
              <a:tr h="612004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Unary NOT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!A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False</a:t>
                      </a:r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5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314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CC17-BDA2-49BF-B44D-8C82593E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58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  <a:cs typeface="Calibri" panose="020F0502020204030204" pitchFamily="34" charset="0"/>
              </a:rPr>
              <a:t>BYTECODE</a:t>
            </a:r>
            <a:endParaRPr lang="en-IN" sz="5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4471E-35ED-41CD-92C8-352801D1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587" y="2003612"/>
            <a:ext cx="11635273" cy="4220216"/>
          </a:xfrm>
        </p:spPr>
        <p:txBody>
          <a:bodyPr>
            <a:noAutofit/>
          </a:bodyPr>
          <a:lstStyle/>
          <a:p>
            <a:pPr marL="38862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Java,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bytecode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intermediate, platform-independent representation of a Java program. When you write and compile Java source code (.java file), the Java compiler (</a:t>
            </a:r>
            <a:r>
              <a:rPr lang="en-US" sz="2800" b="0" i="0" dirty="0" err="1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does not translate it directly into machine code specific to the operating system and hardware. </a:t>
            </a:r>
          </a:p>
          <a:p>
            <a:pPr marL="388620" indent="-3429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Instead, it compiles the source code into </a:t>
            </a:r>
            <a:r>
              <a:rPr lang="en-US" sz="2800" b="1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bytecode</a:t>
            </a:r>
            <a:r>
              <a:rPr lang="en-US" sz="2800" b="0" i="0" dirty="0">
                <a:solidFill>
                  <a:srgbClr val="27323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instructions, stored in a .class file.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17146-C0A1-40FD-9526-2EEB9B70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BECE103E - Module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983AE-AFA4-459D-B494-CB4CFFEB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0125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FF299A-60AA-B26A-86C5-ECE282B85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277" cy="639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80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BCA6B-4D80-07DB-EF3F-46D250BDB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163" y="1497239"/>
            <a:ext cx="9376759" cy="4458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DDEC01-EB31-8F1E-CCB4-55253A6FFC28}"/>
              </a:ext>
            </a:extLst>
          </p:cNvPr>
          <p:cNvSpPr txBox="1"/>
          <p:nvPr/>
        </p:nvSpPr>
        <p:spPr>
          <a:xfrm>
            <a:off x="5044318" y="609815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054356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5FDB-26C3-4A4F-AB3E-3BBE46EE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28712" y="-212940"/>
            <a:ext cx="9934575" cy="1055687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C00000"/>
                </a:solidFill>
              </a:rPr>
              <a:t>Increment and Decrement Operator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C3F666-7694-4EFD-88DC-A2F4C1379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6654"/>
              </p:ext>
            </p:extLst>
          </p:nvPr>
        </p:nvGraphicFramePr>
        <p:xfrm>
          <a:off x="485191" y="1066682"/>
          <a:ext cx="11485984" cy="488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134">
                  <a:extLst>
                    <a:ext uri="{9D8B030D-6E8A-4147-A177-3AD203B41FA5}">
                      <a16:colId xmlns:a16="http://schemas.microsoft.com/office/drawing/2014/main" val="4128703711"/>
                    </a:ext>
                  </a:extLst>
                </a:gridCol>
                <a:gridCol w="2514252">
                  <a:extLst>
                    <a:ext uri="{9D8B030D-6E8A-4147-A177-3AD203B41FA5}">
                      <a16:colId xmlns:a16="http://schemas.microsoft.com/office/drawing/2014/main" val="1132630373"/>
                    </a:ext>
                  </a:extLst>
                </a:gridCol>
                <a:gridCol w="2612837">
                  <a:extLst>
                    <a:ext uri="{9D8B030D-6E8A-4147-A177-3AD203B41FA5}">
                      <a16:colId xmlns:a16="http://schemas.microsoft.com/office/drawing/2014/main" val="3988038076"/>
                    </a:ext>
                  </a:extLst>
                </a:gridCol>
                <a:gridCol w="1899146">
                  <a:extLst>
                    <a:ext uri="{9D8B030D-6E8A-4147-A177-3AD203B41FA5}">
                      <a16:colId xmlns:a16="http://schemas.microsoft.com/office/drawing/2014/main" val="4138076379"/>
                    </a:ext>
                  </a:extLst>
                </a:gridCol>
                <a:gridCol w="2286615">
                  <a:extLst>
                    <a:ext uri="{9D8B030D-6E8A-4147-A177-3AD203B41FA5}">
                      <a16:colId xmlns:a16="http://schemas.microsoft.com/office/drawing/2014/main" val="3453079506"/>
                    </a:ext>
                  </a:extLst>
                </a:gridCol>
              </a:tblGrid>
              <a:tr h="61448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Expansion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122817"/>
                  </a:ext>
                </a:extLst>
              </a:tr>
              <a:tr h="10606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++var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10</a:t>
                      </a:r>
                    </a:p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++n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 + 1</a:t>
                      </a:r>
                    </a:p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266690"/>
                  </a:ext>
                </a:extLst>
              </a:tr>
              <a:tr h="10606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 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10</a:t>
                      </a:r>
                    </a:p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</a:t>
                      </a:r>
                    </a:p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 + 1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663110"/>
                  </a:ext>
                </a:extLst>
              </a:tr>
              <a:tr h="10606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--var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 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10</a:t>
                      </a:r>
                    </a:p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--n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 - 1</a:t>
                      </a:r>
                    </a:p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665574"/>
                  </a:ext>
                </a:extLst>
              </a:tr>
              <a:tr h="1060610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 decrement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10</a:t>
                      </a:r>
                    </a:p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</a:t>
                      </a:r>
                    </a:p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= n - 1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67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77414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3D9447-15A4-FD93-457C-D996D5E6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0" y="93848"/>
            <a:ext cx="8594710" cy="59150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9F5D3-EE56-4F7C-4F4D-21DB7F5B9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605" y="4116204"/>
            <a:ext cx="1574677" cy="2237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7C53A-3946-D0EF-E27B-1818F8E6B662}"/>
              </a:ext>
            </a:extLst>
          </p:cNvPr>
          <p:cNvSpPr txBox="1"/>
          <p:nvPr/>
        </p:nvSpPr>
        <p:spPr>
          <a:xfrm>
            <a:off x="9768261" y="3051380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14212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38501-B834-4EDB-8F80-8C3C3C3D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7279" y="298133"/>
            <a:ext cx="9601200" cy="942975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Bitwise Operator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F19444-22FF-49CF-8AC3-329357CD9116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76938867"/>
              </p:ext>
            </p:extLst>
          </p:nvPr>
        </p:nvGraphicFramePr>
        <p:xfrm>
          <a:off x="45098" y="1400339"/>
          <a:ext cx="12101803" cy="4887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831">
                  <a:extLst>
                    <a:ext uri="{9D8B030D-6E8A-4147-A177-3AD203B41FA5}">
                      <a16:colId xmlns:a16="http://schemas.microsoft.com/office/drawing/2014/main" val="3893863628"/>
                    </a:ext>
                  </a:extLst>
                </a:gridCol>
                <a:gridCol w="4298984">
                  <a:extLst>
                    <a:ext uri="{9D8B030D-6E8A-4147-A177-3AD203B41FA5}">
                      <a16:colId xmlns:a16="http://schemas.microsoft.com/office/drawing/2014/main" val="3835379897"/>
                    </a:ext>
                  </a:extLst>
                </a:gridCol>
                <a:gridCol w="4246659">
                  <a:extLst>
                    <a:ext uri="{9D8B030D-6E8A-4147-A177-3AD203B41FA5}">
                      <a16:colId xmlns:a16="http://schemas.microsoft.com/office/drawing/2014/main" val="3347723872"/>
                    </a:ext>
                  </a:extLst>
                </a:gridCol>
                <a:gridCol w="1339329">
                  <a:extLst>
                    <a:ext uri="{9D8B030D-6E8A-4147-A177-3AD203B41FA5}">
                      <a16:colId xmlns:a16="http://schemas.microsoft.com/office/drawing/2014/main" val="1140625309"/>
                    </a:ext>
                  </a:extLst>
                </a:gridCol>
              </a:tblGrid>
              <a:tr h="445096"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7200"/>
                  </a:ext>
                </a:extLst>
              </a:tr>
              <a:tr h="787477"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Unary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1       ~A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007"/>
                  </a:ext>
                </a:extLst>
              </a:tr>
              <a:tr h="787477"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0, B = 0   A &amp;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04467"/>
                  </a:ext>
                </a:extLst>
              </a:tr>
              <a:tr h="787477"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1, B = 0   A |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74927"/>
                  </a:ext>
                </a:extLst>
              </a:tr>
              <a:tr h="787477"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Exclusive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 = 1, B = 0   A ^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93643"/>
                  </a:ext>
                </a:extLst>
              </a:tr>
              <a:tr h="445096"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071822"/>
                  </a:ext>
                </a:extLst>
              </a:tr>
              <a:tr h="445096"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200" b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3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34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173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9E951-3058-418C-AF25-8A08B0C1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645297-D423-4BA0-A416-0FB17D94C5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95400" y="304800"/>
            <a:ext cx="9601200" cy="962025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Bitwise Operator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A33120-2596-41EC-BA26-03F8379749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6325099"/>
              </p:ext>
            </p:extLst>
          </p:nvPr>
        </p:nvGraphicFramePr>
        <p:xfrm>
          <a:off x="1959573" y="1756590"/>
          <a:ext cx="8822151" cy="3979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225">
                  <a:extLst>
                    <a:ext uri="{9D8B030D-6E8A-4147-A177-3AD203B41FA5}">
                      <a16:colId xmlns:a16="http://schemas.microsoft.com/office/drawing/2014/main" val="3893863628"/>
                    </a:ext>
                  </a:extLst>
                </a:gridCol>
                <a:gridCol w="6109926">
                  <a:extLst>
                    <a:ext uri="{9D8B030D-6E8A-4147-A177-3AD203B41FA5}">
                      <a16:colId xmlns:a16="http://schemas.microsoft.com/office/drawing/2014/main" val="3835379897"/>
                    </a:ext>
                  </a:extLst>
                </a:gridCol>
              </a:tblGrid>
              <a:tr h="582483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Operator</a:t>
                      </a:r>
                      <a:endParaRPr lang="en-IN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77200"/>
                  </a:ext>
                </a:extLst>
              </a:tr>
              <a:tr h="58248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AND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56007"/>
                  </a:ext>
                </a:extLst>
              </a:tr>
              <a:tr h="58248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OR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604467"/>
                  </a:ext>
                </a:extLst>
              </a:tr>
              <a:tr h="100538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Bitwise Exclusive OR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874927"/>
                  </a:ext>
                </a:extLst>
              </a:tr>
              <a:tr h="58248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Right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0293643"/>
                  </a:ext>
                </a:extLst>
              </a:tr>
              <a:tr h="582483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Shift Left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250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936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09600"/>
            <a:ext cx="9601196" cy="951443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The ?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424" y="2192064"/>
            <a:ext cx="9963149" cy="290437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Ternary (three) operator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</a:p>
          <a:p>
            <a:pPr marL="0" indent="0">
              <a:buNone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Expression1 ? Expression2 : Expression3;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Expression1 is true 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Expression2 will be executed  Else, Expression3 will be executed</a:t>
            </a:r>
            <a:endParaRPr lang="en-I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057D45-D9F7-472D-A880-D1FBC68D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246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6EBC9-27C0-4317-B09C-657A4092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-21709"/>
            <a:ext cx="9601196" cy="933629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C00000"/>
                </a:solidFill>
              </a:rPr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8E1-9907-44B8-9FFF-151E5547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89" y="1215298"/>
            <a:ext cx="10349202" cy="2819401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++ (postfix), --(postfix), ++(prefix), --(prefix), 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~, !, +(unary), -(unary)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*, /, %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+, -, &gt;&gt;, &gt;&gt;&gt;, &lt;&lt;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&gt;=, &lt;, &lt;=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==, !=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&amp;, |, ^, &amp;&amp;, ||, ?:,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182C7-174D-445D-BB08-3DD08BBE0773}"/>
              </a:ext>
            </a:extLst>
          </p:cNvPr>
          <p:cNvSpPr txBox="1"/>
          <p:nvPr/>
        </p:nvSpPr>
        <p:spPr>
          <a:xfrm>
            <a:off x="7511143" y="4338077"/>
            <a:ext cx="44880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a = 10, b = 2, c = 20;</a:t>
            </a:r>
          </a:p>
          <a:p>
            <a:r>
              <a:rPr lang="en-IN" sz="30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t = a + b * c</a:t>
            </a:r>
          </a:p>
          <a:p>
            <a:endParaRPr lang="en-IN" sz="30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F61B5-B32B-481A-8654-ACB2809A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BCSE103E Computer Programming:JAVA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89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109160-6CDC-B7B4-7216-FA025221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96" y="338156"/>
            <a:ext cx="11721156" cy="583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973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87C151-744E-F314-3E71-BE8BFCB50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55" y="102636"/>
            <a:ext cx="7417069" cy="630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84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D3EA-A2B6-50E5-93C9-ADEB8B2A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023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cs typeface="Calibri" panose="020F0502020204030204" pitchFamily="34" charset="0"/>
              </a:rPr>
              <a:t>JVM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332BA-16F6-00A0-6602-1974B74BF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29" y="1193801"/>
            <a:ext cx="11312434" cy="5179007"/>
          </a:xfrm>
        </p:spPr>
        <p:txBody>
          <a:bodyPr>
            <a:noAutofit/>
          </a:bodyPr>
          <a:lstStyle/>
          <a:p>
            <a:pPr marL="388620" indent="-342900" algn="just">
              <a:buFont typeface="Wingdings" panose="05000000000000000000" pitchFamily="2" charset="2"/>
              <a:buChar char="q"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JVM (Java Virtual Machine) </a:t>
            </a:r>
            <a:r>
              <a:rPr lang="en-US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an abstract machine. </a:t>
            </a:r>
            <a:endParaRPr lang="en-US" sz="32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8620" indent="-342900" algn="just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JVM is the runtime environment where Java bytecode is executed. </a:t>
            </a:r>
          </a:p>
          <a:p>
            <a:pPr marL="388620" indent="-342900" algn="just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provides the environment for running Java programs by converting bytecode into machine-specific instructions.</a:t>
            </a:r>
          </a:p>
          <a:p>
            <a:pPr marL="388620" indent="-342900" algn="just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JVM loads, verifies and executes the code. </a:t>
            </a:r>
          </a:p>
          <a:p>
            <a:pPr marL="388620" indent="-342900" algn="just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JVM is platform dependent.</a:t>
            </a:r>
          </a:p>
          <a:p>
            <a:pPr marL="502920" indent="-457200"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72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9362C6-3049-8F8D-9223-13AC44876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37" y="-1"/>
            <a:ext cx="11703124" cy="636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605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8D01A-AF6F-C97B-279B-D27C0CDE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774" y="709126"/>
            <a:ext cx="5895986" cy="56295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585DE5-2629-C451-7A57-9AA50FD4E163}"/>
              </a:ext>
            </a:extLst>
          </p:cNvPr>
          <p:cNvSpPr txBox="1"/>
          <p:nvPr/>
        </p:nvSpPr>
        <p:spPr>
          <a:xfrm>
            <a:off x="4673747" y="34101"/>
            <a:ext cx="21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131652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A0CE89-9DCA-A2D6-1E90-495F97C4C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69" y="0"/>
            <a:ext cx="93840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137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236CA-6C95-26E0-8B33-674FABC5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04" y="-1"/>
            <a:ext cx="10837753" cy="639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27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6DFED-DE0B-218A-E926-CEB86B0D9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199" y="-1"/>
            <a:ext cx="644857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7097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3406C-2D53-CF4C-D514-A8F7BC1F1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1" y="0"/>
            <a:ext cx="9610530" cy="68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127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72927-7AD5-D6AE-86E7-20B8321C9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0" y="2384756"/>
            <a:ext cx="10984062" cy="31482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B6A7A-E3D7-DE53-17F6-179030F32FE1}"/>
              </a:ext>
            </a:extLst>
          </p:cNvPr>
          <p:cNvSpPr txBox="1"/>
          <p:nvPr/>
        </p:nvSpPr>
        <p:spPr>
          <a:xfrm>
            <a:off x="4720400" y="584607"/>
            <a:ext cx="2090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606258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02AF53-0910-68DC-0703-47D00AB4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363" y="121274"/>
            <a:ext cx="6163372" cy="627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593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46F15-29CD-F655-D774-E8484B73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528" y="297768"/>
            <a:ext cx="5937223" cy="58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7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BBC5614-6E1A-C987-7589-1A3665D81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53735"/>
              </p:ext>
            </p:extLst>
          </p:nvPr>
        </p:nvGraphicFramePr>
        <p:xfrm>
          <a:off x="227044" y="401216"/>
          <a:ext cx="11737912" cy="5915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4478">
                  <a:extLst>
                    <a:ext uri="{9D8B030D-6E8A-4147-A177-3AD203B41FA5}">
                      <a16:colId xmlns:a16="http://schemas.microsoft.com/office/drawing/2014/main" val="3705089754"/>
                    </a:ext>
                  </a:extLst>
                </a:gridCol>
                <a:gridCol w="2934478">
                  <a:extLst>
                    <a:ext uri="{9D8B030D-6E8A-4147-A177-3AD203B41FA5}">
                      <a16:colId xmlns:a16="http://schemas.microsoft.com/office/drawing/2014/main" val="1920768634"/>
                    </a:ext>
                  </a:extLst>
                </a:gridCol>
                <a:gridCol w="2934478">
                  <a:extLst>
                    <a:ext uri="{9D8B030D-6E8A-4147-A177-3AD203B41FA5}">
                      <a16:colId xmlns:a16="http://schemas.microsoft.com/office/drawing/2014/main" val="3708223498"/>
                    </a:ext>
                  </a:extLst>
                </a:gridCol>
                <a:gridCol w="2934478">
                  <a:extLst>
                    <a:ext uri="{9D8B030D-6E8A-4147-A177-3AD203B41FA5}">
                      <a16:colId xmlns:a16="http://schemas.microsoft.com/office/drawing/2014/main" val="2571701173"/>
                    </a:ext>
                  </a:extLst>
                </a:gridCol>
              </a:tblGrid>
              <a:tr h="5352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JVM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JRE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32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JDK</a:t>
                      </a:r>
                      <a:endParaRPr lang="en-IN" sz="3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669732"/>
                  </a:ext>
                </a:extLst>
              </a:tr>
              <a:tr h="11975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Purpose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Runs Java bytecode.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Runs Java applications.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Develops, compiles, and runs Java programs.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726410"/>
                  </a:ext>
                </a:extLst>
              </a:tr>
              <a:tr h="119753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Includes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Core runtime environment.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JVM + libraries + supporting files.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JRE + development tools like compiler, debugger.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31653"/>
                  </a:ext>
                </a:extLst>
              </a:tr>
              <a:tr h="117659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Case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 bytecode at runtime.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Execute pre-compiled Java applications.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Write, compile, and debug Java programs.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5773410"/>
                  </a:ext>
                </a:extLst>
              </a:tr>
              <a:tr h="10085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Who uses it?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End-users running Java programs.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End-users running Java programs.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Developers creating Java applications.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896376"/>
                  </a:ext>
                </a:extLst>
              </a:tr>
              <a:tr h="80017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Tools Included?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</a:t>
                      </a:r>
                      <a:r>
                        <a:rPr lang="en-IN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javac</a:t>
                      </a:r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IN" sz="240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javadoc</a:t>
                      </a:r>
                      <a:r>
                        <a:rPr lang="en-IN" sz="2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jar).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035" marR="5035" marT="503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46351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97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8ADEC3-8CF5-9360-60EE-78C0D449496F}"/>
              </a:ext>
            </a:extLst>
          </p:cNvPr>
          <p:cNvSpPr txBox="1">
            <a:spLocks/>
          </p:cNvSpPr>
          <p:nvPr/>
        </p:nvSpPr>
        <p:spPr>
          <a:xfrm>
            <a:off x="4057320" y="251760"/>
            <a:ext cx="4403717" cy="82525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>
                <a:solidFill>
                  <a:srgbClr val="C00000"/>
                </a:solidFill>
                <a:cs typeface="Calibri" panose="020F0502020204030204" pitchFamily="34" charset="0"/>
              </a:rPr>
              <a:t>JAVA Features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4FF6980-153F-4E9E-9D90-85FA6558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BECE103E - Module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DA4E136-A00D-22A5-E692-9F828EA8D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4B7E4EF-A1BD-40F4-AB7B-04F084DD991D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E329FAB-490D-F358-4B13-385173773399}"/>
              </a:ext>
            </a:extLst>
          </p:cNvPr>
          <p:cNvGrpSpPr/>
          <p:nvPr/>
        </p:nvGrpSpPr>
        <p:grpSpPr>
          <a:xfrm>
            <a:off x="1985559" y="1559316"/>
            <a:ext cx="7915541" cy="4462327"/>
            <a:chOff x="343121" y="1255756"/>
            <a:chExt cx="8413949" cy="4462327"/>
          </a:xfrm>
          <a:solidFill>
            <a:schemeClr val="accent5">
              <a:lumMod val="75000"/>
            </a:schemeClr>
          </a:solidFill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8824574-1075-3828-11CD-3851A4DBBC0D}"/>
                </a:ext>
              </a:extLst>
            </p:cNvPr>
            <p:cNvSpPr/>
            <p:nvPr/>
          </p:nvSpPr>
          <p:spPr>
            <a:xfrm>
              <a:off x="3064572" y="3261520"/>
              <a:ext cx="2346709" cy="438942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200" b="1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 Features</a:t>
              </a:r>
            </a:p>
          </p:txBody>
        </p:sp>
        <p:sp>
          <p:nvSpPr>
            <p:cNvPr id="9" name="Oval 8">
              <a:hlinkClick r:id="rId2" action="ppaction://hlinksldjump"/>
              <a:extLst>
                <a:ext uri="{FF2B5EF4-FFF2-40B4-BE49-F238E27FC236}">
                  <a16:creationId xmlns:a16="http://schemas.microsoft.com/office/drawing/2014/main" id="{772475CA-195F-FEFB-0027-FD5D572DD038}"/>
                </a:ext>
              </a:extLst>
            </p:cNvPr>
            <p:cNvSpPr/>
            <p:nvPr/>
          </p:nvSpPr>
          <p:spPr>
            <a:xfrm>
              <a:off x="2290094" y="1468870"/>
              <a:ext cx="1913206" cy="63817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Secure</a:t>
              </a:r>
            </a:p>
          </p:txBody>
        </p:sp>
        <p:sp>
          <p:nvSpPr>
            <p:cNvPr id="10" name="Oval 9">
              <a:hlinkClick r:id="rId3" action="ppaction://hlinksldjump"/>
              <a:extLst>
                <a:ext uri="{FF2B5EF4-FFF2-40B4-BE49-F238E27FC236}">
                  <a16:creationId xmlns:a16="http://schemas.microsoft.com/office/drawing/2014/main" id="{04D2D4F3-E514-6EC5-69B6-DB908E7B7E04}"/>
                </a:ext>
              </a:extLst>
            </p:cNvPr>
            <p:cNvSpPr/>
            <p:nvPr/>
          </p:nvSpPr>
          <p:spPr>
            <a:xfrm>
              <a:off x="730686" y="2273141"/>
              <a:ext cx="2202211" cy="75247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Portable</a:t>
              </a:r>
            </a:p>
          </p:txBody>
        </p:sp>
        <p:sp>
          <p:nvSpPr>
            <p:cNvPr id="11" name="Oval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8A4C44F2-3E3B-9A48-02C9-90BA60B426A3}"/>
                </a:ext>
              </a:extLst>
            </p:cNvPr>
            <p:cNvSpPr/>
            <p:nvPr/>
          </p:nvSpPr>
          <p:spPr>
            <a:xfrm>
              <a:off x="343121" y="3273361"/>
              <a:ext cx="2202211" cy="1036493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Object-Oriented</a:t>
              </a:r>
            </a:p>
          </p:txBody>
        </p:sp>
        <p:sp>
          <p:nvSpPr>
            <p:cNvPr id="12" name="Oval 11">
              <a:hlinkClick r:id="rId3" action="ppaction://hlinksldjump"/>
              <a:extLst>
                <a:ext uri="{FF2B5EF4-FFF2-40B4-BE49-F238E27FC236}">
                  <a16:creationId xmlns:a16="http://schemas.microsoft.com/office/drawing/2014/main" id="{BD35A606-F01B-4589-9CD8-0717B02BFF92}"/>
                </a:ext>
              </a:extLst>
            </p:cNvPr>
            <p:cNvSpPr/>
            <p:nvPr/>
          </p:nvSpPr>
          <p:spPr>
            <a:xfrm>
              <a:off x="4403574" y="1255756"/>
              <a:ext cx="1913206" cy="63817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Simple</a:t>
              </a:r>
            </a:p>
          </p:txBody>
        </p:sp>
        <p:sp>
          <p:nvSpPr>
            <p:cNvPr id="13" name="Oval 12">
              <a:hlinkClick r:id="rId5" action="ppaction://hlinksldjump"/>
              <a:extLst>
                <a:ext uri="{FF2B5EF4-FFF2-40B4-BE49-F238E27FC236}">
                  <a16:creationId xmlns:a16="http://schemas.microsoft.com/office/drawing/2014/main" id="{E203E477-7A16-FA5F-27EE-E38D9DA00D5B}"/>
                </a:ext>
              </a:extLst>
            </p:cNvPr>
            <p:cNvSpPr/>
            <p:nvPr/>
          </p:nvSpPr>
          <p:spPr>
            <a:xfrm>
              <a:off x="6377447" y="2330290"/>
              <a:ext cx="1908299" cy="638175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Robust</a:t>
              </a:r>
            </a:p>
          </p:txBody>
        </p:sp>
        <p:sp>
          <p:nvSpPr>
            <p:cNvPr id="14" name="Oval 13">
              <a:hlinkClick r:id="rId6" action="ppaction://hlinksldjump"/>
              <a:extLst>
                <a:ext uri="{FF2B5EF4-FFF2-40B4-BE49-F238E27FC236}">
                  <a16:creationId xmlns:a16="http://schemas.microsoft.com/office/drawing/2014/main" id="{1D461564-7467-5EB7-8069-0CC684F95CAC}"/>
                </a:ext>
              </a:extLst>
            </p:cNvPr>
            <p:cNvSpPr/>
            <p:nvPr/>
          </p:nvSpPr>
          <p:spPr>
            <a:xfrm>
              <a:off x="6376967" y="3918343"/>
              <a:ext cx="2380103" cy="82988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Multi-Threaded</a:t>
              </a:r>
            </a:p>
          </p:txBody>
        </p:sp>
        <p:sp>
          <p:nvSpPr>
            <p:cNvPr id="15" name="Oval 14">
              <a:hlinkClick r:id="rId7" action="ppaction://hlinksldjump"/>
              <a:extLst>
                <a:ext uri="{FF2B5EF4-FFF2-40B4-BE49-F238E27FC236}">
                  <a16:creationId xmlns:a16="http://schemas.microsoft.com/office/drawing/2014/main" id="{A342DEA3-A693-FD24-C234-0B9FA01CF038}"/>
                </a:ext>
              </a:extLst>
            </p:cNvPr>
            <p:cNvSpPr/>
            <p:nvPr/>
          </p:nvSpPr>
          <p:spPr>
            <a:xfrm>
              <a:off x="3615444" y="4681537"/>
              <a:ext cx="3207516" cy="1036546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Architectural-Neutral</a:t>
              </a:r>
            </a:p>
          </p:txBody>
        </p:sp>
        <p:sp>
          <p:nvSpPr>
            <p:cNvPr id="16" name="Oval 15">
              <a:hlinkClick r:id="rId8" action="ppaction://hlinksldjump"/>
              <a:extLst>
                <a:ext uri="{FF2B5EF4-FFF2-40B4-BE49-F238E27FC236}">
                  <a16:creationId xmlns:a16="http://schemas.microsoft.com/office/drawing/2014/main" id="{EEF56805-0642-8D39-AE89-D553C944CEFD}"/>
                </a:ext>
              </a:extLst>
            </p:cNvPr>
            <p:cNvSpPr/>
            <p:nvPr/>
          </p:nvSpPr>
          <p:spPr>
            <a:xfrm>
              <a:off x="1305178" y="4570064"/>
              <a:ext cx="2259091" cy="749647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Dynamic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FECD1E-D608-16C6-24A2-833575098CEF}"/>
                </a:ext>
              </a:extLst>
            </p:cNvPr>
            <p:cNvCxnSpPr>
              <a:cxnSpLocks/>
              <a:stCxn id="8" idx="0"/>
              <a:endCxn id="12" idx="4"/>
            </p:cNvCxnSpPr>
            <p:nvPr/>
          </p:nvCxnSpPr>
          <p:spPr>
            <a:xfrm flipV="1">
              <a:off x="4237927" y="1893931"/>
              <a:ext cx="1122251" cy="1367589"/>
            </a:xfrm>
            <a:prstGeom prst="straightConnector1">
              <a:avLst/>
            </a:prstGeom>
            <a:grpFill/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6219F4-1258-510C-FD59-1F96E68578BB}"/>
                </a:ext>
              </a:extLst>
            </p:cNvPr>
            <p:cNvCxnSpPr>
              <a:cxnSpLocks/>
              <a:stCxn id="8" idx="0"/>
              <a:endCxn id="9" idx="4"/>
            </p:cNvCxnSpPr>
            <p:nvPr/>
          </p:nvCxnSpPr>
          <p:spPr>
            <a:xfrm flipH="1" flipV="1">
              <a:off x="3246697" y="2107045"/>
              <a:ext cx="991229" cy="1154475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42FEC01-7D7C-68CC-9703-84D2DC266B92}"/>
                </a:ext>
              </a:extLst>
            </p:cNvPr>
            <p:cNvCxnSpPr>
              <a:cxnSpLocks/>
              <a:stCxn id="8" idx="1"/>
              <a:endCxn id="10" idx="5"/>
            </p:cNvCxnSpPr>
            <p:nvPr/>
          </p:nvCxnSpPr>
          <p:spPr>
            <a:xfrm flipH="1" flipV="1">
              <a:off x="2610391" y="2915419"/>
              <a:ext cx="454181" cy="565572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0EB701-54E7-1FC7-85AA-23B8D9949A42}"/>
                </a:ext>
              </a:extLst>
            </p:cNvPr>
            <p:cNvCxnSpPr>
              <a:cxnSpLocks/>
              <a:stCxn id="8" idx="0"/>
              <a:endCxn id="13" idx="3"/>
            </p:cNvCxnSpPr>
            <p:nvPr/>
          </p:nvCxnSpPr>
          <p:spPr>
            <a:xfrm flipV="1">
              <a:off x="4237927" y="2875006"/>
              <a:ext cx="2418985" cy="386514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BDAD25E-C3CD-6CCD-9A3A-010594795D14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4637082" y="3731659"/>
              <a:ext cx="1739886" cy="60162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9773A38-9775-3824-58B8-337B1E11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57" y="3730172"/>
              <a:ext cx="1858450" cy="83989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3EA23FB-6913-427C-0A8F-970AA918E727}"/>
                </a:ext>
              </a:extLst>
            </p:cNvPr>
            <p:cNvCxnSpPr>
              <a:cxnSpLocks/>
              <a:stCxn id="8" idx="1"/>
              <a:endCxn id="11" idx="6"/>
            </p:cNvCxnSpPr>
            <p:nvPr/>
          </p:nvCxnSpPr>
          <p:spPr>
            <a:xfrm flipH="1">
              <a:off x="2545332" y="3480991"/>
              <a:ext cx="519240" cy="310617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DA97A4-D972-936F-B2C5-85FF63680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2085" y="3731659"/>
              <a:ext cx="111653" cy="961213"/>
            </a:xfrm>
            <a:prstGeom prst="straightConnector1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035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B9038-2935-8064-868F-D9B64A94D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1865605"/>
            <a:ext cx="11737910" cy="3760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Portability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codes are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executable among different CPUs and Operating Systems- </a:t>
            </a: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 Independent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Computer might download malicious programs. Java ensures the access limit within Java Execution Environment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Easy to learn and use</a:t>
            </a:r>
          </a:p>
          <a:p>
            <a:pPr marL="0" indent="0" algn="just">
              <a:buNone/>
            </a:pP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Robust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Error checking at compile and run time. Utilizes strong Memory management problem – automatic deallocation and garbage collection for unused objects</a:t>
            </a: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F946E4-F462-CCA1-A5FB-5333548F6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5400" dirty="0">
                <a:solidFill>
                  <a:srgbClr val="C00000"/>
                </a:solidFill>
                <a:cs typeface="Calibri" panose="020F0502020204030204" pitchFamily="34" charset="0"/>
              </a:rPr>
              <a:t>JAVA Features</a:t>
            </a:r>
          </a:p>
        </p:txBody>
      </p:sp>
    </p:spTree>
    <p:extLst>
      <p:ext uri="{BB962C8B-B14F-4D97-AF65-F5344CB8AC3E}">
        <p14:creationId xmlns:p14="http://schemas.microsoft.com/office/powerpoint/2010/main" val="31804739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0" ma:contentTypeDescription="Create a new document." ma:contentTypeScope="" ma:versionID="4df44b17db4371417061868f15fdd16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A2ACB80-92D9-480C-B232-CA48B9355886}"/>
</file>

<file path=docProps/app.xml><?xml version="1.0" encoding="utf-8"?>
<Properties xmlns="http://schemas.openxmlformats.org/officeDocument/2006/extended-properties" xmlns:vt="http://schemas.openxmlformats.org/officeDocument/2006/docPropsVTypes">
  <Template>Color swatch</Template>
  <TotalTime>867</TotalTime>
  <Words>2341</Words>
  <Application>Microsoft Office PowerPoint</Application>
  <PresentationFormat>Widescreen</PresentationFormat>
  <Paragraphs>525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Arial</vt:lpstr>
      <vt:lpstr>Calibri</vt:lpstr>
      <vt:lpstr>Georgia Pro Cond Light</vt:lpstr>
      <vt:lpstr>Speak Pro</vt:lpstr>
      <vt:lpstr>Times New Roman</vt:lpstr>
      <vt:lpstr>Wingdings</vt:lpstr>
      <vt:lpstr>RetrospectVTI</vt:lpstr>
      <vt:lpstr>JAVA BASICS</vt:lpstr>
      <vt:lpstr>JAVA</vt:lpstr>
      <vt:lpstr>PowerPoint Presentation</vt:lpstr>
      <vt:lpstr>JAVA</vt:lpstr>
      <vt:lpstr>BYTECODE</vt:lpstr>
      <vt:lpstr>JVM</vt:lpstr>
      <vt:lpstr>PowerPoint Presentation</vt:lpstr>
      <vt:lpstr>PowerPoint Presentation</vt:lpstr>
      <vt:lpstr>JAVA Features</vt:lpstr>
      <vt:lpstr>JAVA Features</vt:lpstr>
      <vt:lpstr>WHY USE JAVA? </vt:lpstr>
      <vt:lpstr>WHY USE JAVA? </vt:lpstr>
      <vt:lpstr>PowerPoint Presentation</vt:lpstr>
      <vt:lpstr>PowerPoint Presentation</vt:lpstr>
      <vt:lpstr>LIMITATIONS</vt:lpstr>
      <vt:lpstr>TERMINOLOGY</vt:lpstr>
      <vt:lpstr>PROGRAM PARADIGMS</vt:lpstr>
      <vt:lpstr>PowerPoint Presentation</vt:lpstr>
      <vt:lpstr>1. OOP PRINCIPLES - ABSTRACTION</vt:lpstr>
      <vt:lpstr>2. OOP PRINCIPLES - ENCAPSULATION</vt:lpstr>
      <vt:lpstr>3. OOP PRINCIPLES - INHERITANCE</vt:lpstr>
      <vt:lpstr>4. OOP PRINCIPLES - POLYMORPHISM</vt:lpstr>
      <vt:lpstr>PROGRAMMING CONSTRUCTS</vt:lpstr>
      <vt:lpstr>PROGRAMMING CONSTRUCTS</vt:lpstr>
      <vt:lpstr>EXAMPLE</vt:lpstr>
      <vt:lpstr>PowerPoint Presentation</vt:lpstr>
      <vt:lpstr>Basic Constructs</vt:lpstr>
      <vt:lpstr>Identifiers </vt:lpstr>
      <vt:lpstr>Find Valid and Invalid Identifiers</vt:lpstr>
      <vt:lpstr>Data Types</vt:lpstr>
      <vt:lpstr>Data Types</vt:lpstr>
      <vt:lpstr>Primitive Data Types</vt:lpstr>
      <vt:lpstr>Integer</vt:lpstr>
      <vt:lpstr>Integer</vt:lpstr>
      <vt:lpstr>Character</vt:lpstr>
      <vt:lpstr>Comments</vt:lpstr>
      <vt:lpstr>Separators</vt:lpstr>
      <vt:lpstr>Keywords</vt:lpstr>
      <vt:lpstr>Identifiers/Keywords</vt:lpstr>
      <vt:lpstr>Variables</vt:lpstr>
      <vt:lpstr>Operators</vt:lpstr>
      <vt:lpstr>Arithmetic Operators</vt:lpstr>
      <vt:lpstr>PowerPoint Presentation</vt:lpstr>
      <vt:lpstr>Augmented (compound) Assignment Operators</vt:lpstr>
      <vt:lpstr>PowerPoint Presentation</vt:lpstr>
      <vt:lpstr>Relational Operator</vt:lpstr>
      <vt:lpstr>PowerPoint Presentation</vt:lpstr>
      <vt:lpstr>PowerPoint Presentation</vt:lpstr>
      <vt:lpstr>Logical Operator</vt:lpstr>
      <vt:lpstr>PowerPoint Presentation</vt:lpstr>
      <vt:lpstr>PowerPoint Presentation</vt:lpstr>
      <vt:lpstr>Increment and Decrement Operator</vt:lpstr>
      <vt:lpstr>PowerPoint Presentation</vt:lpstr>
      <vt:lpstr>Bitwise Operator</vt:lpstr>
      <vt:lpstr>Bitwise Operator</vt:lpstr>
      <vt:lpstr>The ? Operator</vt:lpstr>
      <vt:lpstr>Operator Precedence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</dc:title>
  <dc:creator>Chrishia Christudhas</dc:creator>
  <cp:lastModifiedBy>sheelarani v</cp:lastModifiedBy>
  <cp:revision>81</cp:revision>
  <dcterms:created xsi:type="dcterms:W3CDTF">2023-02-16T14:56:46Z</dcterms:created>
  <dcterms:modified xsi:type="dcterms:W3CDTF">2024-12-21T06:30:12Z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