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authors.xml" ContentType="application/vnd.ms-powerpoint.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notesMasterIdLst>
    <p:notesMasterId r:id="rId19"/>
  </p:notesMasterIdLst>
  <p:sldIdLst>
    <p:sldId id="278" r:id="rId2"/>
    <p:sldId id="257" r:id="rId3"/>
    <p:sldId id="280" r:id="rId4"/>
    <p:sldId id="281" r:id="rId5"/>
    <p:sldId id="282" r:id="rId6"/>
    <p:sldId id="283" r:id="rId7"/>
    <p:sldId id="258" r:id="rId8"/>
    <p:sldId id="259" r:id="rId9"/>
    <p:sldId id="268" r:id="rId10"/>
    <p:sldId id="269" r:id="rId11"/>
    <p:sldId id="284" r:id="rId12"/>
    <p:sldId id="285" r:id="rId13"/>
    <p:sldId id="286" r:id="rId14"/>
    <p:sldId id="287" r:id="rId15"/>
    <p:sldId id="288" r:id="rId16"/>
    <p:sldId id="289" r:id="rId17"/>
    <p:sldId id="290" r:id="rId1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hia Christudhas" initials="CC" lastIdx="1" clrIdx="0">
    <p:extLst>
      <p:ext uri="{19B8F6BF-5375-455C-9EA6-DF929625EA0E}">
        <p15:presenceInfo xmlns:p15="http://schemas.microsoft.com/office/powerpoint/2012/main" userId="b27dcc0655e73d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202C8F"/>
    <a:srgbClr val="FDFBF6"/>
    <a:srgbClr val="AAC4E9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09" autoAdjust="0"/>
  </p:normalViewPr>
  <p:slideViewPr>
    <p:cSldViewPr snapToGrid="0" snapToObjects="1">
      <p:cViewPr varScale="1">
        <p:scale>
          <a:sx n="85" d="100"/>
          <a:sy n="85" d="100"/>
        </p:scale>
        <p:origin x="590" y="6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D450797-E0EB-F592-C130-614C9C37F396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EFB2EC0-4FFB-602F-0983-AEF94213E4CD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55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6987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16610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172458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942E4AB-D843-AD9C-AE4B-422CD14CA474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7DD437-AD02-B505-60CF-4789E36D5605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DC76104-10D2-AF0A-8CB2-FA4FC463ACD8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48AAD0-875B-7E1D-38A8-0AFBAF099DB3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3C688B3-F6AA-7127-17E7-B01BE8CFB14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A9A173-A8C7-0457-188E-69924E948AF8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38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28569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Image 0" descr="preencoded.png">
            <a:extLst>
              <a:ext uri="{FF2B5EF4-FFF2-40B4-BE49-F238E27FC236}">
                <a16:creationId xmlns:a16="http://schemas.microsoft.com/office/drawing/2014/main" id="{35A8745C-B793-F5B9-0608-02DB646E2924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5F819A33-319E-390D-8A4E-0A2C00299B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2" name="Image 5" descr="preencoded.png">
            <a:extLst>
              <a:ext uri="{FF2B5EF4-FFF2-40B4-BE49-F238E27FC236}">
                <a16:creationId xmlns:a16="http://schemas.microsoft.com/office/drawing/2014/main" id="{A359EB93-8D23-17FA-D62C-3C1E04E876D6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6" descr="preencoded.png">
            <a:extLst>
              <a:ext uri="{FF2B5EF4-FFF2-40B4-BE49-F238E27FC236}">
                <a16:creationId xmlns:a16="http://schemas.microsoft.com/office/drawing/2014/main" id="{2043C4CF-B087-C649-0DE9-59132853CE7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4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B999DFA-55D7-8ACD-74DF-B49C1F7E9EB5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E0BF6F5-A43C-898C-5679-21B50CDE21A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4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DB5B3A6-1B6C-DF63-369B-15B6A7147353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4836855-BA27-B8A6-FED4-2CC22A6D51E1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04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E86A4C-8E40-4F87-A4F0-01A0687C5742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7F6B53A-0076-3C90-CC2A-5B26C46CA3E1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251314B-4642-A4CC-82A7-9369D8E167ED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46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58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663" r:id="rId12"/>
    <p:sldLayoutId id="2147483664" r:id="rId13"/>
    <p:sldLayoutId id="2147483667" r:id="rId14"/>
    <p:sldLayoutId id="2147483668" r:id="rId15"/>
    <p:sldLayoutId id="2147483669" r:id="rId16"/>
    <p:sldLayoutId id="2147483673" r:id="rId17"/>
    <p:sldLayoutId id="2147483670" r:id="rId18"/>
    <p:sldLayoutId id="2147483671" r:id="rId19"/>
    <p:sldLayoutId id="2147483655" r:id="rId20"/>
    <p:sldLayoutId id="2147483674" r:id="rId21"/>
    <p:sldLayoutId id="2147483654" r:id="rId2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2355566"/>
          </a:xfrm>
        </p:spPr>
        <p:txBody>
          <a:bodyPr/>
          <a:lstStyle/>
          <a:p>
            <a:r>
              <a:rPr lang="en-US" sz="6000" b="1" dirty="0">
                <a:solidFill>
                  <a:schemeClr val="tx1"/>
                </a:solidFill>
              </a:rPr>
              <a:t>Module 2 - Arrays</a:t>
            </a:r>
            <a:br>
              <a:rPr lang="en-US" sz="6000" b="1" dirty="0">
                <a:solidFill>
                  <a:schemeClr val="tx1"/>
                </a:solidFill>
              </a:rPr>
            </a:br>
            <a:endParaRPr 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833B-0BD1-4D02-9D08-A6A95514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10" y="618557"/>
            <a:ext cx="9720072" cy="1138809"/>
          </a:xfrm>
        </p:spPr>
        <p:txBody>
          <a:bodyPr>
            <a:normAutofit/>
          </a:bodyPr>
          <a:lstStyle/>
          <a:p>
            <a:r>
              <a:rPr lang="en-US" sz="5200" b="1" dirty="0">
                <a:solidFill>
                  <a:schemeClr val="bg1"/>
                </a:solidFill>
              </a:rPr>
              <a:t>Array – ‘new’</a:t>
            </a:r>
            <a:endParaRPr lang="en-IN" sz="5200" b="1" dirty="0">
              <a:solidFill>
                <a:schemeClr val="bg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C7F99-EBB8-47F1-ABC3-DA1D60F2B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BCSE103E-Computer Programming: JAVA,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314FE8-CF0F-4A2E-B5C5-45F2772BF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82" y="162211"/>
            <a:ext cx="11557299" cy="55154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9D74C6-218C-4FB8-8588-D0C2ACD4DDF3}"/>
              </a:ext>
            </a:extLst>
          </p:cNvPr>
          <p:cNvSpPr/>
          <p:nvPr/>
        </p:nvSpPr>
        <p:spPr>
          <a:xfrm>
            <a:off x="4439555" y="5009028"/>
            <a:ext cx="3028045" cy="1815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Array Elements</a:t>
            </a:r>
          </a:p>
          <a:p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2.3</a:t>
            </a:r>
          </a:p>
          <a:p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5.6</a:t>
            </a:r>
          </a:p>
          <a:p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1.1</a:t>
            </a:r>
          </a:p>
        </p:txBody>
      </p:sp>
    </p:spTree>
    <p:extLst>
      <p:ext uri="{BB962C8B-B14F-4D97-AF65-F5344CB8AC3E}">
        <p14:creationId xmlns:p14="http://schemas.microsoft.com/office/powerpoint/2010/main" val="2797349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362C-A3BF-723A-5543-FDB0C5DB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54" y="838200"/>
            <a:ext cx="9391964" cy="76809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Creating Array and adding elements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99D387-2577-5C60-2DAB-41CE95C93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315" y="239310"/>
            <a:ext cx="11254226" cy="649318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BF3B2-E95D-2E7B-5742-5D2375DE1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BCSE103E-Computer Programming: JAVA,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B9147-0A66-382F-4173-FB582583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08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0293-F208-D311-BCD2-D806443EC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954" y="973668"/>
            <a:ext cx="9015414" cy="70696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F2F97-232A-3085-1430-B7ACBE038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011" y="2002865"/>
            <a:ext cx="10355728" cy="34163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java program to print the sum of the elements present in an array.</a:t>
            </a:r>
          </a:p>
          <a:p>
            <a:pPr>
              <a:buFont typeface="+mj-lt"/>
              <a:buAutoNum type="arabicPeriod"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java program to print the minimum element value present in an array.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11939-0C9B-02A2-FF60-F9EB647D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BCSE103E-Computer Programming: JAVA,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A9301-25A8-BEBD-3C6A-95DD4864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2823C-4F69-1405-56BC-4BA464F35DE2}"/>
              </a:ext>
            </a:extLst>
          </p:cNvPr>
          <p:cNvSpPr txBox="1"/>
          <p:nvPr/>
        </p:nvSpPr>
        <p:spPr>
          <a:xfrm>
            <a:off x="4984376" y="546746"/>
            <a:ext cx="2501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1726506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A735C-B919-930C-425D-89551AE1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1883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Solution - Sum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EC4997-CAB5-8383-6CCB-93210FA92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6735" y="1117178"/>
            <a:ext cx="8586794" cy="570773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7131F-3D7E-84C2-167E-99867DD49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10" y="6391838"/>
            <a:ext cx="3859795" cy="304801"/>
          </a:xfrm>
        </p:spPr>
        <p:txBody>
          <a:bodyPr/>
          <a:lstStyle/>
          <a:p>
            <a:r>
              <a:rPr lang="en-IN" dirty="0"/>
              <a:t>BCSE103E-Computer Programming: JAVA,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CB6CA-2150-867D-CA42-E4547D2D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68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69C64-273F-37F9-2001-A7D475A41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5607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Solution - Min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88C295-E703-A270-FF84-48AD53B66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6828" y="842682"/>
            <a:ext cx="9158344" cy="592876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D4B97-BED7-2545-64B9-5645F610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BCSE103E-Computer Programming: JAVA,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01390-42F9-7419-17F7-395155570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73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CF6F3-4920-16B7-1984-0D778F47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Practice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F0F86-FAC5-A397-694F-5691160B0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86" y="1704341"/>
            <a:ext cx="11756395" cy="341630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IN" sz="2800" dirty="0"/>
              <a:t>Write a java program to accept elements to an array and print only the even numbers in the array.</a:t>
            </a:r>
          </a:p>
          <a:p>
            <a:pPr>
              <a:buFont typeface="+mj-lt"/>
              <a:buAutoNum type="arabicPeriod"/>
            </a:pPr>
            <a:r>
              <a:rPr lang="en-IN" sz="2800" dirty="0"/>
              <a:t>Write a java program to accept elements to an array and print the sum of the even numbers in the array.</a:t>
            </a:r>
          </a:p>
          <a:p>
            <a:pPr>
              <a:buFont typeface="+mj-lt"/>
              <a:buAutoNum type="arabicPeriod"/>
            </a:pPr>
            <a:r>
              <a:rPr lang="en-IN" sz="2800" dirty="0"/>
              <a:t>Write a java program to accept elements to an array and print the cube of the values.</a:t>
            </a:r>
          </a:p>
          <a:p>
            <a:pPr>
              <a:buFont typeface="+mj-lt"/>
              <a:buAutoNum type="arabicPeriod"/>
            </a:pPr>
            <a:r>
              <a:rPr lang="en-IN" sz="2800" dirty="0"/>
              <a:t>Write a java program to accept elements to an array and create a new array with the cube values.</a:t>
            </a:r>
          </a:p>
          <a:p>
            <a:pPr>
              <a:buFont typeface="+mj-lt"/>
              <a:buAutoNum type="arabicPeriod"/>
            </a:pPr>
            <a:r>
              <a:rPr lang="en-IN" sz="2800" dirty="0"/>
              <a:t>Write a java program to accept roll numbers and marks in 3 subjects for 5 students. Print the roll number, total marks and average for each student.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EF9DF-02C4-66A5-7403-BC252E45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BCSE103E-Computer Programming: JAVA,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AE849-E3F4-78A3-93C9-BBC42125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918005-4609-3ACE-5F75-7EA5FA5ECCEB}"/>
              </a:ext>
            </a:extLst>
          </p:cNvPr>
          <p:cNvSpPr txBox="1"/>
          <p:nvPr/>
        </p:nvSpPr>
        <p:spPr>
          <a:xfrm>
            <a:off x="4984376" y="546746"/>
            <a:ext cx="2501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688683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40CF5-FAAF-47E0-48AB-9725F2E5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9EBB5-4B92-9552-F9A8-229238F3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B7EB88-5AEC-E1C2-057A-5356ECD4B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14" y="386500"/>
            <a:ext cx="11545963" cy="543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25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76734B-FB6C-6E97-3A78-B007170D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9C81B3-AE0C-4144-34A8-78AC6C72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144151-B246-1EF3-0CD4-3A1B7F867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57266"/>
              </p:ext>
            </p:extLst>
          </p:nvPr>
        </p:nvGraphicFramePr>
        <p:xfrm>
          <a:off x="533862" y="874892"/>
          <a:ext cx="10896137" cy="49163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1054">
                  <a:extLst>
                    <a:ext uri="{9D8B030D-6E8A-4147-A177-3AD203B41FA5}">
                      <a16:colId xmlns:a16="http://schemas.microsoft.com/office/drawing/2014/main" val="669283513"/>
                    </a:ext>
                  </a:extLst>
                </a:gridCol>
                <a:gridCol w="4099809">
                  <a:extLst>
                    <a:ext uri="{9D8B030D-6E8A-4147-A177-3AD203B41FA5}">
                      <a16:colId xmlns:a16="http://schemas.microsoft.com/office/drawing/2014/main" val="4084346482"/>
                    </a:ext>
                  </a:extLst>
                </a:gridCol>
                <a:gridCol w="4925274">
                  <a:extLst>
                    <a:ext uri="{9D8B030D-6E8A-4147-A177-3AD203B41FA5}">
                      <a16:colId xmlns:a16="http://schemas.microsoft.com/office/drawing/2014/main" val="118420743"/>
                    </a:ext>
                  </a:extLst>
                </a:gridCol>
              </a:tblGrid>
              <a:tr h="9553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dirty="0">
                          <a:effectLst/>
                        </a:rPr>
                        <a:t>Feature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dirty="0">
                          <a:effectLst/>
                        </a:rPr>
                        <a:t>| (Bitwise/Logical OR)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u="none" strike="noStrike" dirty="0">
                          <a:effectLst/>
                        </a:rPr>
                        <a:t>|| (Logical OR with Short-Circuiting)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7507"/>
                  </a:ext>
                </a:extLst>
              </a:tr>
              <a:tr h="10350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Type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Bitwise (for integers) or logical (for </a:t>
                      </a:r>
                      <a:r>
                        <a:rPr lang="en-US" sz="2800" u="none" strike="noStrike" dirty="0" err="1">
                          <a:effectLst/>
                        </a:rPr>
                        <a:t>booleans</a:t>
                      </a:r>
                      <a:r>
                        <a:rPr lang="en-US" sz="2800" u="none" strike="noStrike" dirty="0">
                          <a:effectLst/>
                        </a:rPr>
                        <a:t>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Logical (for booleans only)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14601291"/>
                  </a:ext>
                </a:extLst>
              </a:tr>
              <a:tr h="95539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Short-Circuiting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No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Yes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98602440"/>
                  </a:ext>
                </a:extLst>
              </a:tr>
              <a:tr h="975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Evaluation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Always evaluates both sides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Stops evaluating if the first operand is true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72717304"/>
                  </a:ext>
                </a:extLst>
              </a:tr>
              <a:tr h="9952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>
                          <a:effectLst/>
                        </a:rPr>
                        <a:t>Operands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Works on integers and Booleans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Works only on Booleans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88240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37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833B-0BD1-4D02-9D08-A6A95514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77" y="676549"/>
            <a:ext cx="9601196" cy="1303867"/>
          </a:xfrm>
        </p:spPr>
        <p:txBody>
          <a:bodyPr>
            <a:normAutofit/>
          </a:bodyPr>
          <a:lstStyle/>
          <a:p>
            <a:r>
              <a:rPr lang="en-US" sz="5200" b="1" dirty="0">
                <a:solidFill>
                  <a:schemeClr val="bg1"/>
                </a:solidFill>
              </a:rPr>
              <a:t>Array</a:t>
            </a:r>
            <a:endParaRPr lang="en-IN" sz="52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02794-D079-4ABB-936C-03FD5F92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83" y="260260"/>
            <a:ext cx="11268634" cy="529785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 Memory that holds values of the </a:t>
            </a:r>
            <a:r>
              <a:rPr lang="en-US" sz="3600" b="1" dirty="0">
                <a:solidFill>
                  <a:srgbClr val="0000CC"/>
                </a:solidFill>
              </a:rPr>
              <a:t>same</a:t>
            </a:r>
            <a:r>
              <a:rPr lang="en-US" sz="3600" dirty="0">
                <a:solidFill>
                  <a:schemeClr val="tx1"/>
                </a:solidFill>
              </a:rPr>
              <a:t> data type.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 Elements of memory are accessed by </a:t>
            </a:r>
            <a:r>
              <a:rPr lang="en-US" sz="3600" b="1" dirty="0">
                <a:solidFill>
                  <a:srgbClr val="0000CC"/>
                </a:solidFill>
              </a:rPr>
              <a:t>Index</a:t>
            </a:r>
            <a:r>
              <a:rPr lang="en-US" sz="3600" dirty="0">
                <a:solidFill>
                  <a:schemeClr val="tx1"/>
                </a:solidFill>
              </a:rPr>
              <a:t> position.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 Index starts from </a:t>
            </a:r>
            <a:r>
              <a:rPr lang="en-US" sz="3600" b="1" dirty="0">
                <a:solidFill>
                  <a:srgbClr val="00B050"/>
                </a:solidFill>
              </a:rPr>
              <a:t>0.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B050"/>
                </a:solidFill>
              </a:rPr>
              <a:t>Java does not support negative indexing or slicing.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 Single or multidimensional array size.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50B63-3290-4FDD-9745-F3F403A9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BCSE103E-Computer Programming: JAVA, </a:t>
            </a:r>
          </a:p>
        </p:txBody>
      </p:sp>
    </p:spTree>
    <p:extLst>
      <p:ext uri="{BB962C8B-B14F-4D97-AF65-F5344CB8AC3E}">
        <p14:creationId xmlns:p14="http://schemas.microsoft.com/office/powerpoint/2010/main" val="4010328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F4B3-18E5-C0FA-C37E-EDAA99A9F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9900"/>
            <a:ext cx="6766560" cy="76809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Creating array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1405F91-FA1B-2B27-54F7-12DE3BA0B9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4094" y="983865"/>
            <a:ext cx="11223812" cy="41984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Declaring an array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cars []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DD4A6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dirty="0">
                <a:solidFill>
                  <a:srgbClr val="DD4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Declaring an array with values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DD4A6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cars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"Volvo"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"BMW"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"Ford"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"Mazda"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600" dirty="0">
              <a:solidFill>
                <a:srgbClr val="9999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Num [] = {10, 20, 30, 40}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24A5D-FE5D-836A-059D-FE38B0AE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BCSE103E-Computer Programming: JAVA,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54F41-EE9A-6C92-84EE-4CD5AD6D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947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790F-9B8F-737D-B97C-FDD622DE6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945813"/>
            <a:ext cx="8463579" cy="768096"/>
          </a:xfrm>
        </p:spPr>
        <p:txBody>
          <a:bodyPr/>
          <a:lstStyle/>
          <a:p>
            <a:r>
              <a:rPr lang="en-IN" sz="3200" b="1" dirty="0">
                <a:solidFill>
                  <a:schemeClr val="bg1"/>
                </a:solidFill>
              </a:rPr>
              <a:t>Accessing the elements of an array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DC8D901-AFEB-3342-F83F-64E423A970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8235" y="590113"/>
            <a:ext cx="11295529" cy="50479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cars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"Mazda"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Output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Volvo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3200" dirty="0">
                <a:solidFill>
                  <a:srgbClr val="990055"/>
                </a:solidFill>
                <a:latin typeface="Consolas" panose="020B0609020204030204" pitchFamily="49" charset="0"/>
              </a:rPr>
              <a:t>2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Output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Ford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1534B-6DD8-5CFD-09C1-A0E816C6D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BCSE103E-Computer Programming: JAVA,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88757-2997-4B2B-C32A-99AA5616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58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10B9-71DA-C15C-6100-A57DEA9F7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894" y="828888"/>
            <a:ext cx="8655424" cy="768096"/>
          </a:xfrm>
        </p:spPr>
        <p:txBody>
          <a:bodyPr/>
          <a:lstStyle/>
          <a:p>
            <a:r>
              <a:rPr lang="en-IN" sz="3200" b="1" dirty="0">
                <a:solidFill>
                  <a:schemeClr val="bg1"/>
                </a:solidFill>
              </a:rPr>
              <a:t>Changing an element in the array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B4DF0AF-8C2F-93C8-99D9-6022014BF3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2366" y="490540"/>
            <a:ext cx="11344834" cy="52449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 [ ]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"Mazda"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"Opel"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17EF4-E603-7811-667A-3AF22BC42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BCSE103E-Computer Programming: JAVA,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4540C-5ED8-B4DE-48F3-84E4FF8C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0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9E43-F1C7-5B87-8503-B86F318A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951" y="845607"/>
            <a:ext cx="6766560" cy="768096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Length of array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2ED3767-281E-B323-332E-B09AF18749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3764" y="850150"/>
            <a:ext cx="11716871" cy="32751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en-US" sz="3200" dirty="0">
                <a:solidFill>
                  <a:srgbClr val="999999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cars[ ]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"Ford"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"Mazda"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Outputs 4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12E96-52C9-FF4F-8B2B-05767C140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BCSE103E-Computer Programming: JAVA,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D4AA8-6A65-70AC-1AC7-F9BE55A8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1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833B-0BD1-4D02-9D08-A6A95514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10" y="736003"/>
            <a:ext cx="11630889" cy="89535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Example 1: Specific City </a:t>
            </a:r>
            <a:r>
              <a:rPr lang="en-IN" dirty="0" err="1">
                <a:solidFill>
                  <a:schemeClr val="bg1"/>
                </a:solidFill>
              </a:rPr>
              <a:t>Pincode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27952-4305-4EC9-977B-9B7BB748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BCSE103E-Computer Programming: JAVA,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E311B-5909-4E22-838D-CCC5546765EB}"/>
              </a:ext>
            </a:extLst>
          </p:cNvPr>
          <p:cNvSpPr/>
          <p:nvPr/>
        </p:nvSpPr>
        <p:spPr>
          <a:xfrm>
            <a:off x="410774" y="974955"/>
            <a:ext cx="11567675" cy="415498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onedarray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</a:t>
            </a:r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IN" sz="2400" dirty="0">
                <a:solidFill>
                  <a:srgbClr val="6A3E3E"/>
                </a:solidFill>
                <a:latin typeface="Consolas" panose="020B0609020204030204" pitchFamily="49" charset="0"/>
              </a:rPr>
              <a:t>city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[] = {</a:t>
            </a:r>
            <a:r>
              <a:rPr lang="en-IN" sz="2400" dirty="0">
                <a:solidFill>
                  <a:srgbClr val="2A00FF"/>
                </a:solidFill>
                <a:latin typeface="Consolas" panose="020B0609020204030204" pitchFamily="49" charset="0"/>
              </a:rPr>
              <a:t>"Chennai"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sz="2400" dirty="0">
                <a:solidFill>
                  <a:srgbClr val="2A00FF"/>
                </a:solidFill>
                <a:latin typeface="Consolas" panose="020B0609020204030204" pitchFamily="49" charset="0"/>
              </a:rPr>
              <a:t>"Delhi"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2400" dirty="0" err="1">
                <a:solidFill>
                  <a:srgbClr val="2A00FF"/>
                </a:solidFill>
                <a:latin typeface="Consolas" panose="020B0609020204030204" pitchFamily="49" charset="0"/>
              </a:rPr>
              <a:t>Bangaluru</a:t>
            </a:r>
            <a:r>
              <a:rPr lang="en-IN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sz="2400" dirty="0">
                <a:solidFill>
                  <a:srgbClr val="2A00FF"/>
                </a:solidFill>
                <a:latin typeface="Consolas" panose="020B0609020204030204" pitchFamily="49" charset="0"/>
              </a:rPr>
              <a:t>"Hyderabad"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sz="2400" dirty="0">
                <a:solidFill>
                  <a:srgbClr val="2A00FF"/>
                </a:solidFill>
                <a:latin typeface="Consolas" panose="020B0609020204030204" pitchFamily="49" charset="0"/>
              </a:rPr>
              <a:t>"Mumbai"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fr-FR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pincode</a:t>
            </a:r>
            <a:r>
              <a:rPr lang="fr-FR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[] = {600001, 110001, 560001, 500001, 400001};</a:t>
            </a:r>
          </a:p>
          <a:p>
            <a:endParaRPr lang="en-IN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city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[2] + </a:t>
            </a:r>
            <a:r>
              <a:rPr lang="en-US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2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Pincode</a:t>
            </a:r>
            <a:r>
              <a:rPr lang="en-US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is "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pincode</a:t>
            </a:r>
            <a:r>
              <a:rPr lang="en-US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[2]);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2400" dirty="0"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9C3D03-AE88-4F04-B4E2-4677F6C2B439}"/>
              </a:ext>
            </a:extLst>
          </p:cNvPr>
          <p:cNvSpPr/>
          <p:nvPr/>
        </p:nvSpPr>
        <p:spPr>
          <a:xfrm>
            <a:off x="3328354" y="5747374"/>
            <a:ext cx="5508239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Bangaluru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Pincode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 is 560001</a:t>
            </a:r>
          </a:p>
        </p:txBody>
      </p:sp>
    </p:spTree>
    <p:extLst>
      <p:ext uri="{BB962C8B-B14F-4D97-AF65-F5344CB8AC3E}">
        <p14:creationId xmlns:p14="http://schemas.microsoft.com/office/powerpoint/2010/main" val="1675514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833B-0BD1-4D02-9D08-A6A95514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10" y="623125"/>
            <a:ext cx="11285749" cy="130386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Example 2: Cities </a:t>
            </a:r>
            <a:r>
              <a:rPr lang="en-IN" dirty="0" err="1">
                <a:solidFill>
                  <a:schemeClr val="bg1"/>
                </a:solidFill>
              </a:rPr>
              <a:t>Pincode</a:t>
            </a:r>
            <a:r>
              <a:rPr lang="en-IN" dirty="0">
                <a:solidFill>
                  <a:schemeClr val="bg1"/>
                </a:solidFill>
              </a:rPr>
              <a:t> – using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02794-D079-4ABB-936C-03FD5F922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7473D-4B77-4A29-97E6-CE56EACC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BCSE103E-Computer Programming: JAVA,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D1B5E8-F020-4181-A4E8-EB66F4896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51" y="0"/>
            <a:ext cx="11626408" cy="55261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76EFE7-2B15-02BB-0513-44BD78B0EF66}"/>
              </a:ext>
            </a:extLst>
          </p:cNvPr>
          <p:cNvSpPr/>
          <p:nvPr/>
        </p:nvSpPr>
        <p:spPr>
          <a:xfrm>
            <a:off x="3449823" y="4502014"/>
            <a:ext cx="5864275" cy="224676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Chennai </a:t>
            </a:r>
            <a:r>
              <a:rPr lang="en-I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Pincode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 is 600001</a:t>
            </a:r>
          </a:p>
          <a:p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Delhi </a:t>
            </a:r>
            <a:r>
              <a:rPr lang="en-I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Pincode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 is 110001</a:t>
            </a:r>
          </a:p>
          <a:p>
            <a:r>
              <a:rPr lang="en-I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Bangaluru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Pincode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 is 560001</a:t>
            </a:r>
          </a:p>
          <a:p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Hyderabad </a:t>
            </a:r>
            <a:r>
              <a:rPr lang="en-I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Pincode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 is 500001</a:t>
            </a:r>
          </a:p>
          <a:p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Mumbai </a:t>
            </a:r>
            <a:r>
              <a:rPr lang="en-I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Pincode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 is 400001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52957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833B-0BD1-4D02-9D08-A6A95514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991" y="629706"/>
            <a:ext cx="9601196" cy="1303867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Memory Allocation using ‘new’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7DC58BA-74F7-4BB1-8770-9C882037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BCSE103E-Computer Programming: JAVA,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325837-3FCE-4683-84FF-DD0005CAAAAD}"/>
              </a:ext>
            </a:extLst>
          </p:cNvPr>
          <p:cNvSpPr txBox="1"/>
          <p:nvPr/>
        </p:nvSpPr>
        <p:spPr>
          <a:xfrm>
            <a:off x="891987" y="1955985"/>
            <a:ext cx="10322859" cy="1668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u="sng" dirty="0"/>
              <a:t>Syntax:</a:t>
            </a:r>
          </a:p>
          <a:p>
            <a:pPr>
              <a:lnSpc>
                <a:spcPct val="150000"/>
              </a:lnSpc>
            </a:pPr>
            <a:r>
              <a:rPr lang="en-US" sz="3600" dirty="0" err="1">
                <a:solidFill>
                  <a:srgbClr val="FF0000"/>
                </a:solidFill>
              </a:rPr>
              <a:t>data_type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identifier [ ] = </a:t>
            </a:r>
            <a:r>
              <a:rPr lang="en-US" sz="3600" i="1" dirty="0">
                <a:solidFill>
                  <a:srgbClr val="33CC33"/>
                </a:solidFill>
              </a:rPr>
              <a:t>new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rgbClr val="FF0000"/>
                </a:solidFill>
              </a:rPr>
              <a:t>data_type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[ </a:t>
            </a:r>
            <a:r>
              <a:rPr lang="en-US" sz="3600" dirty="0" err="1">
                <a:solidFill>
                  <a:schemeClr val="bg2">
                    <a:lumMod val="50000"/>
                  </a:schemeClr>
                </a:solidFill>
              </a:rPr>
              <a:t>array_size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 ];</a:t>
            </a:r>
            <a:endParaRPr lang="en-IN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0199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5027338B3483489D2F7B47120A4937" ma:contentTypeVersion="4" ma:contentTypeDescription="Create a new document." ma:contentTypeScope="" ma:versionID="c7a0a30ed5dc66330919c0d6887e3933">
  <xsd:schema xmlns:xsd="http://www.w3.org/2001/XMLSchema" xmlns:xs="http://www.w3.org/2001/XMLSchema" xmlns:p="http://schemas.microsoft.com/office/2006/metadata/properties" xmlns:ns2="38a45cfc-84e9-422d-a71c-6e6cc9786f7d" targetNamespace="http://schemas.microsoft.com/office/2006/metadata/properties" ma:root="true" ma:fieldsID="5cc9eda084dc9d26852c022c8223016f" ns2:_="">
    <xsd:import namespace="38a45cfc-84e9-422d-a71c-6e6cc9786f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a45cfc-84e9-422d-a71c-6e6cc9786f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84ED10-CD13-4511-9224-6BE6ED9C5E88}"/>
</file>

<file path=customXml/itemProps2.xml><?xml version="1.0" encoding="utf-8"?>
<ds:datastoreItem xmlns:ds="http://schemas.openxmlformats.org/officeDocument/2006/customXml" ds:itemID="{625D6C84-FEC8-4B37-B2A5-AF96E8AB342F}"/>
</file>

<file path=customXml/itemProps3.xml><?xml version="1.0" encoding="utf-8"?>
<ds:datastoreItem xmlns:ds="http://schemas.openxmlformats.org/officeDocument/2006/customXml" ds:itemID="{8CF91866-9A27-4326-9CF6-5B338BD0A6E1}"/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2709</TotalTime>
  <Words>658</Words>
  <Application>Microsoft Office PowerPoint</Application>
  <PresentationFormat>Widescreen</PresentationFormat>
  <Paragraphs>130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Unicode MS</vt:lpstr>
      <vt:lpstr>Calibri</vt:lpstr>
      <vt:lpstr>Calibri Light</vt:lpstr>
      <vt:lpstr>Consolas</vt:lpstr>
      <vt:lpstr>Times New Roman</vt:lpstr>
      <vt:lpstr>Retrospect</vt:lpstr>
      <vt:lpstr>Module 2 - Arrays </vt:lpstr>
      <vt:lpstr>Array</vt:lpstr>
      <vt:lpstr>Creating array</vt:lpstr>
      <vt:lpstr>Accessing the elements of an array</vt:lpstr>
      <vt:lpstr>Changing an element in the array</vt:lpstr>
      <vt:lpstr>Length of array</vt:lpstr>
      <vt:lpstr>Example 1: Specific City Pincode</vt:lpstr>
      <vt:lpstr>Example 2: Cities Pincode – using for loop</vt:lpstr>
      <vt:lpstr>Memory Allocation using ‘new’</vt:lpstr>
      <vt:lpstr>Array – ‘new’</vt:lpstr>
      <vt:lpstr>Creating Array and adding elements</vt:lpstr>
      <vt:lpstr>TRY</vt:lpstr>
      <vt:lpstr>Solution - Sum</vt:lpstr>
      <vt:lpstr>Solution - Min</vt:lpstr>
      <vt:lpstr>Practice Problems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/>
  <dc:creator>Chrishia Christudhas</dc:creator>
  <cp:lastModifiedBy>Soni Raj</cp:lastModifiedBy>
  <cp:revision>23</cp:revision>
  <dcterms:created xsi:type="dcterms:W3CDTF">2023-03-16T15:36:03Z</dcterms:created>
  <dcterms:modified xsi:type="dcterms:W3CDTF">2025-01-08T06:44:49Z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0x010100B05027338B3483489D2F7B47120A4937</vt:lpwstr>
  </property>
</Properties>
</file>