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  <p:sldId id="328" r:id="rId3"/>
    <p:sldId id="353" r:id="rId4"/>
    <p:sldId id="355" r:id="rId5"/>
    <p:sldId id="343" r:id="rId6"/>
    <p:sldId id="359" r:id="rId7"/>
    <p:sldId id="344" r:id="rId8"/>
    <p:sldId id="365" r:id="rId9"/>
    <p:sldId id="364" r:id="rId10"/>
    <p:sldId id="356" r:id="rId11"/>
    <p:sldId id="354" r:id="rId12"/>
    <p:sldId id="347" r:id="rId13"/>
    <p:sldId id="357" r:id="rId14"/>
    <p:sldId id="366" r:id="rId15"/>
    <p:sldId id="367" r:id="rId16"/>
    <p:sldId id="362" r:id="rId17"/>
    <p:sldId id="363" r:id="rId18"/>
    <p:sldId id="349" r:id="rId19"/>
    <p:sldId id="350" r:id="rId20"/>
    <p:sldId id="352" r:id="rId21"/>
    <p:sldId id="360" r:id="rId22"/>
    <p:sldId id="361" r:id="rId23"/>
    <p:sldId id="3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Module 3 – Classes and objects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8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9B99-FA2C-9C75-684A-73545C56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Non-Access Specifiers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2F88-1A63-1FFF-AF0F-9217C4BA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define special properties of classes, methods, or variables.</a:t>
            </a:r>
            <a:endParaRPr lang="en-US" sz="3200" dirty="0"/>
          </a:p>
          <a:p>
            <a:r>
              <a:rPr lang="en-US" sz="3200" dirty="0"/>
              <a:t>static: Belongs to the class instead of instances.</a:t>
            </a:r>
          </a:p>
          <a:p>
            <a:r>
              <a:rPr lang="en-US" sz="3200" dirty="0"/>
              <a:t>final: Prevents modification.</a:t>
            </a:r>
          </a:p>
          <a:p>
            <a:r>
              <a:rPr lang="en-US" sz="3200" dirty="0"/>
              <a:t>abstract: Defines an incomplete class or method.</a:t>
            </a:r>
          </a:p>
          <a:p>
            <a:r>
              <a:rPr lang="en-US" sz="3200" dirty="0"/>
              <a:t>synchronized: Used for thread safety.</a:t>
            </a:r>
          </a:p>
        </p:txBody>
      </p:sp>
    </p:spTree>
    <p:extLst>
      <p:ext uri="{BB962C8B-B14F-4D97-AF65-F5344CB8AC3E}">
        <p14:creationId xmlns:p14="http://schemas.microsoft.com/office/powerpoint/2010/main" val="87696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A77E-C3B5-C08D-B18D-483905F4C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6" y="3773183"/>
            <a:ext cx="9583487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8482C9-CEEF-F2AD-AC96-E8F5B760B7B9}"/>
              </a:ext>
            </a:extLst>
          </p:cNvPr>
          <p:cNvSpPr txBox="1"/>
          <p:nvPr/>
        </p:nvSpPr>
        <p:spPr>
          <a:xfrm>
            <a:off x="573742" y="1014845"/>
            <a:ext cx="111700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State: </a:t>
            </a:r>
            <a:r>
              <a:rPr lang="en-US" sz="2800" dirty="0"/>
              <a:t>It is represented by attributes of an object. It also reflects the properties of an object.</a:t>
            </a:r>
          </a:p>
          <a:p>
            <a:pPr algn="just"/>
            <a:r>
              <a:rPr lang="en-US" sz="2800" b="1" dirty="0"/>
              <a:t>Behavior: </a:t>
            </a:r>
            <a:r>
              <a:rPr lang="en-US" sz="2800" dirty="0"/>
              <a:t>It is represented by the methods of an object. It also reflects the response of an object with other objects.</a:t>
            </a:r>
          </a:p>
          <a:p>
            <a:pPr algn="just"/>
            <a:r>
              <a:rPr lang="en-US" sz="2800" b="1" dirty="0"/>
              <a:t>Identity: </a:t>
            </a:r>
            <a:r>
              <a:rPr lang="en-US" sz="2800" dirty="0"/>
              <a:t>It gives a unique name to an object and enables one object to interact with other objects.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B7964-70CB-E185-4E13-A60B5452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4497"/>
            <a:ext cx="10058400" cy="76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29292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B0CA-36AF-5D73-16AE-81557578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5254"/>
            <a:ext cx="10058400" cy="9942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Declaring Objects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6FD-5F41-924B-9FED-CB457F0C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14" y="1154347"/>
            <a:ext cx="10959353" cy="4168588"/>
          </a:xfrm>
        </p:spPr>
        <p:txBody>
          <a:bodyPr>
            <a:normAutofit/>
          </a:bodyPr>
          <a:lstStyle/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of Class </a:t>
            </a: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any number of objects using one single class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2B350C-3664-DD85-FB8D-EF4839339E85}"/>
              </a:ext>
            </a:extLst>
          </p:cNvPr>
          <p:cNvGrpSpPr/>
          <p:nvPr/>
        </p:nvGrpSpPr>
        <p:grpSpPr>
          <a:xfrm>
            <a:off x="3217506" y="3066972"/>
            <a:ext cx="4985200" cy="3280041"/>
            <a:chOff x="950987" y="2276774"/>
            <a:chExt cx="4113382" cy="27377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1CB2D1-E461-F623-72A0-15054FD6EBB9}"/>
                </a:ext>
              </a:extLst>
            </p:cNvPr>
            <p:cNvSpPr txBox="1"/>
            <p:nvPr/>
          </p:nvSpPr>
          <p:spPr>
            <a:xfrm>
              <a:off x="1389186" y="3111871"/>
              <a:ext cx="3675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Calibri" pitchFamily="34" charset="0"/>
                  <a:cs typeface="Calibri" pitchFamily="34" charset="0"/>
                </a:rPr>
                <a:t>Dog German = new  Dog(); 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B9CFF90-2584-9366-4CE1-7C3E6BAE814F}"/>
                </a:ext>
              </a:extLst>
            </p:cNvPr>
            <p:cNvCxnSpPr/>
            <p:nvPr/>
          </p:nvCxnSpPr>
          <p:spPr>
            <a:xfrm>
              <a:off x="1699846" y="3481203"/>
              <a:ext cx="0" cy="1116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3D6F72-5BBD-162B-AA4D-728C2E96D810}"/>
                </a:ext>
              </a:extLst>
            </p:cNvPr>
            <p:cNvCxnSpPr/>
            <p:nvPr/>
          </p:nvCxnSpPr>
          <p:spPr>
            <a:xfrm>
              <a:off x="2262554" y="3481203"/>
              <a:ext cx="0" cy="540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D17A5F-3E72-0D44-16FD-B0364E435DFE}"/>
                </a:ext>
              </a:extLst>
            </p:cNvPr>
            <p:cNvSpPr txBox="1"/>
            <p:nvPr/>
          </p:nvSpPr>
          <p:spPr>
            <a:xfrm>
              <a:off x="1947448" y="4081739"/>
              <a:ext cx="1002511" cy="539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Instance </a:t>
              </a:r>
            </a:p>
            <a:p>
              <a:r>
                <a:rPr lang="en-IN" dirty="0"/>
                <a:t>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F5AA2-E07C-3979-3FB6-09B0D2B589F4}"/>
                </a:ext>
              </a:extLst>
            </p:cNvPr>
            <p:cNvSpPr txBox="1"/>
            <p:nvPr/>
          </p:nvSpPr>
          <p:spPr>
            <a:xfrm>
              <a:off x="950987" y="4645241"/>
              <a:ext cx="149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Class name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E08CA-364F-B683-867A-B5A85650E5E7}"/>
                </a:ext>
              </a:extLst>
            </p:cNvPr>
            <p:cNvSpPr txBox="1"/>
            <p:nvPr/>
          </p:nvSpPr>
          <p:spPr>
            <a:xfrm>
              <a:off x="2176515" y="2276774"/>
              <a:ext cx="2299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Memory Allocation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D698B62-E09A-34C5-519C-55BECFB075F2}"/>
                </a:ext>
              </a:extLst>
            </p:cNvPr>
            <p:cNvCxnSpPr/>
            <p:nvPr/>
          </p:nvCxnSpPr>
          <p:spPr>
            <a:xfrm flipV="1">
              <a:off x="2797759" y="2704164"/>
              <a:ext cx="0" cy="4640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81434F9-FF33-3E76-A767-8DA4ED78254D}"/>
                </a:ext>
              </a:extLst>
            </p:cNvPr>
            <p:cNvCxnSpPr/>
            <p:nvPr/>
          </p:nvCxnSpPr>
          <p:spPr>
            <a:xfrm>
              <a:off x="3226391" y="3481203"/>
              <a:ext cx="0" cy="3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8A668A-0130-F707-01B4-474E84623DC0}"/>
                </a:ext>
              </a:extLst>
            </p:cNvPr>
            <p:cNvSpPr txBox="1"/>
            <p:nvPr/>
          </p:nvSpPr>
          <p:spPr>
            <a:xfrm>
              <a:off x="2815259" y="3838675"/>
              <a:ext cx="1497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Constructor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79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5648-947B-987B-50FA-9E568D39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13FF-E0E2-781F-5BC9-B5974577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3C47E-A452-C1BF-CB72-A9576EA1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480304"/>
            <a:ext cx="10057110" cy="58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6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0C565-B418-809D-DDE8-AF8E37A1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60" y="214489"/>
            <a:ext cx="7490470" cy="628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3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568FA-2E33-0B61-3414-0B9C35BD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9" y="572138"/>
            <a:ext cx="11027326" cy="571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2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B8B9-9DE4-3CF7-B89F-E6E0BEF6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7608"/>
            <a:ext cx="10058400" cy="1093156"/>
          </a:xfrm>
        </p:spPr>
        <p:txBody>
          <a:bodyPr/>
          <a:lstStyle/>
          <a:p>
            <a:pPr algn="ctr"/>
            <a:r>
              <a:rPr lang="en-US" dirty="0"/>
              <a:t>Array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43E7-96DD-C32F-5BE0-EDCECB542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31" y="1132089"/>
            <a:ext cx="3582834" cy="4050792"/>
          </a:xfrm>
        </p:spPr>
        <p:txBody>
          <a:bodyPr>
            <a:normAutofit/>
          </a:bodyPr>
          <a:lstStyle/>
          <a:p>
            <a:r>
              <a:rPr lang="en-US" sz="3200" dirty="0"/>
              <a:t>Arrays can store multiple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C2996-D7A7-E0A4-CCB9-F9CADF5AB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06" y="987419"/>
            <a:ext cx="7052176" cy="5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60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83B2DA-4447-55B6-C0BA-CC0749E1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685"/>
            <a:ext cx="5244353" cy="5229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7677B-C5F1-4F59-CB3C-EC52C5542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93" y="1036685"/>
            <a:ext cx="6831107" cy="53730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6B9E08-C34A-5C11-12D8-99B4B8B1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7608"/>
            <a:ext cx="10058400" cy="1093156"/>
          </a:xfrm>
        </p:spPr>
        <p:txBody>
          <a:bodyPr/>
          <a:lstStyle/>
          <a:p>
            <a:pPr algn="ctr"/>
            <a:r>
              <a:rPr lang="en-US" dirty="0"/>
              <a:t>Array of Objects</a:t>
            </a:r>
          </a:p>
        </p:txBody>
      </p:sp>
    </p:spTree>
    <p:extLst>
      <p:ext uri="{BB962C8B-B14F-4D97-AF65-F5344CB8AC3E}">
        <p14:creationId xmlns:p14="http://schemas.microsoft.com/office/powerpoint/2010/main" val="346212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3EAF-D8CB-A7D1-2744-BA54AA5B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048871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Basic Structure of a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EFCA8-A606-1967-94FD-4BFA2511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292" y="1561320"/>
            <a:ext cx="8437649" cy="401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55DE-1359-5CD2-C264-79E9503C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Example 1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6C3E2E9-7345-68D2-4530-257159584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6" t="2686" r="-2439" b="2336"/>
          <a:stretch/>
        </p:blipFill>
        <p:spPr>
          <a:xfrm>
            <a:off x="1022607" y="2205318"/>
            <a:ext cx="4759628" cy="39372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409FC-247F-A056-67DD-4F37A58B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373" y="6077241"/>
            <a:ext cx="1580909" cy="592254"/>
          </a:xfrm>
          <a:prstGeom prst="rect">
            <a:avLst/>
          </a:prstGeom>
        </p:spPr>
      </p:pic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820A3BBC-9D25-81CB-8B35-BF8E88224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28"/>
          <a:stretch/>
        </p:blipFill>
        <p:spPr>
          <a:xfrm>
            <a:off x="7073468" y="2093976"/>
            <a:ext cx="4759628" cy="372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36983"/>
            <a:ext cx="9601196" cy="130386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Basic 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758337"/>
            <a:ext cx="10058400" cy="4762679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</a:rPr>
              <a:t>A </a:t>
            </a:r>
            <a:r>
              <a:rPr lang="en-US" altLang="en-US" sz="2800" i="1" dirty="0">
                <a:latin typeface="Arial" panose="020B0604020202020204" pitchFamily="34" charset="0"/>
              </a:rPr>
              <a:t>class </a:t>
            </a:r>
            <a:endParaRPr lang="en-US" sz="2800" dirty="0">
              <a:latin typeface="Roboto" panose="02000000000000000000" pitchFamily="2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Roboto" panose="02000000000000000000" pitchFamily="2" charset="0"/>
              </a:rPr>
              <a:t>Class is a blueprint or template that defines the structure of an object.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latin typeface="Roboto" panose="02000000000000000000" pitchFamily="2" charset="0"/>
              </a:rPr>
              <a:t>C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ontainer that stores the Variables and </a:t>
            </a:r>
            <a:r>
              <a:rPr lang="en-US" sz="2800" dirty="0">
                <a:latin typeface="Roboto" panose="02000000000000000000" pitchFamily="2" charset="0"/>
              </a:rPr>
              <a:t>M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ethods together</a:t>
            </a:r>
            <a:endParaRPr lang="en-US" altLang="en-US" sz="2800" i="1" dirty="0">
              <a:latin typeface="Arial" panose="020B0604020202020204" pitchFamily="34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2800" dirty="0">
                <a:latin typeface="Arial" panose="020B0604020202020204" pitchFamily="34" charset="0"/>
              </a:rPr>
              <a:t>An object - is an </a:t>
            </a:r>
            <a:r>
              <a:rPr lang="en-US" altLang="en-US" sz="2800" i="1" dirty="0">
                <a:latin typeface="Arial" panose="020B0604020202020204" pitchFamily="34" charset="0"/>
              </a:rPr>
              <a:t>instance</a:t>
            </a:r>
            <a:r>
              <a:rPr lang="en-US" altLang="en-US" sz="2800" dirty="0">
                <a:latin typeface="Arial" panose="020B0604020202020204" pitchFamily="34" charset="0"/>
              </a:rPr>
              <a:t> of the class.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A Method – gives the behavior of an object.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An attribute – gives the properties of an object.</a:t>
            </a:r>
          </a:p>
          <a:p>
            <a:r>
              <a:rPr lang="en-US" altLang="en-US" sz="2800" dirty="0">
                <a:latin typeface="Arial" panose="020B0604020202020204" pitchFamily="34" charset="0"/>
              </a:rPr>
              <a:t>Package -  collection of related classes.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F9BF-6E80-E9CA-80BF-6F95E51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D8E99B-554C-11B9-2DED-D6582A4F9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54" y="2470494"/>
            <a:ext cx="5920029" cy="36479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FE2B6-E3F2-09D8-1A61-949518A6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745" y="4592551"/>
            <a:ext cx="1445596" cy="9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54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0155C-D27A-A541-36B2-50565884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88" y="136408"/>
            <a:ext cx="11615712" cy="65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26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3ABDF8-7419-A800-0C75-18FAFF34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98" y="1012057"/>
            <a:ext cx="10402747" cy="48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8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6B4D4C-3840-0819-130B-9A5738EE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29" y="845225"/>
            <a:ext cx="10421118" cy="554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2EB329-CE13-6BC8-C198-FBED1570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39" y="475838"/>
            <a:ext cx="11441122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7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E7BF-6EA5-BF8D-E5A4-6A8E5B1A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13" y="0"/>
            <a:ext cx="10058400" cy="160934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Components of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5841-9D6A-811D-BF1E-6266D3AA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59" y="1673173"/>
            <a:ext cx="10682881" cy="405079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-apple-system"/>
              </a:rPr>
              <a:t>Generally, class declarations consist of the following elements arranged in sequence:</a:t>
            </a:r>
            <a:endParaRPr lang="en-US" sz="3200" dirty="0"/>
          </a:p>
          <a:p>
            <a:r>
              <a:rPr lang="en-US" sz="3200" dirty="0"/>
              <a:t>Modifiers: A class can be public or has default access.</a:t>
            </a:r>
          </a:p>
          <a:p>
            <a:r>
              <a:rPr lang="en-US" sz="3200" dirty="0"/>
              <a:t>Class keyword: Class keyword is used to create a class.</a:t>
            </a:r>
          </a:p>
          <a:p>
            <a:r>
              <a:rPr lang="en-US" sz="3200" dirty="0"/>
              <a:t>Class name: The name should begin with an initial letter. </a:t>
            </a:r>
          </a:p>
          <a:p>
            <a:r>
              <a:rPr lang="en-US" sz="3200" dirty="0"/>
              <a:t>Body: The class body is surrounded by braces, { }.</a:t>
            </a:r>
          </a:p>
        </p:txBody>
      </p:sp>
    </p:spTree>
    <p:extLst>
      <p:ext uri="{BB962C8B-B14F-4D97-AF65-F5344CB8AC3E}">
        <p14:creationId xmlns:p14="http://schemas.microsoft.com/office/powerpoint/2010/main" val="38036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B482-1FA3-0D4F-73A7-A5392F8A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47" y="98612"/>
            <a:ext cx="10058400" cy="13267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Components of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CE81B-378E-2127-EBB3-58049A36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83" y="1669386"/>
            <a:ext cx="11453846" cy="405079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Access Modifiers</a:t>
            </a:r>
          </a:p>
          <a:p>
            <a:pPr marL="0" indent="0">
              <a:buNone/>
            </a:pPr>
            <a:r>
              <a:rPr lang="en-IN" sz="2800" dirty="0">
                <a:latin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en-IN" sz="2800" b="0" i="0" dirty="0">
                <a:effectLst/>
                <a:latin typeface="Roboto" panose="02000000000000000000" pitchFamily="2" charset="0"/>
              </a:rPr>
              <a:t>	Public</a:t>
            </a:r>
            <a:endParaRPr lang="en-IN" sz="2800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N" sz="2800" b="0" i="0" dirty="0">
                <a:effectLst/>
                <a:latin typeface="Roboto" panose="02000000000000000000" pitchFamily="2" charset="0"/>
              </a:rPr>
              <a:t>	Private</a:t>
            </a:r>
          </a:p>
          <a:p>
            <a:pPr marL="0" indent="0">
              <a:buNone/>
            </a:pPr>
            <a:r>
              <a:rPr lang="en-IN" sz="2800" dirty="0">
                <a:latin typeface="Roboto" panose="02000000000000000000" pitchFamily="2" charset="0"/>
              </a:rPr>
              <a:t>	</a:t>
            </a:r>
            <a:r>
              <a:rPr lang="en-IN" sz="2800" b="0" i="0" dirty="0">
                <a:effectLst/>
                <a:latin typeface="Roboto" panose="02000000000000000000" pitchFamily="2" charset="0"/>
              </a:rPr>
              <a:t>Protected</a:t>
            </a:r>
          </a:p>
          <a:p>
            <a:pPr marL="0" indent="0">
              <a:buNone/>
            </a:pPr>
            <a:r>
              <a:rPr lang="en-IN" sz="2800" dirty="0">
                <a:latin typeface="Roboto" panose="02000000000000000000" pitchFamily="2" charset="0"/>
              </a:rPr>
              <a:t>	</a:t>
            </a:r>
            <a:r>
              <a:rPr lang="en-IN" sz="2800" b="0" i="0" dirty="0">
                <a:effectLst/>
                <a:latin typeface="Roboto" panose="02000000000000000000" pitchFamily="2" charset="0"/>
              </a:rPr>
              <a:t>Default</a:t>
            </a:r>
          </a:p>
          <a:p>
            <a:pPr marL="0" indent="0">
              <a:buNone/>
            </a:pPr>
            <a:endParaRPr lang="en-US" sz="28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These access modifiers specify the accessibility and user permissions of the methods and members of the class.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7D57C9-167A-B7CF-2F2B-1CC1E53B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22" y="1911433"/>
            <a:ext cx="4297029" cy="25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5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9348B-90E4-2579-D9C8-22C06F37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93" y="1776182"/>
            <a:ext cx="959301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A25-DB8F-43F0-EF4C-84C56948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53220"/>
            <a:ext cx="10058400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800" dirty="0"/>
              <a:t>Class Name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US" sz="2800" b="0" i="0" dirty="0">
                <a:effectLst/>
                <a:latin typeface="Roboto" panose="02000000000000000000" pitchFamily="2" charset="0"/>
              </a:rPr>
              <a:t>This describes the name given to the class that the programmer decides on, according to the predefined naming conventions.</a:t>
            </a:r>
            <a:endParaRPr lang="en-IN" sz="28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sz="2800" dirty="0"/>
          </a:p>
          <a:p>
            <a:pPr marL="457200" indent="-457200">
              <a:buFont typeface="+mj-lt"/>
              <a:buAutoNum type="arabicPeriod" startAt="3"/>
            </a:pPr>
            <a:r>
              <a:rPr lang="en-IN" sz="2800" dirty="0"/>
              <a:t>Body of the Class</a:t>
            </a:r>
          </a:p>
          <a:p>
            <a:pPr marL="0" indent="0">
              <a:buNone/>
            </a:pPr>
            <a:r>
              <a:rPr lang="en-IN" sz="2800" b="0" i="0" dirty="0">
                <a:effectLst/>
                <a:latin typeface="Roboto" panose="02000000000000000000" pitchFamily="2" charset="0"/>
              </a:rPr>
              <a:t>	includes executable statements.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4844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4D9C3-6143-7624-A56A-3AC80FDA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91" y="111066"/>
            <a:ext cx="9563150" cy="66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8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0575A-7B01-A315-0B18-56B6917E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3" y="337563"/>
            <a:ext cx="10316890" cy="63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4F04B5-DF38-4FD3-9037-339F3CDCBFC0}"/>
</file>

<file path=customXml/itemProps2.xml><?xml version="1.0" encoding="utf-8"?>
<ds:datastoreItem xmlns:ds="http://schemas.openxmlformats.org/officeDocument/2006/customXml" ds:itemID="{ECA79C53-8DFD-4083-9622-58B537DF65EA}"/>
</file>

<file path=customXml/itemProps3.xml><?xml version="1.0" encoding="utf-8"?>
<ds:datastoreItem xmlns:ds="http://schemas.openxmlformats.org/officeDocument/2006/customXml" ds:itemID="{E67E3257-1930-4683-9811-10BEF35D4692}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2635</TotalTime>
  <Words>358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Roboto</vt:lpstr>
      <vt:lpstr>Rockwell</vt:lpstr>
      <vt:lpstr>Rockwell Condensed</vt:lpstr>
      <vt:lpstr>Times New Roman</vt:lpstr>
      <vt:lpstr>Wingdings</vt:lpstr>
      <vt:lpstr>Wood Type</vt:lpstr>
      <vt:lpstr>Module 3 – Classes and objects </vt:lpstr>
      <vt:lpstr>Basic Terminology </vt:lpstr>
      <vt:lpstr>PowerPoint Presentation</vt:lpstr>
      <vt:lpstr>Components of class</vt:lpstr>
      <vt:lpstr>Components of class</vt:lpstr>
      <vt:lpstr>PowerPoint Presentation</vt:lpstr>
      <vt:lpstr>PowerPoint Presentation</vt:lpstr>
      <vt:lpstr>PowerPoint Presentation</vt:lpstr>
      <vt:lpstr>PowerPoint Presentation</vt:lpstr>
      <vt:lpstr>Non-Access Specifiers </vt:lpstr>
      <vt:lpstr>Object</vt:lpstr>
      <vt:lpstr>Declaring Objects</vt:lpstr>
      <vt:lpstr>PowerPoint Presentation</vt:lpstr>
      <vt:lpstr>PowerPoint Presentation</vt:lpstr>
      <vt:lpstr>PowerPoint Presentation</vt:lpstr>
      <vt:lpstr>Array of Objects</vt:lpstr>
      <vt:lpstr>Array of Objects</vt:lpstr>
      <vt:lpstr>Basic Structure of a class</vt:lpstr>
      <vt:lpstr>Example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– Classes and objects</dc:title>
  <dc:creator>Chrishia Christudhas</dc:creator>
  <cp:lastModifiedBy>Soni Raj</cp:lastModifiedBy>
  <cp:revision>22</cp:revision>
  <dcterms:created xsi:type="dcterms:W3CDTF">2023-04-19T17:20:46Z</dcterms:created>
  <dcterms:modified xsi:type="dcterms:W3CDTF">2025-02-05T04:56:01Z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