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23" r:id="rId3"/>
    <p:sldId id="304" r:id="rId4"/>
    <p:sldId id="307" r:id="rId5"/>
    <p:sldId id="330" r:id="rId6"/>
    <p:sldId id="339" r:id="rId7"/>
    <p:sldId id="331" r:id="rId8"/>
    <p:sldId id="257" r:id="rId9"/>
    <p:sldId id="332" r:id="rId10"/>
    <p:sldId id="337" r:id="rId11"/>
    <p:sldId id="338" r:id="rId12"/>
    <p:sldId id="333" r:id="rId13"/>
    <p:sldId id="334" r:id="rId14"/>
    <p:sldId id="335" r:id="rId15"/>
    <p:sldId id="340" r:id="rId16"/>
    <p:sldId id="325" r:id="rId17"/>
    <p:sldId id="326" r:id="rId18"/>
    <p:sldId id="328" r:id="rId19"/>
    <p:sldId id="329" r:id="rId20"/>
    <p:sldId id="327" r:id="rId21"/>
    <p:sldId id="324" r:id="rId22"/>
    <p:sldId id="33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24A7B-8867-4770-90A1-94304F301D0F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AE7C7-D528-4328-A487-51B20F8A64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5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5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59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38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462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48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52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548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16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01437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0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6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8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6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0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1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98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8090-20D8-4B6C-B92B-3537A873FE1D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DF63E6-F539-433C-AA9C-7CA98A1DB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B7D4-6620-A97C-0C84-370F8F12B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361" y="1411416"/>
            <a:ext cx="10166555" cy="1643958"/>
          </a:xfrm>
        </p:spPr>
        <p:txBody>
          <a:bodyPr>
            <a:noAutofit/>
          </a:bodyPr>
          <a:lstStyle/>
          <a:p>
            <a:r>
              <a:rPr lang="en-IN" sz="7200" b="1" dirty="0"/>
              <a:t>JAVA COUSRSE INTRO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45206-967E-415F-51C3-6FDEF4B78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5769" y="4826540"/>
            <a:ext cx="5407742" cy="112628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Soni </a:t>
            </a:r>
            <a:r>
              <a:rPr 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Ishwarya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</a:p>
          <a:p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professor</a:t>
            </a:r>
          </a:p>
          <a:p>
            <a:r>
              <a:rPr lang="en-IN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soniishwarya.v@vit.ac.in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818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927BB6-DECA-AA77-F4C4-74EDA4A2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16" y="312778"/>
            <a:ext cx="8092287" cy="4288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2D1BE0-0000-9881-F9F5-D2F7055B7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914" y="5787269"/>
            <a:ext cx="4371945" cy="5053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A519F0-A9DF-9741-8220-1D653CEF1715}"/>
              </a:ext>
            </a:extLst>
          </p:cNvPr>
          <p:cNvSpPr txBox="1"/>
          <p:nvPr/>
        </p:nvSpPr>
        <p:spPr>
          <a:xfrm>
            <a:off x="2753466" y="5028321"/>
            <a:ext cx="17693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35344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CFDA65-EF5C-806D-E60E-7978692D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1" y="167148"/>
            <a:ext cx="12057519" cy="4557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6FB21E-1892-3875-1A68-B5EC0653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70" y="5836198"/>
            <a:ext cx="9830104" cy="5252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89AE64-4821-0349-4311-7534BDD9EBB2}"/>
              </a:ext>
            </a:extLst>
          </p:cNvPr>
          <p:cNvSpPr txBox="1"/>
          <p:nvPr/>
        </p:nvSpPr>
        <p:spPr>
          <a:xfrm>
            <a:off x="2006215" y="4849407"/>
            <a:ext cx="17693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96385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EE63-1FFD-6FBE-3D2D-B65CF1A6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-73981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Printing with Escape Characters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497A7-6043-528D-C193-30627F1E9FC9}"/>
              </a:ext>
            </a:extLst>
          </p:cNvPr>
          <p:cNvSpPr txBox="1"/>
          <p:nvPr/>
        </p:nvSpPr>
        <p:spPr>
          <a:xfrm>
            <a:off x="1640156" y="613688"/>
            <a:ext cx="96374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Escape sequences like </a:t>
            </a:r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\n (new line),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\t (tab),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\\ (backslash)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9992C-ED07-5384-7931-2BEF3A00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1" y="1755871"/>
            <a:ext cx="11956289" cy="3346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167A76-B247-2DA4-1F84-BEE10EBE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624" y="4727146"/>
            <a:ext cx="6203149" cy="2130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3AA9A7-F00B-2C76-7F88-7D0468AE756B}"/>
              </a:ext>
            </a:extLst>
          </p:cNvPr>
          <p:cNvSpPr txBox="1"/>
          <p:nvPr/>
        </p:nvSpPr>
        <p:spPr>
          <a:xfrm>
            <a:off x="1494937" y="5395289"/>
            <a:ext cx="1749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13226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182CC-92E8-64A5-F3AE-513B041DE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CAA5-AFD8-7598-40D4-CE4DA998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-73981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Concatenation with Print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9D715-CED5-E15F-BF4B-3F8A15FB60FD}"/>
              </a:ext>
            </a:extLst>
          </p:cNvPr>
          <p:cNvSpPr txBox="1"/>
          <p:nvPr/>
        </p:nvSpPr>
        <p:spPr>
          <a:xfrm>
            <a:off x="1273117" y="5837211"/>
            <a:ext cx="1749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78D0F-E025-7357-A332-D0718149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3" y="1435510"/>
            <a:ext cx="11965858" cy="42298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8FAD7F-E39D-312C-CFA2-6D6CAC5B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477" y="5837211"/>
            <a:ext cx="9031523" cy="584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58D9EE-BBDE-6559-5AA0-2DE29D5015EE}"/>
              </a:ext>
            </a:extLst>
          </p:cNvPr>
          <p:cNvSpPr txBox="1"/>
          <p:nvPr/>
        </p:nvSpPr>
        <p:spPr>
          <a:xfrm>
            <a:off x="7590504" y="740416"/>
            <a:ext cx="468015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You can concatenate strings and variables in print/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by using </a:t>
            </a:r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05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A921-3047-5C3A-81C0-A8557333A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7605A-9A60-5992-62C2-953853E0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-73981"/>
            <a:ext cx="9283483" cy="1280890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Printing Special Unicode Characters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B3D4B-7523-5EEE-B27B-797C4DF695C4}"/>
              </a:ext>
            </a:extLst>
          </p:cNvPr>
          <p:cNvSpPr txBox="1"/>
          <p:nvPr/>
        </p:nvSpPr>
        <p:spPr>
          <a:xfrm>
            <a:off x="1941711" y="5729056"/>
            <a:ext cx="1749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7E1F2B-C5A8-93C4-BEFC-2AB2E04CF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4" y="1433051"/>
            <a:ext cx="11729465" cy="3728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D8AB9-BD70-3C33-3930-E8CAD6EC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729" y="5388077"/>
            <a:ext cx="5051330" cy="13470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D57AEB-1BDE-6894-9A58-5F54B0CBA670}"/>
              </a:ext>
            </a:extLst>
          </p:cNvPr>
          <p:cNvSpPr txBox="1"/>
          <p:nvPr/>
        </p:nvSpPr>
        <p:spPr>
          <a:xfrm>
            <a:off x="8642554" y="951861"/>
            <a:ext cx="30578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IN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uXXXX</a:t>
            </a:r>
            <a:r>
              <a:rPr lang="en-IN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for Unicode.</a:t>
            </a:r>
          </a:p>
        </p:txBody>
      </p:sp>
    </p:spTree>
    <p:extLst>
      <p:ext uri="{BB962C8B-B14F-4D97-AF65-F5344CB8AC3E}">
        <p14:creationId xmlns:p14="http://schemas.microsoft.com/office/powerpoint/2010/main" val="305054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DEBE-7EF6-FC09-08B5-BD139565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88" y="18796"/>
            <a:ext cx="5518689" cy="1280890"/>
          </a:xfrm>
        </p:spPr>
        <p:txBody>
          <a:bodyPr/>
          <a:lstStyle/>
          <a:p>
            <a:r>
              <a:rPr lang="en-IN"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Printing using format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2F9D9F4-AF36-262D-829A-BE729CBA4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309" y="666772"/>
            <a:ext cx="50337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format() is similar to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18852-C107-0097-BCD3-C4BC32860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2" y="1444153"/>
            <a:ext cx="10076187" cy="3177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B5882-D9F3-D494-040F-CF5289C2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03" y="5910694"/>
            <a:ext cx="4896593" cy="561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B9C163-1733-5581-3B6B-319277F3EE14}"/>
              </a:ext>
            </a:extLst>
          </p:cNvPr>
          <p:cNvSpPr txBox="1"/>
          <p:nvPr/>
        </p:nvSpPr>
        <p:spPr>
          <a:xfrm>
            <a:off x="2323976" y="4973539"/>
            <a:ext cx="1746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239831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47C88-770C-3451-F7D9-40A178FC6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DB8353-C84F-4A5D-00B7-2BC4F2D9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937" y="0"/>
            <a:ext cx="4387980" cy="749555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rgbClr val="C00000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9DAED-4CA0-DF7B-46F4-D51ED93AF08E}"/>
              </a:ext>
            </a:extLst>
          </p:cNvPr>
          <p:cNvSpPr txBox="1"/>
          <p:nvPr/>
        </p:nvSpPr>
        <p:spPr>
          <a:xfrm>
            <a:off x="1595619" y="704988"/>
            <a:ext cx="45003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 of 2 numbers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20FE1-74EB-0B84-BF2D-91F2FE4F2843}"/>
              </a:ext>
            </a:extLst>
          </p:cNvPr>
          <p:cNvSpPr txBox="1"/>
          <p:nvPr/>
        </p:nvSpPr>
        <p:spPr>
          <a:xfrm>
            <a:off x="1222763" y="5983505"/>
            <a:ext cx="1746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B8473-3C08-1BA4-369A-275B425C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6" y="1310411"/>
            <a:ext cx="12018464" cy="4364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133E56-81B4-DD00-17CB-A032DCACD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24" y="5903617"/>
            <a:ext cx="822915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0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EB9E2-BE4A-260B-3DB3-FAF812CF9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E78486-C3B7-2994-09AE-D1633EFF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937" y="0"/>
            <a:ext cx="4387980" cy="749555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rgbClr val="C00000"/>
                </a:solidFill>
              </a:rPr>
              <a:t>Example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6BE40-094D-17F6-0EA4-D2EA4EFED75B}"/>
              </a:ext>
            </a:extLst>
          </p:cNvPr>
          <p:cNvSpPr txBox="1"/>
          <p:nvPr/>
        </p:nvSpPr>
        <p:spPr>
          <a:xfrm>
            <a:off x="1615283" y="623868"/>
            <a:ext cx="95738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if the number is even or odd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8ABAF-1DA0-071D-A026-8F81FA9863A9}"/>
              </a:ext>
            </a:extLst>
          </p:cNvPr>
          <p:cNvSpPr txBox="1"/>
          <p:nvPr/>
        </p:nvSpPr>
        <p:spPr>
          <a:xfrm>
            <a:off x="1222763" y="5983505"/>
            <a:ext cx="1746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619493-BBC3-1403-0781-5D40CEA7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2" y="1526840"/>
            <a:ext cx="11976158" cy="4337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72F85E-4205-C91B-03CE-4C22D003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304" y="5916414"/>
            <a:ext cx="6591451" cy="6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57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9F00-33BB-4526-FBD4-5535E71F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08" y="-51803"/>
            <a:ext cx="8911687" cy="700732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User-Defined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26E90-2446-A7C3-90AD-37CDABB97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38" y="615968"/>
            <a:ext cx="11041626" cy="377762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User defined Input can be used by importing the SCANNER (allows you to read input from any input sources like keyboard, files etc)</a:t>
            </a:r>
          </a:p>
          <a:p>
            <a:r>
              <a:rPr lang="en-I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java.util.Scanner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Scanner </a:t>
            </a:r>
            <a:r>
              <a:rPr lang="en-IN" sz="2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703462E-24AF-1C6D-3A16-46DF0A8FD1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33600" y="3431456"/>
            <a:ext cx="688259" cy="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0216577-C2D5-1CBB-3275-B1427C85DE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42071" y="3409106"/>
            <a:ext cx="688259" cy="3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A669DB0-6C8B-C2D4-1C44-1B944E7B7F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29083" y="3431456"/>
            <a:ext cx="688259" cy="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BF7B8C-F43A-FC84-F03C-1E8E1979DACD}"/>
              </a:ext>
            </a:extLst>
          </p:cNvPr>
          <p:cNvSpPr txBox="1"/>
          <p:nvPr/>
        </p:nvSpPr>
        <p:spPr>
          <a:xfrm>
            <a:off x="1471151" y="3775586"/>
            <a:ext cx="1490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53E89-3DA1-6861-1E58-D7AE8F87A1E7}"/>
              </a:ext>
            </a:extLst>
          </p:cNvPr>
          <p:cNvSpPr txBox="1"/>
          <p:nvPr/>
        </p:nvSpPr>
        <p:spPr>
          <a:xfrm>
            <a:off x="3045541" y="3759496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4CD9F-BAE7-A87F-B1D5-81AE229B4930}"/>
              </a:ext>
            </a:extLst>
          </p:cNvPr>
          <p:cNvSpPr txBox="1"/>
          <p:nvPr/>
        </p:nvSpPr>
        <p:spPr>
          <a:xfrm>
            <a:off x="4773566" y="3759496"/>
            <a:ext cx="2207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3489BEC-9062-C73E-FB6A-3C1ADC200A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8337" y="3431455"/>
            <a:ext cx="688259" cy="3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4F3B97-9777-2347-EC13-6E1825D0B195}"/>
              </a:ext>
            </a:extLst>
          </p:cNvPr>
          <p:cNvSpPr txBox="1"/>
          <p:nvPr/>
        </p:nvSpPr>
        <p:spPr>
          <a:xfrm>
            <a:off x="6870908" y="3753237"/>
            <a:ext cx="3630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381937-C871-A21C-37C1-A740039C219E}"/>
              </a:ext>
            </a:extLst>
          </p:cNvPr>
          <p:cNvSpPr txBox="1"/>
          <p:nvPr/>
        </p:nvSpPr>
        <p:spPr>
          <a:xfrm>
            <a:off x="4423904" y="4585219"/>
            <a:ext cx="244700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allocate memory and create a new object.</a:t>
            </a:r>
            <a:endParaRPr lang="en-I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39A52F9-0BC2-8F37-4D6A-435E500389EB}"/>
              </a:ext>
            </a:extLst>
          </p:cNvPr>
          <p:cNvCxnSpPr>
            <a:cxnSpLocks/>
          </p:cNvCxnSpPr>
          <p:nvPr/>
        </p:nvCxnSpPr>
        <p:spPr>
          <a:xfrm rot="5400000">
            <a:off x="5503838" y="4376319"/>
            <a:ext cx="287137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65E9420-493E-13AD-6AF7-BA68A5D7CDE1}"/>
              </a:ext>
            </a:extLst>
          </p:cNvPr>
          <p:cNvSpPr txBox="1"/>
          <p:nvPr/>
        </p:nvSpPr>
        <p:spPr>
          <a:xfrm>
            <a:off x="7368054" y="4585218"/>
            <a:ext cx="244700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initializes the Scanner object.</a:t>
            </a:r>
            <a:endParaRPr lang="en-IN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CE4D8F4-C247-7031-75C7-F5FE22819A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22544" y="4358087"/>
            <a:ext cx="323599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3B299A-B581-7C31-28E3-DF85DA56C6F2}"/>
              </a:ext>
            </a:extLst>
          </p:cNvPr>
          <p:cNvSpPr txBox="1"/>
          <p:nvPr/>
        </p:nvSpPr>
        <p:spPr>
          <a:xfrm>
            <a:off x="1066188" y="4585219"/>
            <a:ext cx="286057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used to parse (read) primitive types (int, double, float, string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EF28ECD-9CF5-C816-11A1-CE8F20887D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83847" y="4393590"/>
            <a:ext cx="299885" cy="1"/>
          </a:xfrm>
          <a:prstGeom prst="bentConnector3">
            <a:avLst>
              <a:gd name="adj1" fmla="val 1057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35540AB-6B8E-2405-CB05-956D3E171DF9}"/>
              </a:ext>
            </a:extLst>
          </p:cNvPr>
          <p:cNvCxnSpPr>
            <a:cxnSpLocks/>
          </p:cNvCxnSpPr>
          <p:nvPr/>
        </p:nvCxnSpPr>
        <p:spPr>
          <a:xfrm>
            <a:off x="8337755" y="3104763"/>
            <a:ext cx="1818968" cy="274777"/>
          </a:xfrm>
          <a:prstGeom prst="bentConnector3">
            <a:avLst>
              <a:gd name="adj1" fmla="val 27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88DAD4-7863-16C4-355A-F4B3F14055D5}"/>
              </a:ext>
            </a:extLst>
          </p:cNvPr>
          <p:cNvSpPr txBox="1"/>
          <p:nvPr/>
        </p:nvSpPr>
        <p:spPr>
          <a:xfrm>
            <a:off x="10228618" y="2687042"/>
            <a:ext cx="181896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input stream</a:t>
            </a:r>
            <a:endParaRPr lang="en-IN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0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63B1-21FF-E9A3-0ADD-CB34523DA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967" y="1622605"/>
            <a:ext cx="8915400" cy="3777622"/>
          </a:xfrm>
        </p:spPr>
        <p:txBody>
          <a:bodyPr>
            <a:normAutofit/>
          </a:bodyPr>
          <a:lstStyle/>
          <a:p>
            <a:pPr marL="0" marR="0" indent="0">
              <a:buNone/>
            </a:pPr>
            <a:r>
              <a:rPr lang="en-IN" sz="32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IN" sz="32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.print</a:t>
            </a:r>
            <a:r>
              <a:rPr lang="en-I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3200" b="1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"Enter first number: "</a:t>
            </a:r>
            <a:r>
              <a:rPr lang="en-IN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marR="0" indent="0">
              <a:buNone/>
            </a:pPr>
            <a:r>
              <a:rPr lang="en-IN" sz="3200" b="1" dirty="0">
                <a:solidFill>
                  <a:srgbClr val="7F00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>
                <a:solidFill>
                  <a:srgbClr val="6A3E3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num1</a:t>
            </a:r>
            <a:r>
              <a:rPr lang="en-IN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3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scanner</a:t>
            </a:r>
            <a:r>
              <a:rPr lang="en-IN" sz="32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sz="3200" b="1" dirty="0" err="1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nextInt</a:t>
            </a:r>
            <a:r>
              <a:rPr lang="en-IN" sz="32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C3A146-7D54-306F-15A0-8C5F6B9B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12" y="157316"/>
            <a:ext cx="8912225" cy="688258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User-Defined Input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14AB7BB-99F8-B4BE-AAD6-1B1F9584E7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40941" y="3033251"/>
            <a:ext cx="422788" cy="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BCA3028-D5C0-9A0D-42DA-F5327602A683}"/>
              </a:ext>
            </a:extLst>
          </p:cNvPr>
          <p:cNvCxnSpPr>
            <a:cxnSpLocks/>
          </p:cNvCxnSpPr>
          <p:nvPr/>
        </p:nvCxnSpPr>
        <p:spPr>
          <a:xfrm>
            <a:off x="6159910" y="2821858"/>
            <a:ext cx="1578078" cy="422788"/>
          </a:xfrm>
          <a:prstGeom prst="bentConnector3">
            <a:avLst>
              <a:gd name="adj1" fmla="val -109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3A7F63-E86A-6388-903E-5CB3CABEF91B}"/>
              </a:ext>
            </a:extLst>
          </p:cNvPr>
          <p:cNvSpPr txBox="1"/>
          <p:nvPr/>
        </p:nvSpPr>
        <p:spPr>
          <a:xfrm>
            <a:off x="2998841" y="3441291"/>
            <a:ext cx="25957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the Scanner (Class) object </a:t>
            </a:r>
            <a:endParaRPr lang="en-IN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FDEDE-58AF-28D4-3630-643E32D5C1C1}"/>
              </a:ext>
            </a:extLst>
          </p:cNvPr>
          <p:cNvSpPr txBox="1"/>
          <p:nvPr/>
        </p:nvSpPr>
        <p:spPr>
          <a:xfrm>
            <a:off x="7909848" y="2708738"/>
            <a:ext cx="35923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 for the user to enter a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Parse the input and return it as an integer.</a:t>
            </a:r>
            <a:endParaRPr lang="en-IN" sz="3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6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10" y="314325"/>
            <a:ext cx="7043617" cy="904876"/>
          </a:xfrm>
        </p:spPr>
        <p:txBody>
          <a:bodyPr/>
          <a:lstStyle/>
          <a:p>
            <a:pPr algn="ctr"/>
            <a:r>
              <a:rPr lang="en-US" sz="5400" b="1" dirty="0"/>
              <a:t>Course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13048" y="1362075"/>
            <a:ext cx="8578952" cy="2233233"/>
          </a:xfrm>
        </p:spPr>
        <p:txBody>
          <a:bodyPr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Course Name: Computer Programming : Java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Course Code: BCSE103E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Class ID : CH2024250502984 / CH2024250502953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Slot : TD1 / L29+L30+L37+L38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Credit: 2 + 1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520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0094B-6B83-FE4B-B8C8-1A0710D81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B55C5E3-865F-AC19-3F2B-5CFC21CA2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46" y="0"/>
            <a:ext cx="10639367" cy="6849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AF6415-37CE-56C4-2090-ED89E5B01C06}"/>
              </a:ext>
            </a:extLst>
          </p:cNvPr>
          <p:cNvSpPr txBox="1"/>
          <p:nvPr/>
        </p:nvSpPr>
        <p:spPr>
          <a:xfrm>
            <a:off x="8929088" y="1099886"/>
            <a:ext cx="38514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Largest of Three Numbers</a:t>
            </a:r>
            <a:endParaRPr lang="en-IN" sz="32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154C11-3244-C553-6B4C-BABF2334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583" y="0"/>
            <a:ext cx="4387980" cy="749555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rgbClr val="C00000"/>
                </a:solidFill>
              </a:rPr>
              <a:t>Example 4</a:t>
            </a:r>
          </a:p>
        </p:txBody>
      </p:sp>
    </p:spTree>
    <p:extLst>
      <p:ext uri="{BB962C8B-B14F-4D97-AF65-F5344CB8AC3E}">
        <p14:creationId xmlns:p14="http://schemas.microsoft.com/office/powerpoint/2010/main" val="2424602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0E5799-6303-2F13-8252-0088BF3C6482}"/>
              </a:ext>
            </a:extLst>
          </p:cNvPr>
          <p:cNvSpPr txBox="1"/>
          <p:nvPr/>
        </p:nvSpPr>
        <p:spPr>
          <a:xfrm>
            <a:off x="5401473" y="1121123"/>
            <a:ext cx="20437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EB5C29-92E8-D48B-A4B5-238B2F919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76" y="2280241"/>
            <a:ext cx="8505124" cy="287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0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8701-E2D5-1DBC-3998-87236CD4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713" y="259299"/>
            <a:ext cx="3857036" cy="128089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0BFB-F77D-43AF-CF33-A904A9EE8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670" y="1540189"/>
            <a:ext cx="10507356" cy="377762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Compute the average of three numbers and print the average. Get the input from the user and have statement that says “the average is “ and then print the answer.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Compute the area of a circle and print the value. Get the radius from the user and print a statement that says “the area of the circle is “ and then print the answer.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9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300190"/>
            <a:ext cx="6583680" cy="1531357"/>
          </a:xfrm>
        </p:spPr>
        <p:txBody>
          <a:bodyPr/>
          <a:lstStyle/>
          <a:p>
            <a:r>
              <a:rPr lang="en-US" sz="4800" b="1" dirty="0"/>
              <a:t>What is needed from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735" y="2244704"/>
            <a:ext cx="6583680" cy="320734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Attendance – 75% (Theory and LAB)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Time is limited.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Bring Notebook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954E5D-F52E-5FC1-DF13-F7241CCA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91" y="610107"/>
            <a:ext cx="6846492" cy="697583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9AFB95-979A-F1E0-388F-4E589DBA4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8194" y="1797581"/>
            <a:ext cx="9280819" cy="4457325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Activities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(MCQ and Coding)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PAT - Periodic Assessment Test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6 PAT (10 marks) :- 6x10 = 60   -----&gt;  60%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30mins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FAT-Final Assessment Test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2 FAT (50 marks) :- 2x20 = 40   ---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--&gt;  40%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100 mins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43A5E6-204F-6324-B075-F3DB3399D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026" y="0"/>
            <a:ext cx="3265974" cy="26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A89257-D026-6A0E-1505-1F589A9DC291}"/>
              </a:ext>
            </a:extLst>
          </p:cNvPr>
          <p:cNvSpPr txBox="1"/>
          <p:nvPr/>
        </p:nvSpPr>
        <p:spPr>
          <a:xfrm>
            <a:off x="2841522" y="2064774"/>
            <a:ext cx="69317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STATEMENTS</a:t>
            </a:r>
          </a:p>
        </p:txBody>
      </p:sp>
    </p:spTree>
    <p:extLst>
      <p:ext uri="{BB962C8B-B14F-4D97-AF65-F5344CB8AC3E}">
        <p14:creationId xmlns:p14="http://schemas.microsoft.com/office/powerpoint/2010/main" val="162126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82C4-CB84-67AA-D383-3407671C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679" y="574948"/>
            <a:ext cx="8911687" cy="1280890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 STATEMENTS</a:t>
            </a:r>
            <a:br>
              <a:rPr lang="en-IN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B7BB1-85F2-83F7-DDD1-F51124802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574" y="1966451"/>
            <a:ext cx="4431020" cy="377762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print()</a:t>
            </a:r>
          </a:p>
          <a:p>
            <a:r>
              <a:rPr lang="en-IN" sz="3200" dirty="0" err="1"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IN" sz="32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format()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2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29964-DF73-DF04-E586-70296CDF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013" y="32193"/>
            <a:ext cx="4013393" cy="128089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Printing</a:t>
            </a:r>
            <a:endParaRPr lang="en-IN" sz="4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BB4C1-131C-4A46-7A51-F9F18FC4AC7D}"/>
              </a:ext>
            </a:extLst>
          </p:cNvPr>
          <p:cNvSpPr txBox="1"/>
          <p:nvPr/>
        </p:nvSpPr>
        <p:spPr>
          <a:xfrm>
            <a:off x="983226" y="1313083"/>
            <a:ext cx="1059917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println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appends a newline after printing the message.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prints the text and moves to the next line.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prints the text on the same line.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does not add a newline; subsequent text will continue on the same line.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9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E6B461-EE0B-3262-73EC-24F01DB8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007" y="-16613"/>
            <a:ext cx="8911687" cy="749555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rgbClr val="C00000"/>
                </a:solidFill>
              </a:rPr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075CF-FA7E-5F95-CD5A-A579C0CEB444}"/>
              </a:ext>
            </a:extLst>
          </p:cNvPr>
          <p:cNvSpPr txBox="1"/>
          <p:nvPr/>
        </p:nvSpPr>
        <p:spPr>
          <a:xfrm>
            <a:off x="4269993" y="72529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 Program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BA107C-E064-3A3B-CDB5-1A0FC7D71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2" y="1275559"/>
            <a:ext cx="11815040" cy="36019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65C848-214A-F00B-14AD-670366BAA9ED}"/>
              </a:ext>
            </a:extLst>
          </p:cNvPr>
          <p:cNvSpPr txBox="1"/>
          <p:nvPr/>
        </p:nvSpPr>
        <p:spPr>
          <a:xfrm>
            <a:off x="5280356" y="4174753"/>
            <a:ext cx="16312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CF0728-42EA-7E06-F08C-67829A85B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18" y="4877515"/>
            <a:ext cx="10617080" cy="181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2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61F8D-91B0-399E-BF6A-E2F6D8380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222B-C50D-5996-FDAE-20BB8A39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110" y="1781"/>
            <a:ext cx="6019174" cy="128089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Formatting with print</a:t>
            </a:r>
            <a:endParaRPr lang="en-IN" sz="4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9F062-29AF-D8E2-C2AF-4757F90BA5F1}"/>
              </a:ext>
            </a:extLst>
          </p:cNvPr>
          <p:cNvSpPr txBox="1"/>
          <p:nvPr/>
        </p:nvSpPr>
        <p:spPr>
          <a:xfrm>
            <a:off x="1474839" y="723147"/>
            <a:ext cx="1059917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System.out.printf</a:t>
            </a:r>
            <a:r>
              <a:rPr lang="en-US"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allows formatted strings like in C programming.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921DE-A6E7-6A76-1DCE-7B695D69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8" y="1824397"/>
            <a:ext cx="11948011" cy="3720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9A236-CA04-0730-35B0-E278FA154FE6}"/>
              </a:ext>
            </a:extLst>
          </p:cNvPr>
          <p:cNvSpPr txBox="1"/>
          <p:nvPr/>
        </p:nvSpPr>
        <p:spPr>
          <a:xfrm>
            <a:off x="1298292" y="5842465"/>
            <a:ext cx="17693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65A04-091F-42AE-AD9D-221A0AC6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653" y="5842465"/>
            <a:ext cx="8889359" cy="614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036F08-A27C-DDC9-2238-245B03289D63}"/>
              </a:ext>
            </a:extLst>
          </p:cNvPr>
          <p:cNvSpPr txBox="1"/>
          <p:nvPr/>
        </p:nvSpPr>
        <p:spPr>
          <a:xfrm>
            <a:off x="8965785" y="2021773"/>
            <a:ext cx="29804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holders</a:t>
            </a:r>
          </a:p>
          <a:p>
            <a:r>
              <a:rPr lang="en-I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%s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: string </a:t>
            </a:r>
          </a:p>
          <a:p>
            <a:r>
              <a:rPr lang="en-I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%d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: integer</a:t>
            </a:r>
          </a:p>
          <a:p>
            <a:r>
              <a:rPr lang="en-IN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%f </a:t>
            </a: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: float</a:t>
            </a:r>
          </a:p>
        </p:txBody>
      </p:sp>
    </p:spTree>
    <p:extLst>
      <p:ext uri="{BB962C8B-B14F-4D97-AF65-F5344CB8AC3E}">
        <p14:creationId xmlns:p14="http://schemas.microsoft.com/office/powerpoint/2010/main" val="32379507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0" ma:contentTypeDescription="Create a new document." ma:contentTypeScope="" ma:versionID="4df44b17db4371417061868f15fdd16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275044-D58A-49FE-84AA-B5D2BAA85ABC}"/>
</file>

<file path=customXml/itemProps2.xml><?xml version="1.0" encoding="utf-8"?>
<ds:datastoreItem xmlns:ds="http://schemas.openxmlformats.org/officeDocument/2006/customXml" ds:itemID="{09EA1A71-F89B-4F4D-B93E-D31E6B14BB41}"/>
</file>

<file path=customXml/itemProps3.xml><?xml version="1.0" encoding="utf-8"?>
<ds:datastoreItem xmlns:ds="http://schemas.openxmlformats.org/officeDocument/2006/customXml" ds:itemID="{A908959B-6DD9-478A-AA52-0DFABD3CAB1F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482</TotalTime>
  <Words>543</Words>
  <Application>Microsoft Office PowerPoint</Application>
  <PresentationFormat>Widescreen</PresentationFormat>
  <Paragraphs>92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Wisp</vt:lpstr>
      <vt:lpstr>JAVA COUSRSE INTRO </vt:lpstr>
      <vt:lpstr>Course</vt:lpstr>
      <vt:lpstr>What is needed from you?</vt:lpstr>
      <vt:lpstr>ASSESSMENT</vt:lpstr>
      <vt:lpstr>PowerPoint Presentation</vt:lpstr>
      <vt:lpstr>PRINT STATEMENTS </vt:lpstr>
      <vt:lpstr>Basic Printing</vt:lpstr>
      <vt:lpstr>Example 1</vt:lpstr>
      <vt:lpstr>Formatting with print</vt:lpstr>
      <vt:lpstr>PowerPoint Presentation</vt:lpstr>
      <vt:lpstr>PowerPoint Presentation</vt:lpstr>
      <vt:lpstr>Printing with Escape Characters</vt:lpstr>
      <vt:lpstr>String Concatenation with Print</vt:lpstr>
      <vt:lpstr>Printing Special Unicode Characters</vt:lpstr>
      <vt:lpstr>Printing using format</vt:lpstr>
      <vt:lpstr>Example 2</vt:lpstr>
      <vt:lpstr>Example 3</vt:lpstr>
      <vt:lpstr>User-Defined Input</vt:lpstr>
      <vt:lpstr>User-Defined Input</vt:lpstr>
      <vt:lpstr>Example 4</vt:lpstr>
      <vt:lpstr>PowerPoint Presentation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sheelarani v</dc:creator>
  <cp:lastModifiedBy>sheelarani v</cp:lastModifiedBy>
  <cp:revision>49</cp:revision>
  <dcterms:created xsi:type="dcterms:W3CDTF">2024-12-13T04:22:35Z</dcterms:created>
  <dcterms:modified xsi:type="dcterms:W3CDTF">2024-12-17T10:18:43Z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