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6" r:id="rId3"/>
    <p:sldId id="287" r:id="rId4"/>
    <p:sldId id="257" r:id="rId5"/>
    <p:sldId id="278" r:id="rId6"/>
    <p:sldId id="258" r:id="rId7"/>
    <p:sldId id="276" r:id="rId8"/>
    <p:sldId id="274" r:id="rId9"/>
    <p:sldId id="277" r:id="rId10"/>
    <p:sldId id="269" r:id="rId11"/>
    <p:sldId id="284" r:id="rId12"/>
    <p:sldId id="283" r:id="rId13"/>
    <p:sldId id="280" r:id="rId14"/>
    <p:sldId id="281" r:id="rId15"/>
    <p:sldId id="282" r:id="rId16"/>
    <p:sldId id="285" r:id="rId17"/>
    <p:sldId id="273" r:id="rId18"/>
    <p:sldId id="272" r:id="rId19"/>
    <p:sldId id="279" r:id="rId20"/>
    <p:sldId id="259" r:id="rId21"/>
    <p:sldId id="260" r:id="rId22"/>
    <p:sldId id="270"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5403EC-38BD-454F-95B5-552A2226AFA4}"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B0CBD55-C2E5-4E23-8C57-0C0DE487B86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403EC-38BD-454F-95B5-552A2226AFA4}"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0CBD55-C2E5-4E23-8C57-0C0DE487B8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403EC-38BD-454F-95B5-552A2226AFA4}"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0CBD55-C2E5-4E23-8C57-0C0DE487B86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5403EC-38BD-454F-95B5-552A2226AFA4}"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0CBD55-C2E5-4E23-8C57-0C0DE487B86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5403EC-38BD-454F-95B5-552A2226AFA4}"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0CBD55-C2E5-4E23-8C57-0C0DE487B86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5403EC-38BD-454F-95B5-552A2226AFA4}"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0CBD55-C2E5-4E23-8C57-0C0DE487B86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403EC-38BD-454F-95B5-552A2226AFA4}"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0CBD55-C2E5-4E23-8C57-0C0DE487B86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403EC-38BD-454F-95B5-552A2226AFA4}"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0CBD55-C2E5-4E23-8C57-0C0DE487B86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403EC-38BD-454F-95B5-552A2226AFA4}"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0CBD55-C2E5-4E23-8C57-0C0DE487B86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403EC-38BD-454F-95B5-552A2226AFA4}"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0CBD55-C2E5-4E23-8C57-0C0DE487B86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5403EC-38BD-454F-95B5-552A2226AFA4}"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B0CBD55-C2E5-4E23-8C57-0C0DE487B86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5403EC-38BD-454F-95B5-552A2226AFA4}"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B0CBD55-C2E5-4E23-8C57-0C0DE487B86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5403EC-38BD-454F-95B5-552A2226AFA4}"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B0CBD55-C2E5-4E23-8C57-0C0DE487B8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403EC-38BD-454F-95B5-552A2226AFA4}" type="datetimeFigureOut">
              <a:rPr lang="en-US" smtClean="0"/>
              <a:t>2/28/2021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B0CBD55-C2E5-4E23-8C57-0C0DE487B8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403EC-38BD-454F-95B5-552A2226AFA4}"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B0CBD55-C2E5-4E23-8C57-0C0DE487B86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403EC-38BD-454F-95B5-552A2226AFA4}"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0CBD55-C2E5-4E23-8C57-0C0DE487B86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75403EC-38BD-454F-95B5-552A2226AFA4}" type="datetimeFigureOut">
              <a:rPr lang="en-US" smtClean="0"/>
              <a:t>2/28/2021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B0CBD55-C2E5-4E23-8C57-0C0DE487B86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9802" y="1178498"/>
            <a:ext cx="9164877" cy="2379944"/>
          </a:xfrm>
        </p:spPr>
        <p:txBody>
          <a:bodyPr>
            <a:normAutofit/>
          </a:bodyPr>
          <a:lstStyle/>
          <a:p>
            <a:r>
              <a:rPr lang="en-US" sz="3600" dirty="0">
                <a:latin typeface="Algerian" panose="04020705040A02060702" pitchFamily="82" charset="0"/>
                <a:cs typeface="Times New Roman" panose="02020603050405020304" pitchFamily="18" charset="0"/>
              </a:rPr>
              <a:t>Automatic Categorization of quality Clothing Using Machine learning</a:t>
            </a:r>
          </a:p>
        </p:txBody>
      </p:sp>
      <p:sp>
        <p:nvSpPr>
          <p:cNvPr id="3" name="TextBox 2"/>
          <p:cNvSpPr txBox="1"/>
          <p:nvPr/>
        </p:nvSpPr>
        <p:spPr>
          <a:xfrm>
            <a:off x="254695" y="226153"/>
            <a:ext cx="3106455" cy="646331"/>
          </a:xfrm>
          <a:prstGeom prst="rect">
            <a:avLst/>
          </a:prstGeom>
          <a:noFill/>
        </p:spPr>
        <p:txBody>
          <a:bodyPr wrap="square" rtlCol="0">
            <a:spAutoFit/>
          </a:bodyPr>
          <a:lstStyle/>
          <a:p>
            <a:r>
              <a:rPr lang="en-IN" dirty="0">
                <a:latin typeface="Algerian" panose="04020705040A02060702" pitchFamily="82" charset="0"/>
                <a:cs typeface="Calibri" panose="020F0502020204030204" pitchFamily="34" charset="0"/>
              </a:rPr>
              <a:t>Guide :</a:t>
            </a:r>
          </a:p>
          <a:p>
            <a:r>
              <a:rPr lang="en-IN" dirty="0">
                <a:latin typeface="Arial Black" panose="020B0A04020102020204" pitchFamily="34" charset="0"/>
                <a:cs typeface="Calibri" panose="020F0502020204030204" pitchFamily="34" charset="0"/>
              </a:rPr>
              <a:t>Dr.S.Sivasubramanian</a:t>
            </a:r>
            <a:endParaRPr lang="en-IN" dirty="0">
              <a:latin typeface="Arial Black" panose="020B0A04020102020204" pitchFamily="34" charset="0"/>
            </a:endParaRPr>
          </a:p>
        </p:txBody>
      </p:sp>
      <p:sp>
        <p:nvSpPr>
          <p:cNvPr id="5" name="TextBox 4"/>
          <p:cNvSpPr txBox="1"/>
          <p:nvPr/>
        </p:nvSpPr>
        <p:spPr>
          <a:xfrm>
            <a:off x="8517698" y="5331994"/>
            <a:ext cx="3444657" cy="1200329"/>
          </a:xfrm>
          <a:prstGeom prst="rect">
            <a:avLst/>
          </a:prstGeom>
          <a:noFill/>
        </p:spPr>
        <p:txBody>
          <a:bodyPr wrap="square" rtlCol="0">
            <a:spAutoFit/>
          </a:bodyPr>
          <a:lstStyle/>
          <a:p>
            <a:r>
              <a:rPr lang="en-IN" dirty="0">
                <a:solidFill>
                  <a:schemeClr val="tx1">
                    <a:lumMod val="95000"/>
                    <a:lumOff val="5000"/>
                  </a:schemeClr>
                </a:solidFill>
                <a:latin typeface="Algerian" panose="04020705040A02060702" pitchFamily="82" charset="0"/>
              </a:rPr>
              <a:t>Presented by :</a:t>
            </a:r>
          </a:p>
          <a:p>
            <a:r>
              <a:rPr lang="en-IN" dirty="0">
                <a:solidFill>
                  <a:schemeClr val="tx1">
                    <a:lumMod val="95000"/>
                    <a:lumOff val="5000"/>
                  </a:schemeClr>
                </a:solidFill>
                <a:latin typeface="Arial Black" panose="020B0A04020102020204" pitchFamily="34" charset="0"/>
              </a:rPr>
              <a:t>Jyothika K 410717104036</a:t>
            </a:r>
          </a:p>
          <a:p>
            <a:r>
              <a:rPr lang="en-IN" dirty="0">
                <a:solidFill>
                  <a:schemeClr val="tx1">
                    <a:lumMod val="95000"/>
                    <a:lumOff val="5000"/>
                  </a:schemeClr>
                </a:solidFill>
                <a:latin typeface="Arial Black" panose="020B0A04020102020204" pitchFamily="34" charset="0"/>
              </a:rPr>
              <a:t>Pavithra R 410717104055</a:t>
            </a:r>
          </a:p>
          <a:p>
            <a:r>
              <a:rPr lang="en-IN" dirty="0">
                <a:solidFill>
                  <a:schemeClr val="tx1">
                    <a:lumMod val="95000"/>
                    <a:lumOff val="5000"/>
                  </a:schemeClr>
                </a:solidFill>
                <a:latin typeface="Arial Black" panose="020B0A04020102020204" pitchFamily="34" charset="0"/>
              </a:rPr>
              <a:t>Preethi N  410717104060</a:t>
            </a:r>
          </a:p>
        </p:txBody>
      </p:sp>
      <p:pic>
        <p:nvPicPr>
          <p:cNvPr id="6" name="Picture 5">
            <a:extLst>
              <a:ext uri="{FF2B5EF4-FFF2-40B4-BE49-F238E27FC236}">
                <a16:creationId xmlns:a16="http://schemas.microsoft.com/office/drawing/2014/main" id="{3C0C6099-13F7-4A60-A1BA-AC7387360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71686">
            <a:off x="1538248" y="4112705"/>
            <a:ext cx="3093129" cy="2064664"/>
          </a:xfrm>
          <a:prstGeom prst="rect">
            <a:avLst/>
          </a:prstGeom>
          <a:ln>
            <a:noFill/>
          </a:ln>
          <a:effectLst>
            <a:softEdge rad="112500"/>
          </a:effectLst>
        </p:spPr>
      </p:pic>
      <p:pic>
        <p:nvPicPr>
          <p:cNvPr id="8" name="Picture 7">
            <a:extLst>
              <a:ext uri="{FF2B5EF4-FFF2-40B4-BE49-F238E27FC236}">
                <a16:creationId xmlns:a16="http://schemas.microsoft.com/office/drawing/2014/main" id="{76755A09-115E-44B4-847E-42EB23F29A4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rot="21088592">
            <a:off x="5231521" y="4287985"/>
            <a:ext cx="2645045" cy="2088019"/>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55" y="144997"/>
            <a:ext cx="10515600" cy="456510"/>
          </a:xfrm>
        </p:spPr>
        <p:txBody>
          <a:bodyPr>
            <a:normAutofit fontScale="90000"/>
          </a:bodyPr>
          <a:lstStyle/>
          <a:p>
            <a:r>
              <a:rPr lang="en-IN" b="1" dirty="0">
                <a:latin typeface="Times New Roman" panose="02020603050405020304" pitchFamily="18" charset="0"/>
                <a:cs typeface="Times New Roman" panose="02020603050405020304" pitchFamily="18" charset="0"/>
              </a:rPr>
              <a:t>Architecture diagram:</a:t>
            </a:r>
          </a:p>
        </p:txBody>
      </p:sp>
      <p:sp>
        <p:nvSpPr>
          <p:cNvPr id="4" name="Hexagon 3"/>
          <p:cNvSpPr/>
          <p:nvPr/>
        </p:nvSpPr>
        <p:spPr>
          <a:xfrm>
            <a:off x="511434" y="1302464"/>
            <a:ext cx="2454965" cy="1046922"/>
          </a:xfrm>
          <a:prstGeom prst="hex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INPUT DATABASE</a:t>
            </a:r>
          </a:p>
          <a:p>
            <a:pPr algn="ctr"/>
            <a:r>
              <a:rPr lang="en-IN" dirty="0"/>
              <a:t>GUI METHOD</a:t>
            </a:r>
          </a:p>
        </p:txBody>
      </p:sp>
      <p:sp>
        <p:nvSpPr>
          <p:cNvPr id="5" name="Hexagon 4"/>
          <p:cNvSpPr/>
          <p:nvPr/>
        </p:nvSpPr>
        <p:spPr>
          <a:xfrm>
            <a:off x="3326568" y="1267349"/>
            <a:ext cx="2454965" cy="1099931"/>
          </a:xfrm>
          <a:prstGeom prst="hex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PRE-PREPROCESSING</a:t>
            </a:r>
          </a:p>
        </p:txBody>
      </p:sp>
      <p:sp>
        <p:nvSpPr>
          <p:cNvPr id="6" name="Diamond 5"/>
          <p:cNvSpPr/>
          <p:nvPr/>
        </p:nvSpPr>
        <p:spPr>
          <a:xfrm>
            <a:off x="6141702" y="1224452"/>
            <a:ext cx="2226366" cy="1185724"/>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SEGMENTATION</a:t>
            </a:r>
          </a:p>
        </p:txBody>
      </p:sp>
      <p:sp>
        <p:nvSpPr>
          <p:cNvPr id="7" name="Rectangle: Rounded Corners 6"/>
          <p:cNvSpPr/>
          <p:nvPr/>
        </p:nvSpPr>
        <p:spPr>
          <a:xfrm>
            <a:off x="9454745" y="997912"/>
            <a:ext cx="2507475" cy="14219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CLASSIFICATION</a:t>
            </a:r>
          </a:p>
          <a:p>
            <a:pPr algn="ctr"/>
            <a:r>
              <a:rPr lang="en-IN" dirty="0"/>
              <a:t>CNN</a:t>
            </a:r>
          </a:p>
        </p:txBody>
      </p:sp>
      <p:sp>
        <p:nvSpPr>
          <p:cNvPr id="8" name="Isosceles Triangle 7"/>
          <p:cNvSpPr/>
          <p:nvPr/>
        </p:nvSpPr>
        <p:spPr>
          <a:xfrm>
            <a:off x="10328463" y="3447807"/>
            <a:ext cx="1978270" cy="1593289"/>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RESULTS</a:t>
            </a:r>
          </a:p>
        </p:txBody>
      </p:sp>
      <p:sp>
        <p:nvSpPr>
          <p:cNvPr id="9" name="Rectangle: Rounded Corners 8"/>
          <p:cNvSpPr/>
          <p:nvPr/>
        </p:nvSpPr>
        <p:spPr>
          <a:xfrm>
            <a:off x="7536492" y="3447807"/>
            <a:ext cx="1918253" cy="16035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ARDUINO UNO</a:t>
            </a:r>
          </a:p>
        </p:txBody>
      </p:sp>
      <p:sp>
        <p:nvSpPr>
          <p:cNvPr id="10" name="Oval 9"/>
          <p:cNvSpPr/>
          <p:nvPr/>
        </p:nvSpPr>
        <p:spPr>
          <a:xfrm>
            <a:off x="4152740" y="2477265"/>
            <a:ext cx="1628793" cy="8620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BUZZER AND LCD </a:t>
            </a:r>
          </a:p>
        </p:txBody>
      </p:sp>
      <p:sp>
        <p:nvSpPr>
          <p:cNvPr id="11" name="Oval 10"/>
          <p:cNvSpPr/>
          <p:nvPr/>
        </p:nvSpPr>
        <p:spPr>
          <a:xfrm>
            <a:off x="4084551" y="6052683"/>
            <a:ext cx="1409701" cy="8053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IOT WEBPAGE</a:t>
            </a:r>
          </a:p>
        </p:txBody>
      </p:sp>
      <p:cxnSp>
        <p:nvCxnSpPr>
          <p:cNvPr id="13" name="Straight Arrow Connector 12"/>
          <p:cNvCxnSpPr>
            <a:stCxn id="4" idx="0"/>
          </p:cNvCxnSpPr>
          <p:nvPr/>
        </p:nvCxnSpPr>
        <p:spPr>
          <a:xfrm flipV="1">
            <a:off x="2966399" y="1825924"/>
            <a:ext cx="3660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0"/>
          </p:cNvCxnSpPr>
          <p:nvPr/>
        </p:nvCxnSpPr>
        <p:spPr>
          <a:xfrm flipV="1">
            <a:off x="5781533" y="1817314"/>
            <a:ext cx="3826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p:cNvCxnSpPr>
          <p:nvPr/>
        </p:nvCxnSpPr>
        <p:spPr>
          <a:xfrm>
            <a:off x="8368068" y="1817314"/>
            <a:ext cx="1086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1325256" y="2367280"/>
            <a:ext cx="1834" cy="1080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1"/>
          </p:cNvCxnSpPr>
          <p:nvPr/>
        </p:nvCxnSpPr>
        <p:spPr>
          <a:xfrm flipH="1" flipV="1">
            <a:off x="9454928" y="4220173"/>
            <a:ext cx="1368103" cy="24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0" idx="6"/>
          </p:cNvCxnSpPr>
          <p:nvPr/>
        </p:nvCxnSpPr>
        <p:spPr>
          <a:xfrm flipH="1" flipV="1">
            <a:off x="5781533" y="2908305"/>
            <a:ext cx="1777446" cy="658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1" idx="6"/>
          </p:cNvCxnSpPr>
          <p:nvPr/>
        </p:nvCxnSpPr>
        <p:spPr>
          <a:xfrm flipH="1">
            <a:off x="5494252" y="5022240"/>
            <a:ext cx="2393833" cy="143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642992" y="2957827"/>
            <a:ext cx="1441559" cy="7512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Proteus Tool</a:t>
            </a:r>
          </a:p>
        </p:txBody>
      </p:sp>
      <p:sp>
        <p:nvSpPr>
          <p:cNvPr id="24" name="Oval 23"/>
          <p:cNvSpPr/>
          <p:nvPr/>
        </p:nvSpPr>
        <p:spPr>
          <a:xfrm>
            <a:off x="2730674" y="5680578"/>
            <a:ext cx="1353877" cy="7747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Flux</a:t>
            </a:r>
          </a:p>
        </p:txBody>
      </p:sp>
      <p:sp>
        <p:nvSpPr>
          <p:cNvPr id="26" name="Oval 25"/>
          <p:cNvSpPr/>
          <p:nvPr/>
        </p:nvSpPr>
        <p:spPr>
          <a:xfrm>
            <a:off x="1931278" y="3952253"/>
            <a:ext cx="1237807" cy="64967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r>
              <a:rPr lang="en-IN" dirty="0">
                <a:solidFill>
                  <a:schemeClr val="tx1"/>
                </a:solidFill>
              </a:rPr>
              <a:t>SM</a:t>
            </a:r>
          </a:p>
        </p:txBody>
      </p:sp>
      <p:sp>
        <p:nvSpPr>
          <p:cNvPr id="27" name="Oval 26"/>
          <p:cNvSpPr/>
          <p:nvPr/>
        </p:nvSpPr>
        <p:spPr>
          <a:xfrm>
            <a:off x="2112563" y="4895678"/>
            <a:ext cx="1340285" cy="613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Tag</a:t>
            </a:r>
          </a:p>
        </p:txBody>
      </p:sp>
      <p:cxnSp>
        <p:nvCxnSpPr>
          <p:cNvPr id="30" name="Straight Arrow Connector 29"/>
          <p:cNvCxnSpPr>
            <a:endCxn id="22" idx="6"/>
          </p:cNvCxnSpPr>
          <p:nvPr/>
        </p:nvCxnSpPr>
        <p:spPr>
          <a:xfrm flipH="1" flipV="1">
            <a:off x="4084551" y="3333462"/>
            <a:ext cx="3451941" cy="65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862181" y="3651804"/>
            <a:ext cx="19697" cy="18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26" idx="6"/>
          </p:cNvCxnSpPr>
          <p:nvPr/>
        </p:nvCxnSpPr>
        <p:spPr>
          <a:xfrm flipH="1" flipV="1">
            <a:off x="3169085" y="4277089"/>
            <a:ext cx="4389894" cy="119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363771" y="4675278"/>
            <a:ext cx="4195208" cy="460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3995803" y="4941117"/>
            <a:ext cx="3645197" cy="941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IN" sz="4800" b="1" dirty="0"/>
              <a:t>ALGORITHM</a:t>
            </a:r>
          </a:p>
        </p:txBody>
      </p:sp>
      <p:sp>
        <p:nvSpPr>
          <p:cNvPr id="6" name="Content Placeholder 5"/>
          <p:cNvSpPr>
            <a:spLocks noGrp="1"/>
          </p:cNvSpPr>
          <p:nvPr>
            <p:ph idx="1"/>
          </p:nvPr>
        </p:nvSpPr>
        <p:spPr/>
        <p:txBody>
          <a:bodyPr>
            <a:normAutofit/>
          </a:bodyPr>
          <a:lstStyle/>
          <a:p>
            <a:pPr marL="0" indent="0" algn="ctr">
              <a:buNone/>
            </a:pPr>
            <a:r>
              <a:rPr lang="en-IN" sz="3600" dirty="0"/>
              <a:t>Convolutional neural network(CNN)</a:t>
            </a:r>
          </a:p>
          <a:p>
            <a:r>
              <a:rPr lang="en-US" sz="2000" dirty="0"/>
              <a:t>A Convolutional Neural Network (ConvNets/CNN) is a </a:t>
            </a:r>
            <a:r>
              <a:rPr lang="en-US" sz="2000" b="1" dirty="0"/>
              <a:t>Deep Learning algorithm</a:t>
            </a:r>
            <a:r>
              <a:rPr lang="en-US" sz="2000" dirty="0"/>
              <a:t> which can take in an input image, assign importance (learnable weights and biases) to various aspects/objects in the image and be able to differentiate one from the other. </a:t>
            </a:r>
          </a:p>
          <a:p>
            <a:r>
              <a:rPr lang="en-US" sz="2000" dirty="0"/>
              <a:t>The main advantage of CNN compared to its predecessors is that it automatically detects the important features without any human supervision.</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15836" y="993914"/>
            <a:ext cx="9353382" cy="5433391"/>
          </a:xfrm>
          <a:prstGeom prst="rect">
            <a:avLst/>
          </a:prstGeom>
        </p:spPr>
      </p:pic>
      <p:sp>
        <p:nvSpPr>
          <p:cNvPr id="3" name="TextBox 2">
            <a:extLst>
              <a:ext uri="{FF2B5EF4-FFF2-40B4-BE49-F238E27FC236}">
                <a16:creationId xmlns:a16="http://schemas.microsoft.com/office/drawing/2014/main" id="{FE1BCBCA-9F0D-4F6F-BBAD-ADD11A601E51}"/>
              </a:ext>
            </a:extLst>
          </p:cNvPr>
          <p:cNvSpPr txBox="1"/>
          <p:nvPr/>
        </p:nvSpPr>
        <p:spPr>
          <a:xfrm>
            <a:off x="4434179" y="430695"/>
            <a:ext cx="2716695" cy="523220"/>
          </a:xfrm>
          <a:prstGeom prst="rect">
            <a:avLst/>
          </a:prstGeom>
          <a:noFill/>
        </p:spPr>
        <p:txBody>
          <a:bodyPr wrap="square" rtlCol="0">
            <a:spAutoFit/>
          </a:bodyPr>
          <a:lstStyle/>
          <a:p>
            <a:r>
              <a:rPr lang="en-US" sz="2800" b="1" dirty="0"/>
              <a:t>SCREENSHOTS</a:t>
            </a:r>
            <a:endParaRPr lang="en-IN" sz="2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1852" y="483420"/>
            <a:ext cx="10836833" cy="60927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8723" y="335072"/>
            <a:ext cx="11198660" cy="62961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5572" y="184758"/>
            <a:ext cx="11699701" cy="65778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628760"/>
          </a:xfrm>
        </p:spPr>
        <p:txBody>
          <a:bodyPr>
            <a:normAutofit fontScale="90000"/>
          </a:bodyPr>
          <a:lstStyle/>
          <a:p>
            <a:pPr algn="ctr"/>
            <a:r>
              <a:rPr lang="en-IN" sz="4400" dirty="0"/>
              <a:t> </a:t>
            </a:r>
            <a:r>
              <a:rPr lang="en-IN" sz="4400" b="1" dirty="0"/>
              <a:t>MODULES</a:t>
            </a:r>
            <a:br>
              <a:rPr lang="en-IN" sz="4400" dirty="0"/>
            </a:br>
            <a:br>
              <a:rPr lang="en-IN" sz="4400" dirty="0"/>
            </a:br>
            <a:r>
              <a:rPr lang="en-IN" sz="3100" dirty="0"/>
              <a:t>Module 1-Damage Detection</a:t>
            </a:r>
            <a:br>
              <a:rPr lang="en-IN" sz="3100" dirty="0"/>
            </a:br>
            <a:r>
              <a:rPr lang="en-IN" sz="3100" dirty="0"/>
              <a:t>Module 2- Quality check</a:t>
            </a:r>
            <a:br>
              <a:rPr lang="en-IN" sz="4400" dirty="0"/>
            </a:br>
            <a:endParaRPr lang="en-IN" sz="4400" dirty="0"/>
          </a:p>
        </p:txBody>
      </p:sp>
      <p:sp>
        <p:nvSpPr>
          <p:cNvPr id="3" name="Content Placeholder 2"/>
          <p:cNvSpPr>
            <a:spLocks noGrp="1"/>
          </p:cNvSpPr>
          <p:nvPr>
            <p:ph idx="1"/>
          </p:nvPr>
        </p:nvSpPr>
        <p:spPr>
          <a:xfrm>
            <a:off x="2204899" y="2796209"/>
            <a:ext cx="8915400" cy="3777622"/>
          </a:xfrm>
        </p:spPr>
        <p:txBody>
          <a:bodyPr>
            <a:normAutofit/>
          </a:bodyPr>
          <a:lstStyle/>
          <a:p>
            <a:pPr marL="0" indent="0" algn="ctr">
              <a:buNone/>
            </a:pPr>
            <a:endParaRPr lang="en-IN" sz="3200" dirty="0"/>
          </a:p>
          <a:p>
            <a:pPr marL="0" indent="0" algn="ctr">
              <a:buNone/>
            </a:pPr>
            <a:r>
              <a:rPr lang="en-IN" sz="3200" dirty="0"/>
              <a:t> </a:t>
            </a:r>
            <a:r>
              <a:rPr lang="en-IN" sz="2000" dirty="0"/>
              <a:t>Deep Learning Techniques Used</a:t>
            </a:r>
          </a:p>
        </p:txBody>
      </p:sp>
      <p:sp>
        <p:nvSpPr>
          <p:cNvPr id="4" name="Rectangle 3"/>
          <p:cNvSpPr/>
          <p:nvPr/>
        </p:nvSpPr>
        <p:spPr>
          <a:xfrm>
            <a:off x="3048000" y="2967335"/>
            <a:ext cx="6096000" cy="369332"/>
          </a:xfrm>
          <a:prstGeom prst="rect">
            <a:avLst/>
          </a:prstGeom>
        </p:spPr>
        <p:txBody>
          <a:bodyPr>
            <a:spAutoFit/>
          </a:bodyPr>
          <a:lstStyle/>
          <a:p>
            <a:r>
              <a:rPr lang="en-US" dirty="0"/>
              <a:t>.</a:t>
            </a:r>
            <a:endParaRPr lang="en-IN" dirty="0"/>
          </a:p>
        </p:txBody>
      </p:sp>
      <p:sp>
        <p:nvSpPr>
          <p:cNvPr id="5" name="Rectangle 4">
            <a:extLst>
              <a:ext uri="{FF2B5EF4-FFF2-40B4-BE49-F238E27FC236}">
                <a16:creationId xmlns:a16="http://schemas.microsoft.com/office/drawing/2014/main" id="{E89BC605-E90D-45B1-8321-ED4EAC283358}"/>
              </a:ext>
            </a:extLst>
          </p:cNvPr>
          <p:cNvSpPr/>
          <p:nvPr/>
        </p:nvSpPr>
        <p:spPr>
          <a:xfrm>
            <a:off x="2928730" y="4605131"/>
            <a:ext cx="2080592"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endParaRPr lang="en-IN" dirty="0"/>
          </a:p>
        </p:txBody>
      </p:sp>
      <p:sp>
        <p:nvSpPr>
          <p:cNvPr id="6" name="Rectangle 5">
            <a:extLst>
              <a:ext uri="{FF2B5EF4-FFF2-40B4-BE49-F238E27FC236}">
                <a16:creationId xmlns:a16="http://schemas.microsoft.com/office/drawing/2014/main" id="{0E950B95-2672-4E8F-9BBE-2D73594A21E8}"/>
              </a:ext>
            </a:extLst>
          </p:cNvPr>
          <p:cNvSpPr/>
          <p:nvPr/>
        </p:nvSpPr>
        <p:spPr>
          <a:xfrm>
            <a:off x="5733153" y="4600753"/>
            <a:ext cx="1934817"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Segmentation</a:t>
            </a:r>
            <a:endParaRPr lang="en-IN" dirty="0"/>
          </a:p>
        </p:txBody>
      </p:sp>
      <p:sp>
        <p:nvSpPr>
          <p:cNvPr id="7" name="Rectangle 6">
            <a:extLst>
              <a:ext uri="{FF2B5EF4-FFF2-40B4-BE49-F238E27FC236}">
                <a16:creationId xmlns:a16="http://schemas.microsoft.com/office/drawing/2014/main" id="{FE96D9A5-0FF6-4CAF-B181-698976EF1532}"/>
              </a:ext>
            </a:extLst>
          </p:cNvPr>
          <p:cNvSpPr/>
          <p:nvPr/>
        </p:nvSpPr>
        <p:spPr>
          <a:xfrm>
            <a:off x="8441634" y="4600753"/>
            <a:ext cx="1789043"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Classification</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REQUIREMENTS</a:t>
            </a:r>
            <a:br>
              <a:rPr lang="en-US" dirty="0"/>
            </a:br>
            <a:endParaRPr lang="en-US" dirty="0"/>
          </a:p>
        </p:txBody>
      </p:sp>
      <p:sp>
        <p:nvSpPr>
          <p:cNvPr id="3" name="Content Placeholder 2"/>
          <p:cNvSpPr>
            <a:spLocks noGrp="1"/>
          </p:cNvSpPr>
          <p:nvPr>
            <p:ph idx="1"/>
          </p:nvPr>
        </p:nvSpPr>
        <p:spPr/>
        <p:txBody>
          <a:bodyPr/>
          <a:lstStyle/>
          <a:p>
            <a:r>
              <a:rPr lang="en-US" sz="2400" b="1" dirty="0"/>
              <a:t>MATLAB 2016a(using MATLAB c)</a:t>
            </a:r>
            <a:endParaRPr lang="en-US" sz="2400" dirty="0"/>
          </a:p>
          <a:p>
            <a:endParaRPr lang="en-US" dirty="0"/>
          </a:p>
        </p:txBody>
      </p:sp>
      <p:pic>
        <p:nvPicPr>
          <p:cNvPr id="4" name="Picture 3"/>
          <p:cNvPicPr>
            <a:picLocks noChangeAspect="1"/>
          </p:cNvPicPr>
          <p:nvPr/>
        </p:nvPicPr>
        <p:blipFill>
          <a:blip r:embed="rId2"/>
          <a:stretch>
            <a:fillRect/>
          </a:stretch>
        </p:blipFill>
        <p:spPr>
          <a:xfrm>
            <a:off x="5393102" y="2825401"/>
            <a:ext cx="5536859" cy="386349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REQUIREMENTS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Mat lab 2016(A)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MATLAB is a scientific programming language and provides strong mathematical and numerical support for the implementation of advanced algorithms. It is for this reason that MATLAB is widely used by the image processing and computer vision community. New algorithms are very likely to be implemented first in MATLAB, indeed they may only be available in MATLAB.</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HARDWARE   REQUIREMENTS</a:t>
            </a:r>
            <a:br>
              <a:rPr lang="en-IN" dirty="0"/>
            </a:br>
            <a:endParaRPr lang="en-IN" dirty="0"/>
          </a:p>
        </p:txBody>
      </p:sp>
      <p:sp>
        <p:nvSpPr>
          <p:cNvPr id="3" name="Content Placeholder 2"/>
          <p:cNvSpPr>
            <a:spLocks noGrp="1"/>
          </p:cNvSpPr>
          <p:nvPr>
            <p:ph idx="1"/>
          </p:nvPr>
        </p:nvSpPr>
        <p:spPr/>
        <p:txBody>
          <a:bodyPr>
            <a:normAutofit/>
          </a:bodyPr>
          <a:lstStyle/>
          <a:p>
            <a:r>
              <a:rPr lang="en-IN" sz="2800" dirty="0"/>
              <a:t>Arduino IDE</a:t>
            </a:r>
          </a:p>
          <a:p>
            <a:r>
              <a:rPr lang="en-IN" sz="2800" dirty="0"/>
              <a:t>Proteus tool</a:t>
            </a:r>
          </a:p>
          <a:p>
            <a:r>
              <a:rPr lang="en-IN" sz="2800" dirty="0"/>
              <a:t>GSM</a:t>
            </a:r>
          </a:p>
          <a:p>
            <a:r>
              <a:rPr lang="en-IN" sz="2800" dirty="0"/>
              <a:t>Tag</a:t>
            </a:r>
          </a:p>
          <a:p>
            <a:r>
              <a:rPr lang="en-IN" sz="2800" dirty="0"/>
              <a:t>Flux</a:t>
            </a:r>
          </a:p>
          <a:p>
            <a:r>
              <a:rPr lang="en-IN" sz="2800" dirty="0"/>
              <a:t>LCD and Buzzer</a:t>
            </a:r>
          </a:p>
          <a:p>
            <a:endParaRPr lang="en-IN"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5457" y="1905000"/>
            <a:ext cx="4762500" cy="35718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F4CB-A571-4BF5-941B-71328F3AA8E9}"/>
              </a:ext>
            </a:extLst>
          </p:cNvPr>
          <p:cNvSpPr>
            <a:spLocks noGrp="1"/>
          </p:cNvSpPr>
          <p:nvPr>
            <p:ph type="title"/>
          </p:nvPr>
        </p:nvSpPr>
        <p:spPr/>
        <p:txBody>
          <a:bodyPr/>
          <a:lstStyle/>
          <a:p>
            <a:r>
              <a:rPr lang="en-US" dirty="0"/>
              <a:t>Program Explanation and Analysis</a:t>
            </a:r>
            <a:endParaRPr lang="en-IN" dirty="0"/>
          </a:p>
        </p:txBody>
      </p:sp>
      <p:sp>
        <p:nvSpPr>
          <p:cNvPr id="3" name="Content Placeholder 2">
            <a:extLst>
              <a:ext uri="{FF2B5EF4-FFF2-40B4-BE49-F238E27FC236}">
                <a16:creationId xmlns:a16="http://schemas.microsoft.com/office/drawing/2014/main" id="{A4E9E356-E772-44D5-A5E1-6D7A98787C15}"/>
              </a:ext>
            </a:extLst>
          </p:cNvPr>
          <p:cNvSpPr>
            <a:spLocks noGrp="1"/>
          </p:cNvSpPr>
          <p:nvPr>
            <p:ph idx="1"/>
          </p:nvPr>
        </p:nvSpPr>
        <p:spPr/>
        <p:txBody>
          <a:bodyPr/>
          <a:lstStyle/>
          <a:p>
            <a:r>
              <a:rPr lang="en-US" dirty="0"/>
              <a:t>An RGB image Is being given which should be clear and should not have a white background.</a:t>
            </a:r>
          </a:p>
          <a:p>
            <a:r>
              <a:rPr lang="en-US" dirty="0"/>
              <a:t>The image is then converted to high contrast grey image to highlight the damaged area.</a:t>
            </a:r>
          </a:p>
          <a:p>
            <a:r>
              <a:rPr lang="en-US" dirty="0"/>
              <a:t>From the grey image ,the damage points are specified and classification is performed.</a:t>
            </a:r>
          </a:p>
          <a:p>
            <a:r>
              <a:rPr lang="en-US" dirty="0"/>
              <a:t>After classification a specific value or range of value are predicted.</a:t>
            </a:r>
          </a:p>
          <a:p>
            <a:r>
              <a:rPr lang="en-US" dirty="0"/>
              <a:t>The output returned will be a text message of quality level which is returned by training through these values.</a:t>
            </a:r>
            <a:endParaRPr lang="en-IN" dirty="0"/>
          </a:p>
        </p:txBody>
      </p:sp>
    </p:spTree>
    <p:extLst>
      <p:ext uri="{BB962C8B-B14F-4D97-AF65-F5344CB8AC3E}">
        <p14:creationId xmlns:p14="http://schemas.microsoft.com/office/powerpoint/2010/main" val="1222041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a:t>
            </a:r>
          </a:p>
        </p:txBody>
      </p:sp>
      <p:sp>
        <p:nvSpPr>
          <p:cNvPr id="3" name="Content Placeholder 2"/>
          <p:cNvSpPr>
            <a:spLocks noGrp="1"/>
          </p:cNvSpPr>
          <p:nvPr>
            <p:ph idx="1"/>
          </p:nvPr>
        </p:nvSpPr>
        <p:spPr/>
        <p:txBody>
          <a:bodyPr>
            <a:normAutofit/>
          </a:bodyPr>
          <a:lstStyle/>
          <a:p>
            <a:pPr lvl="0"/>
            <a:r>
              <a:rPr lang="en-US" sz="2800" dirty="0">
                <a:latin typeface="Times New Roman" panose="02020603050405020304" pitchFamily="18" charset="0"/>
                <a:cs typeface="Times New Roman" panose="02020603050405020304" pitchFamily="18" charset="0"/>
              </a:rPr>
              <a:t>Support Vector Machines and Random Forests (RF) were success- fully used in Cloths segmentation.</a:t>
            </a:r>
          </a:p>
          <a:p>
            <a:pPr lvl="0"/>
            <a:r>
              <a:rPr lang="en-US" sz="2800" dirty="0">
                <a:latin typeface="Times New Roman" panose="02020603050405020304" pitchFamily="18" charset="0"/>
                <a:cs typeface="Times New Roman" panose="02020603050405020304" pitchFamily="18" charset="0"/>
              </a:rPr>
              <a:t>The RF became very used due to its natural capability in handling multi-class problems and large feature vectors</a:t>
            </a:r>
            <a:r>
              <a:rPr lang="en-US" sz="2800" b="1" dirty="0">
                <a:latin typeface="Times New Roman" panose="02020603050405020304" pitchFamily="18" charset="0"/>
                <a:cs typeface="Times New Roman" panose="02020603050405020304" pitchFamily="18" charset="0"/>
              </a:rPr>
              <a:t>.</a:t>
            </a:r>
          </a:p>
          <a:p>
            <a:pPr lvl="0"/>
            <a:r>
              <a:rPr lang="en-US" sz="2800" dirty="0">
                <a:latin typeface="Times New Roman" panose="02020603050405020304" pitchFamily="18" charset="0"/>
                <a:cs typeface="Times New Roman" panose="02020603050405020304" pitchFamily="18" charset="0"/>
              </a:rPr>
              <a:t>Manual process</a:t>
            </a:r>
            <a:r>
              <a:rPr lang="en-US" dirty="0">
                <a:latin typeface="Times New Roman" panose="02020603050405020304" pitchFamily="18" charset="0"/>
                <a:cs typeface="Times New Roman" panose="02020603050405020304" pitchFamily="18" charset="0"/>
              </a:rPr>
              <a:t>.</a:t>
            </a:r>
          </a:p>
          <a:p>
            <a:pPr lvl="0"/>
            <a:r>
              <a:rPr lang="en-US" sz="2800" dirty="0">
                <a:latin typeface="Times New Roman" panose="02020603050405020304" pitchFamily="18" charset="0"/>
                <a:cs typeface="Times New Roman" panose="02020603050405020304" pitchFamily="18" charset="0"/>
              </a:rPr>
              <a:t>In accurate</a:t>
            </a:r>
          </a:p>
          <a:p>
            <a:endParaRPr lang="en-US" sz="28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SYSTEM:</a:t>
            </a:r>
          </a:p>
        </p:txBody>
      </p:sp>
      <p:sp>
        <p:nvSpPr>
          <p:cNvPr id="3" name="Content Placeholder 2"/>
          <p:cNvSpPr>
            <a:spLocks noGrp="1"/>
          </p:cNvSpPr>
          <p:nvPr>
            <p:ph idx="1"/>
          </p:nvPr>
        </p:nvSpPr>
        <p:spPr/>
        <p:txBody>
          <a:bodyPr/>
          <a:lstStyle/>
          <a:p>
            <a:r>
              <a:rPr lang="en-US" sz="2800" dirty="0"/>
              <a:t>In CNN algorithm is used in proposed method.</a:t>
            </a:r>
          </a:p>
          <a:p>
            <a:r>
              <a:rPr lang="en-US" sz="2800" dirty="0"/>
              <a:t>We are using GUI method</a:t>
            </a:r>
          </a:p>
          <a:p>
            <a:r>
              <a:rPr lang="en-US" sz="2800" dirty="0"/>
              <a:t>To identify Size, Dress quality, damaged cloths and suits of women and men</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ADVANTAGES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800" dirty="0">
                <a:latin typeface="Times New Roman" panose="02020603050405020304" pitchFamily="18" charset="0"/>
                <a:cs typeface="Times New Roman" panose="02020603050405020304" pitchFamily="18" charset="0"/>
              </a:rPr>
              <a:t>CNN easier to train </a:t>
            </a:r>
          </a:p>
          <a:p>
            <a:r>
              <a:rPr lang="en-US" sz="2800" dirty="0">
                <a:latin typeface="Times New Roman" panose="02020603050405020304" pitchFamily="18" charset="0"/>
                <a:cs typeface="Times New Roman" panose="02020603050405020304" pitchFamily="18" charset="0"/>
              </a:rPr>
              <a:t>Less prone to overﬁtting</a:t>
            </a:r>
          </a:p>
          <a:p>
            <a:r>
              <a:rPr lang="en-US" sz="2800" dirty="0">
                <a:latin typeface="Times New Roman" panose="02020603050405020304" pitchFamily="18" charset="0"/>
                <a:cs typeface="Times New Roman" panose="02020603050405020304" pitchFamily="18" charset="0"/>
              </a:rPr>
              <a:t>CNN is more efficient, as it can categorize each class with their own characteristics.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0543"/>
            <a:ext cx="10515600" cy="937202"/>
          </a:xfrm>
        </p:spPr>
        <p:txBody>
          <a:bodyPr>
            <a:normAutofit/>
          </a:bodyPr>
          <a:lstStyle/>
          <a:p>
            <a:r>
              <a:rPr lang="en-US" sz="4800" b="1" dirty="0">
                <a:latin typeface="Times New Roman" panose="02020603050405020304" pitchFamily="18" charset="0"/>
                <a:cs typeface="Times New Roman" panose="02020603050405020304" pitchFamily="18" charset="0"/>
              </a:rPr>
              <a:t>Proposed description</a:t>
            </a:r>
          </a:p>
        </p:txBody>
      </p:sp>
      <p:sp>
        <p:nvSpPr>
          <p:cNvPr id="3" name="Content Placeholder 2"/>
          <p:cNvSpPr>
            <a:spLocks noGrp="1"/>
          </p:cNvSpPr>
          <p:nvPr>
            <p:ph idx="1"/>
          </p:nvPr>
        </p:nvSpPr>
        <p:spPr>
          <a:xfrm>
            <a:off x="846551" y="1633317"/>
            <a:ext cx="10515600" cy="4819218"/>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First a image selected for the processes listed below.</a:t>
            </a:r>
          </a:p>
          <a:p>
            <a:pPr algn="just">
              <a:lnSpc>
                <a:spcPct val="150000"/>
              </a:lnSpc>
            </a:pPr>
            <a:r>
              <a:rPr lang="en-US" sz="2000" dirty="0">
                <a:latin typeface="Times New Roman" panose="02020603050405020304" pitchFamily="18" charset="0"/>
                <a:cs typeface="Times New Roman" panose="02020603050405020304" pitchFamily="18" charset="0"/>
              </a:rPr>
              <a:t>The selected image may have some noise so the image is filtered using median filter.</a:t>
            </a:r>
          </a:p>
          <a:p>
            <a:pPr algn="just">
              <a:lnSpc>
                <a:spcPct val="150000"/>
              </a:lnSpc>
            </a:pPr>
            <a:r>
              <a:rPr lang="en-US" sz="2000" dirty="0">
                <a:latin typeface="Times New Roman" panose="02020603050405020304" pitchFamily="18" charset="0"/>
                <a:cs typeface="Times New Roman" panose="02020603050405020304" pitchFamily="18" charset="0"/>
              </a:rPr>
              <a:t>Then the shape of the Cloth will be segmented using ROI.</a:t>
            </a:r>
          </a:p>
          <a:p>
            <a:pPr algn="just">
              <a:lnSpc>
                <a:spcPct val="150000"/>
              </a:lnSpc>
            </a:pPr>
            <a:r>
              <a:rPr lang="en-US" sz="2000" dirty="0">
                <a:latin typeface="Times New Roman" panose="02020603050405020304" pitchFamily="18" charset="0"/>
                <a:cs typeface="Times New Roman" panose="02020603050405020304" pitchFamily="18" charset="0"/>
              </a:rPr>
              <a:t>Features of the selected image will be extracted using </a:t>
            </a:r>
            <a:r>
              <a:rPr lang="en-US" sz="2000" dirty="0" err="1">
                <a:latin typeface="Times New Roman" panose="02020603050405020304" pitchFamily="18" charset="0"/>
                <a:cs typeface="Times New Roman" panose="02020603050405020304" pitchFamily="18" charset="0"/>
              </a:rPr>
              <a:t>haar</a:t>
            </a:r>
            <a:r>
              <a:rPr lang="en-US" sz="2000" dirty="0">
                <a:latin typeface="Times New Roman" panose="02020603050405020304" pitchFamily="18" charset="0"/>
                <a:cs typeface="Times New Roman" panose="02020603050405020304" pitchFamily="18" charset="0"/>
              </a:rPr>
              <a:t> wavelet transform (HWT) and histogram of oriented gradients (HOG).</a:t>
            </a:r>
          </a:p>
          <a:p>
            <a:pPr algn="just">
              <a:lnSpc>
                <a:spcPct val="150000"/>
              </a:lnSpc>
            </a:pPr>
            <a:r>
              <a:rPr lang="en-US" sz="2000" dirty="0">
                <a:latin typeface="Times New Roman" panose="02020603050405020304" pitchFamily="18" charset="0"/>
                <a:cs typeface="Times New Roman" panose="02020603050405020304" pitchFamily="18" charset="0"/>
              </a:rPr>
              <a:t>The extracted features will be classified with training dataset using  CNN</a:t>
            </a:r>
          </a:p>
          <a:p>
            <a:pPr algn="just">
              <a:lnSpc>
                <a:spcPct val="150000"/>
              </a:lnSpc>
            </a:pPr>
            <a:r>
              <a:rPr lang="en-US" sz="2000" dirty="0">
                <a:latin typeface="Times New Roman" panose="02020603050405020304" pitchFamily="18" charset="0"/>
                <a:cs typeface="Times New Roman" panose="02020603050405020304" pitchFamily="18" charset="0"/>
              </a:rPr>
              <a:t>Finally the result will be displayed whether the lung image was </a:t>
            </a:r>
            <a:r>
              <a:rPr lang="en-US" sz="2000" dirty="0" err="1">
                <a:latin typeface="Times New Roman" panose="02020603050405020304" pitchFamily="18" charset="0"/>
                <a:cs typeface="Times New Roman" panose="02020603050405020304" pitchFamily="18" charset="0"/>
              </a:rPr>
              <a:t>quality,damaged</a:t>
            </a:r>
            <a:r>
              <a:rPr lang="en-US" sz="2000" dirty="0">
                <a:latin typeface="Times New Roman" panose="02020603050405020304" pitchFamily="18" charset="0"/>
                <a:cs typeface="Times New Roman" panose="02020603050405020304" pitchFamily="18" charset="0"/>
              </a:rPr>
              <a:t> and suits of dresses for women and men.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3462A3-9AA7-4091-A93C-56AF8605BFED}"/>
              </a:ext>
            </a:extLst>
          </p:cNvPr>
          <p:cNvSpPr txBox="1"/>
          <p:nvPr/>
        </p:nvSpPr>
        <p:spPr>
          <a:xfrm>
            <a:off x="2107096" y="768625"/>
            <a:ext cx="8693426"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02124"/>
                </a:solidFill>
                <a:effectLst/>
                <a:latin typeface="arial" panose="020B0604020202020204" pitchFamily="34" charset="0"/>
              </a:rPr>
              <a:t>In </a:t>
            </a:r>
            <a:r>
              <a:rPr lang="en-US" b="1" i="0" dirty="0">
                <a:solidFill>
                  <a:srgbClr val="202124"/>
                </a:solidFill>
                <a:effectLst/>
                <a:latin typeface="arial" panose="020B0604020202020204" pitchFamily="34" charset="0"/>
              </a:rPr>
              <a:t>image processing</a:t>
            </a:r>
            <a:r>
              <a:rPr lang="en-US" b="0" i="0" dirty="0">
                <a:solidFill>
                  <a:srgbClr val="202124"/>
                </a:solidFill>
                <a:effectLst/>
                <a:latin typeface="arial" panose="020B0604020202020204" pitchFamily="34" charset="0"/>
              </a:rPr>
              <a:t>, a kernel, convolution </a:t>
            </a:r>
            <a:r>
              <a:rPr lang="en-US" b="1" i="0" dirty="0">
                <a:solidFill>
                  <a:srgbClr val="202124"/>
                </a:solidFill>
                <a:effectLst/>
                <a:latin typeface="arial" panose="020B0604020202020204" pitchFamily="34" charset="0"/>
              </a:rPr>
              <a:t>matrix</a:t>
            </a:r>
            <a:r>
              <a:rPr lang="en-US" b="0" i="0" dirty="0">
                <a:solidFill>
                  <a:srgbClr val="202124"/>
                </a:solidFill>
                <a:effectLst/>
                <a:latin typeface="arial" panose="020B0604020202020204" pitchFamily="34" charset="0"/>
              </a:rPr>
              <a:t>, or mask is a small </a:t>
            </a:r>
            <a:r>
              <a:rPr lang="en-US" b="1" i="0" dirty="0">
                <a:solidFill>
                  <a:srgbClr val="202124"/>
                </a:solidFill>
                <a:effectLst/>
                <a:latin typeface="arial" panose="020B0604020202020204" pitchFamily="34" charset="0"/>
              </a:rPr>
              <a:t>matrix</a:t>
            </a:r>
            <a:r>
              <a:rPr lang="en-US" b="0" i="0" dirty="0">
                <a:solidFill>
                  <a:srgbClr val="202124"/>
                </a:solidFill>
                <a:effectLst/>
                <a:latin typeface="arial" panose="020B0604020202020204" pitchFamily="34" charset="0"/>
              </a:rPr>
              <a:t>. It is used for blurring, sharpening, embossing, edge detection, and more.</a:t>
            </a:r>
          </a:p>
          <a:p>
            <a:pPr marL="285750" indent="-285750">
              <a:buFont typeface="Arial" panose="020B0604020202020204" pitchFamily="34" charset="0"/>
              <a:buChar char="•"/>
            </a:pPr>
            <a:endParaRPr lang="en-US" b="0" i="0" dirty="0">
              <a:solidFill>
                <a:srgbClr val="202124"/>
              </a:solidFill>
              <a:effectLst/>
              <a:latin typeface="arial" panose="020B0604020202020204" pitchFamily="34" charset="0"/>
            </a:endParaRPr>
          </a:p>
          <a:p>
            <a:pPr marL="285750" indent="-285750">
              <a:buFont typeface="Arial" panose="020B0604020202020204" pitchFamily="34" charset="0"/>
              <a:buChar char="•"/>
            </a:pPr>
            <a:r>
              <a:rPr lang="en-US" b="0" i="0" dirty="0">
                <a:solidFill>
                  <a:srgbClr val="202124"/>
                </a:solidFill>
                <a:effectLst/>
                <a:latin typeface="arial" panose="020B0604020202020204" pitchFamily="34" charset="0"/>
              </a:rPr>
              <a:t>This is accomplished by doing a convolution between a kernel and an </a:t>
            </a:r>
            <a:r>
              <a:rPr lang="en-US" b="1" i="0" dirty="0">
                <a:solidFill>
                  <a:srgbClr val="202124"/>
                </a:solidFill>
                <a:effectLst/>
                <a:latin typeface="arial" panose="020B0604020202020204" pitchFamily="34" charset="0"/>
              </a:rPr>
              <a:t>image</a:t>
            </a:r>
            <a:r>
              <a:rPr lang="en-US" b="0" i="0" dirty="0">
                <a:solidFill>
                  <a:srgbClr val="202124"/>
                </a:solidFill>
                <a:effectLst/>
                <a:latin typeface="arial" panose="020B0604020202020204" pitchFamily="34" charset="0"/>
              </a:rPr>
              <a:t>.</a:t>
            </a:r>
          </a:p>
          <a:p>
            <a:pPr marL="285750" indent="-285750">
              <a:buFont typeface="Arial" panose="020B0604020202020204" pitchFamily="34" charset="0"/>
              <a:buChar char="•"/>
            </a:pPr>
            <a:endParaRPr lang="en-US" b="0" i="0" dirty="0">
              <a:solidFill>
                <a:srgbClr val="202124"/>
              </a:solidFill>
              <a:effectLst/>
              <a:latin typeface="arial" panose="020B0604020202020204" pitchFamily="34" charset="0"/>
            </a:endParaRPr>
          </a:p>
          <a:p>
            <a:pPr marL="285750" indent="-285750">
              <a:buFont typeface="Arial" panose="020B0604020202020204" pitchFamily="34" charset="0"/>
              <a:buChar char="•"/>
            </a:pPr>
            <a:r>
              <a:rPr lang="en-US" dirty="0">
                <a:solidFill>
                  <a:srgbClr val="202124"/>
                </a:solidFill>
                <a:latin typeface="arial" panose="020B0604020202020204" pitchFamily="34" charset="0"/>
              </a:rPr>
              <a:t>The values predicted are the result of operations performed on the matrices by applying Convolutional Neural Networks.</a:t>
            </a:r>
          </a:p>
          <a:p>
            <a:pPr marL="285750" indent="-285750">
              <a:buFont typeface="Arial" panose="020B0604020202020204" pitchFamily="34" charset="0"/>
              <a:buChar char="•"/>
            </a:pPr>
            <a:endParaRPr lang="en-US" dirty="0">
              <a:solidFill>
                <a:srgbClr val="202124"/>
              </a:solidFill>
              <a:latin typeface="arial" panose="020B0604020202020204" pitchFamily="34" charset="0"/>
            </a:endParaRPr>
          </a:p>
          <a:p>
            <a:pPr marL="285750" indent="-285750">
              <a:buFont typeface="Arial" panose="020B0604020202020204" pitchFamily="34" charset="0"/>
              <a:buChar char="•"/>
            </a:pPr>
            <a:r>
              <a:rPr lang="en-US" dirty="0">
                <a:solidFill>
                  <a:srgbClr val="202124"/>
                </a:solidFill>
                <a:latin typeface="arial" panose="020B0604020202020204" pitchFamily="34" charset="0"/>
              </a:rPr>
              <a:t>From the analysis the values get decreased gradually representing the good quality</a:t>
            </a:r>
          </a:p>
          <a:p>
            <a:pPr marL="285750" indent="-285750">
              <a:buFont typeface="Arial" panose="020B0604020202020204" pitchFamily="34" charset="0"/>
              <a:buChar char="•"/>
            </a:pPr>
            <a:r>
              <a:rPr lang="en-US" dirty="0">
                <a:solidFill>
                  <a:srgbClr val="202124"/>
                </a:solidFill>
                <a:latin typeface="arial" panose="020B0604020202020204" pitchFamily="34" charset="0"/>
              </a:rPr>
              <a:t>The values of default damages(Ex : Torn Jeans)are also detected by training few datasets.</a:t>
            </a:r>
            <a:endParaRPr lang="en-IN" dirty="0"/>
          </a:p>
        </p:txBody>
      </p:sp>
    </p:spTree>
    <p:extLst>
      <p:ext uri="{BB962C8B-B14F-4D97-AF65-F5344CB8AC3E}">
        <p14:creationId xmlns:p14="http://schemas.microsoft.com/office/powerpoint/2010/main" val="2948451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5438"/>
            <a:ext cx="10515600" cy="748058"/>
          </a:xfrm>
        </p:spPr>
        <p:txBody>
          <a:bodyPr>
            <a:normAutofit/>
          </a:bodyPr>
          <a:lstStyle/>
          <a:p>
            <a:r>
              <a:rPr lang="en-US" dirty="0"/>
              <a:t>ABSTRACT:</a:t>
            </a:r>
          </a:p>
        </p:txBody>
      </p:sp>
      <p:sp>
        <p:nvSpPr>
          <p:cNvPr id="3" name="Content Placeholder 2"/>
          <p:cNvSpPr>
            <a:spLocks noGrp="1"/>
          </p:cNvSpPr>
          <p:nvPr>
            <p:ph idx="1"/>
          </p:nvPr>
        </p:nvSpPr>
        <p:spPr>
          <a:xfrm>
            <a:off x="838200" y="1438861"/>
            <a:ext cx="10515600" cy="5063779"/>
          </a:xfrm>
        </p:spPr>
        <p:txBody>
          <a:bodyPr>
            <a:normAutofit/>
          </a:bodyPr>
          <a:lstStyle/>
          <a:p>
            <a:r>
              <a:rPr lang="en-US" sz="2400" dirty="0">
                <a:latin typeface="Times New Roman" panose="02020603050405020304" pitchFamily="18" charset="0"/>
                <a:cs typeface="Times New Roman" panose="02020603050405020304" pitchFamily="18" charset="0"/>
              </a:rPr>
              <a:t>The way people dress is fundamentally tied to social identity, and can offer clues about financial status, social status, tastes, and even culture. </a:t>
            </a:r>
          </a:p>
          <a:p>
            <a:r>
              <a:rPr lang="en-US" sz="2400" dirty="0">
                <a:latin typeface="Times New Roman" panose="02020603050405020304" pitchFamily="18" charset="0"/>
                <a:cs typeface="Times New Roman" panose="02020603050405020304" pitchFamily="18" charset="0"/>
              </a:rPr>
              <a:t>An algorithm that can identify clothes can help garment companies understand the profile of potential buyers and focus on targeted niche sales, as well as develop campaigns based on customer tastes. </a:t>
            </a:r>
          </a:p>
          <a:p>
            <a:r>
              <a:rPr lang="en-US" sz="2400" dirty="0">
                <a:latin typeface="Times New Roman" panose="02020603050405020304" pitchFamily="18" charset="0"/>
                <a:cs typeface="Times New Roman" panose="02020603050405020304" pitchFamily="18" charset="0"/>
              </a:rPr>
              <a:t>In this context, convolutional neural network models have been shown to be efficient in the task of image classification. </a:t>
            </a:r>
          </a:p>
          <a:p>
            <a:r>
              <a:rPr lang="en-US" sz="2400" dirty="0">
                <a:latin typeface="Times New Roman" panose="02020603050405020304" pitchFamily="18" charset="0"/>
                <a:cs typeface="Times New Roman" panose="02020603050405020304" pitchFamily="18" charset="0"/>
              </a:rPr>
              <a:t>This paper explores and analyzes models of convolutional neural networks in the task of classifying parts of clothing through images.</a:t>
            </a:r>
          </a:p>
          <a:p>
            <a:r>
              <a:rPr lang="en-US" sz="2400" dirty="0">
                <a:latin typeface="Times New Roman" panose="02020603050405020304" pitchFamily="18" charset="0"/>
                <a:cs typeface="Times New Roman" panose="02020603050405020304" pitchFamily="18" charset="0"/>
              </a:rPr>
              <a:t> The models tested and compared in this paper obtained greater accuracy when compared to non-convolutional models in the literature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r>
              <a:rPr lang="en-US" sz="2800" dirty="0"/>
              <a:t>An equally significant aspect of our research is that the data was insufficient and a bit clumsy with many parameters which might have a great impact on the results.</a:t>
            </a:r>
          </a:p>
          <a:p>
            <a:r>
              <a:rPr lang="en-US" sz="2800" dirty="0"/>
              <a:t>The machine learning results obtained have manifested a massive potential in conquering the issue of dye color irregularities in the clothing industry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sz="2400" dirty="0"/>
              <a:t>The currently available expert systems in dye color prediction are insubstantial. </a:t>
            </a:r>
          </a:p>
          <a:p>
            <a:r>
              <a:rPr lang="en-US" sz="2400" dirty="0"/>
              <a:t>This aforementioned predicament prompted the need for an additional manual effort which is quite cumbersome and unproductive. </a:t>
            </a:r>
          </a:p>
          <a:p>
            <a:r>
              <a:rPr lang="en-US" sz="2400" dirty="0"/>
              <a:t>However, some researchers have done massive works in trying to establish a top-notch system and the results look positive.</a:t>
            </a:r>
          </a:p>
          <a:p>
            <a:r>
              <a:rPr lang="en-US" sz="2400" dirty="0"/>
              <a:t>The model and its application are believed to increase the manufacturing efficiency in terms of time and cost.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666" y="2500549"/>
            <a:ext cx="10515600" cy="2558469"/>
          </a:xfrm>
        </p:spPr>
        <p:txBody>
          <a:bodyPr>
            <a:normAutofit/>
          </a:bodyPr>
          <a:lstStyle/>
          <a:p>
            <a:pPr algn="ctr"/>
            <a:r>
              <a:rPr lang="en-US" sz="4800" b="1" dirty="0">
                <a:latin typeface="Times New Roman" panose="02020603050405020304" pitchFamily="18" charset="0"/>
                <a:cs typeface="Times New Roman" panose="02020603050405020304" pitchFamily="18" charset="0"/>
              </a:rPr>
              <a:t>LITREATURE SURVEY: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748145" y="223188"/>
          <a:ext cx="9411855" cy="6411624"/>
        </p:xfrm>
        <a:graphic>
          <a:graphicData uri="http://schemas.openxmlformats.org/drawingml/2006/table">
            <a:tbl>
              <a:tblPr firstRow="1" bandRow="1">
                <a:tableStyleId>{5C22544A-7EE6-4342-B048-85BDC9FD1C3A}</a:tableStyleId>
              </a:tblPr>
              <a:tblGrid>
                <a:gridCol w="1122219">
                  <a:extLst>
                    <a:ext uri="{9D8B030D-6E8A-4147-A177-3AD203B41FA5}">
                      <a16:colId xmlns:a16="http://schemas.microsoft.com/office/drawing/2014/main" val="20000"/>
                    </a:ext>
                  </a:extLst>
                </a:gridCol>
                <a:gridCol w="1482436">
                  <a:extLst>
                    <a:ext uri="{9D8B030D-6E8A-4147-A177-3AD203B41FA5}">
                      <a16:colId xmlns:a16="http://schemas.microsoft.com/office/drawing/2014/main" val="20001"/>
                    </a:ext>
                  </a:extLst>
                </a:gridCol>
                <a:gridCol w="1731818">
                  <a:extLst>
                    <a:ext uri="{9D8B030D-6E8A-4147-A177-3AD203B41FA5}">
                      <a16:colId xmlns:a16="http://schemas.microsoft.com/office/drawing/2014/main" val="20002"/>
                    </a:ext>
                  </a:extLst>
                </a:gridCol>
                <a:gridCol w="1731818">
                  <a:extLst>
                    <a:ext uri="{9D8B030D-6E8A-4147-A177-3AD203B41FA5}">
                      <a16:colId xmlns:a16="http://schemas.microsoft.com/office/drawing/2014/main" val="20003"/>
                    </a:ext>
                  </a:extLst>
                </a:gridCol>
                <a:gridCol w="3343564">
                  <a:extLst>
                    <a:ext uri="{9D8B030D-6E8A-4147-A177-3AD203B41FA5}">
                      <a16:colId xmlns:a16="http://schemas.microsoft.com/office/drawing/2014/main" val="20004"/>
                    </a:ext>
                  </a:extLst>
                </a:gridCol>
              </a:tblGrid>
              <a:tr h="833784">
                <a:tc>
                  <a:txBody>
                    <a:bodyPr/>
                    <a:lstStyle/>
                    <a:p>
                      <a:r>
                        <a:rPr lang="en-US" sz="2000" dirty="0">
                          <a:latin typeface="Times New Roman" panose="02020603050405020304" pitchFamily="18" charset="0"/>
                          <a:cs typeface="Times New Roman" panose="02020603050405020304" pitchFamily="18" charset="0"/>
                        </a:rPr>
                        <a:t> S.NO</a:t>
                      </a:r>
                    </a:p>
                  </a:txBody>
                  <a:tcPr/>
                </a:tc>
                <a:tc>
                  <a:txBody>
                    <a:bodyPr/>
                    <a:lstStyle/>
                    <a:p>
                      <a:r>
                        <a:rPr lang="en-US" sz="2000" dirty="0">
                          <a:latin typeface="Times New Roman" panose="02020603050405020304" pitchFamily="18" charset="0"/>
                          <a:cs typeface="Times New Roman" panose="02020603050405020304" pitchFamily="18" charset="0"/>
                        </a:rPr>
                        <a:t> TITLE</a:t>
                      </a:r>
                    </a:p>
                  </a:txBody>
                  <a:tcPr/>
                </a:tc>
                <a:tc>
                  <a:txBody>
                    <a:bodyPr/>
                    <a:lstStyle/>
                    <a:p>
                      <a:r>
                        <a:rPr lang="en-US" sz="2000" dirty="0">
                          <a:latin typeface="Times New Roman" panose="02020603050405020304" pitchFamily="18" charset="0"/>
                          <a:cs typeface="Times New Roman" panose="02020603050405020304" pitchFamily="18" charset="0"/>
                        </a:rPr>
                        <a:t>YEAR</a:t>
                      </a:r>
                    </a:p>
                  </a:txBody>
                  <a:tcPr/>
                </a:tc>
                <a:tc>
                  <a:txBody>
                    <a:bodyPr/>
                    <a:lstStyle/>
                    <a:p>
                      <a:r>
                        <a:rPr lang="en-US" sz="2000" dirty="0">
                          <a:latin typeface="Times New Roman" panose="02020603050405020304" pitchFamily="18" charset="0"/>
                          <a:cs typeface="Times New Roman" panose="02020603050405020304" pitchFamily="18" charset="0"/>
                        </a:rPr>
                        <a:t>AUTHOR</a:t>
                      </a:r>
                    </a:p>
                  </a:txBody>
                  <a:tcPr/>
                </a:tc>
                <a:tc>
                  <a:txBody>
                    <a:bodyPr/>
                    <a:lstStyle/>
                    <a:p>
                      <a:r>
                        <a:rPr lang="en-US" sz="2000" dirty="0">
                          <a:latin typeface="Times New Roman" panose="02020603050405020304" pitchFamily="18" charset="0"/>
                          <a:cs typeface="Times New Roman" panose="02020603050405020304" pitchFamily="18" charset="0"/>
                        </a:rPr>
                        <a:t>EXPLANATION</a:t>
                      </a:r>
                    </a:p>
                  </a:txBody>
                  <a:tcPr/>
                </a:tc>
                <a:extLst>
                  <a:ext uri="{0D108BD9-81ED-4DB2-BD59-A6C34878D82A}">
                    <a16:rowId xmlns:a16="http://schemas.microsoft.com/office/drawing/2014/main" val="10000"/>
                  </a:ext>
                </a:extLst>
              </a:tr>
              <a:tr h="4943562">
                <a:tc>
                  <a:txBody>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1)</a:t>
                      </a:r>
                    </a:p>
                  </a:txBody>
                  <a:tcPr/>
                </a:tc>
                <a:tc>
                  <a:txBody>
                    <a:bodyPr/>
                    <a:lstStyle/>
                    <a:p>
                      <a:br>
                        <a:rPr lang="en-US" sz="20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Vertical Accuracy of a Ground Filtered VA V-derived DEM Using Cloth Simulation Filtering Algorithm</a:t>
                      </a:r>
                    </a:p>
                    <a:p>
                      <a:br>
                        <a:rPr lang="en-US" sz="2000" b="0" i="0" kern="1200" dirty="0">
                          <a:solidFill>
                            <a:schemeClr val="dk1"/>
                          </a:solidFill>
                          <a:effectLst/>
                          <a:latin typeface="Times New Roman" panose="02020603050405020304" pitchFamily="18" charset="0"/>
                          <a:ea typeface="+mn-ea"/>
                          <a:cs typeface="Times New Roman" panose="02020603050405020304" pitchFamily="18" charset="0"/>
                        </a:rPr>
                      </a:br>
                      <a:endParaRPr lang="en-US" sz="2000" b="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2018</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u="none" kern="1200" dirty="0">
                          <a:solidFill>
                            <a:schemeClr val="dk1"/>
                          </a:solidFill>
                          <a:effectLst/>
                          <a:latin typeface="Times New Roman" panose="02020603050405020304" pitchFamily="18" charset="0"/>
                          <a:ea typeface="+mn-ea"/>
                          <a:cs typeface="Times New Roman" panose="02020603050405020304" pitchFamily="18" charset="0"/>
                        </a:rPr>
                        <a:t>Muhammad Adnan </a:t>
                      </a:r>
                      <a:r>
                        <a:rPr lang="en-US" sz="2000" b="0" i="0" u="none" kern="1200" dirty="0" err="1">
                          <a:solidFill>
                            <a:schemeClr val="dk1"/>
                          </a:solidFill>
                          <a:effectLst/>
                          <a:latin typeface="Times New Roman" panose="02020603050405020304" pitchFamily="18" charset="0"/>
                          <a:ea typeface="+mn-ea"/>
                          <a:cs typeface="Times New Roman" panose="02020603050405020304" pitchFamily="18" charset="0"/>
                        </a:rPr>
                        <a:t>Shafry</a:t>
                      </a:r>
                      <a:r>
                        <a:rPr lang="en-US" sz="2000" b="0" i="0" u="none" kern="1200" dirty="0">
                          <a:solidFill>
                            <a:schemeClr val="dk1"/>
                          </a:solidFill>
                          <a:effectLst/>
                          <a:latin typeface="Times New Roman" panose="02020603050405020304" pitchFamily="18" charset="0"/>
                          <a:ea typeface="+mn-ea"/>
                          <a:cs typeface="Times New Roman" panose="02020603050405020304" pitchFamily="18" charset="0"/>
                        </a:rPr>
                        <a:t> </a:t>
                      </a:r>
                      <a:r>
                        <a:rPr lang="en-US" sz="2000" b="0" i="0" u="none" kern="1200" dirty="0" err="1">
                          <a:solidFill>
                            <a:schemeClr val="dk1"/>
                          </a:solidFill>
                          <a:effectLst/>
                          <a:latin typeface="Times New Roman" panose="02020603050405020304" pitchFamily="18" charset="0"/>
                          <a:ea typeface="+mn-ea"/>
                          <a:cs typeface="Times New Roman" panose="02020603050405020304" pitchFamily="18" charset="0"/>
                        </a:rPr>
                        <a:t>Untoro</a:t>
                      </a:r>
                      <a:endParaRPr lang="en-US" sz="2000" u="none"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Collecting earth surface data using Unmanned Aerial Vehicles (VA V) become more easy and accurate in the recent time. Based on photogrammetry, point clouds data can be produced from small format aerial photography (SF AP) using Structure from Motion (SFM) to make 3D model called Digital Surface Model (DSM). To create Digital Elevation Model (DEM), ground filtering must be applied to DSM. LiDAR point clouds data is common source data to create DEM</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748145" y="223188"/>
          <a:ext cx="9411855" cy="5777346"/>
        </p:xfrm>
        <a:graphic>
          <a:graphicData uri="http://schemas.openxmlformats.org/drawingml/2006/table">
            <a:tbl>
              <a:tblPr firstRow="1" bandRow="1">
                <a:tableStyleId>{5C22544A-7EE6-4342-B048-85BDC9FD1C3A}</a:tableStyleId>
              </a:tblPr>
              <a:tblGrid>
                <a:gridCol w="1122219">
                  <a:extLst>
                    <a:ext uri="{9D8B030D-6E8A-4147-A177-3AD203B41FA5}">
                      <a16:colId xmlns:a16="http://schemas.microsoft.com/office/drawing/2014/main" val="20000"/>
                    </a:ext>
                  </a:extLst>
                </a:gridCol>
                <a:gridCol w="1482436">
                  <a:extLst>
                    <a:ext uri="{9D8B030D-6E8A-4147-A177-3AD203B41FA5}">
                      <a16:colId xmlns:a16="http://schemas.microsoft.com/office/drawing/2014/main" val="20001"/>
                    </a:ext>
                  </a:extLst>
                </a:gridCol>
                <a:gridCol w="1731818">
                  <a:extLst>
                    <a:ext uri="{9D8B030D-6E8A-4147-A177-3AD203B41FA5}">
                      <a16:colId xmlns:a16="http://schemas.microsoft.com/office/drawing/2014/main" val="20002"/>
                    </a:ext>
                  </a:extLst>
                </a:gridCol>
                <a:gridCol w="1731818">
                  <a:extLst>
                    <a:ext uri="{9D8B030D-6E8A-4147-A177-3AD203B41FA5}">
                      <a16:colId xmlns:a16="http://schemas.microsoft.com/office/drawing/2014/main" val="20003"/>
                    </a:ext>
                  </a:extLst>
                </a:gridCol>
                <a:gridCol w="3343564">
                  <a:extLst>
                    <a:ext uri="{9D8B030D-6E8A-4147-A177-3AD203B41FA5}">
                      <a16:colId xmlns:a16="http://schemas.microsoft.com/office/drawing/2014/main" val="20004"/>
                    </a:ext>
                  </a:extLst>
                </a:gridCol>
              </a:tblGrid>
              <a:tr h="833784">
                <a:tc>
                  <a:txBody>
                    <a:bodyPr/>
                    <a:lstStyle/>
                    <a:p>
                      <a:r>
                        <a:rPr lang="en-US" sz="2000" dirty="0">
                          <a:latin typeface="Times New Roman" panose="02020603050405020304" pitchFamily="18" charset="0"/>
                          <a:cs typeface="Times New Roman" panose="02020603050405020304" pitchFamily="18" charset="0"/>
                        </a:rPr>
                        <a:t> S.NO</a:t>
                      </a:r>
                    </a:p>
                  </a:txBody>
                  <a:tcPr/>
                </a:tc>
                <a:tc>
                  <a:txBody>
                    <a:bodyPr/>
                    <a:lstStyle/>
                    <a:p>
                      <a:r>
                        <a:rPr lang="en-US" sz="2000" dirty="0">
                          <a:latin typeface="Times New Roman" panose="02020603050405020304" pitchFamily="18" charset="0"/>
                          <a:cs typeface="Times New Roman" panose="02020603050405020304" pitchFamily="18" charset="0"/>
                        </a:rPr>
                        <a:t> TITLE</a:t>
                      </a:r>
                    </a:p>
                  </a:txBody>
                  <a:tcPr/>
                </a:tc>
                <a:tc>
                  <a:txBody>
                    <a:bodyPr/>
                    <a:lstStyle/>
                    <a:p>
                      <a:r>
                        <a:rPr lang="en-US" sz="2000" dirty="0">
                          <a:latin typeface="Times New Roman" panose="02020603050405020304" pitchFamily="18" charset="0"/>
                          <a:cs typeface="Times New Roman" panose="02020603050405020304" pitchFamily="18" charset="0"/>
                        </a:rPr>
                        <a:t>YEAR</a:t>
                      </a:r>
                    </a:p>
                  </a:txBody>
                  <a:tcPr/>
                </a:tc>
                <a:tc>
                  <a:txBody>
                    <a:bodyPr/>
                    <a:lstStyle/>
                    <a:p>
                      <a:r>
                        <a:rPr lang="en-US" sz="2000" dirty="0">
                          <a:latin typeface="Times New Roman" panose="02020603050405020304" pitchFamily="18" charset="0"/>
                          <a:cs typeface="Times New Roman" panose="02020603050405020304" pitchFamily="18" charset="0"/>
                        </a:rPr>
                        <a:t>AUTHOR</a:t>
                      </a:r>
                    </a:p>
                  </a:txBody>
                  <a:tcPr/>
                </a:tc>
                <a:tc>
                  <a:txBody>
                    <a:bodyPr/>
                    <a:lstStyle/>
                    <a:p>
                      <a:r>
                        <a:rPr lang="en-US" sz="2000" dirty="0">
                          <a:latin typeface="Times New Roman" panose="02020603050405020304" pitchFamily="18" charset="0"/>
                          <a:cs typeface="Times New Roman" panose="02020603050405020304" pitchFamily="18" charset="0"/>
                        </a:rPr>
                        <a:t>EXPLANATION</a:t>
                      </a:r>
                    </a:p>
                  </a:txBody>
                  <a:tcPr/>
                </a:tc>
                <a:extLst>
                  <a:ext uri="{0D108BD9-81ED-4DB2-BD59-A6C34878D82A}">
                    <a16:rowId xmlns:a16="http://schemas.microsoft.com/office/drawing/2014/main" val="10000"/>
                  </a:ext>
                </a:extLst>
              </a:tr>
              <a:tr h="4943562">
                <a:tc>
                  <a:txBody>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2)</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Implementation of virtual fitting room using image processing</a:t>
                      </a:r>
                    </a:p>
                    <a:p>
                      <a:br>
                        <a:rPr lang="en-US" sz="1800" b="0" i="0" kern="1200" dirty="0">
                          <a:solidFill>
                            <a:schemeClr val="dk1"/>
                          </a:solidFill>
                          <a:effectLst/>
                          <a:latin typeface="Times New Roman" panose="02020603050405020304" pitchFamily="18" charset="0"/>
                          <a:ea typeface="+mn-ea"/>
                          <a:cs typeface="Times New Roman" panose="02020603050405020304" pitchFamily="18" charset="0"/>
                        </a:rPr>
                      </a:br>
                      <a:br>
                        <a:rPr lang="en-US" sz="2000" b="0" i="0" kern="1200" dirty="0">
                          <a:solidFill>
                            <a:schemeClr val="dk1"/>
                          </a:solidFill>
                          <a:effectLst/>
                          <a:latin typeface="Times New Roman" panose="02020603050405020304" pitchFamily="18" charset="0"/>
                          <a:ea typeface="+mn-ea"/>
                          <a:cs typeface="Times New Roman" panose="02020603050405020304" pitchFamily="18" charset="0"/>
                        </a:rPr>
                      </a:br>
                      <a:endParaRPr lang="en-US" sz="2000" b="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2017</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K. Srinivasan</a:t>
                      </a:r>
                      <a:endParaRPr lang="en-US" sz="2000" u="none"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There has been a great increase in interests towards online shopping. In case of purchase of products like apparels which always require a sense of knowledge on how cloths would fit upon a person. This is the major reason why less number of apparels are being shopped online. Hence, a virtual dressing room which would make people know how cloths personally fits in would be a great luxury for the online sellers which could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giv</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source data to create DEM</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TotalTime>
  <Words>1106</Words>
  <Application>Microsoft Office PowerPoint</Application>
  <PresentationFormat>Widescreen</PresentationFormat>
  <Paragraphs>125</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Algerian</vt:lpstr>
      <vt:lpstr>Arial</vt:lpstr>
      <vt:lpstr>Arial</vt:lpstr>
      <vt:lpstr>Arial Black</vt:lpstr>
      <vt:lpstr>Century Gothic</vt:lpstr>
      <vt:lpstr>Times New Roman</vt:lpstr>
      <vt:lpstr>Wingdings 3</vt:lpstr>
      <vt:lpstr>Wisp</vt:lpstr>
      <vt:lpstr>Automatic Categorization of quality Clothing Using Machine learning</vt:lpstr>
      <vt:lpstr>Program Explanation and Analysis</vt:lpstr>
      <vt:lpstr>PowerPoint Presentation</vt:lpstr>
      <vt:lpstr>ABSTRACT:</vt:lpstr>
      <vt:lpstr>OBJECTIVE:</vt:lpstr>
      <vt:lpstr>INTRODUCTION</vt:lpstr>
      <vt:lpstr>LITREATURE SURVEY:</vt:lpstr>
      <vt:lpstr>PowerPoint Presentation</vt:lpstr>
      <vt:lpstr>PowerPoint Presentation</vt:lpstr>
      <vt:lpstr>Architecture diagram:</vt:lpstr>
      <vt:lpstr>ALGORITHM</vt:lpstr>
      <vt:lpstr>PowerPoint Presentation</vt:lpstr>
      <vt:lpstr>PowerPoint Presentation</vt:lpstr>
      <vt:lpstr>PowerPoint Presentation</vt:lpstr>
      <vt:lpstr>PowerPoint Presentation</vt:lpstr>
      <vt:lpstr> MODULES  Module 1-Damage Detection Module 2- Quality check </vt:lpstr>
      <vt:lpstr>SOFTWARE REQUIREMENTS </vt:lpstr>
      <vt:lpstr>SOFTWARE REQUIREMENTS</vt:lpstr>
      <vt:lpstr>HARDWARE   REQUIREMENTS </vt:lpstr>
      <vt:lpstr>EXISTING METHOD:</vt:lpstr>
      <vt:lpstr>PROPOSED SYSTEM:</vt:lpstr>
      <vt:lpstr>ADVANTAGES </vt:lpstr>
      <vt:lpstr>Proposed description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raghav raghavendar</cp:lastModifiedBy>
  <cp:revision>62</cp:revision>
  <dcterms:created xsi:type="dcterms:W3CDTF">2021-01-06T13:36:00Z</dcterms:created>
  <dcterms:modified xsi:type="dcterms:W3CDTF">2021-02-28T16:44:05Z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1033-11.2.0.9967</vt:lpwstr>
  </property>
</Properties>
</file>