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72" r:id="rId12"/>
    <p:sldId id="268" r:id="rId13"/>
    <p:sldId id="280" r:id="rId14"/>
    <p:sldId id="265" r:id="rId15"/>
    <p:sldId id="267" r:id="rId16"/>
    <p:sldId id="273" r:id="rId17"/>
    <p:sldId id="266" r:id="rId18"/>
    <p:sldId id="274" r:id="rId19"/>
    <p:sldId id="269" r:id="rId20"/>
    <p:sldId id="275" r:id="rId21"/>
    <p:sldId id="270" r:id="rId22"/>
    <p:sldId id="277" r:id="rId23"/>
    <p:sldId id="27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F6189-2286-4E5A-B450-F84A0312E1AC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CFA61-32CF-470C-9D5F-FB35E883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B6648A-917A-4456-9C72-357FF8868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SIMULATOR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29DAE14-DB04-4CE0-9D70-E7FFFC47D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PROJEKT IZ OBJEKTNO-ORIJENTIRANOG PROGRAMIRANJA</a:t>
            </a:r>
          </a:p>
          <a:p>
            <a:r>
              <a:rPr lang="en-US" dirty="0"/>
              <a:t>Lucija Bročić, </a:t>
            </a:r>
            <a:r>
              <a:rPr lang="en-US" dirty="0" err="1"/>
              <a:t>lipanj</a:t>
            </a:r>
            <a:r>
              <a:rPr lang="en-US" dirty="0"/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306504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3DA777-8D92-46F7-9461-8AA9DDBF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ENKAPSULACIJA (UČAHURIVANJE)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6E5708-11C8-482D-B5F5-F96E9894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unutrašnjih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u </a:t>
            </a:r>
            <a:r>
              <a:rPr lang="en-US" dirty="0" err="1"/>
              <a:t>povezanu</a:t>
            </a:r>
            <a:r>
              <a:rPr lang="en-US" dirty="0"/>
              <a:t> i </a:t>
            </a:r>
            <a:r>
              <a:rPr lang="en-US" dirty="0" err="1"/>
              <a:t>smislenu</a:t>
            </a:r>
            <a:r>
              <a:rPr lang="en-US" dirty="0"/>
              <a:t> </a:t>
            </a:r>
            <a:r>
              <a:rPr lang="en-US" dirty="0" err="1"/>
              <a:t>cjelinu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unutrašnji</a:t>
            </a:r>
            <a:r>
              <a:rPr lang="en-US" dirty="0"/>
              <a:t> </a:t>
            </a:r>
            <a:r>
              <a:rPr lang="en-US" dirty="0" err="1"/>
              <a:t>ustroj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vidljiv</a:t>
            </a:r>
            <a:r>
              <a:rPr lang="en-US" dirty="0"/>
              <a:t> </a:t>
            </a:r>
            <a:r>
              <a:rPr lang="en-US" dirty="0" err="1"/>
              <a:t>vanjskom</a:t>
            </a:r>
            <a:r>
              <a:rPr lang="en-US" dirty="0"/>
              <a:t> </a:t>
            </a:r>
            <a:r>
              <a:rPr lang="en-US" dirty="0" err="1"/>
              <a:t>svijetu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projektu</a:t>
            </a:r>
            <a:r>
              <a:rPr lang="en-US" dirty="0"/>
              <a:t>, </a:t>
            </a:r>
            <a:r>
              <a:rPr lang="en-US" dirty="0" err="1"/>
              <a:t>enkapsulacija</a:t>
            </a:r>
            <a:r>
              <a:rPr lang="en-US" dirty="0"/>
              <a:t> se </a:t>
            </a:r>
            <a:r>
              <a:rPr lang="en-US" dirty="0" err="1"/>
              <a:t>vidi</a:t>
            </a:r>
            <a:r>
              <a:rPr lang="en-US" dirty="0"/>
              <a:t> u </a:t>
            </a:r>
            <a:r>
              <a:rPr lang="en-US" dirty="0" err="1"/>
              <a:t>ograničavanju</a:t>
            </a:r>
            <a:r>
              <a:rPr lang="en-US" dirty="0"/>
              <a:t> </a:t>
            </a:r>
            <a:r>
              <a:rPr lang="en-US" dirty="0" err="1"/>
              <a:t>prava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objekta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enkapsuliramo</a:t>
            </a:r>
            <a:r>
              <a:rPr lang="en-US" dirty="0"/>
              <a:t> public </a:t>
            </a:r>
            <a:r>
              <a:rPr lang="en-US" dirty="0" err="1"/>
              <a:t>svojstvima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get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)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svojstava</a:t>
            </a:r>
            <a:r>
              <a:rPr lang="en-US" dirty="0"/>
              <a:t> </a:t>
            </a:r>
            <a:r>
              <a:rPr lang="en-US" dirty="0" err="1"/>
              <a:t>pristupamo</a:t>
            </a:r>
            <a:r>
              <a:rPr lang="en-US" dirty="0"/>
              <a:t> </a:t>
            </a:r>
            <a:r>
              <a:rPr lang="en-US" dirty="0" err="1"/>
              <a:t>poljima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2AD1D9-1B6C-41B9-B403-FFE4AB39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PRIMJER ENKAPSULACIJE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223C50CA-CBB2-46C6-94FA-C49920FFC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56" t="18610" r="62007" b="53496"/>
          <a:stretch/>
        </p:blipFill>
        <p:spPr>
          <a:xfrm>
            <a:off x="4259694" y="2362202"/>
            <a:ext cx="44679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C7905C-A761-4F04-9678-1EE3AECF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PRAVA PRISTUPA ELEMENTIMA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293D858-D76A-48EC-BEBA-849BA832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deklaracije</a:t>
            </a:r>
            <a:r>
              <a:rPr lang="en-US" dirty="0"/>
              <a:t> </a:t>
            </a:r>
            <a:r>
              <a:rPr lang="en-US" dirty="0" err="1"/>
              <a:t>korištenjem</a:t>
            </a:r>
            <a:r>
              <a:rPr lang="en-US" dirty="0"/>
              <a:t>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– element </a:t>
            </a:r>
            <a:r>
              <a:rPr lang="en-US" dirty="0" err="1"/>
              <a:t>vidljiv</a:t>
            </a:r>
            <a:r>
              <a:rPr lang="en-US" dirty="0"/>
              <a:t> </a:t>
            </a:r>
            <a:r>
              <a:rPr lang="en-US" dirty="0" err="1"/>
              <a:t>svima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izvan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deklariran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– element </a:t>
            </a:r>
            <a:r>
              <a:rPr lang="en-US" dirty="0" err="1"/>
              <a:t>vidljiv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deklariran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 – element </a:t>
            </a:r>
            <a:r>
              <a:rPr lang="en-US" dirty="0" err="1"/>
              <a:t>vidljiv</a:t>
            </a:r>
            <a:r>
              <a:rPr lang="en-US" dirty="0"/>
              <a:t> u </a:t>
            </a:r>
            <a:r>
              <a:rPr lang="en-US" dirty="0" err="1"/>
              <a:t>klasi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deklariran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</a:t>
            </a:r>
            <a:r>
              <a:rPr lang="en-US" dirty="0" err="1"/>
              <a:t>izvedenim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početne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E4435D-7779-47E1-853C-CC9DA913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APSTRAKCIJA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7E5A701-9C59-4E46-A401-BCA00CEE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Slično</a:t>
            </a:r>
            <a:r>
              <a:rPr lang="en-US" dirty="0"/>
              <a:t> </a:t>
            </a:r>
            <a:r>
              <a:rPr lang="en-US" dirty="0" err="1"/>
              <a:t>enkapsulaciji</a:t>
            </a:r>
            <a:endParaRPr lang="en-US" dirty="0"/>
          </a:p>
          <a:p>
            <a:r>
              <a:rPr lang="en-US" dirty="0" err="1"/>
              <a:t>Enkapsulacija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zaštiti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od </a:t>
            </a:r>
            <a:r>
              <a:rPr lang="en-US" dirty="0" err="1"/>
              <a:t>vanjskog</a:t>
            </a:r>
            <a:r>
              <a:rPr lang="en-US" dirty="0"/>
              <a:t> </a:t>
            </a:r>
            <a:r>
              <a:rPr lang="en-US" dirty="0" err="1"/>
              <a:t>svijeta</a:t>
            </a:r>
            <a:endParaRPr lang="en-US" dirty="0"/>
          </a:p>
          <a:p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skrivanju</a:t>
            </a:r>
            <a:r>
              <a:rPr lang="en-US" dirty="0"/>
              <a:t> </a:t>
            </a:r>
            <a:r>
              <a:rPr lang="en-US" dirty="0" err="1"/>
              <a:t>nepotrebnih</a:t>
            </a:r>
            <a:r>
              <a:rPr lang="en-US" dirty="0"/>
              <a:t> </a:t>
            </a:r>
            <a:r>
              <a:rPr lang="en-US" dirty="0" err="1"/>
              <a:t>dijelova</a:t>
            </a:r>
            <a:r>
              <a:rPr lang="en-US" dirty="0"/>
              <a:t>, </a:t>
            </a:r>
            <a:r>
              <a:rPr lang="en-US" dirty="0" err="1"/>
              <a:t>stvarajući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kompleksan</a:t>
            </a:r>
            <a:r>
              <a:rPr lang="en-US" dirty="0"/>
              <a:t> </a:t>
            </a:r>
            <a:r>
              <a:rPr lang="en-US" dirty="0" err="1"/>
              <a:t>sustav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projektu</a:t>
            </a:r>
            <a:r>
              <a:rPr lang="en-US" dirty="0"/>
              <a:t> je </a:t>
            </a:r>
            <a:r>
              <a:rPr lang="en-US" dirty="0" err="1"/>
              <a:t>apstraktna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GeneralItem</a:t>
            </a:r>
            <a:r>
              <a:rPr lang="en-US" dirty="0"/>
              <a:t> 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apstrakcije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8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61AD56-F50D-4056-8FFD-E2335B3D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NASLJEĐIVANJE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AB1684-BAC9-4B23-A0E5-ACA77387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izvesti</a:t>
            </a:r>
            <a:r>
              <a:rPr lang="en-US" dirty="0"/>
              <a:t> </a:t>
            </a:r>
            <a:r>
              <a:rPr lang="en-US" dirty="0" err="1"/>
              <a:t>podklase</a:t>
            </a:r>
            <a:r>
              <a:rPr lang="en-US" dirty="0"/>
              <a:t> </a:t>
            </a:r>
            <a:r>
              <a:rPr lang="en-US" dirty="0" err="1"/>
              <a:t>postupkom</a:t>
            </a:r>
            <a:r>
              <a:rPr lang="en-US" dirty="0"/>
              <a:t> </a:t>
            </a:r>
            <a:r>
              <a:rPr lang="en-US" dirty="0" err="1"/>
              <a:t>nasljeđivanja</a:t>
            </a:r>
            <a:endParaRPr lang="en-US" dirty="0"/>
          </a:p>
          <a:p>
            <a:pPr lvl="1"/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-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osnova</a:t>
            </a:r>
            <a:r>
              <a:rPr lang="en-US" dirty="0"/>
              <a:t> za </a:t>
            </a:r>
            <a:r>
              <a:rPr lang="en-US" dirty="0" err="1"/>
              <a:t>nasljeđivanje</a:t>
            </a:r>
            <a:endParaRPr lang="en-US" dirty="0"/>
          </a:p>
          <a:p>
            <a:pPr lvl="1"/>
            <a:r>
              <a:rPr lang="en-US" dirty="0" err="1"/>
              <a:t>Izvedena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–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nasljeđuje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od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nove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projektu</a:t>
            </a:r>
            <a:r>
              <a:rPr lang="en-US" dirty="0"/>
              <a:t> je, </a:t>
            </a:r>
            <a:r>
              <a:rPr lang="en-US" dirty="0" err="1"/>
              <a:t>primjerice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GeneralItem</a:t>
            </a:r>
            <a:r>
              <a:rPr lang="en-US" dirty="0"/>
              <a:t>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(</a:t>
            </a:r>
            <a:r>
              <a:rPr lang="en-US" dirty="0" err="1"/>
              <a:t>iako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podklasa</a:t>
            </a:r>
            <a:r>
              <a:rPr lang="en-US" dirty="0"/>
              <a:t> od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Sprite</a:t>
            </a:r>
            <a:r>
              <a:rPr lang="en-US" dirty="0"/>
              <a:t>), a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Book</a:t>
            </a:r>
            <a:r>
              <a:rPr lang="en-US" dirty="0"/>
              <a:t> </a:t>
            </a:r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FA2658B-CAB4-4569-A396-DE5FFE4C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3" t="26154" r="66539" b="71282"/>
          <a:stretch/>
        </p:blipFill>
        <p:spPr>
          <a:xfrm>
            <a:off x="1847117" y="5334000"/>
            <a:ext cx="4526259" cy="4572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CCEC386-AF37-4701-A94C-7BB43856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7" t="45696" r="67788" b="51526"/>
          <a:stretch/>
        </p:blipFill>
        <p:spPr>
          <a:xfrm>
            <a:off x="7075109" y="5334000"/>
            <a:ext cx="37261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D52E6B-6E64-4E99-A162-B58B4355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 OVERRIDE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1D9EA7E-94CD-4237-B805-65948F7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prikladni</a:t>
            </a:r>
            <a:r>
              <a:rPr lang="en-US" dirty="0"/>
              <a:t> za </a:t>
            </a:r>
            <a:r>
              <a:rPr lang="en-US" dirty="0" err="1"/>
              <a:t>upotrebu</a:t>
            </a:r>
            <a:r>
              <a:rPr lang="en-US" dirty="0"/>
              <a:t> u </a:t>
            </a:r>
            <a:r>
              <a:rPr lang="en-US" dirty="0" err="1"/>
              <a:t>izvedenoj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prilagođavamo</a:t>
            </a:r>
            <a:r>
              <a:rPr lang="en-US" dirty="0"/>
              <a:t> (</a:t>
            </a:r>
            <a:r>
              <a:rPr lang="en-US" dirty="0" err="1"/>
              <a:t>premošćujemo</a:t>
            </a:r>
            <a:r>
              <a:rPr lang="en-US" dirty="0"/>
              <a:t>)</a:t>
            </a:r>
          </a:p>
          <a:p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override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new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/>
              <a:t>– </a:t>
            </a:r>
            <a:r>
              <a:rPr lang="en-US" dirty="0" err="1"/>
              <a:t>koristi</a:t>
            </a:r>
            <a:r>
              <a:rPr lang="en-US" dirty="0"/>
              <a:t> se nova </a:t>
            </a: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umjesto</a:t>
            </a:r>
            <a:r>
              <a:rPr lang="en-US" dirty="0"/>
              <a:t> one u </a:t>
            </a:r>
            <a:r>
              <a:rPr lang="en-US" dirty="0" err="1"/>
              <a:t>osnovnoj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instanciramo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override </a:t>
            </a:r>
            <a:r>
              <a:rPr lang="en-US" dirty="0"/>
              <a:t>–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posljednje</a:t>
            </a:r>
            <a:r>
              <a:rPr lang="en-US" dirty="0"/>
              <a:t> </a:t>
            </a:r>
            <a:r>
              <a:rPr lang="en-US" dirty="0" err="1"/>
              <a:t>definirana</a:t>
            </a:r>
            <a:r>
              <a:rPr lang="en-US" dirty="0"/>
              <a:t> </a:t>
            </a:r>
            <a:r>
              <a:rPr lang="en-US" dirty="0" err="1"/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FBC347-AF30-4FAB-9BBF-459DFB07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PRIMJER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2542E2B-2858-4EBA-9962-4FB1E26C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5" t="38278" r="44187" b="37899"/>
          <a:stretch/>
        </p:blipFill>
        <p:spPr>
          <a:xfrm>
            <a:off x="2617074" y="2192389"/>
            <a:ext cx="88939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92F9F7-40C4-4408-AFDC-DEB425A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POLIMORFIZAM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0C055D-2C82-4414-994C-A5382C7A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 </a:t>
            </a:r>
            <a:r>
              <a:rPr lang="en-US" dirty="0" err="1"/>
              <a:t>različito</a:t>
            </a:r>
            <a:r>
              <a:rPr lang="en-US" dirty="0"/>
              <a:t> </a:t>
            </a:r>
            <a:r>
              <a:rPr lang="en-US" dirty="0" err="1"/>
              <a:t>djeluje</a:t>
            </a:r>
            <a:r>
              <a:rPr lang="en-US" dirty="0"/>
              <a:t> </a:t>
            </a:r>
            <a:r>
              <a:rPr lang="en-US" dirty="0" err="1"/>
              <a:t>ovisno</a:t>
            </a:r>
            <a:r>
              <a:rPr lang="en-US" dirty="0"/>
              <a:t> o </a:t>
            </a:r>
            <a:r>
              <a:rPr lang="en-US" dirty="0" err="1"/>
              <a:t>kontekstu</a:t>
            </a:r>
            <a:endParaRPr lang="en-US" dirty="0"/>
          </a:p>
          <a:p>
            <a:r>
              <a:rPr lang="en-US" dirty="0" err="1"/>
              <a:t>Primjer</a:t>
            </a:r>
            <a:r>
              <a:rPr lang="en-US" dirty="0"/>
              <a:t>: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SetHeading</a:t>
            </a:r>
            <a:r>
              <a:rPr lang="en-US" dirty="0"/>
              <a:t> u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Sprite</a:t>
            </a:r>
          </a:p>
          <a:p>
            <a:r>
              <a:rPr lang="en-US" dirty="0" err="1">
                <a:solidFill>
                  <a:srgbClr val="C00000"/>
                </a:solidFill>
              </a:rPr>
              <a:t>SetHeading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primiti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DirectionsType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E05FE6D-1DAC-4433-841B-CEF07FDC8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6" t="35555" r="37969" b="46389"/>
          <a:stretch/>
        </p:blipFill>
        <p:spPr>
          <a:xfrm>
            <a:off x="2836072" y="4774223"/>
            <a:ext cx="73151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97A1C5-E06D-49E1-A53F-9384DC7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F7D4F1-925F-4481-87A3-079679D5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Preopterećenje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je </a:t>
            </a:r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dirty="0" err="1"/>
              <a:t>objektno-orijentiranog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 </a:t>
            </a:r>
            <a:r>
              <a:rPr lang="en-US" dirty="0" err="1"/>
              <a:t>istim</a:t>
            </a:r>
            <a:r>
              <a:rPr lang="en-US" dirty="0"/>
              <a:t> </a:t>
            </a:r>
            <a:r>
              <a:rPr lang="en-US" dirty="0" err="1"/>
              <a:t>imenom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svrhama</a:t>
            </a:r>
            <a:endParaRPr lang="en-US" dirty="0"/>
          </a:p>
          <a:p>
            <a:r>
              <a:rPr lang="en-US" dirty="0"/>
              <a:t>To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promjenom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promjenom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Primjer</a:t>
            </a:r>
            <a:r>
              <a:rPr lang="en-US" dirty="0"/>
              <a:t>: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Item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0D7CBB1-666C-4931-AB2B-DE898A033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5" t="25695" r="30313" b="55277"/>
          <a:stretch/>
        </p:blipFill>
        <p:spPr>
          <a:xfrm>
            <a:off x="2118946" y="4496899"/>
            <a:ext cx="981143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F05FDB-21EB-4FF2-BB05-A1EF7F96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UPRAVLJANJE IZNIMKAMA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CC64DB-EEFC-48C4-B513-BB347786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Iznimka</a:t>
            </a:r>
            <a:r>
              <a:rPr lang="en-US" dirty="0"/>
              <a:t> je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pogrešno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neočekivano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iznimke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Exception</a:t>
            </a:r>
          </a:p>
          <a:p>
            <a:r>
              <a:rPr lang="en-US" dirty="0" err="1">
                <a:solidFill>
                  <a:schemeClr val="tx2"/>
                </a:solidFill>
              </a:rPr>
              <a:t>Iznimkama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upravljamo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preko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try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catch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blokova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 </a:t>
            </a:r>
            <a:r>
              <a:rPr lang="en-US" dirty="0">
                <a:solidFill>
                  <a:srgbClr val="C00000"/>
                </a:solidFill>
              </a:rPr>
              <a:t>try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bloku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pišemo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koji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želimo</a:t>
            </a:r>
            <a:r>
              <a:rPr lang="en-US" dirty="0">
                <a:solidFill>
                  <a:schemeClr val="tx2"/>
                </a:solidFill>
              </a:rPr>
              <a:t> da se </a:t>
            </a:r>
            <a:r>
              <a:rPr lang="en-US" dirty="0" err="1">
                <a:solidFill>
                  <a:schemeClr val="tx2"/>
                </a:solidFill>
              </a:rPr>
              <a:t>izvrši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catch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blok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hvata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iznimke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koje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jave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prilikom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izvršavanja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koda</a:t>
            </a:r>
            <a:r>
              <a:rPr lang="en-US" dirty="0">
                <a:solidFill>
                  <a:schemeClr val="tx2"/>
                </a:solidFill>
              </a:rPr>
              <a:t> u </a:t>
            </a:r>
            <a:r>
              <a:rPr lang="en-US" dirty="0">
                <a:solidFill>
                  <a:srgbClr val="C00000"/>
                </a:solidFill>
              </a:rPr>
              <a:t>try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bloku</a:t>
            </a:r>
            <a:r>
              <a:rPr lang="en-US" dirty="0">
                <a:solidFill>
                  <a:schemeClr val="tx2"/>
                </a:solidFill>
              </a:rPr>
              <a:t>, a </a:t>
            </a:r>
            <a:r>
              <a:rPr lang="en-US" dirty="0">
                <a:solidFill>
                  <a:srgbClr val="C00000"/>
                </a:solidFill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blok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služi</a:t>
            </a:r>
            <a:r>
              <a:rPr lang="en-US" dirty="0">
                <a:solidFill>
                  <a:schemeClr val="tx2"/>
                </a:solidFill>
              </a:rPr>
              <a:t> za </a:t>
            </a:r>
            <a:r>
              <a:rPr lang="en-US" dirty="0" err="1">
                <a:solidFill>
                  <a:schemeClr val="tx2"/>
                </a:solidFill>
              </a:rPr>
              <a:t>kod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koji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svakako</a:t>
            </a:r>
            <a:r>
              <a:rPr lang="en-US" dirty="0">
                <a:solidFill>
                  <a:schemeClr val="tx2"/>
                </a:solidFill>
              </a:rPr>
              <a:t> mora </a:t>
            </a:r>
            <a:r>
              <a:rPr lang="en-US" dirty="0" err="1">
                <a:solidFill>
                  <a:schemeClr val="tx2"/>
                </a:solidFill>
              </a:rPr>
              <a:t>izvršiti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7829DD-7B50-4F47-8666-D5FE07A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SIMULATOR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EAD54AF-F6FD-4BE6-9B53-116EF385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Simulator je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simulacije</a:t>
            </a:r>
            <a:r>
              <a:rPr lang="en-US" dirty="0"/>
              <a:t> (simulation video game)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student </a:t>
            </a:r>
            <a:r>
              <a:rPr lang="en-US" dirty="0" err="1"/>
              <a:t>kroz</a:t>
            </a:r>
            <a:r>
              <a:rPr lang="en-US" dirty="0"/>
              <a:t> 10 dana mora </a:t>
            </a:r>
            <a:r>
              <a:rPr lang="en-US" dirty="0" err="1"/>
              <a:t>proći</a:t>
            </a:r>
            <a:r>
              <a:rPr lang="en-US" dirty="0"/>
              <a:t> </a:t>
            </a:r>
            <a:r>
              <a:rPr lang="en-US" dirty="0" err="1"/>
              <a:t>ispite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poboljšati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 5.-tog dana </a:t>
            </a:r>
            <a:r>
              <a:rPr lang="en-US" dirty="0" err="1"/>
              <a:t>doći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50%, a do </a:t>
            </a:r>
            <a:r>
              <a:rPr lang="en-US" dirty="0" err="1"/>
              <a:t>zadnjeg</a:t>
            </a:r>
            <a:r>
              <a:rPr lang="en-US" dirty="0"/>
              <a:t>, 10.-tog dana </a:t>
            </a:r>
            <a:r>
              <a:rPr lang="en-US" dirty="0" err="1"/>
              <a:t>na</a:t>
            </a:r>
            <a:r>
              <a:rPr lang="en-US" dirty="0"/>
              <a:t> 90% </a:t>
            </a:r>
            <a:r>
              <a:rPr lang="en-US" dirty="0" err="1"/>
              <a:t>vrijednosti</a:t>
            </a:r>
            <a:r>
              <a:rPr lang="en-US" dirty="0"/>
              <a:t> za “knowledge”, “charisma” </a:t>
            </a:r>
            <a:r>
              <a:rPr lang="en-US" dirty="0" err="1"/>
              <a:t>i</a:t>
            </a:r>
            <a:r>
              <a:rPr lang="en-US" dirty="0"/>
              <a:t> “fitness”,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ograničavajući</a:t>
            </a:r>
            <a:r>
              <a:rPr lang="en-US" dirty="0"/>
              <a:t> </a:t>
            </a:r>
            <a:r>
              <a:rPr lang="en-US" dirty="0" err="1"/>
              <a:t>faktori</a:t>
            </a:r>
            <a:r>
              <a:rPr lang="en-US" dirty="0"/>
              <a:t> “energy” </a:t>
            </a:r>
            <a:r>
              <a:rPr lang="en-US" dirty="0" err="1"/>
              <a:t>i</a:t>
            </a:r>
            <a:r>
              <a:rPr lang="en-US" dirty="0"/>
              <a:t> “stress level”.</a:t>
            </a:r>
          </a:p>
          <a:p>
            <a:r>
              <a:rPr lang="en-US" dirty="0"/>
              <a:t>U </a:t>
            </a:r>
            <a:r>
              <a:rPr lang="en-US" dirty="0" err="1"/>
              <a:t>daljnoj</a:t>
            </a:r>
            <a:r>
              <a:rPr lang="en-US" dirty="0"/>
              <a:t> </a:t>
            </a:r>
            <a:r>
              <a:rPr lang="en-US" dirty="0" err="1"/>
              <a:t>dokumentaciji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 </a:t>
            </a:r>
            <a:r>
              <a:rPr lang="en-US" dirty="0" err="1"/>
              <a:t>predstaviti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implementirala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koncepte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orijentiranog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987BC0E-3999-43EA-91DE-BD12E113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209549"/>
            <a:ext cx="10018713" cy="6000750"/>
          </a:xfrm>
        </p:spPr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Exception: </a:t>
            </a:r>
            <a:r>
              <a:rPr lang="en-US" dirty="0" err="1">
                <a:solidFill>
                  <a:srgbClr val="C00000"/>
                </a:solidFill>
              </a:rPr>
              <a:t>StressException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EnergyException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AF461F4-DE90-4C2D-9E7B-36F7C194B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5" t="25417" r="52969" b="51806"/>
          <a:stretch/>
        </p:blipFill>
        <p:spPr>
          <a:xfrm>
            <a:off x="1341435" y="1714501"/>
            <a:ext cx="6823151" cy="2514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C648C16A-54A6-4BD0-B839-38E1CCBCE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0" t="15278" r="50000" b="41805"/>
          <a:stretch/>
        </p:blipFill>
        <p:spPr>
          <a:xfrm>
            <a:off x="7077075" y="2971801"/>
            <a:ext cx="498658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9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C46B2C-3FB1-4318-AD7F-3FF925D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DOGAĐAJI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E58A31-6CAF-4ACA-80B3-93FE059F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Događaj</a:t>
            </a:r>
            <a:r>
              <a:rPr lang="en-US" dirty="0"/>
              <a:t> je </a:t>
            </a:r>
            <a:r>
              <a:rPr lang="en-US" dirty="0" err="1"/>
              <a:t>reakcija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pojavu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  <a:p>
            <a:r>
              <a:rPr lang="en-US" dirty="0"/>
              <a:t>Kao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događaj</a:t>
            </a:r>
            <a:r>
              <a:rPr lang="en-US" dirty="0"/>
              <a:t> </a:t>
            </a:r>
            <a:r>
              <a:rPr lang="en-US" dirty="0" err="1"/>
              <a:t>definiramo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)</a:t>
            </a:r>
          </a:p>
          <a:p>
            <a:r>
              <a:rPr lang="en-US" dirty="0" err="1"/>
              <a:t>Primjer</a:t>
            </a:r>
            <a:r>
              <a:rPr lang="en-US" dirty="0"/>
              <a:t>: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tipke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tipkovnici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mišu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7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3">
            <a:extLst>
              <a:ext uri="{FF2B5EF4-FFF2-40B4-BE49-F238E27FC236}">
                <a16:creationId xmlns:a16="http://schemas.microsoft.com/office/drawing/2014/main" id="{6665E7BA-0A09-4678-8EE3-00D98625C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9" t="38055" r="51093" b="35417"/>
          <a:stretch/>
        </p:blipFill>
        <p:spPr>
          <a:xfrm>
            <a:off x="1724036" y="195263"/>
            <a:ext cx="6415065" cy="272893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DD8B9DC-9A6D-4BA4-9F5A-2CD31BC6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3" t="18195" r="46719" b="35416"/>
          <a:stretch/>
        </p:blipFill>
        <p:spPr>
          <a:xfrm>
            <a:off x="6505575" y="3005137"/>
            <a:ext cx="5497349" cy="3657600"/>
          </a:xfrm>
          <a:prstGeom prst="rect">
            <a:avLst/>
          </a:prstGeom>
        </p:spPr>
      </p:pic>
      <p:sp>
        <p:nvSpPr>
          <p:cNvPr id="8" name="Rezervirano mjesto sadržaja 2">
            <a:extLst>
              <a:ext uri="{FF2B5EF4-FFF2-40B4-BE49-F238E27FC236}">
                <a16:creationId xmlns:a16="http://schemas.microsoft.com/office/drawing/2014/main" id="{D69B830B-AF4D-472D-B8B1-4EB5E47F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1" y="5029200"/>
            <a:ext cx="7431090" cy="63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Event handler - </a:t>
            </a:r>
            <a:r>
              <a:rPr lang="en-US" sz="1500" dirty="0" err="1"/>
              <a:t>metode</a:t>
            </a:r>
            <a:r>
              <a:rPr lang="en-US" sz="1500" dirty="0"/>
              <a:t> za </a:t>
            </a:r>
            <a:r>
              <a:rPr lang="en-US" sz="1500" dirty="0" err="1"/>
              <a:t>upravljanje</a:t>
            </a:r>
            <a:r>
              <a:rPr lang="en-US" sz="1500" dirty="0"/>
              <a:t> </a:t>
            </a:r>
            <a:r>
              <a:rPr lang="en-US" sz="1500" dirty="0" err="1"/>
              <a:t>događajima</a:t>
            </a:r>
            <a:r>
              <a:rPr lang="en-US" sz="1500" dirty="0"/>
              <a:t> u </a:t>
            </a:r>
            <a:r>
              <a:rPr lang="en-US" sz="1500" dirty="0" err="1"/>
              <a:t>klasi</a:t>
            </a:r>
            <a:r>
              <a:rPr lang="en-US" sz="1500" dirty="0"/>
              <a:t> Sensing</a:t>
            </a:r>
          </a:p>
        </p:txBody>
      </p:sp>
    </p:spTree>
    <p:extLst>
      <p:ext uri="{BB962C8B-B14F-4D97-AF65-F5344CB8AC3E}">
        <p14:creationId xmlns:p14="http://schemas.microsoft.com/office/powerpoint/2010/main" val="104494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9A2FD9-2867-4D21-BB8E-3A2E790F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65DCACF-4909-45AB-A40D-E4B4A327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Delegat</a:t>
            </a:r>
            <a:r>
              <a:rPr lang="en-US" dirty="0"/>
              <a:t> je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metodu</a:t>
            </a:r>
            <a:endParaRPr lang="en-US" dirty="0"/>
          </a:p>
          <a:p>
            <a:r>
              <a:rPr lang="en-US" dirty="0" err="1"/>
              <a:t>Omogućuje</a:t>
            </a:r>
            <a:r>
              <a:rPr lang="en-US" dirty="0"/>
              <a:t> da reference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ulazni</a:t>
            </a:r>
            <a:r>
              <a:rPr lang="en-US" dirty="0"/>
              <a:t> argument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deklaracije</a:t>
            </a:r>
            <a:r>
              <a:rPr lang="en-US" dirty="0"/>
              <a:t>: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EF04E3F-3BC8-4D01-9A05-98FA79DCA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8" t="25936" r="68048" b="71141"/>
          <a:stretch/>
        </p:blipFill>
        <p:spPr>
          <a:xfrm>
            <a:off x="4676902" y="4715326"/>
            <a:ext cx="4206252" cy="36576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58D2831-7B1D-45C1-960C-F1F4BBE69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4" t="46154" r="65890" b="45769"/>
          <a:stretch/>
        </p:blipFill>
        <p:spPr>
          <a:xfrm>
            <a:off x="4676902" y="5231423"/>
            <a:ext cx="4215816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2C166D-3F88-4661-A9FB-3AFA8809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60" y="2719552"/>
            <a:ext cx="10018713" cy="1752599"/>
          </a:xfrm>
        </p:spPr>
        <p:txBody>
          <a:bodyPr/>
          <a:lstStyle/>
          <a:p>
            <a:r>
              <a:rPr lang="en-US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2749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9AF541-735E-4FC9-9D11-9F938D41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PROCEDURALNO I OBJEKTNO-ORIJENTIRANO PROGRAMIRANJE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3F43D2-26E8-4330-B602-46BF480F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Proceduralno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procedure, </a:t>
            </a:r>
            <a:r>
              <a:rPr lang="en-US" dirty="0" err="1"/>
              <a:t>blokove</a:t>
            </a:r>
            <a:r>
              <a:rPr lang="en-US" dirty="0"/>
              <a:t> </a:t>
            </a:r>
            <a:r>
              <a:rPr lang="en-US" dirty="0" err="1"/>
              <a:t>naredbi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grupirane</a:t>
            </a:r>
            <a:r>
              <a:rPr lang="en-US" dirty="0"/>
              <a:t> u </a:t>
            </a:r>
            <a:r>
              <a:rPr lang="en-US" dirty="0" err="1"/>
              <a:t>smislene</a:t>
            </a:r>
            <a:r>
              <a:rPr lang="en-US" dirty="0"/>
              <a:t> </a:t>
            </a:r>
            <a:r>
              <a:rPr lang="en-US" dirty="0" err="1"/>
              <a:t>cjeline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sprema</a:t>
            </a:r>
            <a:r>
              <a:rPr lang="en-US" dirty="0"/>
              <a:t> u </a:t>
            </a:r>
            <a:r>
              <a:rPr lang="en-US" dirty="0" err="1"/>
              <a:t>varrijable</a:t>
            </a:r>
            <a:r>
              <a:rPr lang="en-US" dirty="0"/>
              <a:t>, </a:t>
            </a:r>
            <a:r>
              <a:rPr lang="en-US" dirty="0" err="1"/>
              <a:t>lokalne</a:t>
            </a:r>
            <a:r>
              <a:rPr lang="en-US" dirty="0"/>
              <a:t> (</a:t>
            </a:r>
            <a:r>
              <a:rPr lang="en-US" dirty="0" err="1"/>
              <a:t>unutar</a:t>
            </a:r>
            <a:r>
              <a:rPr lang="en-US" dirty="0"/>
              <a:t> procedure)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globlane</a:t>
            </a:r>
            <a:r>
              <a:rPr lang="en-US" dirty="0"/>
              <a:t>.</a:t>
            </a:r>
          </a:p>
          <a:p>
            <a:r>
              <a:rPr lang="en-US" dirty="0"/>
              <a:t>OOP je </a:t>
            </a:r>
            <a:r>
              <a:rPr lang="en-US" dirty="0" err="1"/>
              <a:t>proširenje</a:t>
            </a:r>
            <a:r>
              <a:rPr lang="en-US" dirty="0"/>
              <a:t> </a:t>
            </a:r>
            <a:r>
              <a:rPr lang="en-US" dirty="0" err="1"/>
              <a:t>proceduralnog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.</a:t>
            </a:r>
          </a:p>
          <a:p>
            <a:r>
              <a:rPr lang="en-US" dirty="0" err="1"/>
              <a:t>Javljaju</a:t>
            </a:r>
            <a:r>
              <a:rPr lang="en-US" dirty="0"/>
              <a:t> se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konceptualno</a:t>
            </a:r>
            <a:r>
              <a:rPr lang="en-US" dirty="0"/>
              <a:t> </a:t>
            </a:r>
            <a:r>
              <a:rPr lang="en-US" dirty="0" err="1"/>
              <a:t>slični</a:t>
            </a:r>
            <a:r>
              <a:rPr lang="en-US" dirty="0"/>
              <a:t> </a:t>
            </a:r>
            <a:r>
              <a:rPr lang="en-US" dirty="0" err="1"/>
              <a:t>konkretnim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svijetu</a:t>
            </a:r>
            <a:r>
              <a:rPr lang="en-US" dirty="0"/>
              <a:t>,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sadržavati</a:t>
            </a:r>
            <a:r>
              <a:rPr lang="en-US" dirty="0"/>
              <a:t> </a:t>
            </a:r>
            <a:r>
              <a:rPr lang="en-US" dirty="0" err="1"/>
              <a:t>vlastite</a:t>
            </a:r>
            <a:r>
              <a:rPr lang="en-US" dirty="0"/>
              <a:t>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A28DE8-4C63-486A-B676-36B785E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KLASA I OBJEKT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EE25B8-6745-483E-84F6-128EAFF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Osnova</a:t>
            </a:r>
            <a:r>
              <a:rPr lang="en-US" dirty="0"/>
              <a:t> OOP-a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interakcija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objektima</a:t>
            </a:r>
            <a:endParaRPr lang="en-US" dirty="0"/>
          </a:p>
          <a:p>
            <a:r>
              <a:rPr lang="en-US" dirty="0" err="1"/>
              <a:t>Klasa</a:t>
            </a:r>
            <a:r>
              <a:rPr lang="en-US" dirty="0"/>
              <a:t> je </a:t>
            </a:r>
            <a:r>
              <a:rPr lang="en-US" dirty="0" err="1"/>
              <a:t>obrazac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spremljena</a:t>
            </a:r>
            <a:r>
              <a:rPr lang="en-US" dirty="0"/>
              <a:t> </a:t>
            </a:r>
            <a:r>
              <a:rPr lang="en-US" dirty="0" err="1"/>
              <a:t>različita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. Po tom </a:t>
            </a:r>
            <a:r>
              <a:rPr lang="en-US" dirty="0" err="1"/>
              <a:t>obrascu</a:t>
            </a:r>
            <a:r>
              <a:rPr lang="en-US" dirty="0"/>
              <a:t> </a:t>
            </a:r>
            <a:r>
              <a:rPr lang="en-US" dirty="0" err="1"/>
              <a:t>stvaramo</a:t>
            </a:r>
            <a:r>
              <a:rPr lang="en-US" dirty="0"/>
              <a:t> </a:t>
            </a:r>
            <a:r>
              <a:rPr lang="en-US" dirty="0" err="1"/>
              <a:t>pojedine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njihova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poprimaju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.</a:t>
            </a:r>
          </a:p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instanciramo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new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konstruktora</a:t>
            </a:r>
            <a:r>
              <a:rPr lang="en-US" dirty="0"/>
              <a:t>, public </a:t>
            </a:r>
            <a:r>
              <a:rPr lang="en-US" dirty="0" err="1"/>
              <a:t>metode</a:t>
            </a:r>
            <a:r>
              <a:rPr lang="en-US" dirty="0"/>
              <a:t> u </a:t>
            </a:r>
            <a:r>
              <a:rPr lang="en-US" dirty="0" err="1"/>
              <a:t>klasi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8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C27AD2-34F8-4495-8087-B215C9CE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Klase</a:t>
            </a:r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57DA21-8D1D-4E52-B816-8C336519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Apstraktna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GeneralItem</a:t>
            </a:r>
            <a:endParaRPr lang="en-US" dirty="0"/>
          </a:p>
          <a:p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Book</a:t>
            </a:r>
          </a:p>
          <a:p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Player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NPC</a:t>
            </a:r>
          </a:p>
          <a:p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Exception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– </a:t>
            </a:r>
            <a:r>
              <a:rPr lang="en-US" dirty="0" err="1">
                <a:solidFill>
                  <a:srgbClr val="C00000"/>
                </a:solidFill>
              </a:rPr>
              <a:t>EnergyException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StressException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postojeće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OTTER-u (</a:t>
            </a:r>
            <a:r>
              <a:rPr lang="en-US" dirty="0">
                <a:solidFill>
                  <a:srgbClr val="C00000"/>
                </a:solidFill>
              </a:rPr>
              <a:t>Sprite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Sensing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GameOptions</a:t>
            </a:r>
            <a:r>
              <a:rPr lang="en-US" dirty="0"/>
              <a:t>… )</a:t>
            </a:r>
          </a:p>
        </p:txBody>
      </p:sp>
    </p:spTree>
    <p:extLst>
      <p:ext uri="{BB962C8B-B14F-4D97-AF65-F5344CB8AC3E}">
        <p14:creationId xmlns:p14="http://schemas.microsoft.com/office/powerpoint/2010/main" val="33455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4ADBDF-9925-453C-9D0C-B322EAC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DIJAGRAM KLASA U PROJEKTU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C4E8B01-0840-4507-BB22-2B7A2D1C0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96" y="3059724"/>
            <a:ext cx="10811307" cy="2424758"/>
          </a:xfrm>
        </p:spPr>
      </p:pic>
    </p:spTree>
    <p:extLst>
      <p:ext uri="{BB962C8B-B14F-4D97-AF65-F5344CB8AC3E}">
        <p14:creationId xmlns:p14="http://schemas.microsoft.com/office/powerpoint/2010/main" val="352765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B749E7-0ED7-466B-8725-70FF433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APSTRAKTNE I STATIČKE KLASE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8088BF-E501-43BF-B902-85A3D752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GeneralItem</a:t>
            </a:r>
            <a:r>
              <a:rPr lang="en-US" dirty="0"/>
              <a:t> je </a:t>
            </a:r>
            <a:r>
              <a:rPr lang="en-US" dirty="0" err="1"/>
              <a:t>apstraktna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 </a:t>
            </a:r>
            <a:r>
              <a:rPr lang="en-US" dirty="0" err="1"/>
              <a:t>Apstraktne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se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instancirati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izvoditi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njih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GeneralItem</a:t>
            </a:r>
            <a:r>
              <a:rPr lang="en-US" dirty="0"/>
              <a:t> </a:t>
            </a:r>
            <a:r>
              <a:rPr lang="en-US" dirty="0" err="1"/>
              <a:t>okuplja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Book</a:t>
            </a:r>
            <a:r>
              <a:rPr lang="en-US" dirty="0"/>
              <a:t>. No, </a:t>
            </a:r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Book</a:t>
            </a:r>
            <a:r>
              <a:rPr lang="en-US" dirty="0"/>
              <a:t> se </a:t>
            </a:r>
            <a:r>
              <a:rPr lang="en-US" dirty="0" err="1"/>
              <a:t>razlikuju</a:t>
            </a:r>
            <a:r>
              <a:rPr lang="en-US" dirty="0"/>
              <a:t> po </a:t>
            </a:r>
            <a:r>
              <a:rPr lang="en-US" dirty="0" err="1"/>
              <a:t>dvjema</a:t>
            </a:r>
            <a:r>
              <a:rPr lang="en-US" dirty="0"/>
              <a:t> </a:t>
            </a:r>
            <a:r>
              <a:rPr lang="en-US" dirty="0" err="1"/>
              <a:t>svojstvima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 </a:t>
            </a:r>
            <a:r>
              <a:rPr lang="en-US" dirty="0" err="1"/>
              <a:t>troši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novac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Book</a:t>
            </a:r>
            <a:r>
              <a:rPr lang="en-US" dirty="0"/>
              <a:t> </a:t>
            </a:r>
            <a:r>
              <a:rPr lang="en-US" dirty="0" err="1"/>
              <a:t>troši</a:t>
            </a:r>
            <a:r>
              <a:rPr lang="en-US" dirty="0"/>
              <a:t> </a:t>
            </a:r>
            <a:r>
              <a:rPr lang="en-US" dirty="0" err="1"/>
              <a:t>novac</a:t>
            </a:r>
            <a:r>
              <a:rPr lang="en-US" dirty="0"/>
              <a:t>, a ne </a:t>
            </a:r>
            <a:r>
              <a:rPr lang="en-US" dirty="0" err="1"/>
              <a:t>vrijeme</a:t>
            </a:r>
            <a:endParaRPr lang="en-US" dirty="0"/>
          </a:p>
          <a:p>
            <a:r>
              <a:rPr lang="en-US" dirty="0" err="1"/>
              <a:t>Statičke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instancirati</a:t>
            </a:r>
            <a:r>
              <a:rPr lang="en-US" dirty="0"/>
              <a:t> da bi se </a:t>
            </a:r>
            <a:r>
              <a:rPr lang="en-US" dirty="0" err="1"/>
              <a:t>pristupilo</a:t>
            </a:r>
            <a:r>
              <a:rPr lang="en-US" dirty="0"/>
              <a:t> </a:t>
            </a:r>
            <a:r>
              <a:rPr lang="en-US" dirty="0" err="1"/>
              <a:t>njihovim</a:t>
            </a:r>
            <a:r>
              <a:rPr lang="en-US" dirty="0"/>
              <a:t> </a:t>
            </a:r>
            <a:r>
              <a:rPr lang="en-US" dirty="0" err="1"/>
              <a:t>svojstvama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metodama.U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je to </a:t>
            </a:r>
            <a:r>
              <a:rPr lang="en-US" dirty="0" err="1"/>
              <a:t>primjerice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GameOptions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A7D33BF-39A2-4897-977B-F300BCF9C496}"/>
              </a:ext>
            </a:extLst>
          </p:cNvPr>
          <p:cNvPicPr/>
          <p:nvPr/>
        </p:nvPicPr>
        <p:blipFill rotWithShape="1">
          <a:blip r:embed="rId2"/>
          <a:srcRect l="16025" t="36467" r="58334" b="58290"/>
          <a:stretch/>
        </p:blipFill>
        <p:spPr bwMode="auto">
          <a:xfrm>
            <a:off x="5114366" y="5431789"/>
            <a:ext cx="6741303" cy="93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525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2BC62B-21BF-4979-8EA2-90738729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Instance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FE81B6-661E-47D8-9A0C-42797BD0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Item</a:t>
            </a:r>
            <a:r>
              <a:rPr lang="en-US" dirty="0"/>
              <a:t>: desk, bed, table, bookcase, tv, karaoke, dumbbell, computer, </a:t>
            </a:r>
            <a:r>
              <a:rPr lang="en-US" dirty="0" err="1"/>
              <a:t>workdesk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Book</a:t>
            </a:r>
            <a:r>
              <a:rPr lang="en-US" dirty="0"/>
              <a:t>: </a:t>
            </a:r>
            <a:r>
              <a:rPr lang="en-US" dirty="0" err="1"/>
              <a:t>bKnowledge</a:t>
            </a:r>
            <a:r>
              <a:rPr lang="en-US" dirty="0"/>
              <a:t>, </a:t>
            </a:r>
            <a:r>
              <a:rPr lang="en-US" dirty="0" err="1"/>
              <a:t>bCharisma</a:t>
            </a:r>
            <a:r>
              <a:rPr lang="en-US" dirty="0"/>
              <a:t>, </a:t>
            </a:r>
            <a:r>
              <a:rPr lang="en-US" dirty="0" err="1"/>
              <a:t>bFitness</a:t>
            </a:r>
            <a:r>
              <a:rPr lang="en-US" dirty="0"/>
              <a:t>, </a:t>
            </a:r>
            <a:r>
              <a:rPr lang="en-US" dirty="0" err="1"/>
              <a:t>bStress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NPC</a:t>
            </a:r>
            <a:r>
              <a:rPr lang="en-US" dirty="0"/>
              <a:t>: professor, trainer, boss, friend1, friend2</a:t>
            </a:r>
          </a:p>
          <a:p>
            <a:r>
              <a:rPr lang="en-US" dirty="0">
                <a:solidFill>
                  <a:srgbClr val="C00000"/>
                </a:solidFill>
              </a:rPr>
              <a:t>Player</a:t>
            </a:r>
            <a:r>
              <a:rPr lang="en-US" dirty="0"/>
              <a:t>: player</a:t>
            </a:r>
          </a:p>
        </p:txBody>
      </p:sp>
    </p:spTree>
    <p:extLst>
      <p:ext uri="{BB962C8B-B14F-4D97-AF65-F5344CB8AC3E}">
        <p14:creationId xmlns:p14="http://schemas.microsoft.com/office/powerpoint/2010/main" val="40620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5BD405-A897-4E01-8A16-F2B2A76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ČETIRI STUPA OOP-A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CB5DA2-30A6-4E53-ACFB-36F58F3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Enkapsulacija</a:t>
            </a:r>
            <a:r>
              <a:rPr lang="en-US" dirty="0"/>
              <a:t> (</a:t>
            </a:r>
            <a:r>
              <a:rPr lang="en-US" dirty="0" err="1"/>
              <a:t>učahurivanje</a:t>
            </a:r>
            <a:r>
              <a:rPr lang="en-US" dirty="0"/>
              <a:t>)</a:t>
            </a:r>
          </a:p>
          <a:p>
            <a:r>
              <a:rPr lang="en-US" dirty="0" err="1"/>
              <a:t>Apstrakcija</a:t>
            </a:r>
            <a:endParaRPr lang="en-US" dirty="0"/>
          </a:p>
          <a:p>
            <a:r>
              <a:rPr lang="en-US" dirty="0" err="1"/>
              <a:t>Nasljeđivanje</a:t>
            </a:r>
            <a:endParaRPr lang="en-US" dirty="0"/>
          </a:p>
          <a:p>
            <a:r>
              <a:rPr lang="en-US" dirty="0" err="1"/>
              <a:t>Polimorfizam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1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2337</TotalTime>
  <Words>872</Words>
  <Application>Microsoft Office PowerPoint</Application>
  <PresentationFormat>Široki zaslon</PresentationFormat>
  <Paragraphs>91</Paragraphs>
  <Slides>24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Paralaksa</vt:lpstr>
      <vt:lpstr>UNIVERSITY SIMULATOR</vt:lpstr>
      <vt:lpstr>UNIVERSITY SIMULATOR</vt:lpstr>
      <vt:lpstr>PROCEDURALNO I OBJEKTNO-ORIJENTIRANO PROGRAMIRANJE</vt:lpstr>
      <vt:lpstr>KLASA I OBJEKT</vt:lpstr>
      <vt:lpstr>Klase u projektu:</vt:lpstr>
      <vt:lpstr>DIJAGRAM KLASA U PROJEKTU</vt:lpstr>
      <vt:lpstr>APSTRAKTNE I STATIČKE KLASE</vt:lpstr>
      <vt:lpstr>Instance ovih klasa su:</vt:lpstr>
      <vt:lpstr>ČETIRI STUPA OOP-A</vt:lpstr>
      <vt:lpstr>ENKAPSULACIJA (UČAHURIVANJE)</vt:lpstr>
      <vt:lpstr>PRIMJER ENKAPSULACIJE</vt:lpstr>
      <vt:lpstr>PRAVA PRISTUPA ELEMENTIMA</vt:lpstr>
      <vt:lpstr>APSTRAKCIJA</vt:lpstr>
      <vt:lpstr>NASLJEĐIVANJE</vt:lpstr>
      <vt:lpstr>NEW I OVERRIDE</vt:lpstr>
      <vt:lpstr>OVERRIDE PRIMJER</vt:lpstr>
      <vt:lpstr>POLIMORFIZAM</vt:lpstr>
      <vt:lpstr>OVERLOAD</vt:lpstr>
      <vt:lpstr>UPRAVLJANJE IZNIMKAMA</vt:lpstr>
      <vt:lpstr>PowerPoint prezentacija</vt:lpstr>
      <vt:lpstr>DOGAĐAJI</vt:lpstr>
      <vt:lpstr>PowerPoint prezentacija</vt:lpstr>
      <vt:lpstr>DELEGATI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SIMULATOR</dc:title>
  <dc:creator>Lucija Bročić</dc:creator>
  <cp:lastModifiedBy>Lucija Bročić</cp:lastModifiedBy>
  <cp:revision>42</cp:revision>
  <dcterms:created xsi:type="dcterms:W3CDTF">2018-06-09T12:24:15Z</dcterms:created>
  <dcterms:modified xsi:type="dcterms:W3CDTF">2018-06-19T18:22:43Z</dcterms:modified>
</cp:coreProperties>
</file>