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4E4643-B418-4979-A6B6-69B4F36AB356}" type="datetimeFigureOut">
              <a:rPr lang="en-US" smtClean="0"/>
              <a:pPr/>
              <a:t>2/20/2023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10A57F-C8B3-4E0C-BDBB-954B55A2CA8E}" type="slidenum">
              <a:rPr lang="en-US" smtClean="0"/>
              <a:pPr/>
              <a:t>‹#›</a:t>
            </a:fld>
            <a:endParaRPr lang="en-US"/>
          </a:p>
        </p:txBody>
      </p:sp>
    </p:spTree>
    <p:extLst>
      <p:ext uri="{BB962C8B-B14F-4D97-AF65-F5344CB8AC3E}">
        <p14:creationId xmlns:p14="http://schemas.microsoft.com/office/powerpoint/2010/main" val="1073391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47040E0-328C-4B59-81CC-86DD546C715E}"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1894858B-90ED-4DC0-B4ED-1266A73897B3}"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7040E0-328C-4B59-81CC-86DD546C715E}"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4858B-90ED-4DC0-B4ED-1266A73897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040E0-328C-4B59-81CC-86DD546C715E}"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4858B-90ED-4DC0-B4ED-1266A73897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7040E0-328C-4B59-81CC-86DD546C715E}"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4858B-90ED-4DC0-B4ED-1266A73897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47040E0-328C-4B59-81CC-86DD546C715E}" type="datetimeFigureOut">
              <a:rPr lang="en-US" smtClean="0"/>
              <a:pPr/>
              <a:t>2/20/2023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4858B-90ED-4DC0-B4ED-1266A73897B3}"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040E0-328C-4B59-81CC-86DD546C715E}"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4858B-90ED-4DC0-B4ED-1266A73897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7040E0-328C-4B59-81CC-86DD546C715E}" type="datetimeFigureOut">
              <a:rPr lang="en-US" smtClean="0"/>
              <a:pPr/>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4858B-90ED-4DC0-B4ED-1266A73897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7040E0-328C-4B59-81CC-86DD546C715E}" type="datetimeFigureOut">
              <a:rPr lang="en-US" smtClean="0"/>
              <a:pPr/>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4858B-90ED-4DC0-B4ED-1266A73897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47040E0-328C-4B59-81CC-86DD546C715E}" type="datetimeFigureOut">
              <a:rPr lang="en-US" smtClean="0"/>
              <a:pPr/>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4858B-90ED-4DC0-B4ED-1266A73897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040E0-328C-4B59-81CC-86DD546C715E}"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4858B-90ED-4DC0-B4ED-1266A73897B3}"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047040E0-328C-4B59-81CC-86DD546C715E}" type="datetimeFigureOut">
              <a:rPr lang="en-US" smtClean="0"/>
              <a:pPr/>
              <a:t>2/20/2023</a:t>
            </a:fld>
            <a:endParaRPr lang="en-US"/>
          </a:p>
        </p:txBody>
      </p:sp>
      <p:sp>
        <p:nvSpPr>
          <p:cNvPr id="7" name="Slide Number Placeholder 6"/>
          <p:cNvSpPr>
            <a:spLocks noGrp="1"/>
          </p:cNvSpPr>
          <p:nvPr>
            <p:ph type="sldNum" sz="quarter" idx="12"/>
          </p:nvPr>
        </p:nvSpPr>
        <p:spPr/>
        <p:txBody>
          <a:bodyPr/>
          <a:lstStyle/>
          <a:p>
            <a:fld id="{1894858B-90ED-4DC0-B4ED-1266A73897B3}"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047040E0-328C-4B59-81CC-86DD546C715E}" type="datetimeFigureOut">
              <a:rPr lang="en-US" smtClean="0"/>
              <a:pPr/>
              <a:t>2/20/2023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1894858B-90ED-4DC0-B4ED-1266A73897B3}"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3.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3.pn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3.png"/><Relationship Id="rId4" Type="http://schemas.openxmlformats.org/officeDocument/2006/relationships/hyperlink" Target="https://ieeexplore.ieee.org/author/37074805300"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048000"/>
            <a:ext cx="8229600" cy="1143000"/>
          </a:xfrm>
        </p:spPr>
        <p:txBody>
          <a:bodyPr/>
          <a:lstStyle/>
          <a:p>
            <a:endParaRPr lang="en-US" dirty="0"/>
          </a:p>
        </p:txBody>
      </p:sp>
      <p:pic>
        <p:nvPicPr>
          <p:cNvPr id="18" name="Content Placeholder 17"/>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28600" y="0"/>
            <a:ext cx="9372600" cy="6858000"/>
          </a:xfrm>
        </p:spPr>
      </p:pic>
      <p:sp>
        <p:nvSpPr>
          <p:cNvPr id="13" name="Rectangle 12"/>
          <p:cNvSpPr/>
          <p:nvPr/>
        </p:nvSpPr>
        <p:spPr>
          <a:xfrm>
            <a:off x="4479637" y="2967335"/>
            <a:ext cx="184731" cy="584775"/>
          </a:xfrm>
          <a:prstGeom prst="rect">
            <a:avLst/>
          </a:prstGeom>
          <a:noFill/>
        </p:spPr>
        <p:txBody>
          <a:bodyPr wrap="none" lIns="91440" tIns="45720" rIns="91440" bIns="45720">
            <a:spAutoFit/>
          </a:bodyPr>
          <a:lstStyle/>
          <a:p>
            <a:pPr algn="ctr"/>
            <a:endParaRPr lang="en-US" sz="32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19" name="Rectangle 18"/>
          <p:cNvSpPr/>
          <p:nvPr/>
        </p:nvSpPr>
        <p:spPr>
          <a:xfrm>
            <a:off x="666128" y="2967335"/>
            <a:ext cx="7811754" cy="144655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a:ln w="50800"/>
                <a:solidFill>
                  <a:schemeClr val="bg1">
                    <a:shade val="50000"/>
                  </a:schemeClr>
                </a:solidFill>
                <a:effectLst/>
              </a:rPr>
              <a:t>SMART TRAFFIC </a:t>
            </a:r>
          </a:p>
          <a:p>
            <a:pPr algn="ctr"/>
            <a:r>
              <a:rPr lang="en-US" sz="4400" b="1" dirty="0">
                <a:ln w="50800"/>
                <a:solidFill>
                  <a:schemeClr val="bg1">
                    <a:shade val="50000"/>
                  </a:schemeClr>
                </a:solidFill>
              </a:rPr>
              <a:t>MANAGEMENT SYSTEMS</a:t>
            </a:r>
            <a:endParaRPr lang="en-US" sz="4400" b="1" cap="none" spc="0" dirty="0">
              <a:ln w="50800"/>
              <a:solidFill>
                <a:schemeClr val="bg1">
                  <a:shade val="50000"/>
                </a:schemeClr>
              </a:solidFill>
              <a:effectLst/>
            </a:endParaRPr>
          </a:p>
        </p:txBody>
      </p:sp>
      <p:pic>
        <p:nvPicPr>
          <p:cNvPr id="11" name="Audio 10">
            <a:hlinkClick r:id="" action="ppaction://media"/>
            <a:extLst>
              <a:ext uri="{FF2B5EF4-FFF2-40B4-BE49-F238E27FC236}">
                <a16:creationId xmlns:a16="http://schemas.microsoft.com/office/drawing/2014/main" id="{C5250957-B378-8A33-8FD9-075EA2B9CB1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04238" y="6218238"/>
            <a:ext cx="487362" cy="487362"/>
          </a:xfrm>
          <a:prstGeom prst="rect">
            <a:avLst/>
          </a:prstGeom>
        </p:spPr>
      </p:pic>
    </p:spTree>
    <p:extLst>
      <p:ext uri="{BB962C8B-B14F-4D97-AF65-F5344CB8AC3E}">
        <p14:creationId xmlns:p14="http://schemas.microsoft.com/office/powerpoint/2010/main" val="3736921335"/>
      </p:ext>
    </p:extLst>
  </p:cSld>
  <p:clrMapOvr>
    <a:masterClrMapping/>
  </p:clrMapOvr>
  <mc:AlternateContent xmlns:mc="http://schemas.openxmlformats.org/markup-compatibility/2006">
    <mc:Choice xmlns:p14="http://schemas.microsoft.com/office/powerpoint/2010/main" Requires="p14">
      <p:transition spd="slow" p14:dur="2000" advTm="14337"/>
    </mc:Choice>
    <mc:Fallback>
      <p:transition spd="slow" advTm="143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Algerian" pitchFamily="82" charset="0"/>
              </a:rPr>
              <a:t>ABSRACT:</a:t>
            </a:r>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400" dirty="0">
                <a:latin typeface="Times New Roman" pitchFamily="18" charset="0"/>
                <a:cs typeface="Times New Roman" pitchFamily="18" charset="0"/>
              </a:rPr>
              <a:t>Millions of vehicles pass via roads and cities every day. The effect of traffic congestion has major impacts on accidents, loss of time, cost, delay of emergency, etc.. For this problem , the proposed system serves as an alternative to the existing traffic management system with an intersection control station that communicates with vehicles approaching the control </a:t>
            </a:r>
            <a:r>
              <a:rPr lang="en-US" sz="2400" dirty="0" err="1">
                <a:latin typeface="Times New Roman" pitchFamily="18" charset="0"/>
                <a:cs typeface="Times New Roman" pitchFamily="18" charset="0"/>
              </a:rPr>
              <a:t>centre</a:t>
            </a:r>
            <a:r>
              <a:rPr lang="en-US" sz="2400" dirty="0">
                <a:latin typeface="Times New Roman" pitchFamily="18" charset="0"/>
                <a:cs typeface="Times New Roman" pitchFamily="18" charset="0"/>
              </a:rPr>
              <a:t>. The traffic signals are equipped with camera and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sensors that communicate with the infrastructure. The algorithm checks the status of conflicting lanes to ensure that vehicle pass the intersection safely. This project will be more efficient because it reduces manual power.</a:t>
            </a:r>
          </a:p>
        </p:txBody>
      </p:sp>
      <p:sp>
        <p:nvSpPr>
          <p:cNvPr id="5" name="TextBox 4"/>
          <p:cNvSpPr txBox="1"/>
          <p:nvPr/>
        </p:nvSpPr>
        <p:spPr>
          <a:xfrm>
            <a:off x="762000" y="5486400"/>
            <a:ext cx="7696200" cy="369332"/>
          </a:xfrm>
          <a:prstGeom prst="rect">
            <a:avLst/>
          </a:prstGeom>
          <a:noFill/>
        </p:spPr>
        <p:txBody>
          <a:bodyPr wrap="square" rtlCol="0">
            <a:spAutoFit/>
          </a:bodyPr>
          <a:lstStyle/>
          <a:p>
            <a:r>
              <a:rPr lang="en-US" dirty="0">
                <a:latin typeface="Algerian" pitchFamily="82" charset="0"/>
              </a:rPr>
              <a:t>Keywords: </a:t>
            </a:r>
            <a:r>
              <a:rPr lang="en-US" dirty="0"/>
              <a:t>Smart Traffic ,</a:t>
            </a:r>
            <a:r>
              <a:rPr lang="en-US" dirty="0" err="1"/>
              <a:t>IoT</a:t>
            </a:r>
            <a:r>
              <a:rPr lang="en-US" dirty="0"/>
              <a:t>, Traffic management ,Road congestion </a:t>
            </a:r>
            <a:endParaRPr lang="en-US" dirty="0">
              <a:latin typeface="Algerian" pitchFamily="82" charset="0"/>
            </a:endParaRPr>
          </a:p>
        </p:txBody>
      </p:sp>
      <p:pic>
        <p:nvPicPr>
          <p:cNvPr id="12" name="Audio 11">
            <a:hlinkClick r:id="" action="ppaction://media"/>
            <a:extLst>
              <a:ext uri="{FF2B5EF4-FFF2-40B4-BE49-F238E27FC236}">
                <a16:creationId xmlns:a16="http://schemas.microsoft.com/office/drawing/2014/main" id="{9FB5D874-8625-033C-14B6-644880133AD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04238" y="6218238"/>
            <a:ext cx="487362" cy="487362"/>
          </a:xfrm>
          <a:prstGeom prst="rect">
            <a:avLst/>
          </a:prstGeom>
        </p:spPr>
      </p:pic>
    </p:spTree>
    <p:extLst>
      <p:ext uri="{BB962C8B-B14F-4D97-AF65-F5344CB8AC3E}">
        <p14:creationId xmlns:p14="http://schemas.microsoft.com/office/powerpoint/2010/main" val="1893856068"/>
      </p:ext>
    </p:extLst>
  </p:cSld>
  <p:clrMapOvr>
    <a:masterClrMapping/>
  </p:clrMapOvr>
  <mc:AlternateContent xmlns:mc="http://schemas.openxmlformats.org/markup-compatibility/2006">
    <mc:Choice xmlns:p14="http://schemas.microsoft.com/office/powerpoint/2010/main" Requires="p14">
      <p:transition spd="slow" p14:dur="2000" advTm="18821"/>
    </mc:Choice>
    <mc:Fallback>
      <p:transition spd="slow" advTm="188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4572000" cy="411162"/>
          </a:xfrm>
        </p:spPr>
        <p:txBody>
          <a:bodyPr>
            <a:normAutofit fontScale="90000"/>
          </a:bodyPr>
          <a:lstStyle/>
          <a:p>
            <a:r>
              <a:rPr lang="en-US" dirty="0">
                <a:latin typeface="Elephant" pitchFamily="18" charset="0"/>
              </a:rPr>
              <a:t>Introduction:</a:t>
            </a:r>
          </a:p>
        </p:txBody>
      </p:sp>
      <p:sp>
        <p:nvSpPr>
          <p:cNvPr id="3" name="Content Placeholder 2"/>
          <p:cNvSpPr>
            <a:spLocks noGrp="1"/>
          </p:cNvSpPr>
          <p:nvPr>
            <p:ph idx="1"/>
          </p:nvPr>
        </p:nvSpPr>
        <p:spPr>
          <a:xfrm>
            <a:off x="457200" y="1066800"/>
            <a:ext cx="8229600" cy="5059363"/>
          </a:xfrm>
        </p:spPr>
        <p:txBody>
          <a:bodyPr>
            <a:normAutofit lnSpcReduction="10000"/>
          </a:bodyPr>
          <a:lstStyle/>
          <a:p>
            <a:pPr marL="0" indent="0" algn="just">
              <a:buNone/>
            </a:pPr>
            <a:r>
              <a:rPr lang="en-US" sz="2000" dirty="0">
                <a:latin typeface="Times New Roman" pitchFamily="18" charset="0"/>
                <a:cs typeface="Times New Roman" pitchFamily="18" charset="0"/>
              </a:rPr>
              <a:t>Due to traffic congestions there is a loss in productivity from workers, people lose time, trade opportunities are lost, delivery gets delayed leading to increasing cost. In providing solutions to these congestion problems, a new robust and smart solution which is capable of controlling pollution and violation of traffic rules .To </a:t>
            </a:r>
            <a:r>
              <a:rPr lang="en-US" sz="2000" dirty="0" err="1">
                <a:latin typeface="Times New Roman" pitchFamily="18" charset="0"/>
                <a:cs typeface="Times New Roman" pitchFamily="18" charset="0"/>
              </a:rPr>
              <a:t>optimise</a:t>
            </a:r>
            <a:r>
              <a:rPr lang="en-US" sz="2000" dirty="0">
                <a:latin typeface="Times New Roman" pitchFamily="18" charset="0"/>
                <a:cs typeface="Times New Roman" pitchFamily="18" charset="0"/>
              </a:rPr>
              <a:t> the flow of traffic on roadways, a hybrid model is applied, and a system is developed to handle varied traffic scenarios successfully.</a:t>
            </a:r>
          </a:p>
          <a:p>
            <a:pPr>
              <a:buFont typeface="Wingdings" pitchFamily="2" charset="2"/>
              <a:buChar char="Ø"/>
            </a:pPr>
            <a:r>
              <a:rPr lang="en-US" sz="2000" dirty="0"/>
              <a:t>The sensors used are </a:t>
            </a:r>
            <a:r>
              <a:rPr lang="en-US" sz="2000" dirty="0">
                <a:latin typeface="Bahnschrift SemiBold" pitchFamily="34" charset="0"/>
              </a:rPr>
              <a:t>FACE DETECTION , MOTION  </a:t>
            </a:r>
            <a:r>
              <a:rPr lang="en-US" sz="2000" dirty="0"/>
              <a:t>and </a:t>
            </a:r>
            <a:r>
              <a:rPr lang="en-US" sz="2000" dirty="0">
                <a:latin typeface="Bahnschrift SemiBold" pitchFamily="34" charset="0"/>
              </a:rPr>
              <a:t>SMOKE DETECTION </a:t>
            </a:r>
            <a:r>
              <a:rPr lang="en-US" sz="2000" dirty="0"/>
              <a:t>sensors.</a:t>
            </a:r>
          </a:p>
          <a:p>
            <a:pPr>
              <a:buFont typeface="Wingdings" pitchFamily="2" charset="2"/>
              <a:buChar char="Ø"/>
            </a:pPr>
            <a:r>
              <a:rPr lang="en-US" sz="2000" dirty="0"/>
              <a:t>Face detection sensor is used to identify those who don’t wear an  helmet.</a:t>
            </a:r>
          </a:p>
          <a:p>
            <a:pPr>
              <a:buFont typeface="Wingdings" pitchFamily="2" charset="2"/>
              <a:buChar char="Ø"/>
            </a:pPr>
            <a:r>
              <a:rPr lang="en-US" sz="2000" dirty="0"/>
              <a:t>Motion sensor is used to identify the signal jumps.</a:t>
            </a:r>
          </a:p>
          <a:p>
            <a:pPr>
              <a:buFont typeface="Wingdings" pitchFamily="2" charset="2"/>
              <a:buChar char="Ø"/>
            </a:pPr>
            <a:r>
              <a:rPr lang="en-US" sz="2000" dirty="0"/>
              <a:t> Smoke detection sensor is used to identify highly polluted vehicles.</a:t>
            </a:r>
          </a:p>
          <a:p>
            <a:pPr>
              <a:buFont typeface="Wingdings" pitchFamily="2" charset="2"/>
              <a:buChar char="Ø"/>
            </a:pPr>
            <a:r>
              <a:rPr lang="en-US" sz="2000" dirty="0"/>
              <a:t>These sensors along with camera are placed with the traffic signals.</a:t>
            </a:r>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p:txBody>
      </p:sp>
      <p:pic>
        <p:nvPicPr>
          <p:cNvPr id="9" name="Audio 8">
            <a:hlinkClick r:id="" action="ppaction://media"/>
            <a:extLst>
              <a:ext uri="{FF2B5EF4-FFF2-40B4-BE49-F238E27FC236}">
                <a16:creationId xmlns:a16="http://schemas.microsoft.com/office/drawing/2014/main" id="{F64C320B-28E2-4BB6-2336-1E9CC444032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04238" y="6218238"/>
            <a:ext cx="487362" cy="487362"/>
          </a:xfrm>
          <a:prstGeom prst="rect">
            <a:avLst/>
          </a:prstGeom>
        </p:spPr>
      </p:pic>
    </p:spTree>
    <p:extLst>
      <p:ext uri="{BB962C8B-B14F-4D97-AF65-F5344CB8AC3E}">
        <p14:creationId xmlns:p14="http://schemas.microsoft.com/office/powerpoint/2010/main" val="1954864206"/>
      </p:ext>
    </p:extLst>
  </p:cSld>
  <p:clrMapOvr>
    <a:masterClrMapping/>
  </p:clrMapOvr>
  <mc:AlternateContent xmlns:mc="http://schemas.openxmlformats.org/markup-compatibility/2006">
    <mc:Choice xmlns:p14="http://schemas.microsoft.com/office/powerpoint/2010/main" Requires="p14">
      <p:transition spd="slow" p14:dur="2000" advTm="26436"/>
    </mc:Choice>
    <mc:Fallback>
      <p:transition spd="slow" advTm="264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4724400" cy="334962"/>
          </a:xfrm>
        </p:spPr>
        <p:txBody>
          <a:bodyPr>
            <a:normAutofit fontScale="90000"/>
          </a:bodyPr>
          <a:lstStyle/>
          <a:p>
            <a:r>
              <a:rPr lang="en-US" sz="3200" dirty="0">
                <a:latin typeface="Elephant" pitchFamily="18" charset="0"/>
              </a:rPr>
              <a:t>Implementation:</a:t>
            </a:r>
          </a:p>
        </p:txBody>
      </p:sp>
      <p:sp>
        <p:nvSpPr>
          <p:cNvPr id="3" name="Content Placeholder 2"/>
          <p:cNvSpPr>
            <a:spLocks noGrp="1"/>
          </p:cNvSpPr>
          <p:nvPr>
            <p:ph idx="1"/>
          </p:nvPr>
        </p:nvSpPr>
        <p:spPr>
          <a:xfrm>
            <a:off x="457200" y="990600"/>
            <a:ext cx="8229600" cy="5135563"/>
          </a:xfrm>
        </p:spPr>
        <p:txBody>
          <a:bodyPr>
            <a:normAutofit/>
          </a:bodyPr>
          <a:lstStyle/>
          <a:p>
            <a:pPr>
              <a:buFont typeface="Wingdings" pitchFamily="2" charset="2"/>
              <a:buChar char="Ø"/>
            </a:pPr>
            <a:r>
              <a:rPr lang="en-US" sz="2400" dirty="0">
                <a:latin typeface="Times New Roman" pitchFamily="18" charset="0"/>
                <a:cs typeface="Times New Roman" pitchFamily="18" charset="0"/>
              </a:rPr>
              <a:t>This can be implemented by using the above sensors.</a:t>
            </a:r>
          </a:p>
          <a:p>
            <a:pPr>
              <a:buFont typeface="Wingdings" pitchFamily="2" charset="2"/>
              <a:buChar char="Ø"/>
            </a:pPr>
            <a:r>
              <a:rPr lang="en-US" sz="2400" dirty="0">
                <a:latin typeface="Times New Roman" pitchFamily="18" charset="0"/>
                <a:cs typeface="Times New Roman" pitchFamily="18" charset="0"/>
              </a:rPr>
              <a:t>All the components are interconnected with each other. </a:t>
            </a:r>
          </a:p>
          <a:p>
            <a:pPr>
              <a:buFont typeface="Wingdings" pitchFamily="2" charset="2"/>
              <a:buChar char="Ø"/>
            </a:pPr>
            <a:r>
              <a:rPr lang="en-US" sz="2400" dirty="0">
                <a:latin typeface="Times New Roman" pitchFamily="18" charset="0"/>
                <a:cs typeface="Times New Roman" pitchFamily="18" charset="0"/>
              </a:rPr>
              <a:t>This will be developed by using </a:t>
            </a:r>
            <a:r>
              <a:rPr lang="en-US" sz="2400" dirty="0" err="1">
                <a:latin typeface="Times New Roman" pitchFamily="18" charset="0"/>
                <a:cs typeface="Times New Roman" pitchFamily="18" charset="0"/>
              </a:rPr>
              <a:t>phyton</a:t>
            </a:r>
            <a:r>
              <a:rPr lang="en-US" sz="2400" dirty="0">
                <a:latin typeface="Times New Roman" pitchFamily="18" charset="0"/>
                <a:cs typeface="Times New Roman" pitchFamily="18" charset="0"/>
              </a:rPr>
              <a:t>. </a:t>
            </a:r>
          </a:p>
          <a:p>
            <a:pPr marL="0" indent="0">
              <a:buNone/>
            </a:pPr>
            <a:endParaRPr lang="en-US" sz="2000" dirty="0">
              <a:latin typeface="Bahnschrift SemiBold" pitchFamily="34" charset="0"/>
              <a:cs typeface="Times New Roman" pitchFamily="18" charset="0"/>
            </a:endParaRPr>
          </a:p>
        </p:txBody>
      </p:sp>
      <p:sp>
        <p:nvSpPr>
          <p:cNvPr id="4" name="Rectangle 3"/>
          <p:cNvSpPr/>
          <p:nvPr/>
        </p:nvSpPr>
        <p:spPr>
          <a:xfrm>
            <a:off x="2895600" y="23622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Sensor</a:t>
            </a:r>
          </a:p>
        </p:txBody>
      </p:sp>
      <p:sp>
        <p:nvSpPr>
          <p:cNvPr id="5" name="Rectangle 4"/>
          <p:cNvSpPr/>
          <p:nvPr/>
        </p:nvSpPr>
        <p:spPr>
          <a:xfrm>
            <a:off x="2895600" y="29718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Camera</a:t>
            </a:r>
          </a:p>
        </p:txBody>
      </p:sp>
      <p:sp>
        <p:nvSpPr>
          <p:cNvPr id="6" name="Rectangle 5"/>
          <p:cNvSpPr/>
          <p:nvPr/>
        </p:nvSpPr>
        <p:spPr>
          <a:xfrm>
            <a:off x="2895600" y="3657600"/>
            <a:ext cx="2514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a:t>
            </a:r>
            <a:r>
              <a:rPr lang="en-US" dirty="0" err="1"/>
              <a:t>centre</a:t>
            </a:r>
            <a:endParaRPr lang="en-US" dirty="0"/>
          </a:p>
        </p:txBody>
      </p:sp>
      <p:sp>
        <p:nvSpPr>
          <p:cNvPr id="7" name="Rectangle 6"/>
          <p:cNvSpPr/>
          <p:nvPr/>
        </p:nvSpPr>
        <p:spPr>
          <a:xfrm>
            <a:off x="2936421" y="4457700"/>
            <a:ext cx="25146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Verification</a:t>
            </a:r>
          </a:p>
        </p:txBody>
      </p:sp>
      <p:sp>
        <p:nvSpPr>
          <p:cNvPr id="8" name="Rectangle 7"/>
          <p:cNvSpPr/>
          <p:nvPr/>
        </p:nvSpPr>
        <p:spPr>
          <a:xfrm>
            <a:off x="2895600" y="5143500"/>
            <a:ext cx="25146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Challan</a:t>
            </a:r>
            <a:endParaRPr lang="en-US" dirty="0"/>
          </a:p>
        </p:txBody>
      </p:sp>
      <p:sp>
        <p:nvSpPr>
          <p:cNvPr id="9" name="Down Arrow 8"/>
          <p:cNvSpPr/>
          <p:nvPr/>
        </p:nvSpPr>
        <p:spPr>
          <a:xfrm>
            <a:off x="3962400" y="2743200"/>
            <a:ext cx="1905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3962400" y="3352800"/>
            <a:ext cx="1905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3962400" y="4114800"/>
            <a:ext cx="1905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3962400" y="4800600"/>
            <a:ext cx="1905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Audio 15">
            <a:hlinkClick r:id="" action="ppaction://media"/>
            <a:extLst>
              <a:ext uri="{FF2B5EF4-FFF2-40B4-BE49-F238E27FC236}">
                <a16:creationId xmlns:a16="http://schemas.microsoft.com/office/drawing/2014/main" id="{CE52F16D-9A07-0AF6-407D-B8AF0FCCF9F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04238" y="6218238"/>
            <a:ext cx="487362" cy="487362"/>
          </a:xfrm>
          <a:prstGeom prst="rect">
            <a:avLst/>
          </a:prstGeom>
        </p:spPr>
      </p:pic>
    </p:spTree>
    <p:extLst>
      <p:ext uri="{BB962C8B-B14F-4D97-AF65-F5344CB8AC3E}">
        <p14:creationId xmlns:p14="http://schemas.microsoft.com/office/powerpoint/2010/main" val="1407072862"/>
      </p:ext>
    </p:extLst>
  </p:cSld>
  <p:clrMapOvr>
    <a:masterClrMapping/>
  </p:clrMapOvr>
  <mc:AlternateContent xmlns:mc="http://schemas.openxmlformats.org/markup-compatibility/2006">
    <mc:Choice xmlns:p14="http://schemas.microsoft.com/office/powerpoint/2010/main" Requires="p14">
      <p:transition spd="slow" p14:dur="2000" advTm="10618"/>
    </mc:Choice>
    <mc:Fallback>
      <p:transition spd="slow" advTm="106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447800" y="533400"/>
            <a:ext cx="6221048" cy="5592763"/>
          </a:xfrm>
        </p:spPr>
      </p:pic>
      <p:pic>
        <p:nvPicPr>
          <p:cNvPr id="7" name="Audio 6">
            <a:hlinkClick r:id="" action="ppaction://media"/>
            <a:extLst>
              <a:ext uri="{FF2B5EF4-FFF2-40B4-BE49-F238E27FC236}">
                <a16:creationId xmlns:a16="http://schemas.microsoft.com/office/drawing/2014/main" id="{3424979E-2236-226B-F606-A8DD9355DFB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04238" y="6218238"/>
            <a:ext cx="487362" cy="487362"/>
          </a:xfrm>
          <a:prstGeom prst="rect">
            <a:avLst/>
          </a:prstGeom>
        </p:spPr>
      </p:pic>
    </p:spTree>
    <p:extLst>
      <p:ext uri="{BB962C8B-B14F-4D97-AF65-F5344CB8AC3E}">
        <p14:creationId xmlns:p14="http://schemas.microsoft.com/office/powerpoint/2010/main" val="605528040"/>
      </p:ext>
    </p:extLst>
  </p:cSld>
  <p:clrMapOvr>
    <a:masterClrMapping/>
  </p:clrMapOvr>
  <mc:AlternateContent xmlns:mc="http://schemas.openxmlformats.org/markup-compatibility/2006">
    <mc:Choice xmlns:p14="http://schemas.microsoft.com/office/powerpoint/2010/main" Requires="p14">
      <p:transition spd="slow" p14:dur="2000" advTm="7732"/>
    </mc:Choice>
    <mc:Fallback>
      <p:transition spd="slow" advTm="77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Working..</a:t>
            </a:r>
          </a:p>
        </p:txBody>
      </p:sp>
      <p:pic>
        <p:nvPicPr>
          <p:cNvPr id="7" name="Content Placeholder 6" descr="WhatsApp Image 2023-02-20 at 5.26.04 PM.jpeg"/>
          <p:cNvPicPr>
            <a:picLocks noGrp="1" noChangeAspect="1"/>
          </p:cNvPicPr>
          <p:nvPr>
            <p:ph sz="half" idx="1"/>
          </p:nvPr>
        </p:nvPicPr>
        <p:blipFill>
          <a:blip r:embed="rId4" cstate="print"/>
          <a:stretch>
            <a:fillRect/>
          </a:stretch>
        </p:blipFill>
        <p:spPr>
          <a:xfrm>
            <a:off x="228601" y="1752600"/>
            <a:ext cx="2590800" cy="3461612"/>
          </a:xfrm>
        </p:spPr>
      </p:pic>
      <p:pic>
        <p:nvPicPr>
          <p:cNvPr id="8" name="Content Placeholder 7" descr="WhatsApp Image 2023-02-20 at 5.25.50 PM.jpeg"/>
          <p:cNvPicPr>
            <a:picLocks noGrp="1" noChangeAspect="1"/>
          </p:cNvPicPr>
          <p:nvPr>
            <p:ph sz="half" idx="2"/>
          </p:nvPr>
        </p:nvPicPr>
        <p:blipFill>
          <a:blip r:embed="rId5" cstate="print"/>
          <a:stretch>
            <a:fillRect/>
          </a:stretch>
        </p:blipFill>
        <p:spPr>
          <a:xfrm>
            <a:off x="3200400" y="1828800"/>
            <a:ext cx="5715000" cy="4191000"/>
          </a:xfrm>
        </p:spPr>
      </p:pic>
      <p:pic>
        <p:nvPicPr>
          <p:cNvPr id="5" name="Audio 4">
            <a:hlinkClick r:id="" action="ppaction://media"/>
            <a:extLst>
              <a:ext uri="{FF2B5EF4-FFF2-40B4-BE49-F238E27FC236}">
                <a16:creationId xmlns:a16="http://schemas.microsoft.com/office/drawing/2014/main" id="{86A8D001-1FBE-205D-F554-4FC1C6EAC35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04238" y="6218238"/>
            <a:ext cx="487362" cy="4873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2409"/>
    </mc:Choice>
    <mc:Fallback>
      <p:transition spd="slow" advTm="12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lephant" pitchFamily="18" charset="0"/>
              </a:rPr>
              <a:t>Advantages:</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a:latin typeface="Times New Roman" pitchFamily="18" charset="0"/>
                <a:cs typeface="Times New Roman" pitchFamily="18" charset="0"/>
              </a:rPr>
              <a:t>This reduces manpower.</a:t>
            </a:r>
          </a:p>
          <a:p>
            <a:pPr>
              <a:buFont typeface="Wingdings" pitchFamily="2" charset="2"/>
              <a:buChar char="Ø"/>
            </a:pPr>
            <a:r>
              <a:rPr lang="en-US" sz="2800" dirty="0">
                <a:latin typeface="Times New Roman" pitchFamily="18" charset="0"/>
                <a:cs typeface="Times New Roman" pitchFamily="18" charset="0"/>
              </a:rPr>
              <a:t>It decreases traffic congestion.</a:t>
            </a:r>
          </a:p>
          <a:p>
            <a:pPr>
              <a:buFont typeface="Wingdings" pitchFamily="2" charset="2"/>
              <a:buChar char="Ø"/>
            </a:pPr>
            <a:r>
              <a:rPr lang="en-US" sz="2800" dirty="0">
                <a:latin typeface="Times New Roman" pitchFamily="18" charset="0"/>
                <a:cs typeface="Times New Roman" pitchFamily="18" charset="0"/>
              </a:rPr>
              <a:t>It increases the security of traffic rules.</a:t>
            </a:r>
          </a:p>
          <a:p>
            <a:pPr>
              <a:buFont typeface="Wingdings" pitchFamily="2" charset="2"/>
              <a:buChar char="Ø"/>
            </a:pPr>
            <a:r>
              <a:rPr lang="en-US" sz="2800" dirty="0">
                <a:latin typeface="Times New Roman" pitchFamily="18" charset="0"/>
                <a:cs typeface="Times New Roman" pitchFamily="18" charset="0"/>
              </a:rPr>
              <a:t>Helps in decreasing pollution .</a:t>
            </a:r>
          </a:p>
          <a:p>
            <a:pPr>
              <a:buFont typeface="Wingdings" pitchFamily="2" charset="2"/>
              <a:buChar char="Ø"/>
            </a:pPr>
            <a:r>
              <a:rPr lang="en-US" sz="2800" dirty="0">
                <a:latin typeface="Times New Roman" pitchFamily="18" charset="0"/>
                <a:cs typeface="Times New Roman" pitchFamily="18" charset="0"/>
              </a:rPr>
              <a:t>Detecting faces with criminal records</a:t>
            </a:r>
            <a:r>
              <a:rPr lang="en-US" sz="3600" dirty="0">
                <a:latin typeface="Times New Roman" pitchFamily="18" charset="0"/>
                <a:cs typeface="Times New Roman" pitchFamily="18" charset="0"/>
              </a:rPr>
              <a:t>.</a:t>
            </a:r>
          </a:p>
        </p:txBody>
      </p:sp>
      <p:pic>
        <p:nvPicPr>
          <p:cNvPr id="4" name="Audio 3">
            <a:hlinkClick r:id="" action="ppaction://media"/>
            <a:extLst>
              <a:ext uri="{FF2B5EF4-FFF2-40B4-BE49-F238E27FC236}">
                <a16:creationId xmlns:a16="http://schemas.microsoft.com/office/drawing/2014/main" id="{3B83B20C-DA1D-4747-EE1E-2FD3AD3E30C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04238" y="6218238"/>
            <a:ext cx="487362" cy="487362"/>
          </a:xfrm>
          <a:prstGeom prst="rect">
            <a:avLst/>
          </a:prstGeom>
        </p:spPr>
      </p:pic>
    </p:spTree>
    <p:extLst>
      <p:ext uri="{BB962C8B-B14F-4D97-AF65-F5344CB8AC3E}">
        <p14:creationId xmlns:p14="http://schemas.microsoft.com/office/powerpoint/2010/main" val="2029111000"/>
      </p:ext>
    </p:extLst>
  </p:cSld>
  <p:clrMapOvr>
    <a:masterClrMapping/>
  </p:clrMapOvr>
  <mc:AlternateContent xmlns:mc="http://schemas.openxmlformats.org/markup-compatibility/2006">
    <mc:Choice xmlns:p14="http://schemas.microsoft.com/office/powerpoint/2010/main" Requires="p14">
      <p:transition spd="slow" p14:dur="2000" advTm="19529"/>
    </mc:Choice>
    <mc:Fallback>
      <p:transition spd="slow" advTm="195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810000" cy="639762"/>
          </a:xfrm>
        </p:spPr>
        <p:txBody>
          <a:bodyPr>
            <a:normAutofit fontScale="90000"/>
          </a:bodyPr>
          <a:lstStyle/>
          <a:p>
            <a:r>
              <a:rPr lang="en-US" dirty="0">
                <a:latin typeface="Elephant" pitchFamily="18" charset="0"/>
              </a:rPr>
              <a:t>Conclusion:</a:t>
            </a:r>
          </a:p>
        </p:txBody>
      </p:sp>
      <p:sp>
        <p:nvSpPr>
          <p:cNvPr id="3" name="Content Placeholder 2"/>
          <p:cNvSpPr>
            <a:spLocks noGrp="1"/>
          </p:cNvSpPr>
          <p:nvPr>
            <p:ph idx="1"/>
          </p:nvPr>
        </p:nvSpPr>
        <p:spPr>
          <a:xfrm>
            <a:off x="457200" y="1295400"/>
            <a:ext cx="8229600" cy="4830763"/>
          </a:xfrm>
        </p:spPr>
        <p:txBody>
          <a:bodyPr/>
          <a:lstStyle/>
          <a:p>
            <a:pPr marL="0" indent="0">
              <a:buNone/>
            </a:pPr>
            <a:r>
              <a:rPr lang="en-US" sz="1800" dirty="0"/>
              <a:t>As a conclusion, the controller can control the traffic movement and detect  people without helmets, </a:t>
            </a:r>
            <a:r>
              <a:rPr lang="en-US" sz="1800" dirty="0" err="1"/>
              <a:t>vehciles</a:t>
            </a:r>
            <a:r>
              <a:rPr lang="en-US" sz="1800" dirty="0"/>
              <a:t> with more pollution and signal jumps. The implementation of this is not costly .Therefore for achieving  pollution free and good security traffic management ,we can use this smart traffic management idea.</a:t>
            </a:r>
          </a:p>
          <a:p>
            <a:pPr marL="0" indent="0">
              <a:buNone/>
            </a:pPr>
            <a:r>
              <a:rPr lang="en-US" sz="2000" dirty="0">
                <a:latin typeface="Elephant" pitchFamily="18" charset="0"/>
              </a:rPr>
              <a:t>REFERENCES:</a:t>
            </a:r>
          </a:p>
          <a:p>
            <a:pPr marL="0" indent="0">
              <a:buNone/>
            </a:pPr>
            <a:r>
              <a:rPr lang="en-US" sz="1600" dirty="0">
                <a:cs typeface="Times New Roman" pitchFamily="18" charset="0"/>
              </a:rPr>
              <a:t>IEEE magazine on smart traffic management</a:t>
            </a:r>
            <a:r>
              <a:rPr lang="en-US" sz="1600" dirty="0">
                <a:latin typeface="Times New Roman" pitchFamily="18" charset="0"/>
                <a:cs typeface="Times New Roman" pitchFamily="18" charset="0"/>
              </a:rPr>
              <a:t>.</a:t>
            </a:r>
          </a:p>
          <a:p>
            <a:r>
              <a:rPr lang="en-US" sz="1600" b="1" dirty="0"/>
              <a:t>Author</a:t>
            </a:r>
            <a:endParaRPr lang="en-US" sz="1600" dirty="0"/>
          </a:p>
          <a:p>
            <a:r>
              <a:rPr lang="en-US" sz="1600" dirty="0" err="1">
                <a:hlinkClick r:id="rId4"/>
              </a:rPr>
              <a:t>Abubakar</a:t>
            </a:r>
            <a:r>
              <a:rPr lang="en-US" sz="1600" dirty="0">
                <a:hlinkClick r:id="rId4"/>
              </a:rPr>
              <a:t> M. </a:t>
            </a:r>
            <a:r>
              <a:rPr lang="en-US" sz="1600" dirty="0" err="1">
                <a:hlinkClick r:id="rId4"/>
              </a:rPr>
              <a:t>Miyim</a:t>
            </a:r>
            <a:endParaRPr lang="en-US" sz="1600" dirty="0"/>
          </a:p>
          <a:p>
            <a:r>
              <a:rPr lang="en-US" sz="1600" dirty="0"/>
              <a:t>Department of Information Technology, Federal University </a:t>
            </a:r>
            <a:r>
              <a:rPr lang="en-US" sz="1600" dirty="0" err="1"/>
              <a:t>Dutse</a:t>
            </a:r>
            <a:r>
              <a:rPr lang="en-US" sz="1600" dirty="0"/>
              <a:t>. P.M.B.7156, </a:t>
            </a:r>
            <a:r>
              <a:rPr lang="en-US" sz="1600" dirty="0" err="1"/>
              <a:t>Dutse</a:t>
            </a:r>
            <a:r>
              <a:rPr lang="en-US" sz="1600" dirty="0"/>
              <a:t>, </a:t>
            </a:r>
            <a:r>
              <a:rPr lang="en-US" sz="1600" dirty="0" err="1"/>
              <a:t>Jigawa</a:t>
            </a:r>
            <a:r>
              <a:rPr lang="en-US" sz="1600" dirty="0"/>
              <a:t> State, Nigeria.</a:t>
            </a:r>
          </a:p>
          <a:p>
            <a:pPr marL="0" indent="0">
              <a:buNone/>
            </a:pPr>
            <a:r>
              <a:rPr lang="en-US" sz="2000" dirty="0">
                <a:latin typeface="Times New Roman" pitchFamily="18" charset="0"/>
                <a:cs typeface="Times New Roman" pitchFamily="18" charset="0"/>
              </a:rPr>
              <a:t>Internet of things ecosystem</a:t>
            </a:r>
          </a:p>
          <a:p>
            <a:pPr marL="0" indent="0">
              <a:buNone/>
            </a:pPr>
            <a:r>
              <a:rPr lang="en-US" sz="1600" b="1" dirty="0"/>
              <a:t>Author</a:t>
            </a:r>
            <a:r>
              <a:rPr lang="en-US" sz="2000" dirty="0"/>
              <a:t>:</a:t>
            </a:r>
            <a:endParaRPr lang="en-US" sz="2000" dirty="0">
              <a:cs typeface="Times New Roman" pitchFamily="18" charset="0"/>
            </a:endParaRPr>
          </a:p>
          <a:p>
            <a:pPr marL="0" indent="0">
              <a:buNone/>
            </a:pPr>
            <a:r>
              <a:rPr lang="en-US" sz="2000" dirty="0">
                <a:latin typeface="Times New Roman" pitchFamily="18" charset="0"/>
                <a:cs typeface="Times New Roman" pitchFamily="18" charset="0"/>
              </a:rPr>
              <a:t>Maggie </a:t>
            </a:r>
            <a:r>
              <a:rPr lang="en-US" sz="2000" dirty="0" err="1">
                <a:latin typeface="Times New Roman" pitchFamily="18" charset="0"/>
                <a:cs typeface="Times New Roman" pitchFamily="18" charset="0"/>
              </a:rPr>
              <a:t>lin</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Qiang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lin</a:t>
            </a:r>
            <a:endParaRPr lang="en-US" sz="2000" dirty="0">
              <a:latin typeface="Times New Roman" pitchFamily="18" charset="0"/>
              <a:cs typeface="Times New Roman" pitchFamily="18" charset="0"/>
            </a:endParaRPr>
          </a:p>
        </p:txBody>
      </p:sp>
      <p:pic>
        <p:nvPicPr>
          <p:cNvPr id="4" name="Audio 3">
            <a:hlinkClick r:id="" action="ppaction://media"/>
            <a:extLst>
              <a:ext uri="{FF2B5EF4-FFF2-40B4-BE49-F238E27FC236}">
                <a16:creationId xmlns:a16="http://schemas.microsoft.com/office/drawing/2014/main" id="{18E9946B-8984-C142-561A-C517EE7DC04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04238" y="6218238"/>
            <a:ext cx="487362" cy="487362"/>
          </a:xfrm>
          <a:prstGeom prst="rect">
            <a:avLst/>
          </a:prstGeom>
        </p:spPr>
      </p:pic>
    </p:spTree>
    <p:extLst>
      <p:ext uri="{BB962C8B-B14F-4D97-AF65-F5344CB8AC3E}">
        <p14:creationId xmlns:p14="http://schemas.microsoft.com/office/powerpoint/2010/main" val="2621498758"/>
      </p:ext>
    </p:extLst>
  </p:cSld>
  <p:clrMapOvr>
    <a:masterClrMapping/>
  </p:clrMapOvr>
  <mc:AlternateContent xmlns:mc="http://schemas.openxmlformats.org/markup-compatibility/2006">
    <mc:Choice xmlns:p14="http://schemas.microsoft.com/office/powerpoint/2010/main" Requires="p14">
      <p:transition spd="slow" p14:dur="2000" advTm="9429"/>
    </mc:Choice>
    <mc:Fallback>
      <p:transition spd="slow" advTm="94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Algerian" pitchFamily="82" charset="0"/>
              </a:rPr>
              <a:t>Vaniquishers</a:t>
            </a:r>
            <a:endParaRPr lang="en-US" sz="4000" dirty="0">
              <a:latin typeface="Algerian" pitchFamily="82" charset="0"/>
            </a:endParaRPr>
          </a:p>
        </p:txBody>
      </p:sp>
      <p:sp>
        <p:nvSpPr>
          <p:cNvPr id="3" name="Content Placeholder 2"/>
          <p:cNvSpPr>
            <a:spLocks noGrp="1"/>
          </p:cNvSpPr>
          <p:nvPr>
            <p:ph idx="1"/>
          </p:nvPr>
        </p:nvSpPr>
        <p:spPr/>
        <p:txBody>
          <a:bodyPr/>
          <a:lstStyle/>
          <a:p>
            <a:pPr marL="857250" lvl="1" indent="-457200">
              <a:buFont typeface="Wingdings" pitchFamily="2" charset="2"/>
              <a:buChar char="Ø"/>
            </a:pPr>
            <a:r>
              <a:rPr lang="en-US" dirty="0">
                <a:latin typeface="Times New Roman" pitchFamily="18" charset="0"/>
                <a:cs typeface="Times New Roman" pitchFamily="18" charset="0"/>
              </a:rPr>
              <a:t>Rahul Reddy</a:t>
            </a:r>
          </a:p>
          <a:p>
            <a:pPr marL="857250" lvl="1" indent="-457200">
              <a:buFont typeface="Wingdings" pitchFamily="2" charset="2"/>
              <a:buChar char="Ø"/>
            </a:pPr>
            <a:r>
              <a:rPr lang="en-US" dirty="0" err="1">
                <a:latin typeface="Times New Roman" pitchFamily="18" charset="0"/>
                <a:cs typeface="Times New Roman" pitchFamily="18" charset="0"/>
              </a:rPr>
              <a:t>Aishwarya</a:t>
            </a:r>
            <a:endParaRPr lang="en-US" dirty="0">
              <a:latin typeface="Times New Roman" pitchFamily="18" charset="0"/>
              <a:cs typeface="Times New Roman" pitchFamily="18" charset="0"/>
            </a:endParaRPr>
          </a:p>
          <a:p>
            <a:pPr marL="857250" lvl="1" indent="-457200">
              <a:buFont typeface="Wingdings" pitchFamily="2" charset="2"/>
              <a:buChar char="Ø"/>
            </a:pPr>
            <a:r>
              <a:rPr lang="en-US" dirty="0" err="1">
                <a:latin typeface="Times New Roman" pitchFamily="18" charset="0"/>
                <a:cs typeface="Times New Roman" pitchFamily="18" charset="0"/>
              </a:rPr>
              <a:t>Sathwika</a:t>
            </a:r>
            <a:r>
              <a:rPr lang="en-US" dirty="0">
                <a:latin typeface="Times New Roman" pitchFamily="18" charset="0"/>
                <a:cs typeface="Times New Roman" pitchFamily="18" charset="0"/>
              </a:rPr>
              <a:t> Reddy</a:t>
            </a:r>
          </a:p>
          <a:p>
            <a:pPr marL="400050" lvl="1" indent="0">
              <a:buNone/>
            </a:pPr>
            <a:endParaRPr lang="en-US" dirty="0">
              <a:latin typeface="Times New Roman" pitchFamily="18" charset="0"/>
              <a:cs typeface="Times New Roman" pitchFamily="18" charset="0"/>
            </a:endParaRPr>
          </a:p>
          <a:p>
            <a:pPr marL="400050" lvl="1" indent="0">
              <a:buNone/>
            </a:pPr>
            <a:r>
              <a:rPr lang="en-US" sz="2400" dirty="0">
                <a:latin typeface="Elephant" pitchFamily="18" charset="0"/>
                <a:cs typeface="Times New Roman" pitchFamily="18" charset="0"/>
              </a:rPr>
              <a:t>Mentor: </a:t>
            </a:r>
            <a:r>
              <a:rPr lang="en-US" sz="2400" dirty="0" err="1">
                <a:latin typeface="Times New Roman" pitchFamily="18" charset="0"/>
                <a:cs typeface="Times New Roman" pitchFamily="18" charset="0"/>
              </a:rPr>
              <a:t>Deepthi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Sree</a:t>
            </a:r>
            <a:endParaRPr lang="en-US" sz="2400" dirty="0">
              <a:latin typeface="Elephant" pitchFamily="18" charset="0"/>
              <a:cs typeface="Times New Roman" pitchFamily="18" charset="0"/>
            </a:endParaRPr>
          </a:p>
        </p:txBody>
      </p:sp>
      <p:pic>
        <p:nvPicPr>
          <p:cNvPr id="4" name="Audio 3">
            <a:hlinkClick r:id="" action="ppaction://media"/>
            <a:extLst>
              <a:ext uri="{FF2B5EF4-FFF2-40B4-BE49-F238E27FC236}">
                <a16:creationId xmlns:a16="http://schemas.microsoft.com/office/drawing/2014/main" id="{AF2A80B4-1AD6-5318-9B54-1207B496140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04238" y="6218238"/>
            <a:ext cx="487362" cy="487362"/>
          </a:xfrm>
          <a:prstGeom prst="rect">
            <a:avLst/>
          </a:prstGeom>
        </p:spPr>
      </p:pic>
    </p:spTree>
    <p:extLst>
      <p:ext uri="{BB962C8B-B14F-4D97-AF65-F5344CB8AC3E}">
        <p14:creationId xmlns:p14="http://schemas.microsoft.com/office/powerpoint/2010/main" val="25375101"/>
      </p:ext>
    </p:extLst>
  </p:cSld>
  <p:clrMapOvr>
    <a:masterClrMapping/>
  </p:clrMapOvr>
  <mc:AlternateContent xmlns:mc="http://schemas.openxmlformats.org/markup-compatibility/2006">
    <mc:Choice xmlns:p14="http://schemas.microsoft.com/office/powerpoint/2010/main" Requires="p14">
      <p:transition spd="slow" p14:dur="2000" advTm="13878"/>
    </mc:Choice>
    <mc:Fallback>
      <p:transition spd="slow" advTm="138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165</TotalTime>
  <Words>455</Words>
  <Application>Microsoft Office PowerPoint</Application>
  <PresentationFormat>On-screen Show (4:3)</PresentationFormat>
  <Paragraphs>45</Paragraphs>
  <Slides>9</Slides>
  <Notes>0</Notes>
  <HiddenSlides>0</HiddenSlides>
  <MMClips>9</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Algerian</vt:lpstr>
      <vt:lpstr>Arial</vt:lpstr>
      <vt:lpstr>Bahnschrift SemiBold</vt:lpstr>
      <vt:lpstr>Book Antiqua</vt:lpstr>
      <vt:lpstr>Calibri</vt:lpstr>
      <vt:lpstr>Century Gothic</vt:lpstr>
      <vt:lpstr>Elephant</vt:lpstr>
      <vt:lpstr>Times New Roman</vt:lpstr>
      <vt:lpstr>Wingdings</vt:lpstr>
      <vt:lpstr>Apothecary</vt:lpstr>
      <vt:lpstr>PowerPoint Presentation</vt:lpstr>
      <vt:lpstr>ABSRACT:</vt:lpstr>
      <vt:lpstr>Introduction:</vt:lpstr>
      <vt:lpstr>Implementation:</vt:lpstr>
      <vt:lpstr>PowerPoint Presentation</vt:lpstr>
      <vt:lpstr>Working..</vt:lpstr>
      <vt:lpstr>Advantages:</vt:lpstr>
      <vt:lpstr>Conclusion:</vt:lpstr>
      <vt:lpstr>Vaniquishers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gcet</dc:creator>
  <cp:lastModifiedBy>gaddam akhila</cp:lastModifiedBy>
  <cp:revision>15</cp:revision>
  <dcterms:created xsi:type="dcterms:W3CDTF">2023-02-16T07:56:47Z</dcterms:created>
  <dcterms:modified xsi:type="dcterms:W3CDTF">2023-02-20T14:14:17Z</dcterms:modified>
</cp:coreProperties>
</file>