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notesMasterIdLst>
    <p:notesMasterId r:id="rId24"/>
  </p:notesMasterIdLst>
  <p:sldIdLst>
    <p:sldId id="257" r:id="rId3"/>
    <p:sldId id="264" r:id="rId4"/>
    <p:sldId id="265" r:id="rId5"/>
    <p:sldId id="266" r:id="rId6"/>
    <p:sldId id="267" r:id="rId7"/>
    <p:sldId id="268" r:id="rId8"/>
    <p:sldId id="269" r:id="rId9"/>
    <p:sldId id="270" r:id="rId10"/>
    <p:sldId id="271" r:id="rId11"/>
    <p:sldId id="272" r:id="rId12"/>
    <p:sldId id="273" r:id="rId13"/>
    <p:sldId id="258" r:id="rId14"/>
    <p:sldId id="259" r:id="rId15"/>
    <p:sldId id="260" r:id="rId16"/>
    <p:sldId id="262" r:id="rId17"/>
    <p:sldId id="263" r:id="rId18"/>
    <p:sldId id="261"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68" autoAdjust="0"/>
    <p:restoredTop sz="94660"/>
  </p:normalViewPr>
  <p:slideViewPr>
    <p:cSldViewPr snapToGrid="0">
      <p:cViewPr varScale="1">
        <p:scale>
          <a:sx n="63" d="100"/>
          <a:sy n="63" d="100"/>
        </p:scale>
        <p:origin x="31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3.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248E6F-71B8-4884-B38F-E87737158266}" type="doc">
      <dgm:prSet loTypeId="urn:microsoft.com/office/officeart/2005/8/layout/default" loCatId="list" qsTypeId="urn:microsoft.com/office/officeart/2005/8/quickstyle/simple4" qsCatId="simple" csTypeId="urn:microsoft.com/office/officeart/2005/8/colors/colorful1" csCatId="colorful"/>
      <dgm:spPr/>
      <dgm:t>
        <a:bodyPr/>
        <a:lstStyle/>
        <a:p>
          <a:endParaRPr lang="en-US"/>
        </a:p>
      </dgm:t>
    </dgm:pt>
    <dgm:pt modelId="{31D730A6-5617-40A1-ADC8-E2FC6A373EA3}">
      <dgm:prSet/>
      <dgm:spPr/>
      <dgm:t>
        <a:bodyPr/>
        <a:lstStyle/>
        <a:p>
          <a:r>
            <a:rPr lang="en-US" b="0" i="0" dirty="0"/>
            <a:t>All other variables remain constant.</a:t>
          </a:r>
          <a:endParaRPr lang="en-US" dirty="0"/>
        </a:p>
      </dgm:t>
    </dgm:pt>
    <dgm:pt modelId="{53A2D312-B14A-4296-9768-F3485F491CEC}" type="parTrans" cxnId="{A017A69B-B5C2-4CA5-ABBD-3092916D581B}">
      <dgm:prSet/>
      <dgm:spPr/>
      <dgm:t>
        <a:bodyPr/>
        <a:lstStyle/>
        <a:p>
          <a:endParaRPr lang="en-US"/>
        </a:p>
      </dgm:t>
    </dgm:pt>
    <dgm:pt modelId="{244E4526-BF06-4F99-8DA3-3DCE1B17BE44}" type="sibTrans" cxnId="{A017A69B-B5C2-4CA5-ABBD-3092916D581B}">
      <dgm:prSet/>
      <dgm:spPr/>
      <dgm:t>
        <a:bodyPr/>
        <a:lstStyle/>
        <a:p>
          <a:endParaRPr lang="en-US"/>
        </a:p>
      </dgm:t>
    </dgm:pt>
    <dgm:pt modelId="{86859A95-18CE-4D75-984A-9F7F1CD29799}">
      <dgm:prSet/>
      <dgm:spPr/>
      <dgm:t>
        <a:bodyPr/>
        <a:lstStyle/>
        <a:p>
          <a:r>
            <a:rPr lang="en-US" b="0" i="0"/>
            <a:t>A single product or constant sales mix.</a:t>
          </a:r>
          <a:endParaRPr lang="en-US"/>
        </a:p>
      </dgm:t>
    </dgm:pt>
    <dgm:pt modelId="{DC190E58-2481-4284-9C7A-DD40C73E2B13}" type="parTrans" cxnId="{B0890218-1896-4A7B-8DF9-DD7A41BFA853}">
      <dgm:prSet/>
      <dgm:spPr/>
      <dgm:t>
        <a:bodyPr/>
        <a:lstStyle/>
        <a:p>
          <a:endParaRPr lang="en-US"/>
        </a:p>
      </dgm:t>
    </dgm:pt>
    <dgm:pt modelId="{382EB819-9D74-4EC1-98DA-9A78461B5ACD}" type="sibTrans" cxnId="{B0890218-1896-4A7B-8DF9-DD7A41BFA853}">
      <dgm:prSet/>
      <dgm:spPr/>
      <dgm:t>
        <a:bodyPr/>
        <a:lstStyle/>
        <a:p>
          <a:endParaRPr lang="en-US"/>
        </a:p>
      </dgm:t>
    </dgm:pt>
    <dgm:pt modelId="{AEBF3E1D-702F-448E-932F-2E15D96A286B}">
      <dgm:prSet/>
      <dgm:spPr/>
      <dgm:t>
        <a:bodyPr/>
        <a:lstStyle/>
        <a:p>
          <a:r>
            <a:rPr lang="en-US" b="0" i="0"/>
            <a:t>Total costs and total revenue are linear functions of output.</a:t>
          </a:r>
          <a:endParaRPr lang="en-US"/>
        </a:p>
      </dgm:t>
    </dgm:pt>
    <dgm:pt modelId="{9810F1E5-BD96-4C3F-8CDF-6C7C22BEA1A1}" type="parTrans" cxnId="{0CF3D6FD-7FB7-469A-A4C1-6DD8527D4587}">
      <dgm:prSet/>
      <dgm:spPr/>
      <dgm:t>
        <a:bodyPr/>
        <a:lstStyle/>
        <a:p>
          <a:endParaRPr lang="en-US"/>
        </a:p>
      </dgm:t>
    </dgm:pt>
    <dgm:pt modelId="{515F6EFD-C972-43A6-B4E7-4F5D00C6B1CF}" type="sibTrans" cxnId="{0CF3D6FD-7FB7-469A-A4C1-6DD8527D4587}">
      <dgm:prSet/>
      <dgm:spPr/>
      <dgm:t>
        <a:bodyPr/>
        <a:lstStyle/>
        <a:p>
          <a:endParaRPr lang="en-US"/>
        </a:p>
      </dgm:t>
    </dgm:pt>
    <dgm:pt modelId="{FC2657FB-F30D-45D5-BDF3-56FBD2F1EFC1}">
      <dgm:prSet/>
      <dgm:spPr/>
      <dgm:t>
        <a:bodyPr/>
        <a:lstStyle/>
        <a:p>
          <a:r>
            <a:rPr lang="en-US" b="0" i="0"/>
            <a:t>Costs can be accurately divided into their fixed and variable elements.</a:t>
          </a:r>
          <a:endParaRPr lang="en-US"/>
        </a:p>
      </dgm:t>
    </dgm:pt>
    <dgm:pt modelId="{FCD0DE2C-20A4-49CB-B529-CDF0A3635538}" type="parTrans" cxnId="{E1A18940-EACC-4A9B-B922-5260412FD97A}">
      <dgm:prSet/>
      <dgm:spPr/>
      <dgm:t>
        <a:bodyPr/>
        <a:lstStyle/>
        <a:p>
          <a:endParaRPr lang="en-US"/>
        </a:p>
      </dgm:t>
    </dgm:pt>
    <dgm:pt modelId="{8B8EE4EE-0714-4720-AEFE-BCD88962A848}" type="sibTrans" cxnId="{E1A18940-EACC-4A9B-B922-5260412FD97A}">
      <dgm:prSet/>
      <dgm:spPr/>
      <dgm:t>
        <a:bodyPr/>
        <a:lstStyle/>
        <a:p>
          <a:endParaRPr lang="en-US"/>
        </a:p>
      </dgm:t>
    </dgm:pt>
    <dgm:pt modelId="{F47260E1-C846-4701-8ACE-AF9CA4C11F7A}">
      <dgm:prSet/>
      <dgm:spPr/>
      <dgm:t>
        <a:bodyPr/>
        <a:lstStyle/>
        <a:p>
          <a:r>
            <a:rPr lang="en-US" b="0" i="0"/>
            <a:t>The analysis applies only to the relevant range.</a:t>
          </a:r>
          <a:endParaRPr lang="en-US"/>
        </a:p>
      </dgm:t>
    </dgm:pt>
    <dgm:pt modelId="{ADC1830F-F548-44D6-929C-359D8403921A}" type="parTrans" cxnId="{98EBCEB5-A9AE-476F-87E1-20F97E4CA8AB}">
      <dgm:prSet/>
      <dgm:spPr/>
      <dgm:t>
        <a:bodyPr/>
        <a:lstStyle/>
        <a:p>
          <a:endParaRPr lang="en-US"/>
        </a:p>
      </dgm:t>
    </dgm:pt>
    <dgm:pt modelId="{22E9A536-C8AA-46B5-ABA7-90E67C874B67}" type="sibTrans" cxnId="{98EBCEB5-A9AE-476F-87E1-20F97E4CA8AB}">
      <dgm:prSet/>
      <dgm:spPr/>
      <dgm:t>
        <a:bodyPr/>
        <a:lstStyle/>
        <a:p>
          <a:endParaRPr lang="en-US"/>
        </a:p>
      </dgm:t>
    </dgm:pt>
    <dgm:pt modelId="{9B27A07F-F53F-4234-8244-B0908A01AE8F}">
      <dgm:prSet/>
      <dgm:spPr/>
      <dgm:t>
        <a:bodyPr/>
        <a:lstStyle/>
        <a:p>
          <a:r>
            <a:rPr lang="en-US" b="0" i="0"/>
            <a:t>The analysis applies only to a short-term time horizon.</a:t>
          </a:r>
          <a:endParaRPr lang="en-US"/>
        </a:p>
      </dgm:t>
    </dgm:pt>
    <dgm:pt modelId="{B222C4F9-A625-4599-A966-33EAD292F6CB}" type="parTrans" cxnId="{BA18DB34-2757-4E6F-9113-B433BCA2EFB2}">
      <dgm:prSet/>
      <dgm:spPr/>
      <dgm:t>
        <a:bodyPr/>
        <a:lstStyle/>
        <a:p>
          <a:endParaRPr lang="en-US"/>
        </a:p>
      </dgm:t>
    </dgm:pt>
    <dgm:pt modelId="{D7A98CF6-ADA9-422E-B427-6454096B4B8D}" type="sibTrans" cxnId="{BA18DB34-2757-4E6F-9113-B433BCA2EFB2}">
      <dgm:prSet/>
      <dgm:spPr/>
      <dgm:t>
        <a:bodyPr/>
        <a:lstStyle/>
        <a:p>
          <a:endParaRPr lang="en-US"/>
        </a:p>
      </dgm:t>
    </dgm:pt>
    <dgm:pt modelId="{0B7E101F-F956-4CC9-80CF-990E3104CA78}" type="pres">
      <dgm:prSet presAssocID="{56248E6F-71B8-4884-B38F-E87737158266}" presName="diagram" presStyleCnt="0">
        <dgm:presLayoutVars>
          <dgm:dir/>
          <dgm:resizeHandles val="exact"/>
        </dgm:presLayoutVars>
      </dgm:prSet>
      <dgm:spPr/>
    </dgm:pt>
    <dgm:pt modelId="{5AE9D599-03B2-49A8-B238-36EE07577DDF}" type="pres">
      <dgm:prSet presAssocID="{31D730A6-5617-40A1-ADC8-E2FC6A373EA3}" presName="node" presStyleLbl="node1" presStyleIdx="0" presStyleCnt="6">
        <dgm:presLayoutVars>
          <dgm:bulletEnabled val="1"/>
        </dgm:presLayoutVars>
      </dgm:prSet>
      <dgm:spPr/>
    </dgm:pt>
    <dgm:pt modelId="{C4BF47E4-2EE6-4250-A36B-E417B7978919}" type="pres">
      <dgm:prSet presAssocID="{244E4526-BF06-4F99-8DA3-3DCE1B17BE44}" presName="sibTrans" presStyleCnt="0"/>
      <dgm:spPr/>
    </dgm:pt>
    <dgm:pt modelId="{7D035680-A103-4E6D-BD3A-4E4FB8645429}" type="pres">
      <dgm:prSet presAssocID="{86859A95-18CE-4D75-984A-9F7F1CD29799}" presName="node" presStyleLbl="node1" presStyleIdx="1" presStyleCnt="6">
        <dgm:presLayoutVars>
          <dgm:bulletEnabled val="1"/>
        </dgm:presLayoutVars>
      </dgm:prSet>
      <dgm:spPr/>
    </dgm:pt>
    <dgm:pt modelId="{CBD4F66A-9DB3-47F2-B094-A9AEBB111926}" type="pres">
      <dgm:prSet presAssocID="{382EB819-9D74-4EC1-98DA-9A78461B5ACD}" presName="sibTrans" presStyleCnt="0"/>
      <dgm:spPr/>
    </dgm:pt>
    <dgm:pt modelId="{E125ACD8-F377-4993-A82C-2E43A5EB2871}" type="pres">
      <dgm:prSet presAssocID="{AEBF3E1D-702F-448E-932F-2E15D96A286B}" presName="node" presStyleLbl="node1" presStyleIdx="2" presStyleCnt="6">
        <dgm:presLayoutVars>
          <dgm:bulletEnabled val="1"/>
        </dgm:presLayoutVars>
      </dgm:prSet>
      <dgm:spPr/>
    </dgm:pt>
    <dgm:pt modelId="{3605F3EB-5A7F-4CC1-85D0-E574BA102147}" type="pres">
      <dgm:prSet presAssocID="{515F6EFD-C972-43A6-B4E7-4F5D00C6B1CF}" presName="sibTrans" presStyleCnt="0"/>
      <dgm:spPr/>
    </dgm:pt>
    <dgm:pt modelId="{CD18E958-2C31-40CD-8D55-6FD66659CDC6}" type="pres">
      <dgm:prSet presAssocID="{FC2657FB-F30D-45D5-BDF3-56FBD2F1EFC1}" presName="node" presStyleLbl="node1" presStyleIdx="3" presStyleCnt="6">
        <dgm:presLayoutVars>
          <dgm:bulletEnabled val="1"/>
        </dgm:presLayoutVars>
      </dgm:prSet>
      <dgm:spPr/>
    </dgm:pt>
    <dgm:pt modelId="{E603B9A0-348F-4D54-AFCD-EA52BC9C2E08}" type="pres">
      <dgm:prSet presAssocID="{8B8EE4EE-0714-4720-AEFE-BCD88962A848}" presName="sibTrans" presStyleCnt="0"/>
      <dgm:spPr/>
    </dgm:pt>
    <dgm:pt modelId="{705E0B72-FC7C-4149-8E24-BE80338AB769}" type="pres">
      <dgm:prSet presAssocID="{F47260E1-C846-4701-8ACE-AF9CA4C11F7A}" presName="node" presStyleLbl="node1" presStyleIdx="4" presStyleCnt="6">
        <dgm:presLayoutVars>
          <dgm:bulletEnabled val="1"/>
        </dgm:presLayoutVars>
      </dgm:prSet>
      <dgm:spPr/>
    </dgm:pt>
    <dgm:pt modelId="{806C60A2-8A82-4266-A3CB-9C62AB2400C5}" type="pres">
      <dgm:prSet presAssocID="{22E9A536-C8AA-46B5-ABA7-90E67C874B67}" presName="sibTrans" presStyleCnt="0"/>
      <dgm:spPr/>
    </dgm:pt>
    <dgm:pt modelId="{11927C48-5AFA-4CF3-9789-660B7718F05E}" type="pres">
      <dgm:prSet presAssocID="{9B27A07F-F53F-4234-8244-B0908A01AE8F}" presName="node" presStyleLbl="node1" presStyleIdx="5" presStyleCnt="6">
        <dgm:presLayoutVars>
          <dgm:bulletEnabled val="1"/>
        </dgm:presLayoutVars>
      </dgm:prSet>
      <dgm:spPr/>
    </dgm:pt>
  </dgm:ptLst>
  <dgm:cxnLst>
    <dgm:cxn modelId="{0E44C615-F744-402A-9574-D68094082964}" type="presOf" srcId="{F47260E1-C846-4701-8ACE-AF9CA4C11F7A}" destId="{705E0B72-FC7C-4149-8E24-BE80338AB769}" srcOrd="0" destOrd="0" presId="urn:microsoft.com/office/officeart/2005/8/layout/default"/>
    <dgm:cxn modelId="{B0890218-1896-4A7B-8DF9-DD7A41BFA853}" srcId="{56248E6F-71B8-4884-B38F-E87737158266}" destId="{86859A95-18CE-4D75-984A-9F7F1CD29799}" srcOrd="1" destOrd="0" parTransId="{DC190E58-2481-4284-9C7A-DD40C73E2B13}" sibTransId="{382EB819-9D74-4EC1-98DA-9A78461B5ACD}"/>
    <dgm:cxn modelId="{155F7925-9F44-46D2-B3E9-A43C96B3236D}" type="presOf" srcId="{56248E6F-71B8-4884-B38F-E87737158266}" destId="{0B7E101F-F956-4CC9-80CF-990E3104CA78}" srcOrd="0" destOrd="0" presId="urn:microsoft.com/office/officeart/2005/8/layout/default"/>
    <dgm:cxn modelId="{414E4532-2829-451E-BD09-FB2E3B51D3AB}" type="presOf" srcId="{9B27A07F-F53F-4234-8244-B0908A01AE8F}" destId="{11927C48-5AFA-4CF3-9789-660B7718F05E}" srcOrd="0" destOrd="0" presId="urn:microsoft.com/office/officeart/2005/8/layout/default"/>
    <dgm:cxn modelId="{BA18DB34-2757-4E6F-9113-B433BCA2EFB2}" srcId="{56248E6F-71B8-4884-B38F-E87737158266}" destId="{9B27A07F-F53F-4234-8244-B0908A01AE8F}" srcOrd="5" destOrd="0" parTransId="{B222C4F9-A625-4599-A966-33EAD292F6CB}" sibTransId="{D7A98CF6-ADA9-422E-B427-6454096B4B8D}"/>
    <dgm:cxn modelId="{E1A18940-EACC-4A9B-B922-5260412FD97A}" srcId="{56248E6F-71B8-4884-B38F-E87737158266}" destId="{FC2657FB-F30D-45D5-BDF3-56FBD2F1EFC1}" srcOrd="3" destOrd="0" parTransId="{FCD0DE2C-20A4-49CB-B529-CDF0A3635538}" sibTransId="{8B8EE4EE-0714-4720-AEFE-BCD88962A848}"/>
    <dgm:cxn modelId="{2C194D77-8BEB-4E05-A848-8F5E3A51C969}" type="presOf" srcId="{31D730A6-5617-40A1-ADC8-E2FC6A373EA3}" destId="{5AE9D599-03B2-49A8-B238-36EE07577DDF}" srcOrd="0" destOrd="0" presId="urn:microsoft.com/office/officeart/2005/8/layout/default"/>
    <dgm:cxn modelId="{A017A69B-B5C2-4CA5-ABBD-3092916D581B}" srcId="{56248E6F-71B8-4884-B38F-E87737158266}" destId="{31D730A6-5617-40A1-ADC8-E2FC6A373EA3}" srcOrd="0" destOrd="0" parTransId="{53A2D312-B14A-4296-9768-F3485F491CEC}" sibTransId="{244E4526-BF06-4F99-8DA3-3DCE1B17BE44}"/>
    <dgm:cxn modelId="{98EBCEB5-A9AE-476F-87E1-20F97E4CA8AB}" srcId="{56248E6F-71B8-4884-B38F-E87737158266}" destId="{F47260E1-C846-4701-8ACE-AF9CA4C11F7A}" srcOrd="4" destOrd="0" parTransId="{ADC1830F-F548-44D6-929C-359D8403921A}" sibTransId="{22E9A536-C8AA-46B5-ABA7-90E67C874B67}"/>
    <dgm:cxn modelId="{55DB99ED-88FC-4ECF-9F89-DE92CB41A934}" type="presOf" srcId="{FC2657FB-F30D-45D5-BDF3-56FBD2F1EFC1}" destId="{CD18E958-2C31-40CD-8D55-6FD66659CDC6}" srcOrd="0" destOrd="0" presId="urn:microsoft.com/office/officeart/2005/8/layout/default"/>
    <dgm:cxn modelId="{82CD69FA-570D-479E-8882-0F15F29EA9D6}" type="presOf" srcId="{86859A95-18CE-4D75-984A-9F7F1CD29799}" destId="{7D035680-A103-4E6D-BD3A-4E4FB8645429}" srcOrd="0" destOrd="0" presId="urn:microsoft.com/office/officeart/2005/8/layout/default"/>
    <dgm:cxn modelId="{0CF3D6FD-7FB7-469A-A4C1-6DD8527D4587}" srcId="{56248E6F-71B8-4884-B38F-E87737158266}" destId="{AEBF3E1D-702F-448E-932F-2E15D96A286B}" srcOrd="2" destOrd="0" parTransId="{9810F1E5-BD96-4C3F-8CDF-6C7C22BEA1A1}" sibTransId="{515F6EFD-C972-43A6-B4E7-4F5D00C6B1CF}"/>
    <dgm:cxn modelId="{32769AFF-BB5D-4F06-BC2E-DCD6B5FD6951}" type="presOf" srcId="{AEBF3E1D-702F-448E-932F-2E15D96A286B}" destId="{E125ACD8-F377-4993-A82C-2E43A5EB2871}" srcOrd="0" destOrd="0" presId="urn:microsoft.com/office/officeart/2005/8/layout/default"/>
    <dgm:cxn modelId="{5FBE727B-C893-43C6-A676-7C65DC9BAAA4}" type="presParOf" srcId="{0B7E101F-F956-4CC9-80CF-990E3104CA78}" destId="{5AE9D599-03B2-49A8-B238-36EE07577DDF}" srcOrd="0" destOrd="0" presId="urn:microsoft.com/office/officeart/2005/8/layout/default"/>
    <dgm:cxn modelId="{596A69A8-095B-425F-BEBA-380D96693665}" type="presParOf" srcId="{0B7E101F-F956-4CC9-80CF-990E3104CA78}" destId="{C4BF47E4-2EE6-4250-A36B-E417B7978919}" srcOrd="1" destOrd="0" presId="urn:microsoft.com/office/officeart/2005/8/layout/default"/>
    <dgm:cxn modelId="{07EA3E2D-85A4-432B-B193-D5B8E0B30092}" type="presParOf" srcId="{0B7E101F-F956-4CC9-80CF-990E3104CA78}" destId="{7D035680-A103-4E6D-BD3A-4E4FB8645429}" srcOrd="2" destOrd="0" presId="urn:microsoft.com/office/officeart/2005/8/layout/default"/>
    <dgm:cxn modelId="{050297C4-F17D-4906-B42D-22A2071E0B68}" type="presParOf" srcId="{0B7E101F-F956-4CC9-80CF-990E3104CA78}" destId="{CBD4F66A-9DB3-47F2-B094-A9AEBB111926}" srcOrd="3" destOrd="0" presId="urn:microsoft.com/office/officeart/2005/8/layout/default"/>
    <dgm:cxn modelId="{F43233D1-E9CB-474B-A3B1-48AC86BE99A9}" type="presParOf" srcId="{0B7E101F-F956-4CC9-80CF-990E3104CA78}" destId="{E125ACD8-F377-4993-A82C-2E43A5EB2871}" srcOrd="4" destOrd="0" presId="urn:microsoft.com/office/officeart/2005/8/layout/default"/>
    <dgm:cxn modelId="{495F336D-4D77-4E84-8F5A-E625FF06DBDF}" type="presParOf" srcId="{0B7E101F-F956-4CC9-80CF-990E3104CA78}" destId="{3605F3EB-5A7F-4CC1-85D0-E574BA102147}" srcOrd="5" destOrd="0" presId="urn:microsoft.com/office/officeart/2005/8/layout/default"/>
    <dgm:cxn modelId="{C9F27FB1-560C-42F4-90A6-29A305A36EA7}" type="presParOf" srcId="{0B7E101F-F956-4CC9-80CF-990E3104CA78}" destId="{CD18E958-2C31-40CD-8D55-6FD66659CDC6}" srcOrd="6" destOrd="0" presId="urn:microsoft.com/office/officeart/2005/8/layout/default"/>
    <dgm:cxn modelId="{9B18996C-A858-445D-BF5A-995D52011FE2}" type="presParOf" srcId="{0B7E101F-F956-4CC9-80CF-990E3104CA78}" destId="{E603B9A0-348F-4D54-AFCD-EA52BC9C2E08}" srcOrd="7" destOrd="0" presId="urn:microsoft.com/office/officeart/2005/8/layout/default"/>
    <dgm:cxn modelId="{AC14BD0F-D3F2-47CC-8CE2-D9F9D1013F2D}" type="presParOf" srcId="{0B7E101F-F956-4CC9-80CF-990E3104CA78}" destId="{705E0B72-FC7C-4149-8E24-BE80338AB769}" srcOrd="8" destOrd="0" presId="urn:microsoft.com/office/officeart/2005/8/layout/default"/>
    <dgm:cxn modelId="{4A1BD779-986F-477C-A786-1634AD3EC5E9}" type="presParOf" srcId="{0B7E101F-F956-4CC9-80CF-990E3104CA78}" destId="{806C60A2-8A82-4266-A3CB-9C62AB2400C5}" srcOrd="9" destOrd="0" presId="urn:microsoft.com/office/officeart/2005/8/layout/default"/>
    <dgm:cxn modelId="{8C8E24EE-9E68-4271-91AC-B1FF86B24395}" type="presParOf" srcId="{0B7E101F-F956-4CC9-80CF-990E3104CA78}" destId="{11927C48-5AFA-4CF3-9789-660B7718F05E}"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C53B32-62DE-40B8-A165-B31099C9821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2351282-D711-4160-AFB6-403705282A9E}">
      <dgm:prSet/>
      <dgm:spPr/>
      <dgm:t>
        <a:bodyPr/>
        <a:lstStyle/>
        <a:p>
          <a:pPr>
            <a:lnSpc>
              <a:spcPct val="100000"/>
            </a:lnSpc>
            <a:defRPr cap="all"/>
          </a:pPr>
          <a:r>
            <a:rPr lang="en-US" dirty="0"/>
            <a:t>What if the original estimates or the assumptions change.</a:t>
          </a:r>
        </a:p>
      </dgm:t>
    </dgm:pt>
    <dgm:pt modelId="{B884C566-A53F-456B-BE48-1EF0D3672A94}" type="parTrans" cxnId="{0B454AD4-1C9A-4F07-BBB4-38C93189F267}">
      <dgm:prSet/>
      <dgm:spPr/>
      <dgm:t>
        <a:bodyPr/>
        <a:lstStyle/>
        <a:p>
          <a:endParaRPr lang="en-US"/>
        </a:p>
      </dgm:t>
    </dgm:pt>
    <dgm:pt modelId="{9C304A04-1742-4504-8E55-C45F469CD955}" type="sibTrans" cxnId="{0B454AD4-1C9A-4F07-BBB4-38C93189F267}">
      <dgm:prSet/>
      <dgm:spPr/>
      <dgm:t>
        <a:bodyPr/>
        <a:lstStyle/>
        <a:p>
          <a:endParaRPr lang="en-US"/>
        </a:p>
      </dgm:t>
    </dgm:pt>
    <dgm:pt modelId="{D08E25D2-FE68-4DFB-A00E-EDF28ED9FBE8}">
      <dgm:prSet/>
      <dgm:spPr/>
      <dgm:t>
        <a:bodyPr/>
        <a:lstStyle/>
        <a:p>
          <a:pPr>
            <a:lnSpc>
              <a:spcPct val="100000"/>
            </a:lnSpc>
            <a:defRPr cap="all"/>
          </a:pPr>
          <a:r>
            <a:rPr lang="en-US"/>
            <a:t>Sensitivity Analysis</a:t>
          </a:r>
        </a:p>
      </dgm:t>
    </dgm:pt>
    <dgm:pt modelId="{83F9BF07-273D-4703-B183-20B325A4DA62}" type="parTrans" cxnId="{F9E05260-57A0-4CE3-B329-55AF90A2D363}">
      <dgm:prSet/>
      <dgm:spPr/>
      <dgm:t>
        <a:bodyPr/>
        <a:lstStyle/>
        <a:p>
          <a:endParaRPr lang="en-US"/>
        </a:p>
      </dgm:t>
    </dgm:pt>
    <dgm:pt modelId="{F0B0E2E4-45EF-4374-8CBD-7E809B5017C6}" type="sibTrans" cxnId="{F9E05260-57A0-4CE3-B329-55AF90A2D363}">
      <dgm:prSet/>
      <dgm:spPr/>
      <dgm:t>
        <a:bodyPr/>
        <a:lstStyle/>
        <a:p>
          <a:endParaRPr lang="en-US"/>
        </a:p>
      </dgm:t>
    </dgm:pt>
    <dgm:pt modelId="{81D033B9-0508-498F-8489-FA8864BD1335}">
      <dgm:prSet/>
      <dgm:spPr/>
      <dgm:t>
        <a:bodyPr/>
        <a:lstStyle/>
        <a:p>
          <a:pPr>
            <a:lnSpc>
              <a:spcPct val="100000"/>
            </a:lnSpc>
            <a:defRPr cap="all"/>
          </a:pPr>
          <a:r>
            <a:rPr lang="en-US"/>
            <a:t>CVP computerized models</a:t>
          </a:r>
        </a:p>
      </dgm:t>
    </dgm:pt>
    <dgm:pt modelId="{6EAF33B8-46BB-4F57-A59F-103B51E63613}" type="parTrans" cxnId="{B9E1621D-C0C1-4562-9107-23102D5F0D0A}">
      <dgm:prSet/>
      <dgm:spPr/>
      <dgm:t>
        <a:bodyPr/>
        <a:lstStyle/>
        <a:p>
          <a:endParaRPr lang="en-US"/>
        </a:p>
      </dgm:t>
    </dgm:pt>
    <dgm:pt modelId="{DD6FB6C3-F980-4C16-B428-0A015216DC5C}" type="sibTrans" cxnId="{B9E1621D-C0C1-4562-9107-23102D5F0D0A}">
      <dgm:prSet/>
      <dgm:spPr/>
      <dgm:t>
        <a:bodyPr/>
        <a:lstStyle/>
        <a:p>
          <a:endParaRPr lang="en-US"/>
        </a:p>
      </dgm:t>
    </dgm:pt>
    <dgm:pt modelId="{5FDAF5B4-7E90-4EA2-B63E-A1E940DEAFF1}" type="pres">
      <dgm:prSet presAssocID="{F7C53B32-62DE-40B8-A165-B31099C98219}" presName="root" presStyleCnt="0">
        <dgm:presLayoutVars>
          <dgm:dir/>
          <dgm:resizeHandles val="exact"/>
        </dgm:presLayoutVars>
      </dgm:prSet>
      <dgm:spPr/>
    </dgm:pt>
    <dgm:pt modelId="{658F8592-7367-4DFE-9202-691A35F48A9F}" type="pres">
      <dgm:prSet presAssocID="{12351282-D711-4160-AFB6-403705282A9E}" presName="compNode" presStyleCnt="0"/>
      <dgm:spPr/>
    </dgm:pt>
    <dgm:pt modelId="{5C56A545-1F0D-4279-9108-4129DBBEFC67}" type="pres">
      <dgm:prSet presAssocID="{12351282-D711-4160-AFB6-403705282A9E}" presName="iconBgRect" presStyleLbl="bgShp" presStyleIdx="0" presStyleCnt="3"/>
      <dgm:spPr/>
    </dgm:pt>
    <dgm:pt modelId="{819EB603-1A50-4A0A-B556-09BE2D7B1BF7}" type="pres">
      <dgm:prSet presAssocID="{12351282-D711-4160-AFB6-403705282A9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729EB412-56F2-414F-99CB-56A97FA67ACB}" type="pres">
      <dgm:prSet presAssocID="{12351282-D711-4160-AFB6-403705282A9E}" presName="spaceRect" presStyleCnt="0"/>
      <dgm:spPr/>
    </dgm:pt>
    <dgm:pt modelId="{EEC7786A-7271-4721-831B-D3AE3FFCB060}" type="pres">
      <dgm:prSet presAssocID="{12351282-D711-4160-AFB6-403705282A9E}" presName="textRect" presStyleLbl="revTx" presStyleIdx="0" presStyleCnt="3">
        <dgm:presLayoutVars>
          <dgm:chMax val="1"/>
          <dgm:chPref val="1"/>
        </dgm:presLayoutVars>
      </dgm:prSet>
      <dgm:spPr/>
    </dgm:pt>
    <dgm:pt modelId="{6B95E266-604D-42FD-82BF-511A2E714D02}" type="pres">
      <dgm:prSet presAssocID="{9C304A04-1742-4504-8E55-C45F469CD955}" presName="sibTrans" presStyleCnt="0"/>
      <dgm:spPr/>
    </dgm:pt>
    <dgm:pt modelId="{6CE62420-607C-47AA-A538-7230253FE833}" type="pres">
      <dgm:prSet presAssocID="{D08E25D2-FE68-4DFB-A00E-EDF28ED9FBE8}" presName="compNode" presStyleCnt="0"/>
      <dgm:spPr/>
    </dgm:pt>
    <dgm:pt modelId="{B316B37A-5278-458F-89D2-E89F29F216B7}" type="pres">
      <dgm:prSet presAssocID="{D08E25D2-FE68-4DFB-A00E-EDF28ED9FBE8}" presName="iconBgRect" presStyleLbl="bgShp" presStyleIdx="1" presStyleCnt="3"/>
      <dgm:spPr/>
    </dgm:pt>
    <dgm:pt modelId="{4B5539B2-0EC9-4E98-A5BE-432ECAE827B9}" type="pres">
      <dgm:prSet presAssocID="{D08E25D2-FE68-4DFB-A00E-EDF28ED9FBE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äkchen"/>
        </a:ext>
      </dgm:extLst>
    </dgm:pt>
    <dgm:pt modelId="{F1ADA14A-A460-4273-9191-F2CFD4D20EF8}" type="pres">
      <dgm:prSet presAssocID="{D08E25D2-FE68-4DFB-A00E-EDF28ED9FBE8}" presName="spaceRect" presStyleCnt="0"/>
      <dgm:spPr/>
    </dgm:pt>
    <dgm:pt modelId="{4642D40E-8F91-466A-A57E-D87715FC1178}" type="pres">
      <dgm:prSet presAssocID="{D08E25D2-FE68-4DFB-A00E-EDF28ED9FBE8}" presName="textRect" presStyleLbl="revTx" presStyleIdx="1" presStyleCnt="3">
        <dgm:presLayoutVars>
          <dgm:chMax val="1"/>
          <dgm:chPref val="1"/>
        </dgm:presLayoutVars>
      </dgm:prSet>
      <dgm:spPr/>
    </dgm:pt>
    <dgm:pt modelId="{0063EE6F-6043-4581-A5F7-6909F4B34C9B}" type="pres">
      <dgm:prSet presAssocID="{F0B0E2E4-45EF-4374-8CBD-7E809B5017C6}" presName="sibTrans" presStyleCnt="0"/>
      <dgm:spPr/>
    </dgm:pt>
    <dgm:pt modelId="{A0199072-25DC-403C-8336-99F2878E9C0B}" type="pres">
      <dgm:prSet presAssocID="{81D033B9-0508-498F-8489-FA8864BD1335}" presName="compNode" presStyleCnt="0"/>
      <dgm:spPr/>
    </dgm:pt>
    <dgm:pt modelId="{39BD2EEC-6C7A-459A-8654-8629F73044C6}" type="pres">
      <dgm:prSet presAssocID="{81D033B9-0508-498F-8489-FA8864BD1335}" presName="iconBgRect" presStyleLbl="bgShp" presStyleIdx="2" presStyleCnt="3"/>
      <dgm:spPr/>
    </dgm:pt>
    <dgm:pt modelId="{0A466B18-93B0-43D6-AEE8-9B2ED7BCDFF3}" type="pres">
      <dgm:prSet presAssocID="{81D033B9-0508-498F-8489-FA8864BD133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BDBA140D-51AA-4431-8AFC-BFCB48A38CD1}" type="pres">
      <dgm:prSet presAssocID="{81D033B9-0508-498F-8489-FA8864BD1335}" presName="spaceRect" presStyleCnt="0"/>
      <dgm:spPr/>
    </dgm:pt>
    <dgm:pt modelId="{2859A63F-6E7B-4023-9D4B-5603BFF0152A}" type="pres">
      <dgm:prSet presAssocID="{81D033B9-0508-498F-8489-FA8864BD1335}" presName="textRect" presStyleLbl="revTx" presStyleIdx="2" presStyleCnt="3">
        <dgm:presLayoutVars>
          <dgm:chMax val="1"/>
          <dgm:chPref val="1"/>
        </dgm:presLayoutVars>
      </dgm:prSet>
      <dgm:spPr/>
    </dgm:pt>
  </dgm:ptLst>
  <dgm:cxnLst>
    <dgm:cxn modelId="{B9E1621D-C0C1-4562-9107-23102D5F0D0A}" srcId="{F7C53B32-62DE-40B8-A165-B31099C98219}" destId="{81D033B9-0508-498F-8489-FA8864BD1335}" srcOrd="2" destOrd="0" parTransId="{6EAF33B8-46BB-4F57-A59F-103B51E63613}" sibTransId="{DD6FB6C3-F980-4C16-B428-0A015216DC5C}"/>
    <dgm:cxn modelId="{8187AA5C-2FE1-49DE-9369-0C5466B8DBBB}" type="presOf" srcId="{F7C53B32-62DE-40B8-A165-B31099C98219}" destId="{5FDAF5B4-7E90-4EA2-B63E-A1E940DEAFF1}" srcOrd="0" destOrd="0" presId="urn:microsoft.com/office/officeart/2018/5/layout/IconCircleLabelList"/>
    <dgm:cxn modelId="{F9E05260-57A0-4CE3-B329-55AF90A2D363}" srcId="{F7C53B32-62DE-40B8-A165-B31099C98219}" destId="{D08E25D2-FE68-4DFB-A00E-EDF28ED9FBE8}" srcOrd="1" destOrd="0" parTransId="{83F9BF07-273D-4703-B183-20B325A4DA62}" sibTransId="{F0B0E2E4-45EF-4374-8CBD-7E809B5017C6}"/>
    <dgm:cxn modelId="{DA8FA956-3D8D-471B-B11C-CB01F08D107A}" type="presOf" srcId="{12351282-D711-4160-AFB6-403705282A9E}" destId="{EEC7786A-7271-4721-831B-D3AE3FFCB060}" srcOrd="0" destOrd="0" presId="urn:microsoft.com/office/officeart/2018/5/layout/IconCircleLabelList"/>
    <dgm:cxn modelId="{0C675C58-91C3-4122-A140-B91EE2EB848B}" type="presOf" srcId="{D08E25D2-FE68-4DFB-A00E-EDF28ED9FBE8}" destId="{4642D40E-8F91-466A-A57E-D87715FC1178}" srcOrd="0" destOrd="0" presId="urn:microsoft.com/office/officeart/2018/5/layout/IconCircleLabelList"/>
    <dgm:cxn modelId="{0B454AD4-1C9A-4F07-BBB4-38C93189F267}" srcId="{F7C53B32-62DE-40B8-A165-B31099C98219}" destId="{12351282-D711-4160-AFB6-403705282A9E}" srcOrd="0" destOrd="0" parTransId="{B884C566-A53F-456B-BE48-1EF0D3672A94}" sibTransId="{9C304A04-1742-4504-8E55-C45F469CD955}"/>
    <dgm:cxn modelId="{72A399FA-DAE3-4709-AEBC-A6D4B391296A}" type="presOf" srcId="{81D033B9-0508-498F-8489-FA8864BD1335}" destId="{2859A63F-6E7B-4023-9D4B-5603BFF0152A}" srcOrd="0" destOrd="0" presId="urn:microsoft.com/office/officeart/2018/5/layout/IconCircleLabelList"/>
    <dgm:cxn modelId="{D46C8013-8BBA-4E23-BE10-880E7B45A72B}" type="presParOf" srcId="{5FDAF5B4-7E90-4EA2-B63E-A1E940DEAFF1}" destId="{658F8592-7367-4DFE-9202-691A35F48A9F}" srcOrd="0" destOrd="0" presId="urn:microsoft.com/office/officeart/2018/5/layout/IconCircleLabelList"/>
    <dgm:cxn modelId="{697B6071-A214-4250-9374-C1EE697CCD12}" type="presParOf" srcId="{658F8592-7367-4DFE-9202-691A35F48A9F}" destId="{5C56A545-1F0D-4279-9108-4129DBBEFC67}" srcOrd="0" destOrd="0" presId="urn:microsoft.com/office/officeart/2018/5/layout/IconCircleLabelList"/>
    <dgm:cxn modelId="{46FBF7EE-B3C7-4C15-AF92-4A80F171DACB}" type="presParOf" srcId="{658F8592-7367-4DFE-9202-691A35F48A9F}" destId="{819EB603-1A50-4A0A-B556-09BE2D7B1BF7}" srcOrd="1" destOrd="0" presId="urn:microsoft.com/office/officeart/2018/5/layout/IconCircleLabelList"/>
    <dgm:cxn modelId="{500668A5-4660-4FE8-A550-82736DCEB848}" type="presParOf" srcId="{658F8592-7367-4DFE-9202-691A35F48A9F}" destId="{729EB412-56F2-414F-99CB-56A97FA67ACB}" srcOrd="2" destOrd="0" presId="urn:microsoft.com/office/officeart/2018/5/layout/IconCircleLabelList"/>
    <dgm:cxn modelId="{4E2B241E-8A2F-4A88-B33F-EF10C359FC7C}" type="presParOf" srcId="{658F8592-7367-4DFE-9202-691A35F48A9F}" destId="{EEC7786A-7271-4721-831B-D3AE3FFCB060}" srcOrd="3" destOrd="0" presId="urn:microsoft.com/office/officeart/2018/5/layout/IconCircleLabelList"/>
    <dgm:cxn modelId="{8B76A3ED-084D-45DA-9240-19939ED98FEB}" type="presParOf" srcId="{5FDAF5B4-7E90-4EA2-B63E-A1E940DEAFF1}" destId="{6B95E266-604D-42FD-82BF-511A2E714D02}" srcOrd="1" destOrd="0" presId="urn:microsoft.com/office/officeart/2018/5/layout/IconCircleLabelList"/>
    <dgm:cxn modelId="{284C2F9F-9AF5-4D61-9D81-DD1091CEC261}" type="presParOf" srcId="{5FDAF5B4-7E90-4EA2-B63E-A1E940DEAFF1}" destId="{6CE62420-607C-47AA-A538-7230253FE833}" srcOrd="2" destOrd="0" presId="urn:microsoft.com/office/officeart/2018/5/layout/IconCircleLabelList"/>
    <dgm:cxn modelId="{A8AAFB73-B80E-4E82-88B2-63F2B018B578}" type="presParOf" srcId="{6CE62420-607C-47AA-A538-7230253FE833}" destId="{B316B37A-5278-458F-89D2-E89F29F216B7}" srcOrd="0" destOrd="0" presId="urn:microsoft.com/office/officeart/2018/5/layout/IconCircleLabelList"/>
    <dgm:cxn modelId="{F9599B6E-F80A-477B-B659-5293C8C0DEE6}" type="presParOf" srcId="{6CE62420-607C-47AA-A538-7230253FE833}" destId="{4B5539B2-0EC9-4E98-A5BE-432ECAE827B9}" srcOrd="1" destOrd="0" presId="urn:microsoft.com/office/officeart/2018/5/layout/IconCircleLabelList"/>
    <dgm:cxn modelId="{AD90379A-FC18-4E78-93ED-B535B9FBE765}" type="presParOf" srcId="{6CE62420-607C-47AA-A538-7230253FE833}" destId="{F1ADA14A-A460-4273-9191-F2CFD4D20EF8}" srcOrd="2" destOrd="0" presId="urn:microsoft.com/office/officeart/2018/5/layout/IconCircleLabelList"/>
    <dgm:cxn modelId="{51474DC1-7602-4DEA-BD3D-2E35E352D96B}" type="presParOf" srcId="{6CE62420-607C-47AA-A538-7230253FE833}" destId="{4642D40E-8F91-466A-A57E-D87715FC1178}" srcOrd="3" destOrd="0" presId="urn:microsoft.com/office/officeart/2018/5/layout/IconCircleLabelList"/>
    <dgm:cxn modelId="{9CA204F3-2FF0-4664-B9C8-18D43DE8988D}" type="presParOf" srcId="{5FDAF5B4-7E90-4EA2-B63E-A1E940DEAFF1}" destId="{0063EE6F-6043-4581-A5F7-6909F4B34C9B}" srcOrd="3" destOrd="0" presId="urn:microsoft.com/office/officeart/2018/5/layout/IconCircleLabelList"/>
    <dgm:cxn modelId="{5B1DD5AC-1B0D-4783-B599-43465FBB105D}" type="presParOf" srcId="{5FDAF5B4-7E90-4EA2-B63E-A1E940DEAFF1}" destId="{A0199072-25DC-403C-8336-99F2878E9C0B}" srcOrd="4" destOrd="0" presId="urn:microsoft.com/office/officeart/2018/5/layout/IconCircleLabelList"/>
    <dgm:cxn modelId="{F936E32C-EDE9-4C64-BA39-2D66C7AB0526}" type="presParOf" srcId="{A0199072-25DC-403C-8336-99F2878E9C0B}" destId="{39BD2EEC-6C7A-459A-8654-8629F73044C6}" srcOrd="0" destOrd="0" presId="urn:microsoft.com/office/officeart/2018/5/layout/IconCircleLabelList"/>
    <dgm:cxn modelId="{05E5C373-CDBC-414C-B01D-C6B956E6CB5F}" type="presParOf" srcId="{A0199072-25DC-403C-8336-99F2878E9C0B}" destId="{0A466B18-93B0-43D6-AEE8-9B2ED7BCDFF3}" srcOrd="1" destOrd="0" presId="urn:microsoft.com/office/officeart/2018/5/layout/IconCircleLabelList"/>
    <dgm:cxn modelId="{3AA7EEEF-3409-4694-9CFF-21B9755D4C2B}" type="presParOf" srcId="{A0199072-25DC-403C-8336-99F2878E9C0B}" destId="{BDBA140D-51AA-4431-8AFC-BFCB48A38CD1}" srcOrd="2" destOrd="0" presId="urn:microsoft.com/office/officeart/2018/5/layout/IconCircleLabelList"/>
    <dgm:cxn modelId="{DEA1ACC5-6F17-48D1-8738-541B324019EC}" type="presParOf" srcId="{A0199072-25DC-403C-8336-99F2878E9C0B}" destId="{2859A63F-6E7B-4023-9D4B-5603BFF0152A}"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AF1C9A-9F27-498A-B3B5-8ACB8136BD81}" type="doc">
      <dgm:prSet loTypeId="urn:microsoft.com/office/officeart/2018/2/layout/IconLabelList" loCatId="icon" qsTypeId="urn:microsoft.com/office/officeart/2005/8/quickstyle/simple5" qsCatId="simple" csTypeId="urn:microsoft.com/office/officeart/2005/8/colors/accent2_2" csCatId="accent2" phldr="1"/>
      <dgm:spPr/>
      <dgm:t>
        <a:bodyPr/>
        <a:lstStyle/>
        <a:p>
          <a:endParaRPr lang="en-US"/>
        </a:p>
      </dgm:t>
    </dgm:pt>
    <dgm:pt modelId="{03114633-DB76-4F03-8204-0DC60103B256}">
      <dgm:prSet/>
      <dgm:spPr/>
      <dgm:t>
        <a:bodyPr/>
        <a:lstStyle/>
        <a:p>
          <a:pPr>
            <a:lnSpc>
              <a:spcPct val="100000"/>
            </a:lnSpc>
          </a:pPr>
          <a:r>
            <a:rPr lang="en-US"/>
            <a:t>High-low Method </a:t>
          </a:r>
        </a:p>
      </dgm:t>
    </dgm:pt>
    <dgm:pt modelId="{F96E3B4B-0855-42E9-8C20-1614CA3CE9DB}" type="parTrans" cxnId="{46C89AB8-F92E-459B-B2A6-2FD0D5FACCAF}">
      <dgm:prSet/>
      <dgm:spPr/>
      <dgm:t>
        <a:bodyPr/>
        <a:lstStyle/>
        <a:p>
          <a:endParaRPr lang="en-US"/>
        </a:p>
      </dgm:t>
    </dgm:pt>
    <dgm:pt modelId="{637718E1-91DA-4A58-9E3B-BC3C85F44F14}" type="sibTrans" cxnId="{46C89AB8-F92E-459B-B2A6-2FD0D5FACCAF}">
      <dgm:prSet/>
      <dgm:spPr/>
      <dgm:t>
        <a:bodyPr/>
        <a:lstStyle/>
        <a:p>
          <a:endParaRPr lang="en-US"/>
        </a:p>
      </dgm:t>
    </dgm:pt>
    <dgm:pt modelId="{9FC355F0-4F65-4659-9090-9504487BEB57}">
      <dgm:prSet/>
      <dgm:spPr/>
      <dgm:t>
        <a:bodyPr/>
        <a:lstStyle/>
        <a:p>
          <a:pPr>
            <a:lnSpc>
              <a:spcPct val="100000"/>
            </a:lnSpc>
          </a:pPr>
          <a:r>
            <a:rPr lang="en-US"/>
            <a:t>The fixed cost can be estimated by subtracting the variable cost portion from the total cost. </a:t>
          </a:r>
        </a:p>
      </dgm:t>
    </dgm:pt>
    <dgm:pt modelId="{42D47D54-7F9D-44D0-8F43-79CBA628454D}" type="parTrans" cxnId="{358EE3D4-7A57-4556-B5F1-5228AA4FCF78}">
      <dgm:prSet/>
      <dgm:spPr/>
      <dgm:t>
        <a:bodyPr/>
        <a:lstStyle/>
        <a:p>
          <a:endParaRPr lang="en-US"/>
        </a:p>
      </dgm:t>
    </dgm:pt>
    <dgm:pt modelId="{B607CE34-F690-4CA0-A041-22AA7F0A4277}" type="sibTrans" cxnId="{358EE3D4-7A57-4556-B5F1-5228AA4FCF78}">
      <dgm:prSet/>
      <dgm:spPr/>
      <dgm:t>
        <a:bodyPr/>
        <a:lstStyle/>
        <a:p>
          <a:endParaRPr lang="en-US"/>
        </a:p>
      </dgm:t>
    </dgm:pt>
    <dgm:pt modelId="{B1273D10-359C-4726-87B6-583CE583E52C}">
      <dgm:prSet/>
      <dgm:spPr/>
      <dgm:t>
        <a:bodyPr/>
        <a:lstStyle/>
        <a:p>
          <a:pPr>
            <a:lnSpc>
              <a:spcPct val="100000"/>
            </a:lnSpc>
          </a:pPr>
          <a:r>
            <a:rPr lang="en-US"/>
            <a:t>At an activity level of 5,000 units the total cost is £220,000 and the total variable cost is £100,000 (5,000 units at £20 per unit). </a:t>
          </a:r>
        </a:p>
      </dgm:t>
    </dgm:pt>
    <dgm:pt modelId="{ED03B426-8DEE-4BD8-A584-B01FF6BEF645}" type="parTrans" cxnId="{53D0D86E-C660-43A6-8568-C444DB3D8310}">
      <dgm:prSet/>
      <dgm:spPr/>
      <dgm:t>
        <a:bodyPr/>
        <a:lstStyle/>
        <a:p>
          <a:endParaRPr lang="en-US"/>
        </a:p>
      </dgm:t>
    </dgm:pt>
    <dgm:pt modelId="{48CD6ECD-6CBC-4D07-8C6C-89D8518E0629}" type="sibTrans" cxnId="{53D0D86E-C660-43A6-8568-C444DB3D8310}">
      <dgm:prSet/>
      <dgm:spPr/>
      <dgm:t>
        <a:bodyPr/>
        <a:lstStyle/>
        <a:p>
          <a:endParaRPr lang="en-US"/>
        </a:p>
      </dgm:t>
    </dgm:pt>
    <dgm:pt modelId="{5DC3DB3C-88BE-445A-B41E-672C2CCFCF38}">
      <dgm:prSet/>
      <dgm:spPr/>
      <dgm:t>
        <a:bodyPr/>
        <a:lstStyle/>
        <a:p>
          <a:pPr>
            <a:lnSpc>
              <a:spcPct val="100000"/>
            </a:lnSpc>
          </a:pPr>
          <a:r>
            <a:rPr lang="en-US"/>
            <a:t>The balance of £120,000 is assumed to represent the fixed cost.</a:t>
          </a:r>
        </a:p>
      </dgm:t>
    </dgm:pt>
    <dgm:pt modelId="{536DFC42-02F0-404C-BC27-1F86F19B1586}" type="parTrans" cxnId="{BFD04761-4EEA-4340-B42F-FAC2DEF2594C}">
      <dgm:prSet/>
      <dgm:spPr/>
      <dgm:t>
        <a:bodyPr/>
        <a:lstStyle/>
        <a:p>
          <a:endParaRPr lang="en-US"/>
        </a:p>
      </dgm:t>
    </dgm:pt>
    <dgm:pt modelId="{454D0147-E2A3-4968-8EC2-E2A48412D5A0}" type="sibTrans" cxnId="{BFD04761-4EEA-4340-B42F-FAC2DEF2594C}">
      <dgm:prSet/>
      <dgm:spPr/>
      <dgm:t>
        <a:bodyPr/>
        <a:lstStyle/>
        <a:p>
          <a:endParaRPr lang="en-US"/>
        </a:p>
      </dgm:t>
    </dgm:pt>
    <dgm:pt modelId="{0B1A4465-F852-495D-874D-A59323585DBD}" type="pres">
      <dgm:prSet presAssocID="{79AF1C9A-9F27-498A-B3B5-8ACB8136BD81}" presName="root" presStyleCnt="0">
        <dgm:presLayoutVars>
          <dgm:dir/>
          <dgm:resizeHandles val="exact"/>
        </dgm:presLayoutVars>
      </dgm:prSet>
      <dgm:spPr/>
    </dgm:pt>
    <dgm:pt modelId="{0237CD78-5FC5-4440-B6B7-7E88E4E53458}" type="pres">
      <dgm:prSet presAssocID="{03114633-DB76-4F03-8204-0DC60103B256}" presName="compNode" presStyleCnt="0"/>
      <dgm:spPr/>
    </dgm:pt>
    <dgm:pt modelId="{5A19CDBA-857C-4DF1-91D7-BA93E995A70D}" type="pres">
      <dgm:prSet presAssocID="{03114633-DB76-4F03-8204-0DC60103B25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echerglas"/>
        </a:ext>
      </dgm:extLst>
    </dgm:pt>
    <dgm:pt modelId="{1361EE49-7D5F-4EF5-8E2D-B7DD038AFA1E}" type="pres">
      <dgm:prSet presAssocID="{03114633-DB76-4F03-8204-0DC60103B256}" presName="spaceRect" presStyleCnt="0"/>
      <dgm:spPr/>
    </dgm:pt>
    <dgm:pt modelId="{2B0A6498-9660-4CA7-9CDC-538E3AA3EDF0}" type="pres">
      <dgm:prSet presAssocID="{03114633-DB76-4F03-8204-0DC60103B256}" presName="textRect" presStyleLbl="revTx" presStyleIdx="0" presStyleCnt="4">
        <dgm:presLayoutVars>
          <dgm:chMax val="1"/>
          <dgm:chPref val="1"/>
        </dgm:presLayoutVars>
      </dgm:prSet>
      <dgm:spPr/>
    </dgm:pt>
    <dgm:pt modelId="{FD05629E-2DE4-459F-BE88-942CB849AF5D}" type="pres">
      <dgm:prSet presAssocID="{637718E1-91DA-4A58-9E3B-BC3C85F44F14}" presName="sibTrans" presStyleCnt="0"/>
      <dgm:spPr/>
    </dgm:pt>
    <dgm:pt modelId="{43B460AA-4815-4393-8BE0-6534339E3BD5}" type="pres">
      <dgm:prSet presAssocID="{9FC355F0-4F65-4659-9090-9504487BEB57}" presName="compNode" presStyleCnt="0"/>
      <dgm:spPr/>
    </dgm:pt>
    <dgm:pt modelId="{39156AB0-17A1-4572-B448-35272FC257CF}" type="pres">
      <dgm:prSet presAssocID="{9FC355F0-4F65-4659-9090-9504487BEB5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llar"/>
        </a:ext>
      </dgm:extLst>
    </dgm:pt>
    <dgm:pt modelId="{A8A0789F-8B9B-4839-A647-681B977968C6}" type="pres">
      <dgm:prSet presAssocID="{9FC355F0-4F65-4659-9090-9504487BEB57}" presName="spaceRect" presStyleCnt="0"/>
      <dgm:spPr/>
    </dgm:pt>
    <dgm:pt modelId="{15BA5353-5A83-48D7-B578-3712330FC9EF}" type="pres">
      <dgm:prSet presAssocID="{9FC355F0-4F65-4659-9090-9504487BEB57}" presName="textRect" presStyleLbl="revTx" presStyleIdx="1" presStyleCnt="4">
        <dgm:presLayoutVars>
          <dgm:chMax val="1"/>
          <dgm:chPref val="1"/>
        </dgm:presLayoutVars>
      </dgm:prSet>
      <dgm:spPr/>
    </dgm:pt>
    <dgm:pt modelId="{8AF373F9-5EC2-4361-B17C-44C46DDFB31F}" type="pres">
      <dgm:prSet presAssocID="{B607CE34-F690-4CA0-A041-22AA7F0A4277}" presName="sibTrans" presStyleCnt="0"/>
      <dgm:spPr/>
    </dgm:pt>
    <dgm:pt modelId="{4ABCDD6A-FCEC-4E71-8192-2A297FBF89E3}" type="pres">
      <dgm:prSet presAssocID="{B1273D10-359C-4726-87B6-583CE583E52C}" presName="compNode" presStyleCnt="0"/>
      <dgm:spPr/>
    </dgm:pt>
    <dgm:pt modelId="{9BC79B99-3D07-4720-9ACB-F211375DE5CD}" type="pres">
      <dgm:prSet presAssocID="{B1273D10-359C-4726-87B6-583CE583E52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ld"/>
        </a:ext>
      </dgm:extLst>
    </dgm:pt>
    <dgm:pt modelId="{A4D1D204-EDF8-4E91-87D1-2AD725ECC303}" type="pres">
      <dgm:prSet presAssocID="{B1273D10-359C-4726-87B6-583CE583E52C}" presName="spaceRect" presStyleCnt="0"/>
      <dgm:spPr/>
    </dgm:pt>
    <dgm:pt modelId="{DAC72F00-D6CF-4DF8-BF0B-C6117454BDB6}" type="pres">
      <dgm:prSet presAssocID="{B1273D10-359C-4726-87B6-583CE583E52C}" presName="textRect" presStyleLbl="revTx" presStyleIdx="2" presStyleCnt="4">
        <dgm:presLayoutVars>
          <dgm:chMax val="1"/>
          <dgm:chPref val="1"/>
        </dgm:presLayoutVars>
      </dgm:prSet>
      <dgm:spPr/>
    </dgm:pt>
    <dgm:pt modelId="{7E69B750-BF41-443F-8ACA-785F7B24E801}" type="pres">
      <dgm:prSet presAssocID="{48CD6ECD-6CBC-4D07-8C6C-89D8518E0629}" presName="sibTrans" presStyleCnt="0"/>
      <dgm:spPr/>
    </dgm:pt>
    <dgm:pt modelId="{8B3E4B33-EDA2-4EE4-B768-95F01E659580}" type="pres">
      <dgm:prSet presAssocID="{5DC3DB3C-88BE-445A-B41E-672C2CCFCF38}" presName="compNode" presStyleCnt="0"/>
      <dgm:spPr/>
    </dgm:pt>
    <dgm:pt modelId="{6A34E634-9A66-4F0C-BB13-497750A55665}" type="pres">
      <dgm:prSet presAssocID="{5DC3DB3C-88BE-445A-B41E-672C2CCFCF3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Euro"/>
        </a:ext>
      </dgm:extLst>
    </dgm:pt>
    <dgm:pt modelId="{D14EA5ED-7803-4D84-A4DD-3D6827609C55}" type="pres">
      <dgm:prSet presAssocID="{5DC3DB3C-88BE-445A-B41E-672C2CCFCF38}" presName="spaceRect" presStyleCnt="0"/>
      <dgm:spPr/>
    </dgm:pt>
    <dgm:pt modelId="{CC23B49A-CD90-40BF-88FB-C438824A109D}" type="pres">
      <dgm:prSet presAssocID="{5DC3DB3C-88BE-445A-B41E-672C2CCFCF38}" presName="textRect" presStyleLbl="revTx" presStyleIdx="3" presStyleCnt="4">
        <dgm:presLayoutVars>
          <dgm:chMax val="1"/>
          <dgm:chPref val="1"/>
        </dgm:presLayoutVars>
      </dgm:prSet>
      <dgm:spPr/>
    </dgm:pt>
  </dgm:ptLst>
  <dgm:cxnLst>
    <dgm:cxn modelId="{3B1CA50B-BBE8-4160-9E66-71CDBB90B072}" type="presOf" srcId="{9FC355F0-4F65-4659-9090-9504487BEB57}" destId="{15BA5353-5A83-48D7-B578-3712330FC9EF}" srcOrd="0" destOrd="0" presId="urn:microsoft.com/office/officeart/2018/2/layout/IconLabelList"/>
    <dgm:cxn modelId="{3D34B736-50DB-47AB-B895-8D817BCC5B0C}" type="presOf" srcId="{5DC3DB3C-88BE-445A-B41E-672C2CCFCF38}" destId="{CC23B49A-CD90-40BF-88FB-C438824A109D}" srcOrd="0" destOrd="0" presId="urn:microsoft.com/office/officeart/2018/2/layout/IconLabelList"/>
    <dgm:cxn modelId="{3A58773E-756E-4437-B428-736D7D11D1CB}" type="presOf" srcId="{79AF1C9A-9F27-498A-B3B5-8ACB8136BD81}" destId="{0B1A4465-F852-495D-874D-A59323585DBD}" srcOrd="0" destOrd="0" presId="urn:microsoft.com/office/officeart/2018/2/layout/IconLabelList"/>
    <dgm:cxn modelId="{BFD04761-4EEA-4340-B42F-FAC2DEF2594C}" srcId="{79AF1C9A-9F27-498A-B3B5-8ACB8136BD81}" destId="{5DC3DB3C-88BE-445A-B41E-672C2CCFCF38}" srcOrd="3" destOrd="0" parTransId="{536DFC42-02F0-404C-BC27-1F86F19B1586}" sibTransId="{454D0147-E2A3-4968-8EC2-E2A48412D5A0}"/>
    <dgm:cxn modelId="{5E1E824D-1BAF-4D11-98DF-77B44B007CAC}" type="presOf" srcId="{03114633-DB76-4F03-8204-0DC60103B256}" destId="{2B0A6498-9660-4CA7-9CDC-538E3AA3EDF0}" srcOrd="0" destOrd="0" presId="urn:microsoft.com/office/officeart/2018/2/layout/IconLabelList"/>
    <dgm:cxn modelId="{53D0D86E-C660-43A6-8568-C444DB3D8310}" srcId="{79AF1C9A-9F27-498A-B3B5-8ACB8136BD81}" destId="{B1273D10-359C-4726-87B6-583CE583E52C}" srcOrd="2" destOrd="0" parTransId="{ED03B426-8DEE-4BD8-A584-B01FF6BEF645}" sibTransId="{48CD6ECD-6CBC-4D07-8C6C-89D8518E0629}"/>
    <dgm:cxn modelId="{EAF7C972-9C48-457B-80B6-A51CF45A606F}" type="presOf" srcId="{B1273D10-359C-4726-87B6-583CE583E52C}" destId="{DAC72F00-D6CF-4DF8-BF0B-C6117454BDB6}" srcOrd="0" destOrd="0" presId="urn:microsoft.com/office/officeart/2018/2/layout/IconLabelList"/>
    <dgm:cxn modelId="{46C89AB8-F92E-459B-B2A6-2FD0D5FACCAF}" srcId="{79AF1C9A-9F27-498A-B3B5-8ACB8136BD81}" destId="{03114633-DB76-4F03-8204-0DC60103B256}" srcOrd="0" destOrd="0" parTransId="{F96E3B4B-0855-42E9-8C20-1614CA3CE9DB}" sibTransId="{637718E1-91DA-4A58-9E3B-BC3C85F44F14}"/>
    <dgm:cxn modelId="{358EE3D4-7A57-4556-B5F1-5228AA4FCF78}" srcId="{79AF1C9A-9F27-498A-B3B5-8ACB8136BD81}" destId="{9FC355F0-4F65-4659-9090-9504487BEB57}" srcOrd="1" destOrd="0" parTransId="{42D47D54-7F9D-44D0-8F43-79CBA628454D}" sibTransId="{B607CE34-F690-4CA0-A041-22AA7F0A4277}"/>
    <dgm:cxn modelId="{8A1B951B-A422-49E4-BC05-D447001A5DDF}" type="presParOf" srcId="{0B1A4465-F852-495D-874D-A59323585DBD}" destId="{0237CD78-5FC5-4440-B6B7-7E88E4E53458}" srcOrd="0" destOrd="0" presId="urn:microsoft.com/office/officeart/2018/2/layout/IconLabelList"/>
    <dgm:cxn modelId="{2D2E98DA-352F-4F2C-B22E-83D04B005DC7}" type="presParOf" srcId="{0237CD78-5FC5-4440-B6B7-7E88E4E53458}" destId="{5A19CDBA-857C-4DF1-91D7-BA93E995A70D}" srcOrd="0" destOrd="0" presId="urn:microsoft.com/office/officeart/2018/2/layout/IconLabelList"/>
    <dgm:cxn modelId="{8C1AFC98-E097-4E18-A66F-E8504D4E6096}" type="presParOf" srcId="{0237CD78-5FC5-4440-B6B7-7E88E4E53458}" destId="{1361EE49-7D5F-4EF5-8E2D-B7DD038AFA1E}" srcOrd="1" destOrd="0" presId="urn:microsoft.com/office/officeart/2018/2/layout/IconLabelList"/>
    <dgm:cxn modelId="{F4D1A42A-F5B2-4AA5-A129-76C29CD765CF}" type="presParOf" srcId="{0237CD78-5FC5-4440-B6B7-7E88E4E53458}" destId="{2B0A6498-9660-4CA7-9CDC-538E3AA3EDF0}" srcOrd="2" destOrd="0" presId="urn:microsoft.com/office/officeart/2018/2/layout/IconLabelList"/>
    <dgm:cxn modelId="{DD1AD8FA-0133-45E3-927F-AFC54CD6F328}" type="presParOf" srcId="{0B1A4465-F852-495D-874D-A59323585DBD}" destId="{FD05629E-2DE4-459F-BE88-942CB849AF5D}" srcOrd="1" destOrd="0" presId="urn:microsoft.com/office/officeart/2018/2/layout/IconLabelList"/>
    <dgm:cxn modelId="{AC248049-E4FA-4DB0-A423-380329C13B60}" type="presParOf" srcId="{0B1A4465-F852-495D-874D-A59323585DBD}" destId="{43B460AA-4815-4393-8BE0-6534339E3BD5}" srcOrd="2" destOrd="0" presId="urn:microsoft.com/office/officeart/2018/2/layout/IconLabelList"/>
    <dgm:cxn modelId="{6061AA20-1211-4FFE-8796-9AD951DDA174}" type="presParOf" srcId="{43B460AA-4815-4393-8BE0-6534339E3BD5}" destId="{39156AB0-17A1-4572-B448-35272FC257CF}" srcOrd="0" destOrd="0" presId="urn:microsoft.com/office/officeart/2018/2/layout/IconLabelList"/>
    <dgm:cxn modelId="{F8115B92-0773-4EE3-8C5C-212B9ADCA6B7}" type="presParOf" srcId="{43B460AA-4815-4393-8BE0-6534339E3BD5}" destId="{A8A0789F-8B9B-4839-A647-681B977968C6}" srcOrd="1" destOrd="0" presId="urn:microsoft.com/office/officeart/2018/2/layout/IconLabelList"/>
    <dgm:cxn modelId="{991841D8-B8D3-4578-8E63-1831EC2FA348}" type="presParOf" srcId="{43B460AA-4815-4393-8BE0-6534339E3BD5}" destId="{15BA5353-5A83-48D7-B578-3712330FC9EF}" srcOrd="2" destOrd="0" presId="urn:microsoft.com/office/officeart/2018/2/layout/IconLabelList"/>
    <dgm:cxn modelId="{ECA4F799-8B5C-491B-BA53-456126AD48BD}" type="presParOf" srcId="{0B1A4465-F852-495D-874D-A59323585DBD}" destId="{8AF373F9-5EC2-4361-B17C-44C46DDFB31F}" srcOrd="3" destOrd="0" presId="urn:microsoft.com/office/officeart/2018/2/layout/IconLabelList"/>
    <dgm:cxn modelId="{98227A05-9ACA-4D59-A798-F7A872F97AD3}" type="presParOf" srcId="{0B1A4465-F852-495D-874D-A59323585DBD}" destId="{4ABCDD6A-FCEC-4E71-8192-2A297FBF89E3}" srcOrd="4" destOrd="0" presId="urn:microsoft.com/office/officeart/2018/2/layout/IconLabelList"/>
    <dgm:cxn modelId="{03273716-A3B0-43C5-B4BB-1996F8876C2C}" type="presParOf" srcId="{4ABCDD6A-FCEC-4E71-8192-2A297FBF89E3}" destId="{9BC79B99-3D07-4720-9ACB-F211375DE5CD}" srcOrd="0" destOrd="0" presId="urn:microsoft.com/office/officeart/2018/2/layout/IconLabelList"/>
    <dgm:cxn modelId="{EF6B147F-FFE1-4998-8153-E67B09D884FD}" type="presParOf" srcId="{4ABCDD6A-FCEC-4E71-8192-2A297FBF89E3}" destId="{A4D1D204-EDF8-4E91-87D1-2AD725ECC303}" srcOrd="1" destOrd="0" presId="urn:microsoft.com/office/officeart/2018/2/layout/IconLabelList"/>
    <dgm:cxn modelId="{A82784EE-2C63-4F99-B419-21E3A6C2B406}" type="presParOf" srcId="{4ABCDD6A-FCEC-4E71-8192-2A297FBF89E3}" destId="{DAC72F00-D6CF-4DF8-BF0B-C6117454BDB6}" srcOrd="2" destOrd="0" presId="urn:microsoft.com/office/officeart/2018/2/layout/IconLabelList"/>
    <dgm:cxn modelId="{380E8995-0D9A-4B3A-86E7-215EACD3A852}" type="presParOf" srcId="{0B1A4465-F852-495D-874D-A59323585DBD}" destId="{7E69B750-BF41-443F-8ACA-785F7B24E801}" srcOrd="5" destOrd="0" presId="urn:microsoft.com/office/officeart/2018/2/layout/IconLabelList"/>
    <dgm:cxn modelId="{0E4BAA96-740D-4FF2-AF16-5868C97D0654}" type="presParOf" srcId="{0B1A4465-F852-495D-874D-A59323585DBD}" destId="{8B3E4B33-EDA2-4EE4-B768-95F01E659580}" srcOrd="6" destOrd="0" presId="urn:microsoft.com/office/officeart/2018/2/layout/IconLabelList"/>
    <dgm:cxn modelId="{9CD0B8F1-1318-45D5-9A1B-DE7E7A6C335F}" type="presParOf" srcId="{8B3E4B33-EDA2-4EE4-B768-95F01E659580}" destId="{6A34E634-9A66-4F0C-BB13-497750A55665}" srcOrd="0" destOrd="0" presId="urn:microsoft.com/office/officeart/2018/2/layout/IconLabelList"/>
    <dgm:cxn modelId="{D04B4691-138C-4361-A0B3-256877F77DC9}" type="presParOf" srcId="{8B3E4B33-EDA2-4EE4-B768-95F01E659580}" destId="{D14EA5ED-7803-4D84-A4DD-3D6827609C55}" srcOrd="1" destOrd="0" presId="urn:microsoft.com/office/officeart/2018/2/layout/IconLabelList"/>
    <dgm:cxn modelId="{F99961A5-2827-4D42-9B28-6DC8DB7CC903}" type="presParOf" srcId="{8B3E4B33-EDA2-4EE4-B768-95F01E659580}" destId="{CC23B49A-CD90-40BF-88FB-C438824A109D}" srcOrd="2" destOrd="0" presId="urn:microsoft.com/office/officeart/2018/2/layout/Icon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E9D599-03B2-49A8-B238-36EE07577DDF}">
      <dsp:nvSpPr>
        <dsp:cNvPr id="0" name=""/>
        <dsp:cNvSpPr/>
      </dsp:nvSpPr>
      <dsp:spPr>
        <a:xfrm>
          <a:off x="0" y="39687"/>
          <a:ext cx="3286125" cy="197167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0" i="0" kern="1200" dirty="0"/>
            <a:t>All other variables remain constant.</a:t>
          </a:r>
          <a:endParaRPr lang="en-US" sz="3100" kern="1200" dirty="0"/>
        </a:p>
      </dsp:txBody>
      <dsp:txXfrm>
        <a:off x="0" y="39687"/>
        <a:ext cx="3286125" cy="1971675"/>
      </dsp:txXfrm>
    </dsp:sp>
    <dsp:sp modelId="{7D035680-A103-4E6D-BD3A-4E4FB8645429}">
      <dsp:nvSpPr>
        <dsp:cNvPr id="0" name=""/>
        <dsp:cNvSpPr/>
      </dsp:nvSpPr>
      <dsp:spPr>
        <a:xfrm>
          <a:off x="3614737" y="39687"/>
          <a:ext cx="3286125" cy="1971675"/>
        </a:xfrm>
        <a:prstGeom prst="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0" i="0" kern="1200"/>
            <a:t>A single product or constant sales mix.</a:t>
          </a:r>
          <a:endParaRPr lang="en-US" sz="3100" kern="1200"/>
        </a:p>
      </dsp:txBody>
      <dsp:txXfrm>
        <a:off x="3614737" y="39687"/>
        <a:ext cx="3286125" cy="1971675"/>
      </dsp:txXfrm>
    </dsp:sp>
    <dsp:sp modelId="{E125ACD8-F377-4993-A82C-2E43A5EB2871}">
      <dsp:nvSpPr>
        <dsp:cNvPr id="0" name=""/>
        <dsp:cNvSpPr/>
      </dsp:nvSpPr>
      <dsp:spPr>
        <a:xfrm>
          <a:off x="7229475" y="39687"/>
          <a:ext cx="3286125" cy="1971675"/>
        </a:xfrm>
        <a:prstGeom prst="rect">
          <a:avLst/>
        </a:prstGeom>
        <a:gradFill rotWithShape="0">
          <a:gsLst>
            <a:gs pos="0">
              <a:schemeClr val="accent4">
                <a:hueOff val="0"/>
                <a:satOff val="0"/>
                <a:lumOff val="0"/>
                <a:alphaOff val="0"/>
                <a:tint val="98000"/>
                <a:lumMod val="110000"/>
              </a:schemeClr>
            </a:gs>
            <a:gs pos="84000">
              <a:schemeClr val="accent4">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0" i="0" kern="1200"/>
            <a:t>Total costs and total revenue are linear functions of output.</a:t>
          </a:r>
          <a:endParaRPr lang="en-US" sz="3100" kern="1200"/>
        </a:p>
      </dsp:txBody>
      <dsp:txXfrm>
        <a:off x="7229475" y="39687"/>
        <a:ext cx="3286125" cy="1971675"/>
      </dsp:txXfrm>
    </dsp:sp>
    <dsp:sp modelId="{CD18E958-2C31-40CD-8D55-6FD66659CDC6}">
      <dsp:nvSpPr>
        <dsp:cNvPr id="0" name=""/>
        <dsp:cNvSpPr/>
      </dsp:nvSpPr>
      <dsp:spPr>
        <a:xfrm>
          <a:off x="0" y="2339975"/>
          <a:ext cx="3286125" cy="1971675"/>
        </a:xfrm>
        <a:prstGeom prst="rect">
          <a:avLst/>
        </a:prstGeom>
        <a:gradFill rotWithShape="0">
          <a:gsLst>
            <a:gs pos="0">
              <a:schemeClr val="accent5">
                <a:hueOff val="0"/>
                <a:satOff val="0"/>
                <a:lumOff val="0"/>
                <a:alphaOff val="0"/>
                <a:tint val="98000"/>
                <a:lumMod val="110000"/>
              </a:schemeClr>
            </a:gs>
            <a:gs pos="84000">
              <a:schemeClr val="accent5">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0" i="0" kern="1200"/>
            <a:t>Costs can be accurately divided into their fixed and variable elements.</a:t>
          </a:r>
          <a:endParaRPr lang="en-US" sz="3100" kern="1200"/>
        </a:p>
      </dsp:txBody>
      <dsp:txXfrm>
        <a:off x="0" y="2339975"/>
        <a:ext cx="3286125" cy="1971675"/>
      </dsp:txXfrm>
    </dsp:sp>
    <dsp:sp modelId="{705E0B72-FC7C-4149-8E24-BE80338AB769}">
      <dsp:nvSpPr>
        <dsp:cNvPr id="0" name=""/>
        <dsp:cNvSpPr/>
      </dsp:nvSpPr>
      <dsp:spPr>
        <a:xfrm>
          <a:off x="3614737" y="2339975"/>
          <a:ext cx="3286125" cy="1971675"/>
        </a:xfrm>
        <a:prstGeom prst="rect">
          <a:avLst/>
        </a:prstGeom>
        <a:gradFill rotWithShape="0">
          <a:gsLst>
            <a:gs pos="0">
              <a:schemeClr val="accent6">
                <a:hueOff val="0"/>
                <a:satOff val="0"/>
                <a:lumOff val="0"/>
                <a:alphaOff val="0"/>
                <a:tint val="98000"/>
                <a:lumMod val="110000"/>
              </a:schemeClr>
            </a:gs>
            <a:gs pos="84000">
              <a:schemeClr val="accent6">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0" i="0" kern="1200"/>
            <a:t>The analysis applies only to the relevant range.</a:t>
          </a:r>
          <a:endParaRPr lang="en-US" sz="3100" kern="1200"/>
        </a:p>
      </dsp:txBody>
      <dsp:txXfrm>
        <a:off x="3614737" y="2339975"/>
        <a:ext cx="3286125" cy="1971675"/>
      </dsp:txXfrm>
    </dsp:sp>
    <dsp:sp modelId="{11927C48-5AFA-4CF3-9789-660B7718F05E}">
      <dsp:nvSpPr>
        <dsp:cNvPr id="0" name=""/>
        <dsp:cNvSpPr/>
      </dsp:nvSpPr>
      <dsp:spPr>
        <a:xfrm>
          <a:off x="7229475" y="2339975"/>
          <a:ext cx="3286125" cy="197167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0" i="0" kern="1200"/>
            <a:t>The analysis applies only to a short-term time horizon.</a:t>
          </a:r>
          <a:endParaRPr lang="en-US" sz="3100" kern="1200"/>
        </a:p>
      </dsp:txBody>
      <dsp:txXfrm>
        <a:off x="7229475" y="2339975"/>
        <a:ext cx="3286125" cy="19716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56A545-1F0D-4279-9108-4129DBBEFC67}">
      <dsp:nvSpPr>
        <dsp:cNvPr id="0" name=""/>
        <dsp:cNvSpPr/>
      </dsp:nvSpPr>
      <dsp:spPr>
        <a:xfrm>
          <a:off x="679050" y="578168"/>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9EB603-1A50-4A0A-B556-09BE2D7B1BF7}">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EC7786A-7271-4721-831B-D3AE3FFCB060}">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What if the original estimates or the assumptions change.</a:t>
          </a:r>
        </a:p>
      </dsp:txBody>
      <dsp:txXfrm>
        <a:off x="75768" y="3053169"/>
        <a:ext cx="3093750" cy="720000"/>
      </dsp:txXfrm>
    </dsp:sp>
    <dsp:sp modelId="{B316B37A-5278-458F-89D2-E89F29F216B7}">
      <dsp:nvSpPr>
        <dsp:cNvPr id="0" name=""/>
        <dsp:cNvSpPr/>
      </dsp:nvSpPr>
      <dsp:spPr>
        <a:xfrm>
          <a:off x="4314206" y="578168"/>
          <a:ext cx="1887187" cy="1887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5539B2-0EC9-4E98-A5BE-432ECAE827B9}">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642D40E-8F91-466A-A57E-D87715FC1178}">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Sensitivity Analysis</a:t>
          </a:r>
        </a:p>
      </dsp:txBody>
      <dsp:txXfrm>
        <a:off x="3710925" y="3053169"/>
        <a:ext cx="3093750" cy="720000"/>
      </dsp:txXfrm>
    </dsp:sp>
    <dsp:sp modelId="{39BD2EEC-6C7A-459A-8654-8629F73044C6}">
      <dsp:nvSpPr>
        <dsp:cNvPr id="0" name=""/>
        <dsp:cNvSpPr/>
      </dsp:nvSpPr>
      <dsp:spPr>
        <a:xfrm>
          <a:off x="7949362" y="578168"/>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466B18-93B0-43D6-AEE8-9B2ED7BCDFF3}">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859A63F-6E7B-4023-9D4B-5603BFF0152A}">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CVP computerized models</a:t>
          </a:r>
        </a:p>
      </dsp:txBody>
      <dsp:txXfrm>
        <a:off x="7346081" y="3053169"/>
        <a:ext cx="30937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19CDBA-857C-4DF1-91D7-BA93E995A70D}">
      <dsp:nvSpPr>
        <dsp:cNvPr id="0" name=""/>
        <dsp:cNvSpPr/>
      </dsp:nvSpPr>
      <dsp:spPr>
        <a:xfrm>
          <a:off x="601677" y="153503"/>
          <a:ext cx="776777" cy="7767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2B0A6498-9660-4CA7-9CDC-538E3AA3EDF0}">
      <dsp:nvSpPr>
        <dsp:cNvPr id="0" name=""/>
        <dsp:cNvSpPr/>
      </dsp:nvSpPr>
      <dsp:spPr>
        <a:xfrm>
          <a:off x="126980" y="1204442"/>
          <a:ext cx="1726171" cy="776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High-low Method </a:t>
          </a:r>
        </a:p>
      </dsp:txBody>
      <dsp:txXfrm>
        <a:off x="126980" y="1204442"/>
        <a:ext cx="1726171" cy="776777"/>
      </dsp:txXfrm>
    </dsp:sp>
    <dsp:sp modelId="{39156AB0-17A1-4572-B448-35272FC257CF}">
      <dsp:nvSpPr>
        <dsp:cNvPr id="0" name=""/>
        <dsp:cNvSpPr/>
      </dsp:nvSpPr>
      <dsp:spPr>
        <a:xfrm>
          <a:off x="2629929" y="153503"/>
          <a:ext cx="776777" cy="7767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15BA5353-5A83-48D7-B578-3712330FC9EF}">
      <dsp:nvSpPr>
        <dsp:cNvPr id="0" name=""/>
        <dsp:cNvSpPr/>
      </dsp:nvSpPr>
      <dsp:spPr>
        <a:xfrm>
          <a:off x="2155232" y="1204442"/>
          <a:ext cx="1726171" cy="776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The fixed cost can be estimated by subtracting the variable cost portion from the total cost. </a:t>
          </a:r>
        </a:p>
      </dsp:txBody>
      <dsp:txXfrm>
        <a:off x="2155232" y="1204442"/>
        <a:ext cx="1726171" cy="776777"/>
      </dsp:txXfrm>
    </dsp:sp>
    <dsp:sp modelId="{9BC79B99-3D07-4720-9ACB-F211375DE5CD}">
      <dsp:nvSpPr>
        <dsp:cNvPr id="0" name=""/>
        <dsp:cNvSpPr/>
      </dsp:nvSpPr>
      <dsp:spPr>
        <a:xfrm>
          <a:off x="601677" y="2412762"/>
          <a:ext cx="776777" cy="7767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DAC72F00-D6CF-4DF8-BF0B-C6117454BDB6}">
      <dsp:nvSpPr>
        <dsp:cNvPr id="0" name=""/>
        <dsp:cNvSpPr/>
      </dsp:nvSpPr>
      <dsp:spPr>
        <a:xfrm>
          <a:off x="126980" y="3463700"/>
          <a:ext cx="1726171" cy="776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At an activity level of 5,000 units the total cost is £220,000 and the total variable cost is £100,000 (5,000 units at £20 per unit). </a:t>
          </a:r>
        </a:p>
      </dsp:txBody>
      <dsp:txXfrm>
        <a:off x="126980" y="3463700"/>
        <a:ext cx="1726171" cy="776777"/>
      </dsp:txXfrm>
    </dsp:sp>
    <dsp:sp modelId="{6A34E634-9A66-4F0C-BB13-497750A55665}">
      <dsp:nvSpPr>
        <dsp:cNvPr id="0" name=""/>
        <dsp:cNvSpPr/>
      </dsp:nvSpPr>
      <dsp:spPr>
        <a:xfrm>
          <a:off x="2629929" y="2412762"/>
          <a:ext cx="776777" cy="77677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CC23B49A-CD90-40BF-88FB-C438824A109D}">
      <dsp:nvSpPr>
        <dsp:cNvPr id="0" name=""/>
        <dsp:cNvSpPr/>
      </dsp:nvSpPr>
      <dsp:spPr>
        <a:xfrm>
          <a:off x="2155232" y="3463700"/>
          <a:ext cx="1726171" cy="776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The balance of £120,000 is assumed to represent the fixed cost.</a:t>
          </a:r>
        </a:p>
      </dsp:txBody>
      <dsp:txXfrm>
        <a:off x="2155232" y="3463700"/>
        <a:ext cx="1726171" cy="77677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317188-FBBA-486C-829F-AA48DB35AE3F}" type="datetimeFigureOut">
              <a:rPr lang="en-IN" smtClean="0"/>
              <a:t>08-05-2023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381811-2988-4692-AD57-0C480CC24774}" type="slidenum">
              <a:rPr lang="en-IN" smtClean="0"/>
              <a:t>‹#›</a:t>
            </a:fld>
            <a:endParaRPr lang="en-IN"/>
          </a:p>
        </p:txBody>
      </p:sp>
    </p:spTree>
    <p:extLst>
      <p:ext uri="{BB962C8B-B14F-4D97-AF65-F5344CB8AC3E}">
        <p14:creationId xmlns:p14="http://schemas.microsoft.com/office/powerpoint/2010/main" val="3666096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07000"/>
              </a:lnSpc>
              <a:spcAft>
                <a:spcPts val="800"/>
              </a:spcAft>
            </a:pPr>
            <a:r>
              <a:rPr lang="en-US" sz="18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Cost–Volume–Profit Analysis Assumptions and Limitations</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Most companies operate with the goal to maximize their profits in mind. </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these companies we have learned how that the cost volume profit analysis can help a decision-making process.</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But, we need to remember that this tool is restricted to the following assumptions:</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1. All other variables remain constant.</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In here it is assumed that volume is the only factor that will cause costs and revenues to change</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technology, production methods and efficiency remain unchanged.</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At this point we do not predict a pandemic situation will affect the business</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endParaRPr lang="de-DE" sz="18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US" sz="18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2. A single product or constant sales mix.</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We have learned how to define our </a:t>
            </a:r>
            <a:r>
              <a:rPr lang="en-US" sz="1800" u="sng" dirty="0">
                <a:effectLst/>
                <a:latin typeface="Calibri" panose="020F0502020204030204" pitchFamily="34" charset="0"/>
                <a:ea typeface="Calibri" panose="020F0502020204030204" pitchFamily="34" charset="0"/>
                <a:cs typeface="Times New Roman" panose="02020603050405020304" pitchFamily="18" charset="0"/>
              </a:rPr>
              <a:t>standard batch of products, </a:t>
            </a:r>
            <a:r>
              <a:rPr lang="en-US" sz="1800" dirty="0">
                <a:effectLst/>
                <a:latin typeface="Calibri" panose="020F0502020204030204" pitchFamily="34" charset="0"/>
                <a:ea typeface="Calibri" panose="020F0502020204030204" pitchFamily="34" charset="0"/>
                <a:cs typeface="Times New Roman" panose="02020603050405020304" pitchFamily="18" charset="0"/>
              </a:rPr>
              <a:t>when we are analyzing more than one product.</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endParaRPr lang="de-DE" sz="18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US" sz="18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3. Total costs and total revenue are linear functions of output.</a:t>
            </a:r>
            <a:r>
              <a:rPr lang="en-US"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We have seen in the beginning of the presentation that we only consider the linear fashion behavior.</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endParaRPr lang="de-DE" sz="18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de-DE" sz="18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4. </a:t>
            </a:r>
            <a:r>
              <a:rPr lang="en-US" sz="18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Costs can be accurately divided into their fixed and variable elements.</a:t>
            </a:r>
            <a:r>
              <a:rPr lang="en-US" sz="1800" b="1"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All costs can be resolved into fixed and variable elements. Even though we have another types of costs but all of them need to be inside fixed or variable.</a:t>
            </a:r>
          </a:p>
          <a:p>
            <a:pPr marL="457200">
              <a:lnSpc>
                <a:spcPct val="107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Five elements of cost: Direct Material, Direct Labor, Direct Expenses, Factory Overhead, Selling and Distribution and Administrative Overheads</a:t>
            </a:r>
          </a:p>
          <a:p>
            <a:pPr marL="457200">
              <a:lnSpc>
                <a:spcPct val="107000"/>
              </a:lnSpc>
            </a:pPr>
            <a:endParaRPr lang="en-US" sz="18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US" sz="18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5. The analysis applies only to the relevant range.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Inside the relevant range it is where the linear analysis applies. </a:t>
            </a:r>
          </a:p>
          <a:p>
            <a:pPr marL="457200">
              <a:lnSpc>
                <a:spcPct val="107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Outside the relevant range it is dangerous to supposed anything.</a:t>
            </a:r>
          </a:p>
          <a:p>
            <a:pPr marL="457200">
              <a:lnSpc>
                <a:spcPct val="107000"/>
              </a:lnSpc>
            </a:pPr>
            <a:endParaRPr lang="en-US" sz="18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US" sz="18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6. The analysis applies only to a short-term time horizon.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typically period used is 1 year</a:t>
            </a:r>
            <a:endParaRPr lang="en-US" dirty="0"/>
          </a:p>
        </p:txBody>
      </p:sp>
      <p:sp>
        <p:nvSpPr>
          <p:cNvPr id="4" name="Foliennummernplatzhalter 3"/>
          <p:cNvSpPr>
            <a:spLocks noGrp="1"/>
          </p:cNvSpPr>
          <p:nvPr>
            <p:ph type="sldNum" sz="quarter" idx="5"/>
          </p:nvPr>
        </p:nvSpPr>
        <p:spPr/>
        <p:txBody>
          <a:bodyPr/>
          <a:lstStyle/>
          <a:p>
            <a:fld id="{E3D70DA3-A114-4038-BBA7-DD0043AA5E42}" type="slidenum">
              <a:rPr lang="en-US" smtClean="0"/>
              <a:t>18</a:t>
            </a:fld>
            <a:endParaRPr lang="en-US"/>
          </a:p>
        </p:txBody>
      </p:sp>
    </p:spTree>
    <p:extLst>
      <p:ext uri="{BB962C8B-B14F-4D97-AF65-F5344CB8AC3E}">
        <p14:creationId xmlns:p14="http://schemas.microsoft.com/office/powerpoint/2010/main" val="329124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What if the original estimates or the assumptions change.</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Sensitivity analysis will take place and focuses on how a result will be changed </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With The information technology , Cost Volume Profit can be computerized. </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it can be considered an alternative when something changes.</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Because it can quickly show changes both graphically and numerically. </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So managers can study various combinations of changes in selling prices, fixed costs, variable costs and product mix.</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Also can react fast without waiting for formal reports for example.</a:t>
            </a:r>
            <a:endParaRPr lang="en-US" dirty="0"/>
          </a:p>
        </p:txBody>
      </p:sp>
      <p:sp>
        <p:nvSpPr>
          <p:cNvPr id="4" name="Foliennummernplatzhalter 3"/>
          <p:cNvSpPr>
            <a:spLocks noGrp="1"/>
          </p:cNvSpPr>
          <p:nvPr>
            <p:ph type="sldNum" sz="quarter" idx="5"/>
          </p:nvPr>
        </p:nvSpPr>
        <p:spPr/>
        <p:txBody>
          <a:bodyPr/>
          <a:lstStyle/>
          <a:p>
            <a:fld id="{E3D70DA3-A114-4038-BBA7-DD0043AA5E42}" type="slidenum">
              <a:rPr lang="en-US" smtClean="0"/>
              <a:t>19</a:t>
            </a:fld>
            <a:endParaRPr lang="en-US"/>
          </a:p>
        </p:txBody>
      </p:sp>
    </p:spTree>
    <p:extLst>
      <p:ext uri="{BB962C8B-B14F-4D97-AF65-F5344CB8AC3E}">
        <p14:creationId xmlns:p14="http://schemas.microsoft.com/office/powerpoint/2010/main" val="1024108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CVP analysis assumes that costs can be accurately analyzed into their fixed and variable elements, and mathematical techniques can be used to separate costs in this way.</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However in this course we are going to learn see the </a:t>
            </a:r>
            <a:r>
              <a:rPr lang="en-US" sz="1800" u="sng" dirty="0">
                <a:effectLst/>
                <a:latin typeface="Calibri" panose="020F0502020204030204" pitchFamily="34" charset="0"/>
                <a:ea typeface="Calibri" panose="020F0502020204030204" pitchFamily="34" charset="0"/>
                <a:cs typeface="Times New Roman" panose="02020603050405020304" pitchFamily="18" charset="0"/>
              </a:rPr>
              <a:t>high–low method.</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 method of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analysing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cost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behaviour</a:t>
            </a:r>
            <a:r>
              <a:rPr lang="en-US" sz="1800" dirty="0">
                <a:effectLst/>
                <a:latin typeface="Calibri" panose="020F0502020204030204" pitchFamily="34" charset="0"/>
                <a:ea typeface="Calibri" panose="020F0502020204030204" pitchFamily="34" charset="0"/>
                <a:cs typeface="Times New Roman" panose="02020603050405020304" pitchFamily="18" charset="0"/>
              </a:rPr>
              <a:t> that </a:t>
            </a:r>
            <a:r>
              <a:rPr lang="en-US" sz="1800" u="sng" dirty="0">
                <a:effectLst/>
                <a:latin typeface="Calibri" panose="020F0502020204030204" pitchFamily="34" charset="0"/>
                <a:ea typeface="Calibri" panose="020F0502020204030204" pitchFamily="34" charset="0"/>
                <a:cs typeface="Times New Roman" panose="02020603050405020304" pitchFamily="18" charset="0"/>
              </a:rPr>
              <a:t>consists of selecting the periods of highest and lowest</a:t>
            </a:r>
            <a:r>
              <a:rPr lang="en-US" sz="1800" dirty="0">
                <a:effectLst/>
                <a:latin typeface="Calibri" panose="020F0502020204030204" pitchFamily="34" charset="0"/>
                <a:ea typeface="Calibri" panose="020F0502020204030204" pitchFamily="34" charset="0"/>
                <a:cs typeface="Times New Roman" panose="02020603050405020304" pitchFamily="18" charset="0"/>
              </a:rPr>
              <a:t> activity levels and comparing the changes in costs that result from the two levels in order to separate fixed and variable costs.</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fixed cost can be estimated by subtracting the variable cost portion from the total cost. </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an activity level of 5,000 units the total cost is £220,000 and the total variable cost is £100,000 (5,000 units at £20 per unit).</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balance of £120,000 is assumed to represent the fixed cost.</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Foliennummernplatzhalter 3"/>
          <p:cNvSpPr>
            <a:spLocks noGrp="1"/>
          </p:cNvSpPr>
          <p:nvPr>
            <p:ph type="sldNum" sz="quarter" idx="5"/>
          </p:nvPr>
        </p:nvSpPr>
        <p:spPr/>
        <p:txBody>
          <a:bodyPr/>
          <a:lstStyle/>
          <a:p>
            <a:fld id="{E3D70DA3-A114-4038-BBA7-DD0043AA5E42}" type="slidenum">
              <a:rPr lang="en-US" smtClean="0"/>
              <a:t>20</a:t>
            </a:fld>
            <a:endParaRPr lang="en-US"/>
          </a:p>
        </p:txBody>
      </p:sp>
    </p:spTree>
    <p:extLst>
      <p:ext uri="{BB962C8B-B14F-4D97-AF65-F5344CB8AC3E}">
        <p14:creationId xmlns:p14="http://schemas.microsoft.com/office/powerpoint/2010/main" val="3010936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5/8/2023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5/8/2023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4D51-ECD6-D08B-FF01-F19F792D4B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3F0A3FF-7672-317B-A545-CEBE23C636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5262CD9-84EF-5FE8-9D74-FF5210E75CDE}"/>
              </a:ext>
            </a:extLst>
          </p:cNvPr>
          <p:cNvSpPr>
            <a:spLocks noGrp="1"/>
          </p:cNvSpPr>
          <p:nvPr>
            <p:ph type="dt" sz="half" idx="10"/>
          </p:nvPr>
        </p:nvSpPr>
        <p:spPr/>
        <p:txBody>
          <a:bodyPr/>
          <a:lstStyle/>
          <a:p>
            <a:fld id="{B61BEF0D-F0BB-DE4B-95CE-6DB70DBA9567}" type="datetimeFigureOut">
              <a:rPr lang="en-US" smtClean="0"/>
              <a:pPr/>
              <a:t>5/8/2023</a:t>
            </a:fld>
            <a:endParaRPr lang="en-US" dirty="0"/>
          </a:p>
        </p:txBody>
      </p:sp>
      <p:sp>
        <p:nvSpPr>
          <p:cNvPr id="5" name="Footer Placeholder 4">
            <a:extLst>
              <a:ext uri="{FF2B5EF4-FFF2-40B4-BE49-F238E27FC236}">
                <a16:creationId xmlns:a16="http://schemas.microsoft.com/office/drawing/2014/main" id="{9373D480-46F1-FD5E-DFD0-1DC68AD41B8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2006AD9-CAA8-DF91-E4BC-7BDF45111A1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2258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2DC27-7393-EAEA-7865-67789DC96B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A80A32-0B83-2544-B60D-E57BFF570B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1C4F4E-F5DB-63D0-A460-45AF165C697F}"/>
              </a:ext>
            </a:extLst>
          </p:cNvPr>
          <p:cNvSpPr>
            <a:spLocks noGrp="1"/>
          </p:cNvSpPr>
          <p:nvPr>
            <p:ph type="dt" sz="half" idx="10"/>
          </p:nvPr>
        </p:nvSpPr>
        <p:spPr/>
        <p:txBody>
          <a:bodyPr/>
          <a:lstStyle/>
          <a:p>
            <a:fld id="{B61BEF0D-F0BB-DE4B-95CE-6DB70DBA9567}" type="datetimeFigureOut">
              <a:rPr lang="en-US" smtClean="0"/>
              <a:pPr/>
              <a:t>5/8/2023</a:t>
            </a:fld>
            <a:endParaRPr lang="en-US" dirty="0"/>
          </a:p>
        </p:txBody>
      </p:sp>
      <p:sp>
        <p:nvSpPr>
          <p:cNvPr id="5" name="Footer Placeholder 4">
            <a:extLst>
              <a:ext uri="{FF2B5EF4-FFF2-40B4-BE49-F238E27FC236}">
                <a16:creationId xmlns:a16="http://schemas.microsoft.com/office/drawing/2014/main" id="{B6E4F19E-39CF-AB39-AB86-2C61D2835DF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F1BD65C-5F31-7219-0A0B-6819F4A51D1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8060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43EE3-0FC5-B258-5809-35FDDE2D83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F7D7F34-F567-A683-9CE4-0C7AACA630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A62ACE-52CD-9DE6-531A-108E73B3D338}"/>
              </a:ext>
            </a:extLst>
          </p:cNvPr>
          <p:cNvSpPr>
            <a:spLocks noGrp="1"/>
          </p:cNvSpPr>
          <p:nvPr>
            <p:ph type="dt" sz="half" idx="10"/>
          </p:nvPr>
        </p:nvSpPr>
        <p:spPr/>
        <p:txBody>
          <a:bodyPr/>
          <a:lstStyle/>
          <a:p>
            <a:fld id="{B61BEF0D-F0BB-DE4B-95CE-6DB70DBA9567}" type="datetimeFigureOut">
              <a:rPr lang="en-US" smtClean="0"/>
              <a:pPr/>
              <a:t>5/8/2023</a:t>
            </a:fld>
            <a:endParaRPr lang="en-US" dirty="0"/>
          </a:p>
        </p:txBody>
      </p:sp>
      <p:sp>
        <p:nvSpPr>
          <p:cNvPr id="5" name="Footer Placeholder 4">
            <a:extLst>
              <a:ext uri="{FF2B5EF4-FFF2-40B4-BE49-F238E27FC236}">
                <a16:creationId xmlns:a16="http://schemas.microsoft.com/office/drawing/2014/main" id="{ACA05BA9-EC39-CD3F-37AC-C18D3594CC4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9FC438-C9F1-53FF-844D-1632B8EF388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7317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BEB48-8F04-5503-183B-467DDE5CA2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6875FF-2691-BACD-B978-A96ECD45E9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3D061CE-B7D7-F2C5-FC01-F042862157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304E289-085E-8A26-584F-8E969B9826D8}"/>
              </a:ext>
            </a:extLst>
          </p:cNvPr>
          <p:cNvSpPr>
            <a:spLocks noGrp="1"/>
          </p:cNvSpPr>
          <p:nvPr>
            <p:ph type="dt" sz="half" idx="10"/>
          </p:nvPr>
        </p:nvSpPr>
        <p:spPr/>
        <p:txBody>
          <a:bodyPr/>
          <a:lstStyle/>
          <a:p>
            <a:fld id="{B61BEF0D-F0BB-DE4B-95CE-6DB70DBA9567}" type="datetimeFigureOut">
              <a:rPr lang="en-US" smtClean="0"/>
              <a:pPr/>
              <a:t>5/8/2023</a:t>
            </a:fld>
            <a:endParaRPr lang="en-US" dirty="0"/>
          </a:p>
        </p:txBody>
      </p:sp>
      <p:sp>
        <p:nvSpPr>
          <p:cNvPr id="6" name="Footer Placeholder 5">
            <a:extLst>
              <a:ext uri="{FF2B5EF4-FFF2-40B4-BE49-F238E27FC236}">
                <a16:creationId xmlns:a16="http://schemas.microsoft.com/office/drawing/2014/main" id="{650E4023-9FD5-E4A8-6DBA-B54BEAE5EBF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8E1588C-915C-6CC7-80BE-B15CA802BFD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2655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C80AA-02AA-010C-E0A9-373312848C3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3FB7A5-799C-0CC9-4603-82F8F68203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A96F9C-E4C9-D040-142E-04D5A90163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4B149EB-4827-85A2-BAEC-DC633262C2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D1AA79-656D-EBE8-4A17-3C956EE44F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BF033A-C9CC-3C1E-4FFA-A87CC99070AD}"/>
              </a:ext>
            </a:extLst>
          </p:cNvPr>
          <p:cNvSpPr>
            <a:spLocks noGrp="1"/>
          </p:cNvSpPr>
          <p:nvPr>
            <p:ph type="dt" sz="half" idx="10"/>
          </p:nvPr>
        </p:nvSpPr>
        <p:spPr/>
        <p:txBody>
          <a:bodyPr/>
          <a:lstStyle/>
          <a:p>
            <a:fld id="{B61BEF0D-F0BB-DE4B-95CE-6DB70DBA9567}" type="datetimeFigureOut">
              <a:rPr lang="en-US" smtClean="0"/>
              <a:pPr/>
              <a:t>5/8/2023</a:t>
            </a:fld>
            <a:endParaRPr lang="en-US" dirty="0"/>
          </a:p>
        </p:txBody>
      </p:sp>
      <p:sp>
        <p:nvSpPr>
          <p:cNvPr id="8" name="Footer Placeholder 7">
            <a:extLst>
              <a:ext uri="{FF2B5EF4-FFF2-40B4-BE49-F238E27FC236}">
                <a16:creationId xmlns:a16="http://schemas.microsoft.com/office/drawing/2014/main" id="{F592EC50-F19B-9AC2-1CB0-9CAE21DA8EB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3FDEB02-3E4B-FD8A-BF95-AE416122D41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90014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818BD-A408-978B-B3D0-153BB6D499D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B63E397-1F9B-C341-9FE1-3A9350F5BB32}"/>
              </a:ext>
            </a:extLst>
          </p:cNvPr>
          <p:cNvSpPr>
            <a:spLocks noGrp="1"/>
          </p:cNvSpPr>
          <p:nvPr>
            <p:ph type="dt" sz="half" idx="10"/>
          </p:nvPr>
        </p:nvSpPr>
        <p:spPr/>
        <p:txBody>
          <a:bodyPr/>
          <a:lstStyle/>
          <a:p>
            <a:fld id="{B61BEF0D-F0BB-DE4B-95CE-6DB70DBA9567}" type="datetimeFigureOut">
              <a:rPr lang="en-US" smtClean="0"/>
              <a:pPr/>
              <a:t>5/8/2023</a:t>
            </a:fld>
            <a:endParaRPr lang="en-US" dirty="0"/>
          </a:p>
        </p:txBody>
      </p:sp>
      <p:sp>
        <p:nvSpPr>
          <p:cNvPr id="4" name="Footer Placeholder 3">
            <a:extLst>
              <a:ext uri="{FF2B5EF4-FFF2-40B4-BE49-F238E27FC236}">
                <a16:creationId xmlns:a16="http://schemas.microsoft.com/office/drawing/2014/main" id="{B6306FC6-5039-311E-4AE3-B374F006B53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237A15D-DC35-9518-81BD-96DFD72A602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01814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388E6B-E22A-A613-1E67-3BC3B534811F}"/>
              </a:ext>
            </a:extLst>
          </p:cNvPr>
          <p:cNvSpPr>
            <a:spLocks noGrp="1"/>
          </p:cNvSpPr>
          <p:nvPr>
            <p:ph type="dt" sz="half" idx="10"/>
          </p:nvPr>
        </p:nvSpPr>
        <p:spPr/>
        <p:txBody>
          <a:bodyPr/>
          <a:lstStyle/>
          <a:p>
            <a:fld id="{B61BEF0D-F0BB-DE4B-95CE-6DB70DBA9567}" type="datetimeFigureOut">
              <a:rPr lang="en-US" smtClean="0"/>
              <a:pPr/>
              <a:t>5/8/2023</a:t>
            </a:fld>
            <a:endParaRPr lang="en-US" dirty="0"/>
          </a:p>
        </p:txBody>
      </p:sp>
      <p:sp>
        <p:nvSpPr>
          <p:cNvPr id="3" name="Footer Placeholder 2">
            <a:extLst>
              <a:ext uri="{FF2B5EF4-FFF2-40B4-BE49-F238E27FC236}">
                <a16:creationId xmlns:a16="http://schemas.microsoft.com/office/drawing/2014/main" id="{4B3D1290-7AE7-C17A-D62F-063468EC889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62EB952-0465-FC53-F87F-56E25F3C64F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13524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4F186-9B30-1894-3D2F-E3EE0DBB0F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9DD8EC2-AB50-29EB-D9D5-831F2A477F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56DBB9E-BC79-C53B-82C1-A54D7D3B3C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BBFA74-3621-CAB2-BF3E-0F3BBA33DE18}"/>
              </a:ext>
            </a:extLst>
          </p:cNvPr>
          <p:cNvSpPr>
            <a:spLocks noGrp="1"/>
          </p:cNvSpPr>
          <p:nvPr>
            <p:ph type="dt" sz="half" idx="10"/>
          </p:nvPr>
        </p:nvSpPr>
        <p:spPr/>
        <p:txBody>
          <a:bodyPr/>
          <a:lstStyle/>
          <a:p>
            <a:fld id="{B61BEF0D-F0BB-DE4B-95CE-6DB70DBA9567}" type="datetimeFigureOut">
              <a:rPr lang="en-US" smtClean="0"/>
              <a:pPr/>
              <a:t>5/8/2023</a:t>
            </a:fld>
            <a:endParaRPr lang="en-US" dirty="0"/>
          </a:p>
        </p:txBody>
      </p:sp>
      <p:sp>
        <p:nvSpPr>
          <p:cNvPr id="6" name="Footer Placeholder 5">
            <a:extLst>
              <a:ext uri="{FF2B5EF4-FFF2-40B4-BE49-F238E27FC236}">
                <a16:creationId xmlns:a16="http://schemas.microsoft.com/office/drawing/2014/main" id="{22643140-CF49-F1C9-C3F1-C7C0ABE1EFE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D621217-3A0F-D595-3226-1362DED4F2C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1199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65221-7CF9-090F-E54B-4E2DEBE555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726D33F-C62D-30DE-D13F-FF98D46205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5D4416F-2D14-21C3-B49C-5B6739A50C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8D24BE-93E5-D195-B392-7D7B5DB6A5E0}"/>
              </a:ext>
            </a:extLst>
          </p:cNvPr>
          <p:cNvSpPr>
            <a:spLocks noGrp="1"/>
          </p:cNvSpPr>
          <p:nvPr>
            <p:ph type="dt" sz="half" idx="10"/>
          </p:nvPr>
        </p:nvSpPr>
        <p:spPr/>
        <p:txBody>
          <a:bodyPr/>
          <a:lstStyle/>
          <a:p>
            <a:fld id="{B61BEF0D-F0BB-DE4B-95CE-6DB70DBA9567}" type="datetimeFigureOut">
              <a:rPr lang="en-US" smtClean="0"/>
              <a:pPr/>
              <a:t>5/8/2023</a:t>
            </a:fld>
            <a:endParaRPr lang="en-US" dirty="0"/>
          </a:p>
        </p:txBody>
      </p:sp>
      <p:sp>
        <p:nvSpPr>
          <p:cNvPr id="6" name="Footer Placeholder 5">
            <a:extLst>
              <a:ext uri="{FF2B5EF4-FFF2-40B4-BE49-F238E27FC236}">
                <a16:creationId xmlns:a16="http://schemas.microsoft.com/office/drawing/2014/main" id="{02523DBC-07F0-6A49-7106-05C4E9CA879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6E1DF11-81CB-A8CC-12AE-1438D806AC4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44535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E5B20-E2A3-3200-1A43-A89314DA464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80124C-3EC1-3E07-2D92-73D81603B2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3152AC-00CD-6B8B-FFF5-6426BBB44EDC}"/>
              </a:ext>
            </a:extLst>
          </p:cNvPr>
          <p:cNvSpPr>
            <a:spLocks noGrp="1"/>
          </p:cNvSpPr>
          <p:nvPr>
            <p:ph type="dt" sz="half" idx="10"/>
          </p:nvPr>
        </p:nvSpPr>
        <p:spPr/>
        <p:txBody>
          <a:bodyPr/>
          <a:lstStyle/>
          <a:p>
            <a:fld id="{B61BEF0D-F0BB-DE4B-95CE-6DB70DBA9567}" type="datetimeFigureOut">
              <a:rPr lang="en-US" smtClean="0"/>
              <a:pPr/>
              <a:t>5/8/2023</a:t>
            </a:fld>
            <a:endParaRPr lang="en-US" dirty="0"/>
          </a:p>
        </p:txBody>
      </p:sp>
      <p:sp>
        <p:nvSpPr>
          <p:cNvPr id="5" name="Footer Placeholder 4">
            <a:extLst>
              <a:ext uri="{FF2B5EF4-FFF2-40B4-BE49-F238E27FC236}">
                <a16:creationId xmlns:a16="http://schemas.microsoft.com/office/drawing/2014/main" id="{4DE5402B-78B9-498A-37FD-275877A5927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E87A37C-2162-3D81-CE1D-04419F9EC89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35583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BFFFDF-3AE4-5028-AABF-EC0298CB3B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C59E7D-CBA2-EF50-A47C-A156FB3A4A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98E486-C09B-BB25-441E-F5E9E7452AEC}"/>
              </a:ext>
            </a:extLst>
          </p:cNvPr>
          <p:cNvSpPr>
            <a:spLocks noGrp="1"/>
          </p:cNvSpPr>
          <p:nvPr>
            <p:ph type="dt" sz="half" idx="10"/>
          </p:nvPr>
        </p:nvSpPr>
        <p:spPr/>
        <p:txBody>
          <a:bodyPr/>
          <a:lstStyle/>
          <a:p>
            <a:fld id="{B61BEF0D-F0BB-DE4B-95CE-6DB70DBA9567}" type="datetimeFigureOut">
              <a:rPr lang="en-US" smtClean="0"/>
              <a:pPr/>
              <a:t>5/8/2023</a:t>
            </a:fld>
            <a:endParaRPr lang="en-US" dirty="0"/>
          </a:p>
        </p:txBody>
      </p:sp>
      <p:sp>
        <p:nvSpPr>
          <p:cNvPr id="5" name="Footer Placeholder 4">
            <a:extLst>
              <a:ext uri="{FF2B5EF4-FFF2-40B4-BE49-F238E27FC236}">
                <a16:creationId xmlns:a16="http://schemas.microsoft.com/office/drawing/2014/main" id="{EB9923AB-B8C2-40AB-9500-279CED37698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3C4AF5A-D6D9-BAD5-EE5C-AA2F15854B5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2886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5/8/2023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5/8/2023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5/8/2023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ECF044-DB58-2486-BDC7-1EB9462CCB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33FDCF-5A14-3267-B1E5-0ECBD2E484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702BF8-F06E-CA36-DC3E-F93EEBB1D9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5/8/2023</a:t>
            </a:fld>
            <a:endParaRPr lang="en-US" dirty="0"/>
          </a:p>
        </p:txBody>
      </p:sp>
      <p:sp>
        <p:nvSpPr>
          <p:cNvPr id="5" name="Footer Placeholder 4">
            <a:extLst>
              <a:ext uri="{FF2B5EF4-FFF2-40B4-BE49-F238E27FC236}">
                <a16:creationId xmlns:a16="http://schemas.microsoft.com/office/drawing/2014/main" id="{A038BF32-2BCA-EE8C-E7EE-26F1A81870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259D6C5-8288-9844-72A3-61A77C4E6B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60041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7.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8.jpe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25.png"/><Relationship Id="rId7" Type="http://schemas.openxmlformats.org/officeDocument/2006/relationships/diagramQuickStyle" Target="../diagrams/quickStyle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26.png"/><Relationship Id="rId9" Type="http://schemas.microsoft.com/office/2007/relationships/diagramDrawing" Target="../diagrams/drawing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2EA8C-80F3-E71D-8F13-E13BFB6A3802}"/>
              </a:ext>
            </a:extLst>
          </p:cNvPr>
          <p:cNvSpPr>
            <a:spLocks noGrp="1"/>
          </p:cNvSpPr>
          <p:nvPr>
            <p:ph type="title"/>
          </p:nvPr>
        </p:nvSpPr>
        <p:spPr/>
        <p:txBody>
          <a:bodyPr/>
          <a:lstStyle/>
          <a:p>
            <a:r>
              <a:rPr lang="en-US" dirty="0"/>
              <a:t>CURVILINEAR CVP RELATIONSHIPS</a:t>
            </a:r>
            <a:endParaRPr lang="en-IN" dirty="0"/>
          </a:p>
        </p:txBody>
      </p:sp>
      <p:pic>
        <p:nvPicPr>
          <p:cNvPr id="4" name="Content Placeholder 3">
            <a:extLst>
              <a:ext uri="{FF2B5EF4-FFF2-40B4-BE49-F238E27FC236}">
                <a16:creationId xmlns:a16="http://schemas.microsoft.com/office/drawing/2014/main" id="{04CCE5FC-0A9B-FAEF-F0FD-1702D8EB941D}"/>
              </a:ext>
            </a:extLst>
          </p:cNvPr>
          <p:cNvPicPr>
            <a:picLocks noGrp="1" noChangeAspect="1"/>
          </p:cNvPicPr>
          <p:nvPr>
            <p:ph idx="1"/>
          </p:nvPr>
        </p:nvPicPr>
        <p:blipFill>
          <a:blip r:embed="rId2"/>
          <a:stretch>
            <a:fillRect/>
          </a:stretch>
        </p:blipFill>
        <p:spPr>
          <a:xfrm>
            <a:off x="1376363" y="2894012"/>
            <a:ext cx="4562475" cy="2724150"/>
          </a:xfrm>
          <a:prstGeom prst="rect">
            <a:avLst/>
          </a:prstGeom>
        </p:spPr>
      </p:pic>
      <p:sp>
        <p:nvSpPr>
          <p:cNvPr id="5" name="TextBox 4">
            <a:extLst>
              <a:ext uri="{FF2B5EF4-FFF2-40B4-BE49-F238E27FC236}">
                <a16:creationId xmlns:a16="http://schemas.microsoft.com/office/drawing/2014/main" id="{7FBA641B-7BD3-FF15-D9B8-B3013DD5BD1F}"/>
              </a:ext>
            </a:extLst>
          </p:cNvPr>
          <p:cNvSpPr txBox="1"/>
          <p:nvPr/>
        </p:nvSpPr>
        <p:spPr>
          <a:xfrm>
            <a:off x="7191375" y="3314700"/>
            <a:ext cx="4381500" cy="2031325"/>
          </a:xfrm>
          <a:prstGeom prst="rect">
            <a:avLst/>
          </a:prstGeom>
          <a:noFill/>
        </p:spPr>
        <p:txBody>
          <a:bodyPr wrap="square" rtlCol="0">
            <a:spAutoFit/>
          </a:bodyPr>
          <a:lstStyle/>
          <a:p>
            <a:r>
              <a:rPr lang="en-US" b="1" i="0" dirty="0">
                <a:solidFill>
                  <a:srgbClr val="202124"/>
                </a:solidFill>
                <a:effectLst/>
                <a:latin typeface="arial" panose="020B0604020202020204" pitchFamily="34" charset="0"/>
              </a:rPr>
              <a:t>A curvilinear relationship is a type of relationship between two variables that has a pattern of correspondence or association between the two variables that change as the values of the variables change (increase or decrease).</a:t>
            </a:r>
            <a:endParaRPr lang="en-IN" b="1" dirty="0"/>
          </a:p>
        </p:txBody>
      </p:sp>
    </p:spTree>
    <p:extLst>
      <p:ext uri="{BB962C8B-B14F-4D97-AF65-F5344CB8AC3E}">
        <p14:creationId xmlns:p14="http://schemas.microsoft.com/office/powerpoint/2010/main" val="3932842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7D81338-0444-6948-CB0D-494F8C0A84E4}"/>
              </a:ext>
            </a:extLst>
          </p:cNvPr>
          <p:cNvPicPr>
            <a:picLocks noChangeAspect="1"/>
          </p:cNvPicPr>
          <p:nvPr/>
        </p:nvPicPr>
        <p:blipFill rotWithShape="1">
          <a:blip r:embed="rId2">
            <a:extLst>
              <a:ext uri="{28A0092B-C50C-407E-A947-70E740481C1C}">
                <a14:useLocalDpi xmlns:a14="http://schemas.microsoft.com/office/drawing/2010/main" val="0"/>
              </a:ext>
            </a:extLst>
          </a:blip>
          <a:srcRect l="2388" r="2487" b="13031"/>
          <a:stretch/>
        </p:blipFill>
        <p:spPr>
          <a:xfrm>
            <a:off x="6935026" y="1074656"/>
            <a:ext cx="5112430" cy="3157980"/>
          </a:xfrm>
          <a:prstGeom prst="rect">
            <a:avLst/>
          </a:prstGeom>
        </p:spPr>
      </p:pic>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F857CB7D-D755-B9F9-CC33-CB1BFDBF4F42}"/>
                  </a:ext>
                </a:extLst>
              </p:cNvPr>
              <p:cNvSpPr>
                <a:spLocks noGrp="1"/>
              </p:cNvSpPr>
              <p:nvPr>
                <p:ph type="subTitle" idx="1"/>
              </p:nvPr>
            </p:nvSpPr>
            <p:spPr>
              <a:xfrm>
                <a:off x="294176" y="210312"/>
                <a:ext cx="6695552" cy="6551995"/>
              </a:xfrm>
            </p:spPr>
            <p:txBody>
              <a:bodyPr>
                <a:normAutofit fontScale="92500" lnSpcReduction="10000"/>
              </a:bodyPr>
              <a:lstStyle/>
              <a:p>
                <a:pPr algn="l"/>
                <a:r>
                  <a:rPr lang="en-US" b="1" dirty="0"/>
                  <a:t>Relevant Range</a:t>
                </a:r>
              </a:p>
              <a:p>
                <a:pPr algn="l"/>
                <a:endParaRPr lang="en-US" sz="1000" dirty="0"/>
              </a:p>
              <a:p>
                <a:pPr marL="285750" indent="-285750" algn="l">
                  <a:buFont typeface="Arial" panose="020B0604020202020204" pitchFamily="34" charset="0"/>
                  <a:buChar char="•"/>
                </a:pPr>
                <a:r>
                  <a:rPr lang="en-US" sz="1500" dirty="0"/>
                  <a:t>A</a:t>
                </a:r>
                <a:r>
                  <a:rPr lang="en-US" sz="1500" b="0" i="0" dirty="0">
                    <a:effectLst/>
                  </a:rPr>
                  <a:t>ssuming that the caterers’ charges will be higher per ticket if ticket sales are below 4,000 but lower if sales exceed 12,000 tickets. </a:t>
                </a:r>
              </a:p>
              <a:p>
                <a:pPr algn="l"/>
                <a:endParaRPr lang="en-US" sz="1500" b="0" i="0" dirty="0">
                  <a:effectLst/>
                </a:endParaRPr>
              </a:p>
              <a:p>
                <a:pPr marL="285750" indent="-285750" algn="l">
                  <a:buFont typeface="Arial" panose="020B0604020202020204" pitchFamily="34" charset="0"/>
                  <a:buChar char="•"/>
                </a:pPr>
                <a:r>
                  <a:rPr lang="en-US" sz="1500" b="0" i="0" dirty="0">
                    <a:effectLst/>
                  </a:rPr>
                  <a:t>Thus the £10 variable cost relates only to a sales volume within a range of 4,000 to 12,000 tickets</a:t>
                </a:r>
              </a:p>
              <a:p>
                <a:pPr algn="l"/>
                <a:endParaRPr lang="en-US" sz="1500" dirty="0"/>
              </a:p>
              <a:p>
                <a:pPr marL="285750" indent="-285750" algn="l">
                  <a:buFont typeface="Arial" panose="020B0604020202020204" pitchFamily="34" charset="0"/>
                  <a:buChar char="•"/>
                </a:pPr>
                <a:r>
                  <a:rPr lang="en-US" sz="1500" b="0" i="0" dirty="0">
                    <a:effectLst/>
                  </a:rPr>
                  <a:t>In other words, we will assume that the relevant range is a sales volume of 4,000 to 12,000 tickets and outside this range the results of our CVP analysis do not apply.</a:t>
                </a:r>
              </a:p>
              <a:p>
                <a:pPr algn="l"/>
                <a:endParaRPr lang="en-US" sz="2200" dirty="0"/>
              </a:p>
              <a:p>
                <a:pPr algn="l"/>
                <a:r>
                  <a:rPr lang="en-US" b="1" dirty="0"/>
                  <a:t>Margin of Safety</a:t>
                </a:r>
              </a:p>
              <a:p>
                <a:pPr algn="l"/>
                <a:endParaRPr lang="en-US" sz="1000" b="1" dirty="0"/>
              </a:p>
              <a:p>
                <a:pPr marL="342900" indent="-342900" algn="l">
                  <a:buFont typeface="Arial" panose="020B0604020202020204" pitchFamily="34" charset="0"/>
                  <a:buChar char="•"/>
                </a:pPr>
                <a:r>
                  <a:rPr lang="en-US" sz="1500" i="0" dirty="0">
                    <a:effectLst/>
                  </a:rPr>
                  <a:t>The </a:t>
                </a:r>
                <a:r>
                  <a:rPr lang="en-US" sz="1500" i="0" u="none" strike="noStrike" dirty="0">
                    <a:effectLst/>
                  </a:rPr>
                  <a:t>margin of safety</a:t>
                </a:r>
                <a:r>
                  <a:rPr lang="en-US" sz="1500" i="0" dirty="0">
                    <a:effectLst/>
                  </a:rPr>
                  <a:t> indicates by how much sales may decrease before a loss occurs. </a:t>
                </a:r>
              </a:p>
              <a:p>
                <a:pPr marL="800100" lvl="1" indent="-342900" algn="l">
                  <a:buFont typeface="Arial" panose="020B0604020202020204" pitchFamily="34" charset="0"/>
                  <a:buChar char="•"/>
                </a:pPr>
                <a:endParaRPr lang="en-US" sz="1500" dirty="0"/>
              </a:p>
              <a:p>
                <a:pPr marL="800100" lvl="1" indent="-342900" algn="l">
                  <a:buFont typeface="Arial" panose="020B0604020202020204" pitchFamily="34" charset="0"/>
                  <a:buChar char="•"/>
                </a:pPr>
                <a:r>
                  <a:rPr lang="en-US" sz="1300" dirty="0"/>
                  <a:t>Selling price = £20</a:t>
                </a:r>
              </a:p>
              <a:p>
                <a:pPr marL="800100" lvl="1" indent="-342900" algn="l">
                  <a:buFont typeface="Arial" panose="020B0604020202020204" pitchFamily="34" charset="0"/>
                  <a:buChar char="•"/>
                </a:pPr>
                <a:r>
                  <a:rPr lang="en-US" sz="1300" dirty="0"/>
                  <a:t>Variable cost = £10</a:t>
                </a:r>
              </a:p>
              <a:p>
                <a:pPr marL="800100" lvl="1" indent="-342900" algn="l">
                  <a:buFont typeface="Arial" panose="020B0604020202020204" pitchFamily="34" charset="0"/>
                  <a:buChar char="•"/>
                </a:pPr>
                <a:r>
                  <a:rPr lang="en-US" sz="1300" dirty="0"/>
                  <a:t>Fixed cost = £60,000</a:t>
                </a:r>
              </a:p>
              <a:p>
                <a:pPr marL="800100" lvl="1" indent="-342900" algn="l">
                  <a:buFont typeface="Arial" panose="020B0604020202020204" pitchFamily="34" charset="0"/>
                  <a:buChar char="•"/>
                </a:pPr>
                <a:r>
                  <a:rPr lang="en-US" sz="1300" dirty="0"/>
                  <a:t>Break-even point = 6000 tickets (or) £120,000 sales value</a:t>
                </a:r>
              </a:p>
              <a:p>
                <a:pPr marL="800100" lvl="1" indent="-342900" algn="l">
                  <a:buFont typeface="Arial" panose="020B0604020202020204" pitchFamily="34" charset="0"/>
                  <a:buChar char="•"/>
                </a:pPr>
                <a:r>
                  <a:rPr lang="en-US" sz="1300" dirty="0"/>
                  <a:t>Assuming expected sales = 8000 tickets (or) £160,000 sales value</a:t>
                </a:r>
              </a:p>
              <a:p>
                <a:pPr marL="800100" lvl="1" indent="-342900" algn="l">
                  <a:buFont typeface="Arial" panose="020B0604020202020204" pitchFamily="34" charset="0"/>
                  <a:buChar char="•"/>
                </a:pPr>
                <a:r>
                  <a:rPr lang="en-US" sz="1300" dirty="0"/>
                  <a:t>Then, Margin of Safety = (Expected sales ― Break-even sales) = 2000 tickets (or) £40,000 sales value</a:t>
                </a:r>
              </a:p>
              <a:p>
                <a:pPr marL="800100" lvl="1" indent="-342900" algn="l">
                  <a:buFont typeface="Arial" panose="020B0604020202020204" pitchFamily="34" charset="0"/>
                  <a:buChar char="•"/>
                </a:pPr>
                <a14:m>
                  <m:oMath xmlns:m="http://schemas.openxmlformats.org/officeDocument/2006/math">
                    <m:r>
                      <a:rPr lang="en-US" sz="1300" b="0" i="1" smtClean="0">
                        <a:latin typeface="Cambria Math" panose="02040503050406030204" pitchFamily="18" charset="0"/>
                      </a:rPr>
                      <m:t>𝑃𝑒𝑟𝑐𝑒𝑛𝑡𝑎𝑔𝑒</m:t>
                    </m:r>
                    <m:r>
                      <a:rPr lang="en-US" sz="1300" b="0" i="1" smtClean="0">
                        <a:latin typeface="Cambria Math" panose="02040503050406030204" pitchFamily="18" charset="0"/>
                      </a:rPr>
                      <m:t> </m:t>
                    </m:r>
                    <m:r>
                      <a:rPr lang="en-US" sz="1300" b="0" i="1" smtClean="0">
                        <a:latin typeface="Cambria Math" panose="02040503050406030204" pitchFamily="18" charset="0"/>
                      </a:rPr>
                      <m:t>𝑚𝑎𝑟𝑔𝑖𝑛</m:t>
                    </m:r>
                    <m:r>
                      <a:rPr lang="en-US" sz="1300" b="0" i="1" smtClean="0">
                        <a:latin typeface="Cambria Math" panose="02040503050406030204" pitchFamily="18" charset="0"/>
                      </a:rPr>
                      <m:t> </m:t>
                    </m:r>
                    <m:r>
                      <a:rPr lang="en-US" sz="1300" b="0" i="1" smtClean="0">
                        <a:latin typeface="Cambria Math" panose="02040503050406030204" pitchFamily="18" charset="0"/>
                      </a:rPr>
                      <m:t>𝑜𝑓</m:t>
                    </m:r>
                    <m:r>
                      <a:rPr lang="en-US" sz="1300" b="0" i="1" smtClean="0">
                        <a:latin typeface="Cambria Math" panose="02040503050406030204" pitchFamily="18" charset="0"/>
                      </a:rPr>
                      <m:t> </m:t>
                    </m:r>
                    <m:r>
                      <a:rPr lang="en-US" sz="1300" b="0" i="1" smtClean="0">
                        <a:latin typeface="Cambria Math" panose="02040503050406030204" pitchFamily="18" charset="0"/>
                      </a:rPr>
                      <m:t>𝑠𝑎𝑓𝑒𝑡𝑦</m:t>
                    </m:r>
                    <m:r>
                      <a:rPr lang="en-US" sz="1300" b="0" i="1" smtClean="0">
                        <a:latin typeface="Cambria Math" panose="02040503050406030204" pitchFamily="18" charset="0"/>
                      </a:rPr>
                      <m:t> =</m:t>
                    </m:r>
                    <m:f>
                      <m:fPr>
                        <m:ctrlPr>
                          <a:rPr lang="en-US" sz="1300" b="0" i="1" smtClean="0">
                            <a:latin typeface="Cambria Math" panose="02040503050406030204" pitchFamily="18" charset="0"/>
                            <a:ea typeface="Cambria Math" panose="02040503050406030204" pitchFamily="18" charset="0"/>
                          </a:rPr>
                        </m:ctrlPr>
                      </m:fPr>
                      <m:num>
                        <m:r>
                          <a:rPr lang="en-US" sz="1300" b="0" i="1" smtClean="0">
                            <a:latin typeface="Cambria Math" panose="02040503050406030204" pitchFamily="18" charset="0"/>
                            <a:ea typeface="Cambria Math" panose="02040503050406030204" pitchFamily="18" charset="0"/>
                          </a:rPr>
                          <m:t>𝐸𝑥𝑝𝑒𝑐𝑡𝑒𝑑</m:t>
                        </m:r>
                        <m:r>
                          <a:rPr lang="en-US" sz="1300" b="0" i="1" smtClean="0">
                            <a:latin typeface="Cambria Math" panose="02040503050406030204" pitchFamily="18" charset="0"/>
                            <a:ea typeface="Cambria Math" panose="02040503050406030204" pitchFamily="18" charset="0"/>
                          </a:rPr>
                          <m:t> </m:t>
                        </m:r>
                        <m:r>
                          <a:rPr lang="en-US" sz="1300" b="0" i="1" smtClean="0">
                            <a:latin typeface="Cambria Math" panose="02040503050406030204" pitchFamily="18" charset="0"/>
                            <a:ea typeface="Cambria Math" panose="02040503050406030204" pitchFamily="18" charset="0"/>
                          </a:rPr>
                          <m:t>𝑠𝑎𝑙𝑒𝑠</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𝐵𝑟𝑒𝑎𝑘</m:t>
                        </m:r>
                        <m:r>
                          <a:rPr lang="en-US" sz="1300" b="0" i="1" smtClean="0">
                            <a:latin typeface="Cambria Math" panose="02040503050406030204" pitchFamily="18" charset="0"/>
                            <a:ea typeface="Cambria Math" panose="02040503050406030204" pitchFamily="18" charset="0"/>
                          </a:rPr>
                          <m:t> </m:t>
                        </m:r>
                        <m:r>
                          <a:rPr lang="en-US" sz="1300" b="0" i="1" smtClean="0">
                            <a:latin typeface="Cambria Math" panose="02040503050406030204" pitchFamily="18" charset="0"/>
                            <a:ea typeface="Cambria Math" panose="02040503050406030204" pitchFamily="18" charset="0"/>
                          </a:rPr>
                          <m:t>𝑒𝑣𝑒𝑛</m:t>
                        </m:r>
                        <m:r>
                          <a:rPr lang="en-US" sz="1300" b="0" i="1" smtClean="0">
                            <a:latin typeface="Cambria Math" panose="02040503050406030204" pitchFamily="18" charset="0"/>
                            <a:ea typeface="Cambria Math" panose="02040503050406030204" pitchFamily="18" charset="0"/>
                          </a:rPr>
                          <m:t> </m:t>
                        </m:r>
                        <m:r>
                          <a:rPr lang="en-US" sz="1300" b="0" i="1" smtClean="0">
                            <a:latin typeface="Cambria Math" panose="02040503050406030204" pitchFamily="18" charset="0"/>
                            <a:ea typeface="Cambria Math" panose="02040503050406030204" pitchFamily="18" charset="0"/>
                          </a:rPr>
                          <m:t>𝑠𝑎𝑙𝑒𝑠</m:t>
                        </m:r>
                      </m:num>
                      <m:den>
                        <m:r>
                          <a:rPr lang="en-US" sz="1300" b="0" i="1" smtClean="0">
                            <a:latin typeface="Cambria Math" panose="02040503050406030204" pitchFamily="18" charset="0"/>
                            <a:ea typeface="Cambria Math" panose="02040503050406030204" pitchFamily="18" charset="0"/>
                          </a:rPr>
                          <m:t>𝐸𝑥𝑝𝑒𝑐𝑡𝑒𝑑</m:t>
                        </m:r>
                        <m:r>
                          <a:rPr lang="en-US" sz="1300" b="0" i="1" smtClean="0">
                            <a:latin typeface="Cambria Math" panose="02040503050406030204" pitchFamily="18" charset="0"/>
                            <a:ea typeface="Cambria Math" panose="02040503050406030204" pitchFamily="18" charset="0"/>
                          </a:rPr>
                          <m:t> </m:t>
                        </m:r>
                        <m:r>
                          <a:rPr lang="en-US" sz="1300" b="0" i="1" smtClean="0">
                            <a:latin typeface="Cambria Math" panose="02040503050406030204" pitchFamily="18" charset="0"/>
                            <a:ea typeface="Cambria Math" panose="02040503050406030204" pitchFamily="18" charset="0"/>
                          </a:rPr>
                          <m:t>𝑠𝑎𝑙𝑒𝑠</m:t>
                        </m:r>
                      </m:den>
                    </m:f>
                  </m:oMath>
                </a14:m>
                <a:r>
                  <a:rPr lang="en-US" sz="1300" dirty="0"/>
                  <a:t> </a:t>
                </a:r>
              </a:p>
              <a:p>
                <a:pPr lvl="1" algn="l"/>
                <a:endParaRPr lang="en-US" sz="1300" dirty="0"/>
              </a:p>
              <a:p>
                <a:pPr lvl="3" algn="l"/>
                <a:r>
                  <a:rPr lang="en-US" sz="1300" dirty="0"/>
                  <a:t>                                            = </a:t>
                </a:r>
                <a14:m>
                  <m:oMath xmlns:m="http://schemas.openxmlformats.org/officeDocument/2006/math">
                    <m:f>
                      <m:fPr>
                        <m:ctrlPr>
                          <a:rPr lang="en-US" sz="1300" i="1" smtClean="0">
                            <a:latin typeface="Cambria Math" panose="02040503050406030204" pitchFamily="18" charset="0"/>
                          </a:rPr>
                        </m:ctrlPr>
                      </m:fPr>
                      <m:num>
                        <m:r>
                          <m:rPr>
                            <m:nor/>
                          </m:rPr>
                          <a:rPr lang="en-US" sz="1300" dirty="0" smtClean="0"/>
                          <m:t>£</m:t>
                        </m:r>
                        <m:r>
                          <a:rPr lang="en-US" sz="1300" b="0" i="1" dirty="0" smtClean="0">
                            <a:latin typeface="Cambria Math" panose="02040503050406030204" pitchFamily="18" charset="0"/>
                          </a:rPr>
                          <m:t>40,000</m:t>
                        </m:r>
                      </m:num>
                      <m:den>
                        <m:r>
                          <m:rPr>
                            <m:nor/>
                          </m:rPr>
                          <a:rPr lang="en-US" sz="1300" dirty="0" smtClean="0"/>
                          <m:t>£</m:t>
                        </m:r>
                        <m:r>
                          <a:rPr lang="en-US" sz="1300" b="0" i="1" dirty="0" smtClean="0">
                            <a:latin typeface="Cambria Math" panose="02040503050406030204" pitchFamily="18" charset="0"/>
                          </a:rPr>
                          <m:t>160,000</m:t>
                        </m:r>
                      </m:den>
                    </m:f>
                  </m:oMath>
                </a14:m>
                <a:r>
                  <a:rPr lang="en-US" sz="1300" dirty="0"/>
                  <a:t> = </a:t>
                </a:r>
                <a14:m>
                  <m:oMath xmlns:m="http://schemas.openxmlformats.org/officeDocument/2006/math">
                    <m:f>
                      <m:fPr>
                        <m:ctrlPr>
                          <a:rPr lang="en-US" sz="1300" i="1" dirty="0" smtClean="0">
                            <a:latin typeface="Cambria Math" panose="02040503050406030204" pitchFamily="18" charset="0"/>
                          </a:rPr>
                        </m:ctrlPr>
                      </m:fPr>
                      <m:num>
                        <m:r>
                          <a:rPr lang="en-US" sz="1300" b="0" i="1" dirty="0" smtClean="0">
                            <a:latin typeface="Cambria Math" panose="02040503050406030204" pitchFamily="18" charset="0"/>
                          </a:rPr>
                          <m:t>2000</m:t>
                        </m:r>
                      </m:num>
                      <m:den>
                        <m:r>
                          <a:rPr lang="en-US" sz="1300" b="0" i="1" dirty="0" smtClean="0">
                            <a:latin typeface="Cambria Math" panose="02040503050406030204" pitchFamily="18" charset="0"/>
                          </a:rPr>
                          <m:t>8000</m:t>
                        </m:r>
                      </m:den>
                    </m:f>
                    <m:r>
                      <a:rPr lang="en-US" sz="1300" b="0" i="1" dirty="0" smtClean="0">
                        <a:latin typeface="Cambria Math" panose="02040503050406030204" pitchFamily="18" charset="0"/>
                      </a:rPr>
                      <m:t>=0.25 (</m:t>
                    </m:r>
                    <m:r>
                      <a:rPr lang="en-US" sz="1300" b="0" i="1" dirty="0" smtClean="0">
                        <a:latin typeface="Cambria Math" panose="02040503050406030204" pitchFamily="18" charset="0"/>
                      </a:rPr>
                      <m:t>𝑜𝑟</m:t>
                    </m:r>
                    <m:r>
                      <a:rPr lang="en-US" sz="1300" b="0" i="1" dirty="0" smtClean="0">
                        <a:latin typeface="Cambria Math" panose="02040503050406030204" pitchFamily="18" charset="0"/>
                      </a:rPr>
                      <m:t>) 25%</m:t>
                    </m:r>
                  </m:oMath>
                </a14:m>
                <a:endParaRPr lang="en-US" sz="1300" dirty="0"/>
              </a:p>
              <a:p>
                <a:pPr algn="l"/>
                <a:endParaRPr lang="en-US" b="1" dirty="0"/>
              </a:p>
              <a:p>
                <a:pPr algn="l"/>
                <a:endParaRPr lang="en-US" dirty="0"/>
              </a:p>
              <a:p>
                <a:pPr algn="l"/>
                <a:endParaRPr lang="en-US" dirty="0"/>
              </a:p>
            </p:txBody>
          </p:sp>
        </mc:Choice>
        <mc:Fallback xmlns="">
          <p:sp>
            <p:nvSpPr>
              <p:cNvPr id="3" name="Subtitle 2">
                <a:extLst>
                  <a:ext uri="{FF2B5EF4-FFF2-40B4-BE49-F238E27FC236}">
                    <a16:creationId xmlns:a16="http://schemas.microsoft.com/office/drawing/2014/main" id="{F857CB7D-D755-B9F9-CC33-CB1BFDBF4F42}"/>
                  </a:ext>
                </a:extLst>
              </p:cNvPr>
              <p:cNvSpPr>
                <a:spLocks noGrp="1" noRot="1" noChangeAspect="1" noMove="1" noResize="1" noEditPoints="1" noAdjustHandles="1" noChangeArrowheads="1" noChangeShapeType="1" noTextEdit="1"/>
              </p:cNvSpPr>
              <p:nvPr>
                <p:ph type="subTitle" idx="1"/>
              </p:nvPr>
            </p:nvSpPr>
            <p:spPr>
              <a:xfrm>
                <a:off x="294176" y="210312"/>
                <a:ext cx="6695552" cy="6551995"/>
              </a:xfrm>
              <a:blipFill>
                <a:blip r:embed="rId3"/>
                <a:stretch>
                  <a:fillRect l="-1183" t="-1583"/>
                </a:stretch>
              </a:blipFill>
            </p:spPr>
            <p:txBody>
              <a:bodyPr/>
              <a:lstStyle/>
              <a:p>
                <a:r>
                  <a:rPr lang="en-IN">
                    <a:noFill/>
                  </a:rPr>
                  <a:t> </a:t>
                </a:r>
              </a:p>
            </p:txBody>
          </p:sp>
        </mc:Fallback>
      </mc:AlternateContent>
      <p:sp>
        <p:nvSpPr>
          <p:cNvPr id="6" name="TextBox 5">
            <a:extLst>
              <a:ext uri="{FF2B5EF4-FFF2-40B4-BE49-F238E27FC236}">
                <a16:creationId xmlns:a16="http://schemas.microsoft.com/office/drawing/2014/main" id="{45C6CF7B-F536-BAF3-3897-A206986ABA23}"/>
              </a:ext>
            </a:extLst>
          </p:cNvPr>
          <p:cNvSpPr txBox="1"/>
          <p:nvPr/>
        </p:nvSpPr>
        <p:spPr>
          <a:xfrm>
            <a:off x="9087440" y="4198238"/>
            <a:ext cx="1272618" cy="307777"/>
          </a:xfrm>
          <a:prstGeom prst="rect">
            <a:avLst/>
          </a:prstGeom>
          <a:noFill/>
        </p:spPr>
        <p:txBody>
          <a:bodyPr wrap="square" rtlCol="0">
            <a:spAutoFit/>
          </a:bodyPr>
          <a:lstStyle/>
          <a:p>
            <a:r>
              <a:rPr lang="en-US" sz="1400" dirty="0">
                <a:solidFill>
                  <a:schemeClr val="tx1">
                    <a:lumMod val="65000"/>
                    <a:lumOff val="35000"/>
                  </a:schemeClr>
                </a:solidFill>
                <a:latin typeface="rooney-web"/>
              </a:rPr>
              <a:t>Ticket sales</a:t>
            </a:r>
            <a:endParaRPr lang="en-IN" sz="1400" dirty="0">
              <a:solidFill>
                <a:schemeClr val="tx1">
                  <a:lumMod val="65000"/>
                  <a:lumOff val="35000"/>
                </a:schemeClr>
              </a:solidFill>
              <a:latin typeface="rooney-web"/>
            </a:endParaRPr>
          </a:p>
        </p:txBody>
      </p:sp>
      <p:sp>
        <p:nvSpPr>
          <p:cNvPr id="7" name="TextBox 6">
            <a:extLst>
              <a:ext uri="{FF2B5EF4-FFF2-40B4-BE49-F238E27FC236}">
                <a16:creationId xmlns:a16="http://schemas.microsoft.com/office/drawing/2014/main" id="{42592090-2D72-4107-622D-09813A6EDAD5}"/>
              </a:ext>
            </a:extLst>
          </p:cNvPr>
          <p:cNvSpPr txBox="1"/>
          <p:nvPr/>
        </p:nvSpPr>
        <p:spPr>
          <a:xfrm rot="5400000">
            <a:off x="8254573" y="4530408"/>
            <a:ext cx="1140644" cy="307777"/>
          </a:xfrm>
          <a:prstGeom prst="rect">
            <a:avLst/>
          </a:prstGeom>
          <a:noFill/>
        </p:spPr>
        <p:txBody>
          <a:bodyPr wrap="square" rtlCol="0">
            <a:spAutoFit/>
          </a:bodyPr>
          <a:lstStyle/>
          <a:p>
            <a:r>
              <a:rPr lang="en-US" sz="1400" dirty="0">
                <a:solidFill>
                  <a:schemeClr val="tx1">
                    <a:lumMod val="65000"/>
                    <a:lumOff val="35000"/>
                  </a:schemeClr>
                </a:solidFill>
                <a:latin typeface="rooney-web"/>
              </a:rPr>
              <a:t>4000</a:t>
            </a:r>
            <a:endParaRPr lang="en-IN" sz="1400" dirty="0">
              <a:solidFill>
                <a:schemeClr val="tx1">
                  <a:lumMod val="65000"/>
                  <a:lumOff val="35000"/>
                </a:schemeClr>
              </a:solidFill>
              <a:latin typeface="rooney-web"/>
            </a:endParaRPr>
          </a:p>
        </p:txBody>
      </p:sp>
      <p:sp>
        <p:nvSpPr>
          <p:cNvPr id="8" name="TextBox 7">
            <a:extLst>
              <a:ext uri="{FF2B5EF4-FFF2-40B4-BE49-F238E27FC236}">
                <a16:creationId xmlns:a16="http://schemas.microsoft.com/office/drawing/2014/main" id="{1AF3A33C-03A2-4078-5CA2-085E305A97DA}"/>
              </a:ext>
            </a:extLst>
          </p:cNvPr>
          <p:cNvSpPr txBox="1"/>
          <p:nvPr/>
        </p:nvSpPr>
        <p:spPr>
          <a:xfrm rot="5400000">
            <a:off x="9940565" y="4379578"/>
            <a:ext cx="838985" cy="307777"/>
          </a:xfrm>
          <a:prstGeom prst="rect">
            <a:avLst/>
          </a:prstGeom>
          <a:noFill/>
        </p:spPr>
        <p:txBody>
          <a:bodyPr wrap="square" rtlCol="0">
            <a:spAutoFit/>
          </a:bodyPr>
          <a:lstStyle/>
          <a:p>
            <a:r>
              <a:rPr lang="en-US" sz="1400" dirty="0">
                <a:solidFill>
                  <a:schemeClr val="tx1">
                    <a:lumMod val="65000"/>
                    <a:lumOff val="35000"/>
                  </a:schemeClr>
                </a:solidFill>
                <a:latin typeface="rooney-web"/>
              </a:rPr>
              <a:t>12000</a:t>
            </a:r>
            <a:endParaRPr lang="en-IN" sz="1400" dirty="0">
              <a:solidFill>
                <a:schemeClr val="tx1">
                  <a:lumMod val="65000"/>
                  <a:lumOff val="35000"/>
                </a:schemeClr>
              </a:solidFill>
              <a:latin typeface="rooney-web"/>
            </a:endParaRPr>
          </a:p>
        </p:txBody>
      </p:sp>
      <p:sp>
        <p:nvSpPr>
          <p:cNvPr id="9" name="TextBox 8">
            <a:extLst>
              <a:ext uri="{FF2B5EF4-FFF2-40B4-BE49-F238E27FC236}">
                <a16:creationId xmlns:a16="http://schemas.microsoft.com/office/drawing/2014/main" id="{123828D5-ED42-6AC3-0C50-F7F967073E05}"/>
              </a:ext>
            </a:extLst>
          </p:cNvPr>
          <p:cNvSpPr txBox="1"/>
          <p:nvPr/>
        </p:nvSpPr>
        <p:spPr>
          <a:xfrm>
            <a:off x="7098384" y="2345869"/>
            <a:ext cx="424206" cy="307777"/>
          </a:xfrm>
          <a:prstGeom prst="rect">
            <a:avLst/>
          </a:prstGeom>
          <a:noFill/>
        </p:spPr>
        <p:txBody>
          <a:bodyPr wrap="square" rtlCol="0">
            <a:spAutoFit/>
          </a:bodyPr>
          <a:lstStyle/>
          <a:p>
            <a:r>
              <a:rPr lang="en-US" sz="1400" dirty="0">
                <a:solidFill>
                  <a:schemeClr val="tx1">
                    <a:lumMod val="65000"/>
                    <a:lumOff val="35000"/>
                  </a:schemeClr>
                </a:solidFill>
                <a:latin typeface="rooney-web"/>
              </a:rPr>
              <a:t>10</a:t>
            </a:r>
            <a:endParaRPr lang="en-IN" sz="1400" dirty="0">
              <a:solidFill>
                <a:schemeClr val="tx1">
                  <a:lumMod val="65000"/>
                  <a:lumOff val="35000"/>
                </a:schemeClr>
              </a:solidFill>
              <a:latin typeface="rooney-web"/>
            </a:endParaRPr>
          </a:p>
        </p:txBody>
      </p:sp>
    </p:spTree>
    <p:extLst>
      <p:ext uri="{BB962C8B-B14F-4D97-AF65-F5344CB8AC3E}">
        <p14:creationId xmlns:p14="http://schemas.microsoft.com/office/powerpoint/2010/main" val="4088213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8D33EB0-DCF0-0316-3BFB-1809501347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514" y="1231274"/>
            <a:ext cx="6438234" cy="5484422"/>
          </a:xfrm>
        </p:spPr>
      </p:pic>
      <p:sp>
        <p:nvSpPr>
          <p:cNvPr id="6" name="TextBox 5">
            <a:extLst>
              <a:ext uri="{FF2B5EF4-FFF2-40B4-BE49-F238E27FC236}">
                <a16:creationId xmlns:a16="http://schemas.microsoft.com/office/drawing/2014/main" id="{B8D10727-AA57-4EE9-00C1-24AB8A77A8F6}"/>
              </a:ext>
            </a:extLst>
          </p:cNvPr>
          <p:cNvSpPr txBox="1"/>
          <p:nvPr/>
        </p:nvSpPr>
        <p:spPr>
          <a:xfrm>
            <a:off x="7293934" y="467832"/>
            <a:ext cx="4752753" cy="6355586"/>
          </a:xfrm>
          <a:prstGeom prst="rect">
            <a:avLst/>
          </a:prstGeom>
          <a:noFill/>
        </p:spPr>
        <p:txBody>
          <a:bodyPr wrap="square" rtlCol="0">
            <a:spAutoFit/>
          </a:bodyPr>
          <a:lstStyle/>
          <a:p>
            <a:pPr marL="285750" indent="-285750">
              <a:buFont typeface="Arial" panose="020B0604020202020204" pitchFamily="34" charset="0"/>
              <a:buChar char="•"/>
            </a:pPr>
            <a:r>
              <a:rPr lang="en-US" sz="1500" dirty="0">
                <a:latin typeface="rooney-web"/>
              </a:rPr>
              <a:t>T</a:t>
            </a:r>
            <a:r>
              <a:rPr lang="en-US" sz="1500" b="0" i="0" dirty="0">
                <a:effectLst/>
                <a:latin typeface="rooney-web"/>
              </a:rPr>
              <a:t>he fixed costs are plotted as a single horizontal line at the £60,000 level.</a:t>
            </a:r>
          </a:p>
          <a:p>
            <a:pPr marL="285750" indent="-285750">
              <a:buFont typeface="Arial" panose="020B0604020202020204" pitchFamily="34" charset="0"/>
              <a:buChar char="•"/>
            </a:pPr>
            <a:endParaRPr lang="en-US" sz="800" b="0" i="0" dirty="0">
              <a:effectLst/>
              <a:latin typeface="rooney-web"/>
            </a:endParaRPr>
          </a:p>
          <a:p>
            <a:pPr marL="285750" indent="-285750">
              <a:buFont typeface="Arial" panose="020B0604020202020204" pitchFamily="34" charset="0"/>
              <a:buChar char="•"/>
            </a:pPr>
            <a:r>
              <a:rPr lang="en-US" sz="1500" b="0" i="0" dirty="0">
                <a:effectLst/>
                <a:latin typeface="rooney-web"/>
              </a:rPr>
              <a:t>Variable costs at the rate of £10 per unit of volume are added to the fixed costs to enable the total cost line to be plotted.</a:t>
            </a:r>
          </a:p>
          <a:p>
            <a:pPr marL="285750" indent="-285750">
              <a:buFont typeface="Arial" panose="020B0604020202020204" pitchFamily="34" charset="0"/>
              <a:buChar char="•"/>
            </a:pPr>
            <a:endParaRPr lang="en-US" sz="800" dirty="0">
              <a:latin typeface="rooney-web"/>
            </a:endParaRPr>
          </a:p>
          <a:p>
            <a:pPr marL="285750" indent="-285750">
              <a:buFont typeface="Arial" panose="020B0604020202020204" pitchFamily="34" charset="0"/>
              <a:buChar char="•"/>
            </a:pPr>
            <a:r>
              <a:rPr lang="en-US" sz="1500" b="0" i="0" dirty="0">
                <a:effectLst/>
                <a:latin typeface="rooney-web"/>
              </a:rPr>
              <a:t>Two points are required to insert the total cost line. At zero sales volume the total cost will be equal to the fixed costs of £60,000. At 12,000 units sales volume, the total costs will be £180,000, consisting of £120,000 variable costs plus £60,000 fixed costs.</a:t>
            </a:r>
          </a:p>
          <a:p>
            <a:pPr marL="285750" indent="-285750">
              <a:buFont typeface="Arial" panose="020B0604020202020204" pitchFamily="34" charset="0"/>
              <a:buChar char="•"/>
            </a:pPr>
            <a:endParaRPr lang="en-US" sz="800" b="0" i="0" dirty="0">
              <a:effectLst/>
              <a:latin typeface="rooney-web"/>
            </a:endParaRPr>
          </a:p>
          <a:p>
            <a:pPr marL="285750" indent="-285750">
              <a:buFont typeface="Arial" panose="020B0604020202020204" pitchFamily="34" charset="0"/>
              <a:buChar char="•"/>
            </a:pPr>
            <a:r>
              <a:rPr lang="en-US" sz="1500" b="0" i="0" dirty="0">
                <a:effectLst/>
                <a:latin typeface="rooney-web"/>
              </a:rPr>
              <a:t>The total revenue line is plotted at the rate of £20 per unit of volume. At zero output total sales are zero and at 12,000 units total sales revenue is £240,000. The total revenues for these two points are plotted on the graph and a straight line is drawn that joins these points.</a:t>
            </a:r>
          </a:p>
          <a:p>
            <a:pPr marL="285750" indent="-285750">
              <a:buFont typeface="Arial" panose="020B0604020202020204" pitchFamily="34" charset="0"/>
              <a:buChar char="•"/>
            </a:pPr>
            <a:endParaRPr lang="en-US" sz="800" b="0" i="0" dirty="0">
              <a:effectLst/>
              <a:latin typeface="rooney-web"/>
            </a:endParaRPr>
          </a:p>
          <a:p>
            <a:pPr marL="285750" indent="-285750">
              <a:buFont typeface="Arial" panose="020B0604020202020204" pitchFamily="34" charset="0"/>
              <a:buChar char="•"/>
            </a:pPr>
            <a:r>
              <a:rPr lang="en-US" sz="1500" b="0" i="0" dirty="0">
                <a:effectLst/>
                <a:latin typeface="rooney-web"/>
              </a:rPr>
              <a:t>The constraints of the relevant range consisting of two vertical lines are then added to the graph; beyond these lines we have little assurance that the CVP relationships are valid.</a:t>
            </a:r>
          </a:p>
          <a:p>
            <a:pPr marL="285750" indent="-285750">
              <a:buFont typeface="Arial" panose="020B0604020202020204" pitchFamily="34" charset="0"/>
              <a:buChar char="•"/>
            </a:pPr>
            <a:endParaRPr lang="en-US" sz="800" b="0" i="0" dirty="0">
              <a:effectLst/>
              <a:latin typeface="rooney-web"/>
            </a:endParaRPr>
          </a:p>
          <a:p>
            <a:pPr marL="285750" indent="-285750">
              <a:buFont typeface="Arial" panose="020B0604020202020204" pitchFamily="34" charset="0"/>
              <a:buChar char="•"/>
            </a:pPr>
            <a:r>
              <a:rPr lang="en-US" sz="1500" b="0" i="0" dirty="0">
                <a:effectLst/>
                <a:latin typeface="rooney-web"/>
              </a:rPr>
              <a:t>The point at which the total sales revenue line cuts the total cost line is the point where the concert makes neither a profit nor a loss. This is the </a:t>
            </a:r>
            <a:r>
              <a:rPr lang="en-US" sz="1500" b="1" i="0" dirty="0">
                <a:effectLst/>
                <a:latin typeface="rooney-web"/>
              </a:rPr>
              <a:t>break-even point </a:t>
            </a:r>
            <a:r>
              <a:rPr lang="en-US" sz="1500" b="0" i="0" dirty="0">
                <a:effectLst/>
                <a:latin typeface="rooney-web"/>
              </a:rPr>
              <a:t>and is 6,000 tickets or £120,000 total sales revenue.</a:t>
            </a:r>
          </a:p>
        </p:txBody>
      </p:sp>
      <p:sp>
        <p:nvSpPr>
          <p:cNvPr id="7" name="TextBox 6">
            <a:extLst>
              <a:ext uri="{FF2B5EF4-FFF2-40B4-BE49-F238E27FC236}">
                <a16:creationId xmlns:a16="http://schemas.microsoft.com/office/drawing/2014/main" id="{12EAD74C-B4D1-ED7F-10E0-9129A17D8CDC}"/>
              </a:ext>
            </a:extLst>
          </p:cNvPr>
          <p:cNvSpPr txBox="1"/>
          <p:nvPr/>
        </p:nvSpPr>
        <p:spPr>
          <a:xfrm>
            <a:off x="1065830" y="142304"/>
            <a:ext cx="6023511" cy="1261884"/>
          </a:xfrm>
          <a:prstGeom prst="rect">
            <a:avLst/>
          </a:prstGeom>
          <a:noFill/>
        </p:spPr>
        <p:txBody>
          <a:bodyPr wrap="square" rtlCol="0">
            <a:spAutoFit/>
          </a:bodyPr>
          <a:lstStyle/>
          <a:p>
            <a:pPr algn="l"/>
            <a:r>
              <a:rPr lang="en-IN" sz="4000" b="1" i="0" dirty="0">
                <a:effectLst/>
                <a:latin typeface="+mj-lt"/>
              </a:rPr>
              <a:t>Break-Even or CVP Chart</a:t>
            </a:r>
          </a:p>
          <a:p>
            <a:br>
              <a:rPr lang="en-IN" b="0" i="0" dirty="0">
                <a:solidFill>
                  <a:srgbClr val="575757"/>
                </a:solidFill>
                <a:effectLst/>
                <a:latin typeface="rooney-web"/>
              </a:rPr>
            </a:br>
            <a:endParaRPr lang="en-IN" dirty="0"/>
          </a:p>
        </p:txBody>
      </p:sp>
    </p:spTree>
    <p:extLst>
      <p:ext uri="{BB962C8B-B14F-4D97-AF65-F5344CB8AC3E}">
        <p14:creationId xmlns:p14="http://schemas.microsoft.com/office/powerpoint/2010/main" val="1778583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0B39D-BB28-3C8C-A925-46FBB284866C}"/>
              </a:ext>
            </a:extLst>
          </p:cNvPr>
          <p:cNvSpPr>
            <a:spLocks noGrp="1"/>
          </p:cNvSpPr>
          <p:nvPr>
            <p:ph type="title"/>
          </p:nvPr>
        </p:nvSpPr>
        <p:spPr/>
        <p:txBody>
          <a:bodyPr/>
          <a:lstStyle/>
          <a:p>
            <a:r>
              <a:rPr lang="en-IN" dirty="0"/>
              <a:t>Contribution Graph</a:t>
            </a:r>
          </a:p>
        </p:txBody>
      </p:sp>
      <p:pic>
        <p:nvPicPr>
          <p:cNvPr id="5" name="Content Placeholder 4">
            <a:extLst>
              <a:ext uri="{FF2B5EF4-FFF2-40B4-BE49-F238E27FC236}">
                <a16:creationId xmlns:a16="http://schemas.microsoft.com/office/drawing/2014/main" id="{53EADEB8-827E-E63F-C85F-D80B0C528807}"/>
              </a:ext>
            </a:extLst>
          </p:cNvPr>
          <p:cNvPicPr>
            <a:picLocks noGrp="1" noChangeAspect="1"/>
          </p:cNvPicPr>
          <p:nvPr>
            <p:ph idx="1"/>
          </p:nvPr>
        </p:nvPicPr>
        <p:blipFill>
          <a:blip r:embed="rId2"/>
          <a:stretch>
            <a:fillRect/>
          </a:stretch>
        </p:blipFill>
        <p:spPr>
          <a:xfrm>
            <a:off x="3412901" y="1892640"/>
            <a:ext cx="5686276" cy="4736880"/>
          </a:xfrm>
        </p:spPr>
      </p:pic>
    </p:spTree>
    <p:extLst>
      <p:ext uri="{BB962C8B-B14F-4D97-AF65-F5344CB8AC3E}">
        <p14:creationId xmlns:p14="http://schemas.microsoft.com/office/powerpoint/2010/main" val="955304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E0002-73B7-3E38-3BF1-20BBD949063D}"/>
              </a:ext>
            </a:extLst>
          </p:cNvPr>
          <p:cNvSpPr>
            <a:spLocks noGrp="1"/>
          </p:cNvSpPr>
          <p:nvPr>
            <p:ph type="title"/>
          </p:nvPr>
        </p:nvSpPr>
        <p:spPr/>
        <p:txBody>
          <a:bodyPr/>
          <a:lstStyle/>
          <a:p>
            <a:r>
              <a:rPr lang="en-IN" dirty="0"/>
              <a:t>Profit -  Volume Graph</a:t>
            </a:r>
          </a:p>
        </p:txBody>
      </p:sp>
      <p:pic>
        <p:nvPicPr>
          <p:cNvPr id="5" name="Content Placeholder 4">
            <a:extLst>
              <a:ext uri="{FF2B5EF4-FFF2-40B4-BE49-F238E27FC236}">
                <a16:creationId xmlns:a16="http://schemas.microsoft.com/office/drawing/2014/main" id="{BEB656B7-A141-093F-E971-943EFC297326}"/>
              </a:ext>
            </a:extLst>
          </p:cNvPr>
          <p:cNvPicPr>
            <a:picLocks noGrp="1" noChangeAspect="1"/>
          </p:cNvPicPr>
          <p:nvPr>
            <p:ph idx="1"/>
          </p:nvPr>
        </p:nvPicPr>
        <p:blipFill>
          <a:blip r:embed="rId2"/>
          <a:stretch>
            <a:fillRect/>
          </a:stretch>
        </p:blipFill>
        <p:spPr>
          <a:xfrm>
            <a:off x="3202916" y="1895106"/>
            <a:ext cx="5349413" cy="4757303"/>
          </a:xfrm>
        </p:spPr>
      </p:pic>
    </p:spTree>
    <p:extLst>
      <p:ext uri="{BB962C8B-B14F-4D97-AF65-F5344CB8AC3E}">
        <p14:creationId xmlns:p14="http://schemas.microsoft.com/office/powerpoint/2010/main" val="4189043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38EDE-490B-2E0E-BA7E-7CB937CE05F4}"/>
              </a:ext>
            </a:extLst>
          </p:cNvPr>
          <p:cNvSpPr>
            <a:spLocks noGrp="1"/>
          </p:cNvSpPr>
          <p:nvPr>
            <p:ph type="title"/>
          </p:nvPr>
        </p:nvSpPr>
        <p:spPr/>
        <p:txBody>
          <a:bodyPr/>
          <a:lstStyle/>
          <a:p>
            <a:r>
              <a:rPr lang="en-IN" dirty="0"/>
              <a:t>Multi product </a:t>
            </a:r>
            <a:r>
              <a:rPr lang="en-IN" dirty="0" err="1"/>
              <a:t>cvp</a:t>
            </a:r>
            <a:r>
              <a:rPr lang="en-IN" dirty="0"/>
              <a:t> analysis</a:t>
            </a:r>
          </a:p>
        </p:txBody>
      </p:sp>
      <p:pic>
        <p:nvPicPr>
          <p:cNvPr id="5" name="Content Placeholder 4">
            <a:extLst>
              <a:ext uri="{FF2B5EF4-FFF2-40B4-BE49-F238E27FC236}">
                <a16:creationId xmlns:a16="http://schemas.microsoft.com/office/drawing/2014/main" id="{5B8E8686-1CF8-B0DC-1A44-4B8EEF01A9C2}"/>
              </a:ext>
            </a:extLst>
          </p:cNvPr>
          <p:cNvPicPr>
            <a:picLocks noGrp="1" noChangeAspect="1"/>
          </p:cNvPicPr>
          <p:nvPr>
            <p:ph idx="1"/>
          </p:nvPr>
        </p:nvPicPr>
        <p:blipFill>
          <a:blip r:embed="rId2"/>
          <a:stretch>
            <a:fillRect/>
          </a:stretch>
        </p:blipFill>
        <p:spPr>
          <a:xfrm>
            <a:off x="1662178" y="1858495"/>
            <a:ext cx="8373153" cy="4999505"/>
          </a:xfrm>
        </p:spPr>
      </p:pic>
    </p:spTree>
    <p:extLst>
      <p:ext uri="{BB962C8B-B14F-4D97-AF65-F5344CB8AC3E}">
        <p14:creationId xmlns:p14="http://schemas.microsoft.com/office/powerpoint/2010/main" val="3453416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96725-563B-DC17-C46F-8C3CC28EDC64}"/>
              </a:ext>
            </a:extLst>
          </p:cNvPr>
          <p:cNvSpPr>
            <a:spLocks noGrp="1"/>
          </p:cNvSpPr>
          <p:nvPr>
            <p:ph type="title"/>
          </p:nvPr>
        </p:nvSpPr>
        <p:spPr/>
        <p:txBody>
          <a:bodyPr/>
          <a:lstStyle/>
          <a:p>
            <a:r>
              <a:rPr lang="en-IN" dirty="0"/>
              <a:t>Multi product </a:t>
            </a:r>
            <a:r>
              <a:rPr lang="en-IN" dirty="0" err="1"/>
              <a:t>cvp</a:t>
            </a:r>
            <a:r>
              <a:rPr lang="en-IN" dirty="0"/>
              <a:t> analysis</a:t>
            </a:r>
          </a:p>
        </p:txBody>
      </p:sp>
      <p:pic>
        <p:nvPicPr>
          <p:cNvPr id="5" name="Content Placeholder 4">
            <a:extLst>
              <a:ext uri="{FF2B5EF4-FFF2-40B4-BE49-F238E27FC236}">
                <a16:creationId xmlns:a16="http://schemas.microsoft.com/office/drawing/2014/main" id="{89767CED-9271-E82D-8E49-712953A9F9E0}"/>
              </a:ext>
            </a:extLst>
          </p:cNvPr>
          <p:cNvPicPr>
            <a:picLocks noGrp="1" noChangeAspect="1"/>
          </p:cNvPicPr>
          <p:nvPr>
            <p:ph idx="1"/>
          </p:nvPr>
        </p:nvPicPr>
        <p:blipFill>
          <a:blip r:embed="rId2"/>
          <a:stretch>
            <a:fillRect/>
          </a:stretch>
        </p:blipFill>
        <p:spPr>
          <a:xfrm>
            <a:off x="1790099" y="1828674"/>
            <a:ext cx="8274637" cy="1830076"/>
          </a:xfrm>
        </p:spPr>
      </p:pic>
      <p:pic>
        <p:nvPicPr>
          <p:cNvPr id="7" name="Picture 6">
            <a:extLst>
              <a:ext uri="{FF2B5EF4-FFF2-40B4-BE49-F238E27FC236}">
                <a16:creationId xmlns:a16="http://schemas.microsoft.com/office/drawing/2014/main" id="{32265FD8-18B8-0C30-43BA-745C1F61B155}"/>
              </a:ext>
            </a:extLst>
          </p:cNvPr>
          <p:cNvPicPr>
            <a:picLocks noChangeAspect="1"/>
          </p:cNvPicPr>
          <p:nvPr/>
        </p:nvPicPr>
        <p:blipFill>
          <a:blip r:embed="rId3"/>
          <a:stretch>
            <a:fillRect/>
          </a:stretch>
        </p:blipFill>
        <p:spPr>
          <a:xfrm>
            <a:off x="1790099" y="3598779"/>
            <a:ext cx="8611802" cy="3086531"/>
          </a:xfrm>
          <a:prstGeom prst="rect">
            <a:avLst/>
          </a:prstGeom>
        </p:spPr>
      </p:pic>
    </p:spTree>
    <p:extLst>
      <p:ext uri="{BB962C8B-B14F-4D97-AF65-F5344CB8AC3E}">
        <p14:creationId xmlns:p14="http://schemas.microsoft.com/office/powerpoint/2010/main" val="2528162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B6ACA-BB72-D952-163E-B982E87193BC}"/>
              </a:ext>
            </a:extLst>
          </p:cNvPr>
          <p:cNvSpPr>
            <a:spLocks noGrp="1"/>
          </p:cNvSpPr>
          <p:nvPr>
            <p:ph type="title"/>
          </p:nvPr>
        </p:nvSpPr>
        <p:spPr/>
        <p:txBody>
          <a:bodyPr/>
          <a:lstStyle/>
          <a:p>
            <a:r>
              <a:rPr lang="en-IN" dirty="0"/>
              <a:t>Operating leverage</a:t>
            </a:r>
          </a:p>
        </p:txBody>
      </p:sp>
      <p:pic>
        <p:nvPicPr>
          <p:cNvPr id="9" name="Content Placeholder 8">
            <a:extLst>
              <a:ext uri="{FF2B5EF4-FFF2-40B4-BE49-F238E27FC236}">
                <a16:creationId xmlns:a16="http://schemas.microsoft.com/office/drawing/2014/main" id="{204C97AC-8FD1-CD57-1167-110B085C8C23}"/>
              </a:ext>
            </a:extLst>
          </p:cNvPr>
          <p:cNvPicPr>
            <a:picLocks noGrp="1" noChangeAspect="1"/>
          </p:cNvPicPr>
          <p:nvPr>
            <p:ph idx="1"/>
          </p:nvPr>
        </p:nvPicPr>
        <p:blipFill>
          <a:blip r:embed="rId2"/>
          <a:stretch>
            <a:fillRect/>
          </a:stretch>
        </p:blipFill>
        <p:spPr>
          <a:xfrm>
            <a:off x="1544093" y="1795743"/>
            <a:ext cx="8332850" cy="3678238"/>
          </a:xfrm>
        </p:spPr>
      </p:pic>
      <p:pic>
        <p:nvPicPr>
          <p:cNvPr id="11" name="Picture 10">
            <a:extLst>
              <a:ext uri="{FF2B5EF4-FFF2-40B4-BE49-F238E27FC236}">
                <a16:creationId xmlns:a16="http://schemas.microsoft.com/office/drawing/2014/main" id="{F393B4CA-4D8D-4A0A-99EC-02173906CE4A}"/>
              </a:ext>
            </a:extLst>
          </p:cNvPr>
          <p:cNvPicPr>
            <a:picLocks noChangeAspect="1"/>
          </p:cNvPicPr>
          <p:nvPr/>
        </p:nvPicPr>
        <p:blipFill>
          <a:blip r:embed="rId3"/>
          <a:stretch>
            <a:fillRect/>
          </a:stretch>
        </p:blipFill>
        <p:spPr>
          <a:xfrm>
            <a:off x="2082509" y="5552893"/>
            <a:ext cx="5534797" cy="1305107"/>
          </a:xfrm>
          <a:prstGeom prst="rect">
            <a:avLst/>
          </a:prstGeom>
        </p:spPr>
      </p:pic>
    </p:spTree>
    <p:extLst>
      <p:ext uri="{BB962C8B-B14F-4D97-AF65-F5344CB8AC3E}">
        <p14:creationId xmlns:p14="http://schemas.microsoft.com/office/powerpoint/2010/main" val="3613551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A3951-F385-76AB-8BE7-9629DFEE80AB}"/>
              </a:ext>
            </a:extLst>
          </p:cNvPr>
          <p:cNvSpPr>
            <a:spLocks noGrp="1"/>
          </p:cNvSpPr>
          <p:nvPr>
            <p:ph type="title"/>
          </p:nvPr>
        </p:nvSpPr>
        <p:spPr/>
        <p:txBody>
          <a:bodyPr/>
          <a:lstStyle/>
          <a:p>
            <a:r>
              <a:rPr lang="en-IN" dirty="0"/>
              <a:t>Operating leverage</a:t>
            </a:r>
          </a:p>
        </p:txBody>
      </p:sp>
      <p:pic>
        <p:nvPicPr>
          <p:cNvPr id="5" name="Content Placeholder 4">
            <a:extLst>
              <a:ext uri="{FF2B5EF4-FFF2-40B4-BE49-F238E27FC236}">
                <a16:creationId xmlns:a16="http://schemas.microsoft.com/office/drawing/2014/main" id="{998FF6AD-D5E8-F544-46AD-60CCA9469C08}"/>
              </a:ext>
            </a:extLst>
          </p:cNvPr>
          <p:cNvPicPr>
            <a:picLocks noGrp="1" noChangeAspect="1"/>
          </p:cNvPicPr>
          <p:nvPr>
            <p:ph idx="1"/>
          </p:nvPr>
        </p:nvPicPr>
        <p:blipFill>
          <a:blip r:embed="rId2"/>
          <a:stretch>
            <a:fillRect/>
          </a:stretch>
        </p:blipFill>
        <p:spPr>
          <a:xfrm>
            <a:off x="1128038" y="1894353"/>
            <a:ext cx="9855803" cy="4793317"/>
          </a:xfrm>
        </p:spPr>
      </p:pic>
    </p:spTree>
    <p:extLst>
      <p:ext uri="{BB962C8B-B14F-4D97-AF65-F5344CB8AC3E}">
        <p14:creationId xmlns:p14="http://schemas.microsoft.com/office/powerpoint/2010/main" val="3879620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177F7A8-5423-3013-331F-EDADF545BF63}"/>
              </a:ext>
            </a:extLst>
          </p:cNvPr>
          <p:cNvPicPr>
            <a:picLocks noChangeAspect="1"/>
          </p:cNvPicPr>
          <p:nvPr/>
        </p:nvPicPr>
        <p:blipFill rotWithShape="1">
          <a:blip r:embed="rId3">
            <a:alphaModFix amt="35000"/>
          </a:blip>
          <a:srcRect t="9916" b="10578"/>
          <a:stretch/>
        </p:blipFill>
        <p:spPr>
          <a:xfrm>
            <a:off x="20" y="10"/>
            <a:ext cx="12191980" cy="6857990"/>
          </a:xfrm>
          <a:prstGeom prst="rect">
            <a:avLst/>
          </a:prstGeom>
        </p:spPr>
      </p:pic>
      <p:sp>
        <p:nvSpPr>
          <p:cNvPr id="2" name="Titel 1">
            <a:extLst>
              <a:ext uri="{FF2B5EF4-FFF2-40B4-BE49-F238E27FC236}">
                <a16:creationId xmlns:a16="http://schemas.microsoft.com/office/drawing/2014/main" id="{AC8CEDDE-1A34-BD82-D692-60696EB6A933}"/>
              </a:ext>
            </a:extLst>
          </p:cNvPr>
          <p:cNvSpPr>
            <a:spLocks noGrp="1"/>
          </p:cNvSpPr>
          <p:nvPr>
            <p:ph type="title"/>
          </p:nvPr>
        </p:nvSpPr>
        <p:spPr>
          <a:xfrm>
            <a:off x="838200" y="365125"/>
            <a:ext cx="10515600" cy="1325563"/>
          </a:xfrm>
        </p:spPr>
        <p:txBody>
          <a:bodyPr>
            <a:normAutofit/>
          </a:bodyPr>
          <a:lstStyle/>
          <a:p>
            <a:r>
              <a:rPr lang="en-US" dirty="0">
                <a:solidFill>
                  <a:srgbClr val="FFFFFF"/>
                </a:solidFill>
              </a:rPr>
              <a:t>CVP Analysis Assumptions</a:t>
            </a:r>
          </a:p>
        </p:txBody>
      </p:sp>
      <p:graphicFrame>
        <p:nvGraphicFramePr>
          <p:cNvPr id="5" name="Inhaltsplatzhalter 2">
            <a:extLst>
              <a:ext uri="{FF2B5EF4-FFF2-40B4-BE49-F238E27FC236}">
                <a16:creationId xmlns:a16="http://schemas.microsoft.com/office/drawing/2014/main" id="{3C91183E-DD28-C112-795A-47738A0EE23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25504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935A81A1-48B0-9286-CD18-C987F3BA5D1C}"/>
              </a:ext>
            </a:extLst>
          </p:cNvPr>
          <p:cNvPicPr>
            <a:picLocks noChangeAspect="1"/>
          </p:cNvPicPr>
          <p:nvPr/>
        </p:nvPicPr>
        <p:blipFill rotWithShape="1">
          <a:blip r:embed="rId3">
            <a:alphaModFix amt="35000"/>
          </a:blip>
          <a:srcRect t="654" b="15077"/>
          <a:stretch/>
        </p:blipFill>
        <p:spPr>
          <a:xfrm>
            <a:off x="20" y="10"/>
            <a:ext cx="12191980" cy="6857990"/>
          </a:xfrm>
          <a:prstGeom prst="rect">
            <a:avLst/>
          </a:prstGeom>
        </p:spPr>
      </p:pic>
      <p:sp>
        <p:nvSpPr>
          <p:cNvPr id="2" name="Titel 1">
            <a:extLst>
              <a:ext uri="{FF2B5EF4-FFF2-40B4-BE49-F238E27FC236}">
                <a16:creationId xmlns:a16="http://schemas.microsoft.com/office/drawing/2014/main" id="{3448B258-9D10-5BC6-8315-5EB319613585}"/>
              </a:ext>
            </a:extLst>
          </p:cNvPr>
          <p:cNvSpPr>
            <a:spLocks noGrp="1"/>
          </p:cNvSpPr>
          <p:nvPr>
            <p:ph type="title"/>
          </p:nvPr>
        </p:nvSpPr>
        <p:spPr>
          <a:xfrm>
            <a:off x="838200" y="365125"/>
            <a:ext cx="10515600" cy="1325563"/>
          </a:xfrm>
        </p:spPr>
        <p:txBody>
          <a:bodyPr>
            <a:normAutofit/>
          </a:bodyPr>
          <a:lstStyle/>
          <a:p>
            <a:r>
              <a:rPr lang="en-US">
                <a:solidFill>
                  <a:srgbClr val="FFFFFF"/>
                </a:solidFill>
              </a:rPr>
              <a:t>The Impact of Information Technology</a:t>
            </a:r>
          </a:p>
        </p:txBody>
      </p:sp>
      <p:graphicFrame>
        <p:nvGraphicFramePr>
          <p:cNvPr id="5" name="Inhaltsplatzhalter 2">
            <a:extLst>
              <a:ext uri="{FF2B5EF4-FFF2-40B4-BE49-F238E27FC236}">
                <a16:creationId xmlns:a16="http://schemas.microsoft.com/office/drawing/2014/main" id="{EC7D2A36-91B1-BB8A-23E2-0F2BEC0F540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07573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E4785-48FD-2578-135A-EA1D081926B9}"/>
              </a:ext>
            </a:extLst>
          </p:cNvPr>
          <p:cNvSpPr>
            <a:spLocks noGrp="1"/>
          </p:cNvSpPr>
          <p:nvPr>
            <p:ph type="title"/>
          </p:nvPr>
        </p:nvSpPr>
        <p:spPr/>
        <p:txBody>
          <a:bodyPr/>
          <a:lstStyle/>
          <a:p>
            <a:r>
              <a:rPr lang="en-US" dirty="0"/>
              <a:t>LINEAR CVP RELATIONS</a:t>
            </a:r>
            <a:endParaRPr lang="en-IN" dirty="0"/>
          </a:p>
        </p:txBody>
      </p:sp>
      <p:pic>
        <p:nvPicPr>
          <p:cNvPr id="4" name="Content Placeholder 3">
            <a:extLst>
              <a:ext uri="{FF2B5EF4-FFF2-40B4-BE49-F238E27FC236}">
                <a16:creationId xmlns:a16="http://schemas.microsoft.com/office/drawing/2014/main" id="{58ECEDBD-7299-8138-EF92-B7DEA3C0F98A}"/>
              </a:ext>
            </a:extLst>
          </p:cNvPr>
          <p:cNvPicPr>
            <a:picLocks noGrp="1" noChangeAspect="1"/>
          </p:cNvPicPr>
          <p:nvPr>
            <p:ph idx="1"/>
          </p:nvPr>
        </p:nvPicPr>
        <p:blipFill>
          <a:blip r:embed="rId2"/>
          <a:stretch>
            <a:fillRect/>
          </a:stretch>
        </p:blipFill>
        <p:spPr>
          <a:xfrm>
            <a:off x="1715938" y="2791333"/>
            <a:ext cx="4245274" cy="3101975"/>
          </a:xfrm>
          <a:prstGeom prst="rect">
            <a:avLst/>
          </a:prstGeom>
        </p:spPr>
      </p:pic>
      <p:sp>
        <p:nvSpPr>
          <p:cNvPr id="5" name="TextBox 4">
            <a:extLst>
              <a:ext uri="{FF2B5EF4-FFF2-40B4-BE49-F238E27FC236}">
                <a16:creationId xmlns:a16="http://schemas.microsoft.com/office/drawing/2014/main" id="{71210873-D779-EF0D-6F44-6FD4D0944567}"/>
              </a:ext>
            </a:extLst>
          </p:cNvPr>
          <p:cNvSpPr txBox="1"/>
          <p:nvPr/>
        </p:nvSpPr>
        <p:spPr>
          <a:xfrm>
            <a:off x="6791325" y="2990850"/>
            <a:ext cx="3448050" cy="646331"/>
          </a:xfrm>
          <a:prstGeom prst="rect">
            <a:avLst/>
          </a:prstGeom>
          <a:noFill/>
        </p:spPr>
        <p:txBody>
          <a:bodyPr wrap="square" rtlCol="0">
            <a:spAutoFit/>
          </a:bodyPr>
          <a:lstStyle/>
          <a:p>
            <a:r>
              <a:rPr lang="en-US" dirty="0"/>
              <a:t>Blue line XY- Total cost line</a:t>
            </a:r>
          </a:p>
          <a:p>
            <a:r>
              <a:rPr lang="en-US" dirty="0"/>
              <a:t>Yellow line 0V- Total revenue line</a:t>
            </a:r>
            <a:endParaRPr lang="en-IN" dirty="0"/>
          </a:p>
        </p:txBody>
      </p:sp>
    </p:spTree>
    <p:extLst>
      <p:ext uri="{BB962C8B-B14F-4D97-AF65-F5344CB8AC3E}">
        <p14:creationId xmlns:p14="http://schemas.microsoft.com/office/powerpoint/2010/main" val="3519027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A6C7F5EB-40C9-8E4A-BF1B-7CD3C0E6005C}"/>
              </a:ext>
            </a:extLst>
          </p:cNvPr>
          <p:cNvSpPr>
            <a:spLocks noGrp="1"/>
          </p:cNvSpPr>
          <p:nvPr>
            <p:ph type="title"/>
          </p:nvPr>
        </p:nvSpPr>
        <p:spPr>
          <a:xfrm>
            <a:off x="643467" y="321734"/>
            <a:ext cx="10905066" cy="1135737"/>
          </a:xfrm>
        </p:spPr>
        <p:txBody>
          <a:bodyPr>
            <a:normAutofit fontScale="90000"/>
          </a:bodyPr>
          <a:lstStyle/>
          <a:p>
            <a:r>
              <a:rPr lang="en-US" sz="3600"/>
              <a:t>Separation of Costs into Their Fixed and Variable Elements</a:t>
            </a:r>
          </a:p>
        </p:txBody>
      </p:sp>
      <p:grpSp>
        <p:nvGrpSpPr>
          <p:cNvPr id="63" name="Group 6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64" name="Rectangle 6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fik 6">
            <a:extLst>
              <a:ext uri="{FF2B5EF4-FFF2-40B4-BE49-F238E27FC236}">
                <a16:creationId xmlns:a16="http://schemas.microsoft.com/office/drawing/2014/main" id="{15539699-F83B-204F-4946-6718CD483700}"/>
              </a:ext>
            </a:extLst>
          </p:cNvPr>
          <p:cNvPicPr>
            <a:picLocks noChangeAspect="1"/>
          </p:cNvPicPr>
          <p:nvPr/>
        </p:nvPicPr>
        <p:blipFill>
          <a:blip r:embed="rId3"/>
          <a:stretch>
            <a:fillRect/>
          </a:stretch>
        </p:blipFill>
        <p:spPr>
          <a:xfrm>
            <a:off x="5452433" y="3572221"/>
            <a:ext cx="6253211" cy="1844697"/>
          </a:xfrm>
          <a:prstGeom prst="rect">
            <a:avLst/>
          </a:prstGeom>
        </p:spPr>
      </p:pic>
      <p:grpSp>
        <p:nvGrpSpPr>
          <p:cNvPr id="67" name="Group 6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68" name="Isosceles Triangle 6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Grafik 4">
            <a:extLst>
              <a:ext uri="{FF2B5EF4-FFF2-40B4-BE49-F238E27FC236}">
                <a16:creationId xmlns:a16="http://schemas.microsoft.com/office/drawing/2014/main" id="{C9238B17-0CF6-D496-EE03-1C3A8D7F35E1}"/>
              </a:ext>
            </a:extLst>
          </p:cNvPr>
          <p:cNvPicPr>
            <a:picLocks noChangeAspect="1"/>
          </p:cNvPicPr>
          <p:nvPr/>
        </p:nvPicPr>
        <p:blipFill>
          <a:blip r:embed="rId4"/>
          <a:stretch>
            <a:fillRect/>
          </a:stretch>
        </p:blipFill>
        <p:spPr>
          <a:xfrm>
            <a:off x="5452432" y="1724510"/>
            <a:ext cx="6253212" cy="1723857"/>
          </a:xfrm>
          <a:prstGeom prst="rect">
            <a:avLst/>
          </a:prstGeom>
        </p:spPr>
      </p:pic>
      <p:graphicFrame>
        <p:nvGraphicFramePr>
          <p:cNvPr id="56" name="Inhaltsplatzhalter 9">
            <a:extLst>
              <a:ext uri="{FF2B5EF4-FFF2-40B4-BE49-F238E27FC236}">
                <a16:creationId xmlns:a16="http://schemas.microsoft.com/office/drawing/2014/main" id="{12B02884-7D60-1EB4-438B-70EAECED5521}"/>
              </a:ext>
            </a:extLst>
          </p:cNvPr>
          <p:cNvGraphicFramePr>
            <a:graphicFrameLocks noGrp="1"/>
          </p:cNvGraphicFramePr>
          <p:nvPr>
            <p:ph idx="1"/>
          </p:nvPr>
        </p:nvGraphicFramePr>
        <p:xfrm>
          <a:off x="643469" y="1782981"/>
          <a:ext cx="4008384" cy="439398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129030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9CC4E-C012-817D-2D10-9128CD7A3A54}"/>
              </a:ext>
            </a:extLst>
          </p:cNvPr>
          <p:cNvSpPr>
            <a:spLocks noGrp="1"/>
          </p:cNvSpPr>
          <p:nvPr>
            <p:ph type="title"/>
          </p:nvPr>
        </p:nvSpPr>
        <p:spPr>
          <a:xfrm>
            <a:off x="4399048" y="636168"/>
            <a:ext cx="11029616" cy="1013800"/>
          </a:xfrm>
        </p:spPr>
        <p:txBody>
          <a:bodyPr>
            <a:normAutofit/>
          </a:bodyPr>
          <a:lstStyle/>
          <a:p>
            <a:r>
              <a:rPr lang="en-IN" sz="4000" b="1" dirty="0"/>
              <a:t>Thank You</a:t>
            </a:r>
          </a:p>
        </p:txBody>
      </p:sp>
    </p:spTree>
    <p:extLst>
      <p:ext uri="{BB962C8B-B14F-4D97-AF65-F5344CB8AC3E}">
        <p14:creationId xmlns:p14="http://schemas.microsoft.com/office/powerpoint/2010/main" val="3718831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B9FD7-41D0-8256-F5AE-596FAAF8C06E}"/>
              </a:ext>
            </a:extLst>
          </p:cNvPr>
          <p:cNvSpPr>
            <a:spLocks noGrp="1"/>
          </p:cNvSpPr>
          <p:nvPr>
            <p:ph type="title"/>
          </p:nvPr>
        </p:nvSpPr>
        <p:spPr/>
        <p:txBody>
          <a:bodyPr/>
          <a:lstStyle/>
          <a:p>
            <a:r>
              <a:rPr lang="en-US" dirty="0"/>
              <a:t>FIXED COST FUNCTIONS</a:t>
            </a:r>
            <a:endParaRPr lang="en-IN" dirty="0"/>
          </a:p>
        </p:txBody>
      </p:sp>
      <p:pic>
        <p:nvPicPr>
          <p:cNvPr id="4" name="Content Placeholder 3">
            <a:extLst>
              <a:ext uri="{FF2B5EF4-FFF2-40B4-BE49-F238E27FC236}">
                <a16:creationId xmlns:a16="http://schemas.microsoft.com/office/drawing/2014/main" id="{D9083F93-1218-0724-4AC9-E5A8D1228C86}"/>
              </a:ext>
            </a:extLst>
          </p:cNvPr>
          <p:cNvPicPr>
            <a:picLocks noGrp="1" noChangeAspect="1"/>
          </p:cNvPicPr>
          <p:nvPr>
            <p:ph idx="1"/>
          </p:nvPr>
        </p:nvPicPr>
        <p:blipFill>
          <a:blip r:embed="rId2"/>
          <a:stretch>
            <a:fillRect/>
          </a:stretch>
        </p:blipFill>
        <p:spPr>
          <a:xfrm>
            <a:off x="1914525" y="2784475"/>
            <a:ext cx="3733800" cy="2581275"/>
          </a:xfrm>
          <a:prstGeom prst="rect">
            <a:avLst/>
          </a:prstGeom>
        </p:spPr>
      </p:pic>
      <p:sp>
        <p:nvSpPr>
          <p:cNvPr id="5" name="TextBox 4">
            <a:extLst>
              <a:ext uri="{FF2B5EF4-FFF2-40B4-BE49-F238E27FC236}">
                <a16:creationId xmlns:a16="http://schemas.microsoft.com/office/drawing/2014/main" id="{C4BE710C-483B-0841-4636-FAF1A4F2B9EB}"/>
              </a:ext>
            </a:extLst>
          </p:cNvPr>
          <p:cNvSpPr txBox="1"/>
          <p:nvPr/>
        </p:nvSpPr>
        <p:spPr>
          <a:xfrm>
            <a:off x="6810375" y="2784475"/>
            <a:ext cx="4181475" cy="2585323"/>
          </a:xfrm>
          <a:prstGeom prst="rect">
            <a:avLst/>
          </a:prstGeom>
          <a:noFill/>
        </p:spPr>
        <p:txBody>
          <a:bodyPr wrap="square" rtlCol="0">
            <a:spAutoFit/>
          </a:bodyPr>
          <a:lstStyle/>
          <a:p>
            <a:r>
              <a:rPr lang="en-US" b="1" i="0" dirty="0">
                <a:solidFill>
                  <a:srgbClr val="202124"/>
                </a:solidFill>
                <a:effectLst/>
                <a:latin typeface="arial" panose="020B0604020202020204" pitchFamily="34" charset="0"/>
              </a:rPr>
              <a:t>Fixed costs refer to expenses that a company must pay, independent of any specific business activities. These costs are set over a specified period of time and do not change with production levels. Fixed costs can be direct or indirect and may influence profitability at different points on the income statement.</a:t>
            </a:r>
            <a:endParaRPr lang="en-IN" b="1" dirty="0"/>
          </a:p>
        </p:txBody>
      </p:sp>
    </p:spTree>
    <p:extLst>
      <p:ext uri="{BB962C8B-B14F-4D97-AF65-F5344CB8AC3E}">
        <p14:creationId xmlns:p14="http://schemas.microsoft.com/office/powerpoint/2010/main" val="1294861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21238-B6A3-1033-B913-D129396DA8A9}"/>
              </a:ext>
            </a:extLst>
          </p:cNvPr>
          <p:cNvSpPr>
            <a:spLocks noGrp="1"/>
          </p:cNvSpPr>
          <p:nvPr>
            <p:ph type="title"/>
          </p:nvPr>
        </p:nvSpPr>
        <p:spPr/>
        <p:txBody>
          <a:bodyPr/>
          <a:lstStyle/>
          <a:p>
            <a:r>
              <a:rPr lang="en-US" dirty="0"/>
              <a:t>NUMERICAL APPROACH TO CVP</a:t>
            </a:r>
            <a:endParaRPr lang="en-IN" dirty="0"/>
          </a:p>
        </p:txBody>
      </p:sp>
      <p:sp>
        <p:nvSpPr>
          <p:cNvPr id="3" name="Content Placeholder 2">
            <a:extLst>
              <a:ext uri="{FF2B5EF4-FFF2-40B4-BE49-F238E27FC236}">
                <a16:creationId xmlns:a16="http://schemas.microsoft.com/office/drawing/2014/main" id="{4E697B2E-8A89-2BDD-EAE1-3D5915F7383C}"/>
              </a:ext>
            </a:extLst>
          </p:cNvPr>
          <p:cNvSpPr>
            <a:spLocks noGrp="1"/>
          </p:cNvSpPr>
          <p:nvPr>
            <p:ph idx="1"/>
          </p:nvPr>
        </p:nvSpPr>
        <p:spPr>
          <a:xfrm>
            <a:off x="2097786" y="2591300"/>
            <a:ext cx="7729728" cy="3101983"/>
          </a:xfrm>
        </p:spPr>
        <p:txBody>
          <a:bodyPr>
            <a:normAutofit fontScale="25000" lnSpcReduction="20000"/>
          </a:bodyPr>
          <a:lstStyle/>
          <a:p>
            <a:pPr marL="0" indent="0" algn="l">
              <a:buNone/>
            </a:pPr>
            <a:r>
              <a:rPr lang="en-US" sz="5600" b="1" i="0" dirty="0" err="1">
                <a:solidFill>
                  <a:srgbClr val="575757"/>
                </a:solidFill>
                <a:effectLst/>
                <a:latin typeface="Arial" panose="020B0604020202020204" pitchFamily="34" charset="0"/>
                <a:cs typeface="Arial" panose="020B0604020202020204" pitchFamily="34" charset="0"/>
              </a:rPr>
              <a:t>Norvik</a:t>
            </a:r>
            <a:r>
              <a:rPr lang="en-US" sz="5600" b="1" i="0" dirty="0">
                <a:solidFill>
                  <a:srgbClr val="575757"/>
                </a:solidFill>
                <a:effectLst/>
                <a:latin typeface="Arial" panose="020B0604020202020204" pitchFamily="34" charset="0"/>
                <a:cs typeface="Arial" panose="020B0604020202020204" pitchFamily="34" charset="0"/>
              </a:rPr>
              <a:t> Enterprises operates in the leisure and entertainment industry and one of its activities is to promote concerts at locations throughout Europe. The company is examining the viability of a concert in Helsinki. Estimated fixed costs are £60,000. These include the fees paid to performers, the hire of the venue and advertising costs. Variable costs consist of the cost of a pre-packed buffet that will be provided by a firm of caterers at a price which is currently being negotiated, but it is likely to be in the region of £10 per ticket sold. The proposed price for the sale of a ticket is £20. The management of </a:t>
            </a:r>
            <a:r>
              <a:rPr lang="en-US" sz="5600" b="1" i="0" dirty="0" err="1">
                <a:solidFill>
                  <a:srgbClr val="575757"/>
                </a:solidFill>
                <a:effectLst/>
                <a:latin typeface="Arial" panose="020B0604020202020204" pitchFamily="34" charset="0"/>
                <a:cs typeface="Arial" panose="020B0604020202020204" pitchFamily="34" charset="0"/>
              </a:rPr>
              <a:t>Norvik</a:t>
            </a:r>
            <a:r>
              <a:rPr lang="en-US" sz="5600" b="1" i="0" dirty="0">
                <a:solidFill>
                  <a:srgbClr val="575757"/>
                </a:solidFill>
                <a:effectLst/>
                <a:latin typeface="Arial" panose="020B0604020202020204" pitchFamily="34" charset="0"/>
                <a:cs typeface="Arial" panose="020B0604020202020204" pitchFamily="34" charset="0"/>
              </a:rPr>
              <a:t> have requested the following information:</a:t>
            </a:r>
          </a:p>
          <a:p>
            <a:pPr marL="0" indent="0" algn="l">
              <a:buNone/>
            </a:pPr>
            <a:r>
              <a:rPr lang="en-US" sz="5600" b="1" dirty="0">
                <a:solidFill>
                  <a:srgbClr val="575757"/>
                </a:solidFill>
                <a:latin typeface="Arial" panose="020B0604020202020204" pitchFamily="34" charset="0"/>
                <a:cs typeface="Arial" panose="020B0604020202020204" pitchFamily="34" charset="0"/>
              </a:rPr>
              <a:t>1. </a:t>
            </a:r>
            <a:r>
              <a:rPr lang="en-US" sz="5600" b="1" i="0" dirty="0">
                <a:solidFill>
                  <a:srgbClr val="575757"/>
                </a:solidFill>
                <a:effectLst/>
                <a:latin typeface="Arial" panose="020B0604020202020204" pitchFamily="34" charset="0"/>
                <a:cs typeface="Arial" panose="020B0604020202020204" pitchFamily="34" charset="0"/>
              </a:rPr>
              <a:t>The number of tickets that must be sold to break even (that is, the point at which there is neither a profit nor loss).</a:t>
            </a:r>
          </a:p>
          <a:p>
            <a:pPr marL="0" indent="0" algn="l">
              <a:buNone/>
            </a:pPr>
            <a:r>
              <a:rPr lang="en-US" sz="5600" b="1" i="0" dirty="0">
                <a:solidFill>
                  <a:srgbClr val="575757"/>
                </a:solidFill>
                <a:effectLst/>
                <a:latin typeface="Arial" panose="020B0604020202020204" pitchFamily="34" charset="0"/>
                <a:cs typeface="Arial" panose="020B0604020202020204" pitchFamily="34" charset="0"/>
              </a:rPr>
              <a:t>2. How many tickets must be sold to earn £30,000 target profit?</a:t>
            </a:r>
          </a:p>
          <a:p>
            <a:pPr marL="0" indent="0" algn="l">
              <a:buNone/>
            </a:pPr>
            <a:r>
              <a:rPr lang="en-US" sz="5600" b="1" i="0" dirty="0">
                <a:solidFill>
                  <a:srgbClr val="575757"/>
                </a:solidFill>
                <a:effectLst/>
                <a:latin typeface="Arial" panose="020B0604020202020204" pitchFamily="34" charset="0"/>
                <a:cs typeface="Arial" panose="020B0604020202020204" pitchFamily="34" charset="0"/>
              </a:rPr>
              <a:t>3. What profit would result if 8,000 tickets were sold?</a:t>
            </a:r>
          </a:p>
          <a:p>
            <a:pPr marL="0" indent="0" algn="l">
              <a:buNone/>
            </a:pPr>
            <a:r>
              <a:rPr lang="en-US" sz="5600" b="1" dirty="0">
                <a:solidFill>
                  <a:srgbClr val="575757"/>
                </a:solidFill>
                <a:latin typeface="Arial" panose="020B0604020202020204" pitchFamily="34" charset="0"/>
                <a:cs typeface="Arial" panose="020B0604020202020204" pitchFamily="34" charset="0"/>
              </a:rPr>
              <a:t>4.</a:t>
            </a:r>
            <a:r>
              <a:rPr lang="en-US" sz="5600" b="1" i="0" dirty="0">
                <a:solidFill>
                  <a:srgbClr val="575757"/>
                </a:solidFill>
                <a:effectLst/>
                <a:latin typeface="Arial" panose="020B0604020202020204" pitchFamily="34" charset="0"/>
                <a:cs typeface="Arial" panose="020B0604020202020204" pitchFamily="34" charset="0"/>
              </a:rPr>
              <a:t> How many additional tickets must be sold to cover the extra cost of television advertising of £8,000?</a:t>
            </a:r>
          </a:p>
          <a:p>
            <a:endParaRPr lang="en-IN" dirty="0"/>
          </a:p>
        </p:txBody>
      </p:sp>
    </p:spTree>
    <p:extLst>
      <p:ext uri="{BB962C8B-B14F-4D97-AF65-F5344CB8AC3E}">
        <p14:creationId xmlns:p14="http://schemas.microsoft.com/office/powerpoint/2010/main" val="2788857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9DBEB2-6B5C-F6A0-E5E8-37C9EFB956D2}"/>
                  </a:ext>
                </a:extLst>
              </p:cNvPr>
              <p:cNvSpPr>
                <a:spLocks noGrp="1"/>
              </p:cNvSpPr>
              <p:nvPr>
                <p:ph idx="1"/>
              </p:nvPr>
            </p:nvSpPr>
            <p:spPr>
              <a:xfrm>
                <a:off x="1859661" y="2438019"/>
                <a:ext cx="7729728" cy="3101983"/>
              </a:xfrm>
            </p:spPr>
            <p:txBody>
              <a:bodyPr>
                <a:normAutofit/>
              </a:bodyPr>
              <a:lstStyle/>
              <a:p>
                <a:pPr marL="0" indent="0" algn="l">
                  <a:buNone/>
                </a:pPr>
                <a:r>
                  <a:rPr lang="en-US" b="1" i="0" dirty="0">
                    <a:solidFill>
                      <a:schemeClr val="tx1"/>
                    </a:solidFill>
                    <a:effectLst/>
                    <a:latin typeface="open-sans"/>
                  </a:rPr>
                  <a:t>1.</a:t>
                </a:r>
                <a:r>
                  <a:rPr lang="en-US" b="1" i="0" dirty="0">
                    <a:solidFill>
                      <a:srgbClr val="B03F3B"/>
                    </a:solidFill>
                    <a:effectLst/>
                    <a:latin typeface="open-sans"/>
                  </a:rPr>
                  <a:t> </a:t>
                </a:r>
                <a:r>
                  <a:rPr lang="en-US" b="1" i="0" dirty="0">
                    <a:solidFill>
                      <a:schemeClr val="tx1"/>
                    </a:solidFill>
                    <a:effectLst/>
                    <a:latin typeface="open-sans"/>
                  </a:rPr>
                  <a:t>Break-Even Point in Units (i.e. Number of Tickets Sold)</a:t>
                </a:r>
              </a:p>
              <a:p>
                <a:pPr marL="0" indent="0" algn="l">
                  <a:buNone/>
                </a:pPr>
                <a:r>
                  <a:rPr lang="en-US" b="0" i="0" dirty="0">
                    <a:solidFill>
                      <a:srgbClr val="575757"/>
                    </a:solidFill>
                    <a:effectLst/>
                    <a:latin typeface="rooney-web"/>
                  </a:rPr>
                  <a:t> You will see that each ticket sold generates a contribution of £10 (£20 selling price – £10 variable cost), which is available to cover fixed costs and, after they are covered, to contribute to profit. When we have obtained sufficient total contribution to cover fixed costs, the break-even point is achieved, and so:</a:t>
                </a:r>
              </a:p>
              <a:p>
                <a:pPr marL="0" indent="0" algn="l">
                  <a:buNone/>
                </a:pPr>
                <a:endParaRPr lang="en-US" dirty="0">
                  <a:solidFill>
                    <a:srgbClr val="575757"/>
                  </a:solidFill>
                  <a:latin typeface="rooney-web"/>
                </a:endParaRPr>
              </a:p>
              <a:p>
                <a:pPr marL="0" indent="0">
                  <a:buNone/>
                </a:pPr>
                <a:r>
                  <a:rPr lang="en-US" b="0" i="0" dirty="0">
                    <a:solidFill>
                      <a:srgbClr val="575757"/>
                    </a:solidFill>
                    <a:effectLst/>
                    <a:latin typeface="rooney-web"/>
                  </a:rPr>
                  <a:t>Break even point in units =     </a:t>
                </a:r>
                <a14:m>
                  <m:oMath xmlns:m="http://schemas.openxmlformats.org/officeDocument/2006/math">
                    <m:r>
                      <a:rPr lang="en-US" b="0" i="1" smtClean="0">
                        <a:solidFill>
                          <a:srgbClr val="575757"/>
                        </a:solidFill>
                        <a:effectLst/>
                        <a:latin typeface="Cambria Math" panose="02040503050406030204" pitchFamily="18" charset="0"/>
                      </a:rPr>
                      <m:t> </m:t>
                    </m:r>
                    <m:f>
                      <m:fPr>
                        <m:ctrlPr>
                          <a:rPr lang="en-US" b="0" i="1" smtClean="0">
                            <a:solidFill>
                              <a:srgbClr val="575757"/>
                            </a:solidFill>
                            <a:effectLst/>
                            <a:latin typeface="Cambria Math" panose="02040503050406030204" pitchFamily="18" charset="0"/>
                          </a:rPr>
                        </m:ctrlPr>
                      </m:fPr>
                      <m:num>
                        <m:r>
                          <a:rPr lang="en-US" b="0" i="1" smtClean="0">
                            <a:solidFill>
                              <a:srgbClr val="575757"/>
                            </a:solidFill>
                            <a:effectLst/>
                            <a:latin typeface="Cambria Math" panose="02040503050406030204" pitchFamily="18" charset="0"/>
                          </a:rPr>
                          <m:t>𝑓𝑖𝑥𝑒𝑑</m:t>
                        </m:r>
                        <m:r>
                          <a:rPr lang="en-US" b="0" i="1" smtClean="0">
                            <a:solidFill>
                              <a:srgbClr val="575757"/>
                            </a:solidFill>
                            <a:effectLst/>
                            <a:latin typeface="Cambria Math" panose="02040503050406030204" pitchFamily="18" charset="0"/>
                          </a:rPr>
                          <m:t> </m:t>
                        </m:r>
                        <m:r>
                          <a:rPr lang="en-US" b="0" i="1" smtClean="0">
                            <a:solidFill>
                              <a:srgbClr val="575757"/>
                            </a:solidFill>
                            <a:effectLst/>
                            <a:latin typeface="Cambria Math" panose="02040503050406030204" pitchFamily="18" charset="0"/>
                          </a:rPr>
                          <m:t>𝑐𝑜𝑠𝑡𝑠</m:t>
                        </m:r>
                        <m:r>
                          <a:rPr lang="en-US" b="0" i="1" smtClean="0">
                            <a:solidFill>
                              <a:srgbClr val="575757"/>
                            </a:solidFill>
                            <a:effectLst/>
                            <a:latin typeface="Cambria Math" panose="02040503050406030204" pitchFamily="18" charset="0"/>
                          </a:rPr>
                          <m:t> (</m:t>
                        </m:r>
                        <m:r>
                          <m:rPr>
                            <m:nor/>
                          </m:rPr>
                          <a:rPr lang="en-US" dirty="0">
                            <a:solidFill>
                              <a:srgbClr val="575757"/>
                            </a:solidFill>
                            <a:latin typeface="rooney-web"/>
                          </a:rPr>
                          <m:t>£</m:t>
                        </m:r>
                        <m:r>
                          <a:rPr lang="en-US" b="0" i="1" smtClean="0">
                            <a:solidFill>
                              <a:srgbClr val="575757"/>
                            </a:solidFill>
                            <a:effectLst/>
                            <a:latin typeface="Cambria Math" panose="02040503050406030204" pitchFamily="18" charset="0"/>
                          </a:rPr>
                          <m:t>60,000)</m:t>
                        </m:r>
                      </m:num>
                      <m:den>
                        <m:r>
                          <a:rPr lang="en-US" b="0" i="1" smtClean="0">
                            <a:solidFill>
                              <a:srgbClr val="575757"/>
                            </a:solidFill>
                            <a:effectLst/>
                            <a:latin typeface="Cambria Math" panose="02040503050406030204" pitchFamily="18" charset="0"/>
                          </a:rPr>
                          <m:t>𝐶𝑜𝑛𝑡𝑟𝑖𝑏𝑢𝑡𝑖𝑜𝑛</m:t>
                        </m:r>
                        <m:r>
                          <a:rPr lang="en-US" b="0" i="1" smtClean="0">
                            <a:solidFill>
                              <a:srgbClr val="575757"/>
                            </a:solidFill>
                            <a:effectLst/>
                            <a:latin typeface="Cambria Math" panose="02040503050406030204" pitchFamily="18" charset="0"/>
                          </a:rPr>
                          <m:t> </m:t>
                        </m:r>
                        <m:r>
                          <a:rPr lang="en-US" b="0" i="1" smtClean="0">
                            <a:solidFill>
                              <a:srgbClr val="575757"/>
                            </a:solidFill>
                            <a:effectLst/>
                            <a:latin typeface="Cambria Math" panose="02040503050406030204" pitchFamily="18" charset="0"/>
                          </a:rPr>
                          <m:t>𝑝𝑒𝑟</m:t>
                        </m:r>
                        <m:r>
                          <a:rPr lang="en-US" b="0" i="1" smtClean="0">
                            <a:solidFill>
                              <a:srgbClr val="575757"/>
                            </a:solidFill>
                            <a:effectLst/>
                            <a:latin typeface="Cambria Math" panose="02040503050406030204" pitchFamily="18" charset="0"/>
                          </a:rPr>
                          <m:t> </m:t>
                        </m:r>
                        <m:r>
                          <a:rPr lang="en-US" b="0" i="1" smtClean="0">
                            <a:solidFill>
                              <a:srgbClr val="575757"/>
                            </a:solidFill>
                            <a:effectLst/>
                            <a:latin typeface="Cambria Math" panose="02040503050406030204" pitchFamily="18" charset="0"/>
                          </a:rPr>
                          <m:t>𝑢𝑛𝑖𝑡</m:t>
                        </m:r>
                        <m:r>
                          <a:rPr lang="en-US" b="0" i="1" smtClean="0">
                            <a:solidFill>
                              <a:srgbClr val="575757"/>
                            </a:solidFill>
                            <a:effectLst/>
                            <a:latin typeface="Cambria Math" panose="02040503050406030204" pitchFamily="18" charset="0"/>
                          </a:rPr>
                          <m:t> (</m:t>
                        </m:r>
                        <m:r>
                          <m:rPr>
                            <m:nor/>
                          </m:rPr>
                          <a:rPr lang="en-US" dirty="0">
                            <a:solidFill>
                              <a:srgbClr val="575757"/>
                            </a:solidFill>
                            <a:latin typeface="rooney-web"/>
                          </a:rPr>
                          <m:t>£</m:t>
                        </m:r>
                        <m:r>
                          <a:rPr lang="en-US" b="0" i="1" dirty="0" smtClean="0">
                            <a:solidFill>
                              <a:srgbClr val="575757"/>
                            </a:solidFill>
                            <a:latin typeface="Cambria Math" panose="02040503050406030204" pitchFamily="18" charset="0"/>
                          </a:rPr>
                          <m:t>10)</m:t>
                        </m:r>
                      </m:den>
                    </m:f>
                  </m:oMath>
                </a14:m>
                <a:endParaRPr lang="en-US" b="0" i="0" dirty="0">
                  <a:solidFill>
                    <a:srgbClr val="575757"/>
                  </a:solidFill>
                  <a:effectLst/>
                  <a:latin typeface="rooney-web"/>
                </a:endParaRPr>
              </a:p>
              <a:p>
                <a:pPr marL="0" indent="0">
                  <a:buNone/>
                </a:pPr>
                <a:r>
                  <a:rPr lang="en-IN" dirty="0"/>
                  <a:t>                                   =  6000 tickets</a:t>
                </a:r>
              </a:p>
            </p:txBody>
          </p:sp>
        </mc:Choice>
        <mc:Fallback xmlns="">
          <p:sp>
            <p:nvSpPr>
              <p:cNvPr id="3" name="Content Placeholder 2">
                <a:extLst>
                  <a:ext uri="{FF2B5EF4-FFF2-40B4-BE49-F238E27FC236}">
                    <a16:creationId xmlns:a16="http://schemas.microsoft.com/office/drawing/2014/main" id="{DE9DBEB2-6B5C-F6A0-E5E8-37C9EFB956D2}"/>
                  </a:ext>
                </a:extLst>
              </p:cNvPr>
              <p:cNvSpPr>
                <a:spLocks noGrp="1" noRot="1" noChangeAspect="1" noMove="1" noResize="1" noEditPoints="1" noAdjustHandles="1" noChangeArrowheads="1" noChangeShapeType="1" noTextEdit="1"/>
              </p:cNvSpPr>
              <p:nvPr>
                <p:ph idx="1"/>
              </p:nvPr>
            </p:nvSpPr>
            <p:spPr>
              <a:xfrm>
                <a:off x="1859661" y="2438019"/>
                <a:ext cx="7729728" cy="3101983"/>
              </a:xfrm>
              <a:blipFill>
                <a:blip r:embed="rId2"/>
                <a:stretch>
                  <a:fillRect l="-631" b="-2161"/>
                </a:stretch>
              </a:blipFill>
            </p:spPr>
            <p:txBody>
              <a:bodyPr/>
              <a:lstStyle/>
              <a:p>
                <a:r>
                  <a:rPr lang="en-IN">
                    <a:noFill/>
                  </a:rPr>
                  <a:t> </a:t>
                </a:r>
              </a:p>
            </p:txBody>
          </p:sp>
        </mc:Fallback>
      </mc:AlternateContent>
    </p:spTree>
    <p:extLst>
      <p:ext uri="{BB962C8B-B14F-4D97-AF65-F5344CB8AC3E}">
        <p14:creationId xmlns:p14="http://schemas.microsoft.com/office/powerpoint/2010/main" val="1609179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36AB6A-088B-30C0-7FEF-0120860A61AF}"/>
                  </a:ext>
                </a:extLst>
              </p:cNvPr>
              <p:cNvSpPr>
                <a:spLocks noGrp="1"/>
              </p:cNvSpPr>
              <p:nvPr>
                <p:ph idx="1"/>
              </p:nvPr>
            </p:nvSpPr>
            <p:spPr>
              <a:xfrm>
                <a:off x="1945386" y="2647569"/>
                <a:ext cx="7729728" cy="3101983"/>
              </a:xfrm>
            </p:spPr>
            <p:txBody>
              <a:bodyPr>
                <a:normAutofit fontScale="85000" lnSpcReduction="10000"/>
              </a:bodyPr>
              <a:lstStyle/>
              <a:p>
                <a:pPr marL="0" indent="0" algn="l">
                  <a:buNone/>
                </a:pPr>
                <a:r>
                  <a:rPr lang="en-US" b="1" i="0" dirty="0">
                    <a:solidFill>
                      <a:schemeClr val="tx1"/>
                    </a:solidFill>
                    <a:effectLst/>
                    <a:latin typeface="open-sans"/>
                  </a:rPr>
                  <a:t>2. Units to Be Sold to Obtain a £30,000 Profit</a:t>
                </a:r>
              </a:p>
              <a:p>
                <a:pPr marL="0" indent="0" algn="l">
                  <a:buNone/>
                </a:pPr>
                <a:r>
                  <a:rPr lang="en-US" b="0" i="0" dirty="0">
                    <a:solidFill>
                      <a:srgbClr val="575757"/>
                    </a:solidFill>
                    <a:effectLst/>
                    <a:latin typeface="rooney-web"/>
                  </a:rPr>
                  <a:t>To achieve a profit of any size we must first obtain sufficient contribution to cover the fixed costs (i.e. the break-even point). If the total contribution is not sufficient to cover the fixed costs then a loss will occur. Once a sufficient total contribution has been achieved, any excess contribution represents profit. Thus to determine the total contribution to obtain a target profit we simply add the target profit to the fixed costs and divide by the contribution per unit so that:</a:t>
                </a:r>
              </a:p>
              <a:p>
                <a:pPr marL="0" indent="0" algn="ctr">
                  <a:buNone/>
                </a:pPr>
                <a:r>
                  <a:rPr lang="en-US" dirty="0">
                    <a:solidFill>
                      <a:srgbClr val="575757"/>
                    </a:solidFill>
                    <a:latin typeface="Calibri" panose="020F0502020204030204" pitchFamily="34" charset="0"/>
                  </a:rPr>
                  <a:t>Units sold for the target profit = </a:t>
                </a:r>
                <a14:m>
                  <m:oMath xmlns:m="http://schemas.openxmlformats.org/officeDocument/2006/math">
                    <m:f>
                      <m:fPr>
                        <m:ctrlPr>
                          <a:rPr lang="en-US" i="1" smtClean="0">
                            <a:solidFill>
                              <a:srgbClr val="575757"/>
                            </a:solidFill>
                            <a:latin typeface="Cambria Math" panose="02040503050406030204" pitchFamily="18" charset="0"/>
                          </a:rPr>
                        </m:ctrlPr>
                      </m:fPr>
                      <m:num>
                        <m:r>
                          <a:rPr lang="en-US" b="0" i="1" smtClean="0">
                            <a:solidFill>
                              <a:srgbClr val="575757"/>
                            </a:solidFill>
                            <a:latin typeface="Cambria Math" panose="02040503050406030204" pitchFamily="18" charset="0"/>
                          </a:rPr>
                          <m:t>𝐹𝑖𝑥𝑒𝑑</m:t>
                        </m:r>
                        <m:r>
                          <a:rPr lang="en-US" b="0" i="1" smtClean="0">
                            <a:solidFill>
                              <a:srgbClr val="575757"/>
                            </a:solidFill>
                            <a:latin typeface="Cambria Math" panose="02040503050406030204" pitchFamily="18" charset="0"/>
                          </a:rPr>
                          <m:t> </m:t>
                        </m:r>
                        <m:r>
                          <a:rPr lang="en-US" b="0" i="1" smtClean="0">
                            <a:solidFill>
                              <a:srgbClr val="575757"/>
                            </a:solidFill>
                            <a:latin typeface="Cambria Math" panose="02040503050406030204" pitchFamily="18" charset="0"/>
                          </a:rPr>
                          <m:t>𝑐𝑜𝑠𝑡𝑠</m:t>
                        </m:r>
                        <m:r>
                          <a:rPr lang="en-US" b="0" i="1" smtClean="0">
                            <a:solidFill>
                              <a:srgbClr val="575757"/>
                            </a:solidFill>
                            <a:latin typeface="Cambria Math" panose="02040503050406030204" pitchFamily="18" charset="0"/>
                          </a:rPr>
                          <m:t> </m:t>
                        </m:r>
                        <m:d>
                          <m:dPr>
                            <m:ctrlPr>
                              <a:rPr lang="en-US" b="0" i="1" smtClean="0">
                                <a:solidFill>
                                  <a:srgbClr val="575757"/>
                                </a:solidFill>
                                <a:latin typeface="Cambria Math" panose="02040503050406030204" pitchFamily="18" charset="0"/>
                              </a:rPr>
                            </m:ctrlPr>
                          </m:dPr>
                          <m:e>
                            <m:r>
                              <m:rPr>
                                <m:nor/>
                              </m:rPr>
                              <a:rPr lang="en-US" dirty="0">
                                <a:solidFill>
                                  <a:srgbClr val="575757"/>
                                </a:solidFill>
                                <a:latin typeface="rooney-web"/>
                              </a:rPr>
                              <m:t>£</m:t>
                            </m:r>
                            <m:r>
                              <a:rPr lang="en-US" b="0" i="1" dirty="0" smtClean="0">
                                <a:solidFill>
                                  <a:srgbClr val="575757"/>
                                </a:solidFill>
                                <a:latin typeface="Cambria Math" panose="02040503050406030204" pitchFamily="18" charset="0"/>
                              </a:rPr>
                              <m:t>60,000</m:t>
                            </m:r>
                          </m:e>
                        </m:d>
                        <m:r>
                          <a:rPr lang="en-US" b="0" i="1" dirty="0" smtClean="0">
                            <a:solidFill>
                              <a:srgbClr val="575757"/>
                            </a:solidFill>
                            <a:latin typeface="Cambria Math" panose="02040503050406030204" pitchFamily="18" charset="0"/>
                          </a:rPr>
                          <m:t>+ </m:t>
                        </m:r>
                        <m:r>
                          <a:rPr lang="en-US" b="0" i="1" dirty="0" smtClean="0">
                            <a:solidFill>
                              <a:srgbClr val="575757"/>
                            </a:solidFill>
                            <a:latin typeface="Cambria Math" panose="02040503050406030204" pitchFamily="18" charset="0"/>
                          </a:rPr>
                          <m:t>𝑇𝑎𝑟𝑔𝑒𝑡</m:t>
                        </m:r>
                        <m:r>
                          <a:rPr lang="en-US" b="0" i="1" dirty="0" smtClean="0">
                            <a:solidFill>
                              <a:srgbClr val="575757"/>
                            </a:solidFill>
                            <a:latin typeface="Cambria Math" panose="02040503050406030204" pitchFamily="18" charset="0"/>
                          </a:rPr>
                          <m:t> </m:t>
                        </m:r>
                        <m:r>
                          <a:rPr lang="en-US" b="0" i="1" dirty="0" smtClean="0">
                            <a:solidFill>
                              <a:srgbClr val="575757"/>
                            </a:solidFill>
                            <a:latin typeface="Cambria Math" panose="02040503050406030204" pitchFamily="18" charset="0"/>
                          </a:rPr>
                          <m:t>𝑝𝑟𝑜𝑓𝑖𝑡</m:t>
                        </m:r>
                        <m:r>
                          <a:rPr lang="en-US" b="0" i="1" dirty="0" smtClean="0">
                            <a:solidFill>
                              <a:srgbClr val="575757"/>
                            </a:solidFill>
                            <a:latin typeface="Cambria Math" panose="02040503050406030204" pitchFamily="18" charset="0"/>
                          </a:rPr>
                          <m:t>(</m:t>
                        </m:r>
                        <m:r>
                          <m:rPr>
                            <m:nor/>
                          </m:rPr>
                          <a:rPr lang="en-US" dirty="0">
                            <a:solidFill>
                              <a:srgbClr val="575757"/>
                            </a:solidFill>
                            <a:latin typeface="rooney-web"/>
                          </a:rPr>
                          <m:t>£</m:t>
                        </m:r>
                        <m:r>
                          <a:rPr lang="en-US" b="0" i="1" dirty="0" smtClean="0">
                            <a:solidFill>
                              <a:srgbClr val="575757"/>
                            </a:solidFill>
                            <a:latin typeface="Cambria Math" panose="02040503050406030204" pitchFamily="18" charset="0"/>
                          </a:rPr>
                          <m:t>30,000)</m:t>
                        </m:r>
                      </m:num>
                      <m:den>
                        <m:r>
                          <a:rPr lang="en-US" b="0" i="1" smtClean="0">
                            <a:solidFill>
                              <a:srgbClr val="575757"/>
                            </a:solidFill>
                            <a:latin typeface="Cambria Math" panose="02040503050406030204" pitchFamily="18" charset="0"/>
                          </a:rPr>
                          <m:t>𝐶𝑜𝑛𝑡𝑟𝑖𝑏𝑢𝑡𝑖𝑜𝑛</m:t>
                        </m:r>
                        <m:r>
                          <a:rPr lang="en-US" b="0" i="1" smtClean="0">
                            <a:solidFill>
                              <a:srgbClr val="575757"/>
                            </a:solidFill>
                            <a:latin typeface="Cambria Math" panose="02040503050406030204" pitchFamily="18" charset="0"/>
                          </a:rPr>
                          <m:t> </m:t>
                        </m:r>
                        <m:r>
                          <a:rPr lang="en-US" b="0" i="1" smtClean="0">
                            <a:solidFill>
                              <a:srgbClr val="575757"/>
                            </a:solidFill>
                            <a:latin typeface="Cambria Math" panose="02040503050406030204" pitchFamily="18" charset="0"/>
                          </a:rPr>
                          <m:t>𝑝𝑒𝑟</m:t>
                        </m:r>
                        <m:r>
                          <a:rPr lang="en-US" b="0" i="1" smtClean="0">
                            <a:solidFill>
                              <a:srgbClr val="575757"/>
                            </a:solidFill>
                            <a:latin typeface="Cambria Math" panose="02040503050406030204" pitchFamily="18" charset="0"/>
                          </a:rPr>
                          <m:t> </m:t>
                        </m:r>
                        <m:r>
                          <a:rPr lang="en-US" b="0" i="1" smtClean="0">
                            <a:solidFill>
                              <a:srgbClr val="575757"/>
                            </a:solidFill>
                            <a:latin typeface="Cambria Math" panose="02040503050406030204" pitchFamily="18" charset="0"/>
                          </a:rPr>
                          <m:t>𝑢𝑛𝑖𝑡</m:t>
                        </m:r>
                        <m:r>
                          <a:rPr lang="en-US" b="0" i="1" smtClean="0">
                            <a:solidFill>
                              <a:srgbClr val="575757"/>
                            </a:solidFill>
                            <a:latin typeface="Cambria Math" panose="02040503050406030204" pitchFamily="18" charset="0"/>
                          </a:rPr>
                          <m:t> (</m:t>
                        </m:r>
                        <m:r>
                          <m:rPr>
                            <m:nor/>
                          </m:rPr>
                          <a:rPr lang="en-US" dirty="0">
                            <a:solidFill>
                              <a:srgbClr val="575757"/>
                            </a:solidFill>
                            <a:latin typeface="rooney-web"/>
                          </a:rPr>
                          <m:t>£</m:t>
                        </m:r>
                        <m:r>
                          <a:rPr lang="en-US" b="0" i="1" dirty="0" smtClean="0">
                            <a:solidFill>
                              <a:srgbClr val="575757"/>
                            </a:solidFill>
                            <a:latin typeface="Cambria Math" panose="02040503050406030204" pitchFamily="18" charset="0"/>
                          </a:rPr>
                          <m:t>10)</m:t>
                        </m:r>
                      </m:den>
                    </m:f>
                  </m:oMath>
                </a14:m>
                <a:endParaRPr lang="en-US" b="0" i="0" dirty="0">
                  <a:solidFill>
                    <a:srgbClr val="575757"/>
                  </a:solidFill>
                  <a:effectLst/>
                  <a:latin typeface="Calibri" panose="020F0502020204030204" pitchFamily="34" charset="0"/>
                </a:endParaRPr>
              </a:p>
              <a:p>
                <a:pPr marL="0" indent="0" algn="ctr">
                  <a:buNone/>
                </a:pPr>
                <a:r>
                  <a:rPr lang="en-US" b="0" i="0" dirty="0">
                    <a:solidFill>
                      <a:srgbClr val="575757"/>
                    </a:solidFill>
                    <a:effectLst/>
                    <a:latin typeface="Calibri" panose="020F0502020204030204" pitchFamily="34" charset="0"/>
                  </a:rPr>
                  <a:t>= </a:t>
                </a:r>
                <a:r>
                  <a:rPr lang="en-US" b="1" i="0" dirty="0">
                    <a:solidFill>
                      <a:srgbClr val="575757"/>
                    </a:solidFill>
                    <a:effectLst/>
                    <a:latin typeface="Calibri" panose="020F0502020204030204" pitchFamily="34" charset="0"/>
                  </a:rPr>
                  <a:t>9000 tickets</a:t>
                </a:r>
              </a:p>
              <a:p>
                <a:pPr marL="0" indent="0" algn="l">
                  <a:buNone/>
                </a:pPr>
                <a:r>
                  <a:rPr lang="en-US" b="0" i="0" dirty="0">
                    <a:solidFill>
                      <a:srgbClr val="575757"/>
                    </a:solidFill>
                    <a:effectLst/>
                    <a:latin typeface="rooney-web"/>
                  </a:rPr>
                  <a:t>As 6,000 tickets need to be sold to break even this can be interpreted as 3,000 extra tickets, each earning a contribution of £10, that is £30,000.</a:t>
                </a:r>
              </a:p>
              <a:p>
                <a:endParaRPr lang="en-IN" dirty="0"/>
              </a:p>
            </p:txBody>
          </p:sp>
        </mc:Choice>
        <mc:Fallback xmlns="">
          <p:sp>
            <p:nvSpPr>
              <p:cNvPr id="3" name="Content Placeholder 2">
                <a:extLst>
                  <a:ext uri="{FF2B5EF4-FFF2-40B4-BE49-F238E27FC236}">
                    <a16:creationId xmlns:a16="http://schemas.microsoft.com/office/drawing/2014/main" id="{BC36AB6A-088B-30C0-7FEF-0120860A61AF}"/>
                  </a:ext>
                </a:extLst>
              </p:cNvPr>
              <p:cNvSpPr>
                <a:spLocks noGrp="1" noRot="1" noChangeAspect="1" noMove="1" noResize="1" noEditPoints="1" noAdjustHandles="1" noChangeArrowheads="1" noChangeShapeType="1" noTextEdit="1"/>
              </p:cNvSpPr>
              <p:nvPr>
                <p:ph idx="1"/>
              </p:nvPr>
            </p:nvSpPr>
            <p:spPr>
              <a:xfrm>
                <a:off x="1945386" y="2647569"/>
                <a:ext cx="7729728" cy="3101983"/>
              </a:xfrm>
              <a:blipFill>
                <a:blip r:embed="rId2"/>
                <a:stretch>
                  <a:fillRect l="-315" t="-1768" r="-552"/>
                </a:stretch>
              </a:blipFill>
            </p:spPr>
            <p:txBody>
              <a:bodyPr/>
              <a:lstStyle/>
              <a:p>
                <a:r>
                  <a:rPr lang="en-IN">
                    <a:noFill/>
                  </a:rPr>
                  <a:t> </a:t>
                </a:r>
              </a:p>
            </p:txBody>
          </p:sp>
        </mc:Fallback>
      </mc:AlternateContent>
    </p:spTree>
    <p:extLst>
      <p:ext uri="{BB962C8B-B14F-4D97-AF65-F5344CB8AC3E}">
        <p14:creationId xmlns:p14="http://schemas.microsoft.com/office/powerpoint/2010/main" val="3275105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795D1C-E88F-858A-2CB8-76F6B22FD77D}"/>
              </a:ext>
            </a:extLst>
          </p:cNvPr>
          <p:cNvSpPr>
            <a:spLocks noGrp="1"/>
          </p:cNvSpPr>
          <p:nvPr>
            <p:ph idx="1"/>
          </p:nvPr>
        </p:nvSpPr>
        <p:spPr>
          <a:xfrm>
            <a:off x="1640586" y="2380869"/>
            <a:ext cx="7729728" cy="3101983"/>
          </a:xfrm>
        </p:spPr>
        <p:txBody>
          <a:bodyPr>
            <a:normAutofit fontScale="92500" lnSpcReduction="20000"/>
          </a:bodyPr>
          <a:lstStyle/>
          <a:p>
            <a:pPr marL="0" indent="0" algn="l">
              <a:buNone/>
            </a:pPr>
            <a:r>
              <a:rPr lang="en-US" b="1" i="0" dirty="0">
                <a:solidFill>
                  <a:schemeClr val="tx1"/>
                </a:solidFill>
                <a:effectLst/>
                <a:latin typeface="open-sans"/>
              </a:rPr>
              <a:t>3. Profit from the Sale of 8,000 Tickets</a:t>
            </a:r>
          </a:p>
          <a:p>
            <a:r>
              <a:rPr lang="en-US" b="0" i="0" dirty="0">
                <a:solidFill>
                  <a:srgbClr val="575757"/>
                </a:solidFill>
                <a:effectLst/>
                <a:latin typeface="rooney-web"/>
              </a:rPr>
              <a:t>The total contribution from the sale of 8,000 tickets is £80,000 (8,000 × £10).</a:t>
            </a:r>
          </a:p>
          <a:p>
            <a:r>
              <a:rPr lang="en-US" b="0" i="0" dirty="0">
                <a:solidFill>
                  <a:srgbClr val="575757"/>
                </a:solidFill>
                <a:effectLst/>
                <a:latin typeface="rooney-web"/>
              </a:rPr>
              <a:t> To ascertain the profit, we deduct the fixed costs of £60,000 giving a net profit of £20,000.</a:t>
            </a:r>
          </a:p>
          <a:p>
            <a:r>
              <a:rPr lang="en-US" b="0" i="0" dirty="0">
                <a:solidFill>
                  <a:srgbClr val="575757"/>
                </a:solidFill>
                <a:effectLst/>
                <a:latin typeface="rooney-web"/>
              </a:rPr>
              <a:t> </a:t>
            </a:r>
            <a:r>
              <a:rPr lang="en-US" dirty="0">
                <a:solidFill>
                  <a:srgbClr val="575757"/>
                </a:solidFill>
                <a:latin typeface="rooney-web"/>
              </a:rPr>
              <a:t>so </a:t>
            </a:r>
            <a:r>
              <a:rPr lang="en-US" b="0" i="0" dirty="0">
                <a:solidFill>
                  <a:srgbClr val="575757"/>
                </a:solidFill>
                <a:effectLst/>
                <a:latin typeface="rooney-web"/>
              </a:rPr>
              <a:t>now assume that we wish to ascertain the impact on profit if a further 1,000 tickets are sold so that sales volume increases from 8,000 to 9,000 tickets. </a:t>
            </a:r>
          </a:p>
          <a:p>
            <a:r>
              <a:rPr lang="en-US" b="0" i="0" dirty="0">
                <a:solidFill>
                  <a:srgbClr val="575757"/>
                </a:solidFill>
                <a:effectLst/>
                <a:latin typeface="rooney-web"/>
              </a:rPr>
              <a:t>Assuming that fixed costs remain unchanged, the impact on a firm’s profits resulting from a change in the number of units sold can be determined by multiplying the unit contribution margin by the change in units sold. Therefore, the increase in profits will be £10,000 (1,000 units times a unit contribution margin of £10).</a:t>
            </a:r>
          </a:p>
          <a:p>
            <a:endParaRPr lang="en-IN" dirty="0"/>
          </a:p>
        </p:txBody>
      </p:sp>
    </p:spTree>
    <p:extLst>
      <p:ext uri="{BB962C8B-B14F-4D97-AF65-F5344CB8AC3E}">
        <p14:creationId xmlns:p14="http://schemas.microsoft.com/office/powerpoint/2010/main" val="316167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3D77F4-D005-DE40-D361-ECA972AFE24D}"/>
              </a:ext>
            </a:extLst>
          </p:cNvPr>
          <p:cNvSpPr>
            <a:spLocks noGrp="1"/>
          </p:cNvSpPr>
          <p:nvPr>
            <p:ph idx="1"/>
          </p:nvPr>
        </p:nvSpPr>
        <p:spPr>
          <a:xfrm>
            <a:off x="1602486" y="1599819"/>
            <a:ext cx="7729728" cy="3101983"/>
          </a:xfrm>
        </p:spPr>
        <p:txBody>
          <a:bodyPr/>
          <a:lstStyle/>
          <a:p>
            <a:pPr marL="0" indent="0" algn="l">
              <a:buNone/>
            </a:pPr>
            <a:r>
              <a:rPr lang="en-US" b="1" dirty="0">
                <a:solidFill>
                  <a:schemeClr val="tx1"/>
                </a:solidFill>
                <a:latin typeface="open-sans"/>
              </a:rPr>
              <a:t>4</a:t>
            </a:r>
            <a:r>
              <a:rPr lang="en-US" b="1" i="0" dirty="0">
                <a:solidFill>
                  <a:schemeClr val="tx1"/>
                </a:solidFill>
                <a:effectLst/>
                <a:latin typeface="open-sans"/>
              </a:rPr>
              <a:t>. Additional Sales Volume to Meet £8,000 Additional Fixed Advertisement Charges</a:t>
            </a:r>
          </a:p>
          <a:p>
            <a:pPr marL="0" indent="0" algn="l">
              <a:buNone/>
            </a:pPr>
            <a:r>
              <a:rPr lang="en-US" b="0" i="0" dirty="0">
                <a:solidFill>
                  <a:srgbClr val="575757"/>
                </a:solidFill>
                <a:effectLst/>
                <a:latin typeface="rooney-web"/>
              </a:rPr>
              <a:t>The contribution per unit is £10 and fixed costs will increase by £8,000. Therefore, an extra 800 tickets must be sold to cover the additional fixed costs of £8,000.</a:t>
            </a:r>
          </a:p>
          <a:p>
            <a:endParaRPr lang="en-IN" dirty="0"/>
          </a:p>
        </p:txBody>
      </p:sp>
    </p:spTree>
    <p:extLst>
      <p:ext uri="{BB962C8B-B14F-4D97-AF65-F5344CB8AC3E}">
        <p14:creationId xmlns:p14="http://schemas.microsoft.com/office/powerpoint/2010/main" val="4073518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DFE47-2343-279D-7E87-EFAC304ECF7F}"/>
              </a:ext>
            </a:extLst>
          </p:cNvPr>
          <p:cNvSpPr>
            <a:spLocks noGrp="1"/>
          </p:cNvSpPr>
          <p:nvPr>
            <p:ph type="title"/>
          </p:nvPr>
        </p:nvSpPr>
        <p:spPr/>
        <p:txBody>
          <a:bodyPr/>
          <a:lstStyle/>
          <a:p>
            <a:r>
              <a:rPr lang="en-US" dirty="0"/>
              <a:t>CONTRIBUTION MARGIN RATIO</a:t>
            </a:r>
            <a:endParaRPr lang="en-IN" dirty="0"/>
          </a:p>
        </p:txBody>
      </p:sp>
      <p:sp>
        <p:nvSpPr>
          <p:cNvPr id="3" name="Content Placeholder 2">
            <a:extLst>
              <a:ext uri="{FF2B5EF4-FFF2-40B4-BE49-F238E27FC236}">
                <a16:creationId xmlns:a16="http://schemas.microsoft.com/office/drawing/2014/main" id="{A24E9CF6-AC79-90E9-F084-5255D0467975}"/>
              </a:ext>
            </a:extLst>
          </p:cNvPr>
          <p:cNvSpPr>
            <a:spLocks noGrp="1"/>
          </p:cNvSpPr>
          <p:nvPr>
            <p:ph idx="1"/>
          </p:nvPr>
        </p:nvSpPr>
        <p:spPr/>
        <p:txBody>
          <a:bodyPr/>
          <a:lstStyle/>
          <a:p>
            <a:pPr marL="0" indent="0">
              <a:buNone/>
            </a:pPr>
            <a:r>
              <a:rPr lang="en-US" b="0" i="0" dirty="0">
                <a:solidFill>
                  <a:srgbClr val="575757"/>
                </a:solidFill>
                <a:effectLst/>
                <a:latin typeface="rooney-web"/>
              </a:rPr>
              <a:t> If total sales revenue is estimated to be £200,000, the total contribution will be £100,000 (£200,000 × 0.5).</a:t>
            </a:r>
          </a:p>
          <a:p>
            <a:pPr marL="0" indent="0">
              <a:buNone/>
            </a:pPr>
            <a:r>
              <a:rPr lang="en-US" b="0" i="0" dirty="0">
                <a:solidFill>
                  <a:srgbClr val="575757"/>
                </a:solidFill>
                <a:effectLst/>
                <a:latin typeface="rooney-web"/>
              </a:rPr>
              <a:t> To calculate the profit, we deduct fixed costs of £60,000; thus a profit of £40,000 will be obtained from total sales revenue of £200,000.</a:t>
            </a:r>
          </a:p>
          <a:p>
            <a:pPr marL="0" indent="0">
              <a:buNone/>
            </a:pPr>
            <a:r>
              <a:rPr lang="en-US" dirty="0">
                <a:solidFill>
                  <a:srgbClr val="575757"/>
                </a:solidFill>
                <a:latin typeface="rooney-web"/>
              </a:rPr>
              <a:t>Profit = ( Sales revenue x CM ratio) – Fixed costs</a:t>
            </a:r>
          </a:p>
          <a:p>
            <a:pPr marL="0" indent="0">
              <a:buNone/>
            </a:pPr>
            <a:r>
              <a:rPr lang="en-US" dirty="0">
                <a:solidFill>
                  <a:srgbClr val="575757"/>
                </a:solidFill>
                <a:latin typeface="rooney-web"/>
              </a:rPr>
              <a:t>We can rearrange this equations as: </a:t>
            </a:r>
          </a:p>
          <a:p>
            <a:pPr marL="0" indent="0">
              <a:buNone/>
            </a:pPr>
            <a:r>
              <a:rPr lang="en-US" dirty="0">
                <a:solidFill>
                  <a:srgbClr val="575757"/>
                </a:solidFill>
                <a:latin typeface="rooney-web"/>
              </a:rPr>
              <a:t>Profit + Fixed costs = Sales revenue x CM ratio</a:t>
            </a:r>
          </a:p>
          <a:p>
            <a:pPr marL="0" indent="0">
              <a:buNone/>
            </a:pPr>
            <a:r>
              <a:rPr lang="en-US" dirty="0">
                <a:solidFill>
                  <a:srgbClr val="575757"/>
                </a:solidFill>
                <a:latin typeface="rooney-web"/>
              </a:rPr>
              <a:t>The break-even sales revenue (where profit = 0) = Fixed costs/ CM ratio</a:t>
            </a:r>
            <a:endParaRPr lang="en-IN" dirty="0"/>
          </a:p>
        </p:txBody>
      </p:sp>
    </p:spTree>
    <p:extLst>
      <p:ext uri="{BB962C8B-B14F-4D97-AF65-F5344CB8AC3E}">
        <p14:creationId xmlns:p14="http://schemas.microsoft.com/office/powerpoint/2010/main" val="142355804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195</TotalTime>
  <Words>1974</Words>
  <Application>Microsoft Office PowerPoint</Application>
  <PresentationFormat>Widescreen</PresentationFormat>
  <Paragraphs>140</Paragraphs>
  <Slides>21</Slides>
  <Notes>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21</vt:i4>
      </vt:variant>
    </vt:vector>
  </HeadingPairs>
  <TitlesOfParts>
    <vt:vector size="32" baseType="lpstr">
      <vt:lpstr>arial</vt:lpstr>
      <vt:lpstr>arial</vt:lpstr>
      <vt:lpstr>Calibri</vt:lpstr>
      <vt:lpstr>Calibri Light</vt:lpstr>
      <vt:lpstr>Cambria Math</vt:lpstr>
      <vt:lpstr>Gill Sans MT</vt:lpstr>
      <vt:lpstr>open-sans</vt:lpstr>
      <vt:lpstr>rooney-web</vt:lpstr>
      <vt:lpstr>Wingdings 2</vt:lpstr>
      <vt:lpstr>Dividend</vt:lpstr>
      <vt:lpstr>Office Theme</vt:lpstr>
      <vt:lpstr>CURVILINEAR CVP RELATIONSHIPS</vt:lpstr>
      <vt:lpstr>LINEAR CVP RELATIONS</vt:lpstr>
      <vt:lpstr>FIXED COST FUNCTIONS</vt:lpstr>
      <vt:lpstr>NUMERICAL APPROACH TO CVP</vt:lpstr>
      <vt:lpstr>PowerPoint Presentation</vt:lpstr>
      <vt:lpstr>PowerPoint Presentation</vt:lpstr>
      <vt:lpstr>PowerPoint Presentation</vt:lpstr>
      <vt:lpstr>PowerPoint Presentation</vt:lpstr>
      <vt:lpstr>CONTRIBUTION MARGIN RATIO</vt:lpstr>
      <vt:lpstr>PowerPoint Presentation</vt:lpstr>
      <vt:lpstr>PowerPoint Presentation</vt:lpstr>
      <vt:lpstr>Contribution Graph</vt:lpstr>
      <vt:lpstr>Profit -  Volume Graph</vt:lpstr>
      <vt:lpstr>Multi product cvp analysis</vt:lpstr>
      <vt:lpstr>Multi product cvp analysis</vt:lpstr>
      <vt:lpstr>Operating leverage</vt:lpstr>
      <vt:lpstr>Operating leverage</vt:lpstr>
      <vt:lpstr>CVP Analysis Assumptions</vt:lpstr>
      <vt:lpstr>The Impact of Information Technology</vt:lpstr>
      <vt:lpstr>Separation of Costs into Their Fixed and Variable Elements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Contribution Graph</dc:title>
  <dc:creator>Rahul Sakhija</dc:creator>
  <cp:lastModifiedBy>Rahul Sakhija</cp:lastModifiedBy>
  <cp:revision>3</cp:revision>
  <dcterms:created xsi:type="dcterms:W3CDTF">2022-05-27T10:12:37Z</dcterms:created>
  <dcterms:modified xsi:type="dcterms:W3CDTF">2023-05-07T22:38:00Z</dcterms:modified>
</cp:coreProperties>
</file>