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301" r:id="rId4"/>
    <p:sldId id="302" r:id="rId5"/>
    <p:sldId id="260" r:id="rId6"/>
    <p:sldId id="303" r:id="rId7"/>
    <p:sldId id="304" r:id="rId8"/>
    <p:sldId id="305" r:id="rId9"/>
    <p:sldId id="259" r:id="rId10"/>
    <p:sldId id="360" r:id="rId11"/>
    <p:sldId id="306" r:id="rId12"/>
    <p:sldId id="308" r:id="rId13"/>
    <p:sldId id="309" r:id="rId14"/>
    <p:sldId id="310" r:id="rId15"/>
    <p:sldId id="311" r:id="rId16"/>
    <p:sldId id="362" r:id="rId17"/>
    <p:sldId id="363" r:id="rId18"/>
    <p:sldId id="312" r:id="rId19"/>
    <p:sldId id="313" r:id="rId20"/>
    <p:sldId id="314" r:id="rId21"/>
    <p:sldId id="315" r:id="rId22"/>
    <p:sldId id="316" r:id="rId23"/>
    <p:sldId id="318" r:id="rId24"/>
    <p:sldId id="317" r:id="rId25"/>
    <p:sldId id="319" r:id="rId26"/>
    <p:sldId id="361" r:id="rId27"/>
    <p:sldId id="328" r:id="rId28"/>
    <p:sldId id="323" r:id="rId29"/>
    <p:sldId id="325" r:id="rId30"/>
    <p:sldId id="326" r:id="rId31"/>
    <p:sldId id="321" r:id="rId32"/>
    <p:sldId id="34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CC0000"/>
    <a:srgbClr val="000099"/>
    <a:srgbClr val="1F1F0F"/>
    <a:srgbClr val="7E7D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BDAF722-A18E-46B1-BB8D-EC34BAEBA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B6B0-C0ED-4483-BDA5-4BD15C0DF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99F8-5FF5-440F-A189-0AF77243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03B7-91BC-4E4F-90BB-BC2CA6FBAF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27CF397-2D60-40F7-8231-D6E4A337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D596-8493-4418-A7BB-5ABDB3DF3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85D1-FA75-413A-AC27-06C16F0C0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A926-0241-441D-BFB6-4585B8A828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12C0-5927-4B35-8345-115DF85F8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9C0C-E8DB-47A0-A24E-075B20B719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157405-A4F9-437B-8DAD-EDE9A6F1D9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BD1C8F7-4836-46FD-9B7C-CB7CD2DD0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c.i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www.onebookstore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Element types</a:t>
            </a:r>
          </a:p>
          <a:p>
            <a:r>
              <a:rPr lang="en-US" dirty="0"/>
              <a:t>Directive</a:t>
            </a:r>
          </a:p>
          <a:p>
            <a:r>
              <a:rPr lang="en-US" dirty="0"/>
              <a:t>Life cycle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Web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meaningful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public class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HelloServlet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extends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itchFamily="34" charset="0"/>
              </a:rPr>
              <a:t>HttpServlet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{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List&lt;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StudyMaterials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&gt;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stList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=new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ArrayList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&lt;…&gt;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stList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();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public void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itchFamily="34" charset="0"/>
              </a:rPr>
              <a:t>doGet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HttpServletRequest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itchFamily="34" charset="0"/>
              </a:rPr>
              <a:t>request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HttpServletResponse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itchFamily="34" charset="0"/>
              </a:rPr>
              <a:t>response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)       throws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ServletException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IOException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{ 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response.setContentType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("text/html");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PrintWriter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out =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response.getWriter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();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  for(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StudyMaterials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: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this.stList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)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 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out.println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(“Title “ +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stList.getTitle</a:t>
            </a:r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()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+ “ URL: “ +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stList.getURL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());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}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Deployment Descriptor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0668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&lt;?xml version="1.0" encoding="ISO-8859-1"?&gt;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&lt;web-app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xmlns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="http://java.sun.com/xml/ns/j2ee"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xmlns:xsi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="http://www.w3.org/2001/XMLSchema-instance"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xsi:schemaLocation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="http://java.sun.com/xml/ns/j2ee http://java.sun.com/xml/ns/j2ee/web-app_2_5.xsd”    version="2.5“&gt;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servlet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&lt;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servlet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-name&gt;</a:t>
            </a:r>
            <a:r>
              <a:rPr lang="en-US" dirty="0" smtClean="0">
                <a:solidFill>
                  <a:srgbClr val="FF0000"/>
                </a:solidFill>
              </a:rPr>
              <a:t>Form1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servlet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-name&gt;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&lt;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servlet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-class&gt;</a:t>
            </a:r>
            <a:r>
              <a:rPr lang="en-US" dirty="0" err="1" smtClean="0">
                <a:solidFill>
                  <a:srgbClr val="FF0000"/>
                </a:solidFill>
              </a:rPr>
              <a:t>book.HelloServlet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servlet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-class&gt;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servlet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servlet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-mapping&gt;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&lt;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servlet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-name&gt;</a:t>
            </a:r>
            <a:r>
              <a:rPr lang="en-US" dirty="0" smtClean="0">
                <a:solidFill>
                  <a:srgbClr val="FF0000"/>
                </a:solidFill>
              </a:rPr>
              <a:t>Form1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servlet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-name&gt;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&lt;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-pattern&gt;</a:t>
            </a:r>
            <a:r>
              <a:rPr lang="en-US" dirty="0" smtClean="0">
                <a:solidFill>
                  <a:srgbClr val="FF0000"/>
                </a:solidFill>
              </a:rPr>
              <a:t>/store/</a:t>
            </a:r>
            <a:r>
              <a:rPr lang="en-US" dirty="0" err="1" smtClean="0">
                <a:solidFill>
                  <a:srgbClr val="FF0000"/>
                </a:solidFill>
              </a:rPr>
              <a:t>home.do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-pattern&gt;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servlet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-mapping&gt;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&lt;/web-app&gt;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667000"/>
            <a:ext cx="18764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267200"/>
            <a:ext cx="22479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38200" y="5715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Resultant URL</a:t>
            </a:r>
          </a:p>
          <a:p>
            <a:r>
              <a:rPr lang="en-US" dirty="0"/>
              <a:t>– http://</a:t>
            </a:r>
            <a:r>
              <a:rPr lang="en-US" i="1" dirty="0"/>
              <a:t>hostname/webappName/MyAddress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The deployment descriptor (DD), provides a “declarative” mechanism for customizing your web applications without touching source code!</a:t>
            </a:r>
          </a:p>
          <a:p>
            <a:r>
              <a:rPr lang="en-US" b="1" dirty="0" smtClean="0"/>
              <a:t>The actual path name for a </a:t>
            </a:r>
            <a:r>
              <a:rPr lang="en-US" b="1" dirty="0" err="1" smtClean="0"/>
              <a:t>servlet</a:t>
            </a:r>
            <a:r>
              <a:rPr lang="en-US" b="1" dirty="0" smtClean="0"/>
              <a:t> is not specified</a:t>
            </a:r>
          </a:p>
          <a:p>
            <a:pPr lvl="1"/>
            <a:r>
              <a:rPr lang="en-US" dirty="0" smtClean="0"/>
              <a:t>Minimizes touching source code that has already been tested.</a:t>
            </a:r>
          </a:p>
          <a:p>
            <a:pPr lvl="1"/>
            <a:r>
              <a:rPr lang="en-US" dirty="0" smtClean="0"/>
              <a:t>Lets you fine-tune your app’s capabilities, even if you don’t </a:t>
            </a:r>
            <a:r>
              <a:rPr lang="en-US" i="1" dirty="0" smtClean="0"/>
              <a:t>have the source code.</a:t>
            </a:r>
          </a:p>
          <a:p>
            <a:pPr lvl="1"/>
            <a:r>
              <a:rPr lang="en-US" dirty="0" smtClean="0"/>
              <a:t>Lets you adapt your application to different resources (like databases), without having to recompile and test any code.</a:t>
            </a:r>
          </a:p>
          <a:p>
            <a:pPr lvl="1"/>
            <a:r>
              <a:rPr lang="en-US" dirty="0" smtClean="0"/>
              <a:t>Makes it easier for you to maintain dynamic security info like access control lists and security roles.</a:t>
            </a:r>
          </a:p>
          <a:p>
            <a:pPr lvl="1"/>
            <a:r>
              <a:rPr lang="en-US" dirty="0" smtClean="0"/>
              <a:t>Lets non-programmers modify and deploy your web applications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838200"/>
            <a:ext cx="7772400" cy="1371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Model*View*Controller (MVC) takes the business logic out of the </a:t>
            </a:r>
            <a:r>
              <a:rPr lang="en-US" b="1" dirty="0" err="1" smtClean="0"/>
              <a:t>servlet</a:t>
            </a:r>
            <a:r>
              <a:rPr lang="en-US" b="1" dirty="0" smtClean="0"/>
              <a:t>, and puts it in a “Model”— a reusable plain old Java class.</a:t>
            </a:r>
          </a:p>
          <a:p>
            <a:pPr lvl="1"/>
            <a:r>
              <a:rPr lang="en-US" b="1" dirty="0" smtClean="0"/>
              <a:t> The Model is a combination of the business data (like the state of a Shopping Cart) and the methods (rules) that operate on that data. </a:t>
            </a:r>
          </a:p>
          <a:p>
            <a:endParaRPr lang="en-US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962150"/>
            <a:ext cx="8924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100138"/>
            <a:ext cx="80010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258" y="1066800"/>
            <a:ext cx="743930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95400"/>
            <a:ext cx="5562599" cy="398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Redirect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response.sendRedirect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http://www.abc.in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1" y="1143001"/>
            <a:ext cx="5638800" cy="423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Request Dispatcher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09601"/>
            <a:ext cx="66627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267201"/>
            <a:ext cx="4419600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2000" y="5181600"/>
            <a:ext cx="76962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Compiling your </a:t>
            </a:r>
            <a:r>
              <a:rPr lang="en-US" dirty="0" err="1" smtClean="0"/>
              <a:t>servlet</a:t>
            </a:r>
            <a:endParaRPr lang="en-US" dirty="0" smtClean="0"/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–</a:t>
            </a:r>
            <a:r>
              <a:rPr lang="en-US" dirty="0" err="1" smtClean="0"/>
              <a:t>classpath</a:t>
            </a:r>
            <a:r>
              <a:rPr lang="en-US" dirty="0" smtClean="0"/>
              <a:t> /…./tomcat/common/lib/servlet-api.jar; &lt;</a:t>
            </a:r>
            <a:r>
              <a:rPr lang="en-US" dirty="0" err="1" smtClean="0"/>
              <a:t>servlet</a:t>
            </a:r>
            <a:r>
              <a:rPr lang="en-US" dirty="0" smtClean="0"/>
              <a:t> name&gt;</a:t>
            </a:r>
          </a:p>
          <a:p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64" y="1752600"/>
            <a:ext cx="8555836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   Data-Driven Websites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8001000" cy="4267200"/>
          </a:xfrm>
        </p:spPr>
        <p:txBody>
          <a:bodyPr/>
          <a:lstStyle/>
          <a:p>
            <a:r>
              <a:rPr lang="en-US" dirty="0"/>
              <a:t>Websites that provide access to:</a:t>
            </a:r>
          </a:p>
          <a:p>
            <a:pPr lvl="2"/>
            <a:r>
              <a:rPr lang="en-US" dirty="0"/>
              <a:t>Lots of data</a:t>
            </a:r>
          </a:p>
          <a:p>
            <a:pPr lvl="2"/>
            <a:r>
              <a:rPr lang="en-US" dirty="0"/>
              <a:t>Dynamic data</a:t>
            </a:r>
          </a:p>
          <a:p>
            <a:pPr lvl="2"/>
            <a:r>
              <a:rPr lang="en-US" dirty="0"/>
              <a:t>Customized views of data</a:t>
            </a:r>
          </a:p>
          <a:p>
            <a:pPr lvl="2"/>
            <a:r>
              <a:rPr lang="en-US" dirty="0"/>
              <a:t>E.g. ebay.com</a:t>
            </a:r>
          </a:p>
          <a:p>
            <a:endParaRPr lang="en-US" dirty="0"/>
          </a:p>
          <a:p>
            <a:r>
              <a:rPr lang="en-US" dirty="0"/>
              <a:t>Scripts map data to html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086600" y="1676400"/>
            <a:ext cx="1524000" cy="1447800"/>
          </a:xfrm>
          <a:prstGeom prst="flowChartMagneticDisk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</a:rPr>
              <a:t>Database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7162800" y="4038600"/>
            <a:ext cx="1524000" cy="14859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/>
            <a:r>
              <a:rPr lang="en-US" sz="2400" dirty="0">
                <a:latin typeface="Times New Roman" pitchFamily="18" charset="0"/>
              </a:rPr>
              <a:t>html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772400" y="3200400"/>
            <a:ext cx="2286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Servlet Lifecycle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447800"/>
            <a:ext cx="3495675" cy="404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2318"/>
            <a:ext cx="8610600" cy="63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5257800"/>
            <a:ext cx="8001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4114800"/>
            <a:ext cx="8001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3200400"/>
            <a:ext cx="80010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109538"/>
            <a:ext cx="7458075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5638800"/>
            <a:ext cx="8382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429000"/>
            <a:ext cx="83820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295400"/>
            <a:ext cx="83820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Big Lifecycle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Init()</a:t>
            </a:r>
          </a:p>
          <a:p>
            <a:pPr lvl="1"/>
            <a:r>
              <a:rPr lang="en-US" dirty="0" smtClean="0"/>
              <a:t>If you have initialization code (like getting a database connection or registering yourself with other objects), then you’ll override the init() method in your </a:t>
            </a:r>
            <a:r>
              <a:rPr lang="en-US" dirty="0" err="1" smtClean="0"/>
              <a:t>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Service()</a:t>
            </a:r>
          </a:p>
          <a:p>
            <a:pPr lvl="1"/>
            <a:r>
              <a:rPr lang="en-US" dirty="0" smtClean="0"/>
              <a:t>You should NOT override the service() method. Your job is to override the </a:t>
            </a:r>
            <a:r>
              <a:rPr lang="en-US" dirty="0" err="1" smtClean="0"/>
              <a:t>doGet</a:t>
            </a:r>
            <a:r>
              <a:rPr lang="en-US" dirty="0" smtClean="0"/>
              <a:t>() and/or </a:t>
            </a:r>
            <a:r>
              <a:rPr lang="en-US" dirty="0" err="1" smtClean="0"/>
              <a:t>doPost</a:t>
            </a:r>
            <a:r>
              <a:rPr lang="en-US" dirty="0" smtClean="0"/>
              <a:t>() methods and let the service() implementation from </a:t>
            </a:r>
            <a:r>
              <a:rPr lang="en-US" dirty="0" err="1" smtClean="0"/>
              <a:t>HTTPServlet</a:t>
            </a:r>
            <a:r>
              <a:rPr lang="en-US" dirty="0" smtClean="0"/>
              <a:t> worry about calling the right one.</a:t>
            </a:r>
          </a:p>
          <a:p>
            <a:r>
              <a:rPr lang="en-US" dirty="0" err="1" smtClean="0"/>
              <a:t>doGet</a:t>
            </a:r>
            <a:r>
              <a:rPr lang="en-US" dirty="0" smtClean="0"/>
              <a:t>() or </a:t>
            </a:r>
            <a:r>
              <a:rPr lang="en-US" dirty="0" err="1" smtClean="0"/>
              <a:t>doPost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Whichever one(s) you override tells the Container what you support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an object a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ServletConfig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ServletConfig</a:t>
            </a:r>
            <a:r>
              <a:rPr lang="en-US" dirty="0" smtClean="0"/>
              <a:t> object per </a:t>
            </a:r>
            <a:r>
              <a:rPr lang="en-US" dirty="0" err="1" smtClean="0"/>
              <a:t>servlet</a:t>
            </a:r>
            <a:endParaRPr lang="en-US" dirty="0" smtClean="0"/>
          </a:p>
          <a:p>
            <a:pPr lvl="1"/>
            <a:r>
              <a:rPr lang="en-US" dirty="0" smtClean="0"/>
              <a:t> Use it to pass deploy-time information to the </a:t>
            </a:r>
            <a:r>
              <a:rPr lang="en-US" dirty="0" err="1" smtClean="0"/>
              <a:t>servlet</a:t>
            </a:r>
            <a:r>
              <a:rPr lang="en-US" dirty="0" smtClean="0"/>
              <a:t> (a database for example) that you don’t want to hard-code into the </a:t>
            </a:r>
            <a:r>
              <a:rPr lang="en-US" dirty="0" err="1" smtClean="0"/>
              <a:t>servlet</a:t>
            </a:r>
            <a:r>
              <a:rPr lang="en-US" dirty="0" smtClean="0"/>
              <a:t> (</a:t>
            </a:r>
            <a:r>
              <a:rPr lang="en-US" dirty="0" err="1" smtClean="0"/>
              <a:t>servlet</a:t>
            </a:r>
            <a:r>
              <a:rPr lang="en-US" dirty="0" smtClean="0"/>
              <a:t> init parameters)</a:t>
            </a:r>
          </a:p>
          <a:p>
            <a:pPr lvl="1"/>
            <a:r>
              <a:rPr lang="en-US" dirty="0" smtClean="0"/>
              <a:t> Use it to access the </a:t>
            </a:r>
            <a:r>
              <a:rPr lang="en-US" dirty="0" err="1" smtClean="0"/>
              <a:t>ServletContext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Parameters are configured in the Deployment Descriptor.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an object a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ServletContext</a:t>
            </a:r>
            <a:r>
              <a:rPr lang="en-US" dirty="0" smtClean="0"/>
              <a:t> per web app</a:t>
            </a:r>
          </a:p>
          <a:p>
            <a:r>
              <a:rPr lang="en-US" dirty="0" smtClean="0"/>
              <a:t> Use it to access web app </a:t>
            </a:r>
            <a:r>
              <a:rPr lang="en-US" i="1" dirty="0" smtClean="0"/>
              <a:t>parameters </a:t>
            </a:r>
            <a:r>
              <a:rPr lang="en-US" dirty="0" smtClean="0"/>
              <a:t>(also configured in the Deployment Descriptor). </a:t>
            </a:r>
          </a:p>
          <a:p>
            <a:r>
              <a:rPr lang="en-US" dirty="0" smtClean="0"/>
              <a:t>Use it as a kind of </a:t>
            </a:r>
            <a:r>
              <a:rPr lang="en-US" i="1" dirty="0" smtClean="0"/>
              <a:t>application bulletin-board, </a:t>
            </a:r>
            <a:r>
              <a:rPr lang="en-US" dirty="0" smtClean="0"/>
              <a:t>where you can put up messages (called</a:t>
            </a:r>
            <a:r>
              <a:rPr lang="en-US" i="1" dirty="0" smtClean="0"/>
              <a:t> attributes</a:t>
            </a:r>
            <a:r>
              <a:rPr lang="en-US" dirty="0" smtClean="0"/>
              <a:t>) that other parts of the application can access.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Use it to get</a:t>
            </a:r>
            <a:r>
              <a:rPr lang="en-US" i="1" dirty="0" smtClean="0"/>
              <a:t> server info, </a:t>
            </a:r>
            <a:r>
              <a:rPr lang="en-US" dirty="0" smtClean="0"/>
              <a:t>including the name and version of the Container, and the version of the API that’s supported.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857460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a JAR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990600"/>
            <a:ext cx="567822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4398"/>
            <a:ext cx="7389081" cy="626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ServletConfig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b="1" dirty="0" err="1" smtClean="0"/>
              <a:t>InitTest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-class&gt;</a:t>
            </a:r>
            <a:r>
              <a:rPr lang="en-US" b="1" dirty="0" err="1" smtClean="0"/>
              <a:t>moreservlets.InitServlet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-class&gt;</a:t>
            </a:r>
          </a:p>
          <a:p>
            <a:pPr lvl="1"/>
            <a:r>
              <a:rPr lang="en-US" b="1" dirty="0" smtClean="0"/>
              <a:t>&lt;init-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pPr lvl="2"/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  <a:r>
              <a:rPr lang="en-US" b="1" dirty="0" err="1" smtClean="0"/>
              <a:t>firstName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</a:p>
          <a:p>
            <a:pPr lvl="2"/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-value&gt;BCSE4&lt;/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</a:p>
          <a:p>
            <a:pPr lvl="1"/>
            <a:r>
              <a:rPr lang="en-US" b="1" dirty="0" smtClean="0"/>
              <a:t>&lt;/init-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&lt;init-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pPr lvl="2"/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  <a:r>
              <a:rPr lang="en-US" b="1" dirty="0" err="1" smtClean="0"/>
              <a:t>emailAddress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</a:p>
          <a:p>
            <a:pPr lvl="2"/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-value&gt;abc@jdvu.ac.in&lt;/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</a:p>
          <a:p>
            <a:pPr lvl="1"/>
            <a:r>
              <a:rPr lang="en-US" b="1" dirty="0" smtClean="0"/>
              <a:t>&lt;/init-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-mapping&gt;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b="1" dirty="0" err="1" smtClean="0"/>
              <a:t>InitTest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url</a:t>
            </a:r>
            <a:r>
              <a:rPr lang="en-US" b="1" dirty="0" smtClean="0"/>
              <a:t>-pattern&gt;/</a:t>
            </a:r>
            <a:r>
              <a:rPr lang="en-US" b="1" dirty="0" err="1" smtClean="0"/>
              <a:t>showInitValues</a:t>
            </a:r>
            <a:r>
              <a:rPr lang="en-US" b="1" dirty="0" smtClean="0"/>
              <a:t>&lt;/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</a:p>
          <a:p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-mapping&gt;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Config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public class </a:t>
            </a:r>
            <a:r>
              <a:rPr lang="en-US" b="1" dirty="0" err="1" smtClean="0"/>
              <a:t>InitServlet</a:t>
            </a:r>
            <a:r>
              <a:rPr lang="en-US" b="1" dirty="0" smtClean="0"/>
              <a:t> extends </a:t>
            </a:r>
            <a:r>
              <a:rPr lang="en-US" b="1" dirty="0" err="1" smtClean="0"/>
              <a:t>HttpServlet</a:t>
            </a:r>
            <a:r>
              <a:rPr lang="en-US" b="1" dirty="0" smtClean="0"/>
              <a:t> {</a:t>
            </a:r>
          </a:p>
          <a:p>
            <a:pPr lvl="1"/>
            <a:r>
              <a:rPr lang="en-US" b="1" dirty="0" smtClean="0"/>
              <a:t>private String </a:t>
            </a:r>
            <a:r>
              <a:rPr lang="en-US" b="1" dirty="0" err="1" smtClean="0"/>
              <a:t>firstName</a:t>
            </a:r>
            <a:r>
              <a:rPr lang="en-US" b="1" dirty="0" smtClean="0"/>
              <a:t>, </a:t>
            </a:r>
            <a:r>
              <a:rPr lang="en-US" b="1" dirty="0" err="1" smtClean="0"/>
              <a:t>emailAddress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public void init() {</a:t>
            </a:r>
          </a:p>
          <a:p>
            <a:pPr lvl="2"/>
            <a:r>
              <a:rPr lang="en-US" b="1" dirty="0" err="1" smtClean="0"/>
              <a:t>ServletConfig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= </a:t>
            </a:r>
            <a:r>
              <a:rPr lang="en-US" b="1" dirty="0" err="1" smtClean="0"/>
              <a:t>getServletConfig</a:t>
            </a:r>
            <a:r>
              <a:rPr lang="en-US" b="1" dirty="0" smtClean="0"/>
              <a:t>();</a:t>
            </a:r>
          </a:p>
          <a:p>
            <a:pPr lvl="2"/>
            <a:r>
              <a:rPr lang="en-US" b="1" dirty="0" err="1" smtClean="0"/>
              <a:t>firstName</a:t>
            </a:r>
            <a:r>
              <a:rPr lang="en-US" b="1" dirty="0" smtClean="0"/>
              <a:t> =</a:t>
            </a:r>
            <a:r>
              <a:rPr lang="en-US" b="1" dirty="0" err="1" smtClean="0"/>
              <a:t>config.getInitParameter</a:t>
            </a:r>
            <a:r>
              <a:rPr lang="en-US" b="1" dirty="0" smtClean="0"/>
              <a:t>("</a:t>
            </a:r>
            <a:r>
              <a:rPr lang="en-US" b="1" dirty="0" err="1" smtClean="0"/>
              <a:t>firstName</a:t>
            </a:r>
            <a:r>
              <a:rPr lang="en-US" b="1" dirty="0" smtClean="0"/>
              <a:t>");</a:t>
            </a:r>
          </a:p>
          <a:p>
            <a:pPr lvl="2"/>
            <a:r>
              <a:rPr lang="en-US" b="1" dirty="0" smtClean="0"/>
              <a:t>if (</a:t>
            </a:r>
            <a:r>
              <a:rPr lang="en-US" b="1" dirty="0" err="1" smtClean="0"/>
              <a:t>firstName</a:t>
            </a:r>
            <a:r>
              <a:rPr lang="en-US" b="1" dirty="0" smtClean="0"/>
              <a:t> == null) {</a:t>
            </a:r>
          </a:p>
          <a:p>
            <a:pPr lvl="3"/>
            <a:r>
              <a:rPr lang="en-US" b="1" dirty="0" err="1" smtClean="0"/>
              <a:t>firstName</a:t>
            </a:r>
            <a:r>
              <a:rPr lang="en-US" b="1" dirty="0" smtClean="0"/>
              <a:t> = "Missing first name";</a:t>
            </a:r>
          </a:p>
          <a:p>
            <a:pPr lvl="2"/>
            <a:r>
              <a:rPr lang="en-US" b="1" dirty="0" smtClean="0"/>
              <a:t>}</a:t>
            </a:r>
          </a:p>
          <a:p>
            <a:pPr lvl="2"/>
            <a:r>
              <a:rPr lang="en-US" b="1" dirty="0" err="1" smtClean="0"/>
              <a:t>emailAddress</a:t>
            </a:r>
            <a:r>
              <a:rPr lang="en-US" b="1" dirty="0" smtClean="0"/>
              <a:t> =</a:t>
            </a:r>
            <a:r>
              <a:rPr lang="en-US" b="1" dirty="0" err="1" smtClean="0"/>
              <a:t>config.getInitParameter</a:t>
            </a:r>
            <a:r>
              <a:rPr lang="en-US" b="1" dirty="0" smtClean="0"/>
              <a:t>("</a:t>
            </a:r>
            <a:r>
              <a:rPr lang="en-US" b="1" dirty="0" err="1" smtClean="0"/>
              <a:t>emailAddress</a:t>
            </a:r>
            <a:r>
              <a:rPr lang="en-US" b="1" dirty="0" smtClean="0"/>
              <a:t>");</a:t>
            </a:r>
          </a:p>
          <a:p>
            <a:pPr lvl="2"/>
            <a:r>
              <a:rPr lang="en-US" b="1" dirty="0" smtClean="0"/>
              <a:t>if (</a:t>
            </a:r>
            <a:r>
              <a:rPr lang="en-US" b="1" dirty="0" err="1" smtClean="0"/>
              <a:t>emailAddress</a:t>
            </a:r>
            <a:r>
              <a:rPr lang="en-US" b="1" dirty="0" smtClean="0"/>
              <a:t> == null) {</a:t>
            </a:r>
          </a:p>
          <a:p>
            <a:pPr lvl="3"/>
            <a:r>
              <a:rPr lang="en-US" b="1" dirty="0" err="1" smtClean="0"/>
              <a:t>emailAddress</a:t>
            </a:r>
            <a:r>
              <a:rPr lang="en-US" b="1" dirty="0" smtClean="0"/>
              <a:t> = "Missing email address";</a:t>
            </a:r>
          </a:p>
          <a:p>
            <a:pPr lvl="2"/>
            <a:r>
              <a:rPr lang="en-US" b="1" dirty="0" smtClean="0"/>
              <a:t>}</a:t>
            </a:r>
          </a:p>
          <a:p>
            <a:r>
              <a:rPr lang="en-US" b="1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x_rack_01060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752600"/>
            <a:ext cx="952500" cy="2190750"/>
          </a:xfrm>
          <a:prstGeom prst="rect">
            <a:avLst/>
          </a:prstGeom>
          <a:noFill/>
          <a:ln/>
        </p:spPr>
      </p:pic>
      <p:pic>
        <p:nvPicPr>
          <p:cNvPr id="5" name="Picture 7" descr="images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514600" y="2743200"/>
            <a:ext cx="1135063" cy="865188"/>
          </a:xfrm>
          <a:prstGeom prst="rect">
            <a:avLst/>
          </a:prstGeom>
          <a:noFill/>
          <a:ln/>
        </p:spPr>
      </p:pic>
      <p:sp>
        <p:nvSpPr>
          <p:cNvPr id="7" name="TextBox 6"/>
          <p:cNvSpPr txBox="1"/>
          <p:nvPr/>
        </p:nvSpPr>
        <p:spPr>
          <a:xfrm>
            <a:off x="0" y="27432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http://www.onebookstore.com/Home.html</a:t>
            </a:r>
            <a:endParaRPr lang="en-US" sz="1050" dirty="0"/>
          </a:p>
        </p:txBody>
      </p:sp>
      <p:sp>
        <p:nvSpPr>
          <p:cNvPr id="9" name="Freeform 8"/>
          <p:cNvSpPr/>
          <p:nvPr/>
        </p:nvSpPr>
        <p:spPr>
          <a:xfrm>
            <a:off x="3429000" y="2362200"/>
            <a:ext cx="3567545" cy="685800"/>
          </a:xfrm>
          <a:custGeom>
            <a:avLst/>
            <a:gdLst>
              <a:gd name="connsiteX0" fmla="*/ 0 w 5167745"/>
              <a:gd name="connsiteY0" fmla="*/ 1431637 h 1431637"/>
              <a:gd name="connsiteX1" fmla="*/ 1787236 w 5167745"/>
              <a:gd name="connsiteY1" fmla="*/ 157018 h 1431637"/>
              <a:gd name="connsiteX2" fmla="*/ 5167745 w 5167745"/>
              <a:gd name="connsiteY2" fmla="*/ 489528 h 143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7745" h="1431637">
                <a:moveTo>
                  <a:pt x="0" y="1431637"/>
                </a:moveTo>
                <a:cubicBezTo>
                  <a:pt x="462972" y="872836"/>
                  <a:pt x="925945" y="314036"/>
                  <a:pt x="1787236" y="157018"/>
                </a:cubicBezTo>
                <a:cubicBezTo>
                  <a:pt x="2648527" y="0"/>
                  <a:pt x="4622800" y="454892"/>
                  <a:pt x="5167745" y="48952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99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5" idx="1"/>
          </p:cNvCxnSpPr>
          <p:nvPr/>
        </p:nvCxnSpPr>
        <p:spPr>
          <a:xfrm flipV="1">
            <a:off x="1219200" y="3175794"/>
            <a:ext cx="1295400" cy="209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1400" y="152400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GET/Home.html HTTP/ 1.1</a:t>
            </a:r>
          </a:p>
          <a:p>
            <a:r>
              <a:rPr lang="en-US" sz="1400" dirty="0" smtClean="0"/>
              <a:t>Host: </a:t>
            </a:r>
            <a:r>
              <a:rPr lang="en-US" sz="1400" dirty="0" smtClean="0">
                <a:hlinkClick r:id="rId4"/>
              </a:rPr>
              <a:t>www.onebookstore.com</a:t>
            </a:r>
            <a:endParaRPr lang="en-US" sz="1400" dirty="0" smtClean="0"/>
          </a:p>
          <a:p>
            <a:r>
              <a:rPr lang="en-US" sz="1400" dirty="0" smtClean="0"/>
              <a:t>User-Agent: Mozilla/5.0(Windows..</a:t>
            </a:r>
          </a:p>
          <a:p>
            <a:r>
              <a:rPr lang="en-US" sz="1400" dirty="0" smtClean="0"/>
              <a:t>…..</a:t>
            </a:r>
            <a:endParaRPr lang="en-US" sz="1400" dirty="0"/>
          </a:p>
        </p:txBody>
      </p:sp>
      <p:sp>
        <p:nvSpPr>
          <p:cNvPr id="16" name="Freeform 15"/>
          <p:cNvSpPr/>
          <p:nvPr/>
        </p:nvSpPr>
        <p:spPr>
          <a:xfrm>
            <a:off x="7523018" y="3352800"/>
            <a:ext cx="1235363" cy="1343891"/>
          </a:xfrm>
          <a:custGeom>
            <a:avLst/>
            <a:gdLst>
              <a:gd name="connsiteX0" fmla="*/ 678873 w 1235363"/>
              <a:gd name="connsiteY0" fmla="*/ 0 h 1343891"/>
              <a:gd name="connsiteX1" fmla="*/ 1122218 w 1235363"/>
              <a:gd name="connsiteY1" fmla="*/ 1274618 h 1343891"/>
              <a:gd name="connsiteX2" fmla="*/ 0 w 1235363"/>
              <a:gd name="connsiteY2" fmla="*/ 415636 h 134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363" h="1343891">
                <a:moveTo>
                  <a:pt x="678873" y="0"/>
                </a:moveTo>
                <a:cubicBezTo>
                  <a:pt x="957118" y="602672"/>
                  <a:pt x="1235363" y="1205345"/>
                  <a:pt x="1122218" y="1274618"/>
                </a:cubicBezTo>
                <a:cubicBezTo>
                  <a:pt x="1009073" y="1343891"/>
                  <a:pt x="205509" y="551872"/>
                  <a:pt x="0" y="415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0" y="4038600"/>
            <a:ext cx="106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Finds the page and generates Http response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14800" y="3276600"/>
            <a:ext cx="16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HTTP/1.1 200 OK</a:t>
            </a:r>
          </a:p>
          <a:p>
            <a:r>
              <a:rPr lang="en-US" sz="1400" dirty="0" smtClean="0"/>
              <a:t>Set-Cookie:…</a:t>
            </a:r>
          </a:p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&lt;html&gt;&lt;body&gt;</a:t>
            </a:r>
          </a:p>
          <a:p>
            <a:r>
              <a:rPr lang="en-US" sz="1400" dirty="0" smtClean="0"/>
              <a:t>&lt;h1 align=….</a:t>
            </a:r>
          </a:p>
          <a:p>
            <a:endParaRPr lang="en-US" sz="1400" dirty="0"/>
          </a:p>
        </p:txBody>
      </p:sp>
      <p:sp>
        <p:nvSpPr>
          <p:cNvPr id="19" name="Freeform 18"/>
          <p:cNvSpPr/>
          <p:nvPr/>
        </p:nvSpPr>
        <p:spPr>
          <a:xfrm>
            <a:off x="3463636" y="2904836"/>
            <a:ext cx="3743037" cy="364837"/>
          </a:xfrm>
          <a:custGeom>
            <a:avLst/>
            <a:gdLst>
              <a:gd name="connsiteX0" fmla="*/ 3685309 w 3743037"/>
              <a:gd name="connsiteY0" fmla="*/ 46182 h 364837"/>
              <a:gd name="connsiteX1" fmla="*/ 3394364 w 3743037"/>
              <a:gd name="connsiteY1" fmla="*/ 46182 h 364837"/>
              <a:gd name="connsiteX2" fmla="*/ 1593273 w 3743037"/>
              <a:gd name="connsiteY2" fmla="*/ 323273 h 364837"/>
              <a:gd name="connsiteX3" fmla="*/ 0 w 3743037"/>
              <a:gd name="connsiteY3" fmla="*/ 295564 h 36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3037" h="364837">
                <a:moveTo>
                  <a:pt x="3685309" y="46182"/>
                </a:moveTo>
                <a:cubicBezTo>
                  <a:pt x="3714173" y="23091"/>
                  <a:pt x="3743037" y="0"/>
                  <a:pt x="3394364" y="46182"/>
                </a:cubicBezTo>
                <a:cubicBezTo>
                  <a:pt x="3045691" y="92364"/>
                  <a:pt x="2159000" y="281709"/>
                  <a:pt x="1593273" y="323273"/>
                </a:cubicBezTo>
                <a:cubicBezTo>
                  <a:pt x="1027546" y="364837"/>
                  <a:pt x="240145" y="300182"/>
                  <a:pt x="0" y="29556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5" idx="2"/>
          </p:cNvCxnSpPr>
          <p:nvPr/>
        </p:nvCxnSpPr>
        <p:spPr>
          <a:xfrm rot="5400000" flipH="1">
            <a:off x="2175272" y="2701528"/>
            <a:ext cx="26988" cy="178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733800"/>
            <a:ext cx="1752600" cy="147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5" grpId="0"/>
      <p:bldP spid="16" grpId="0" animBg="1"/>
      <p:bldP spid="17" grpId="0"/>
      <p:bldP spid="18" grpId="0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ServletContext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624840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getServletConfig</a:t>
            </a:r>
            <a:r>
              <a:rPr lang="en-US" dirty="0" smtClean="0"/>
              <a:t>().</a:t>
            </a:r>
            <a:r>
              <a:rPr lang="en-US" dirty="0" err="1" smtClean="0"/>
              <a:t>getServletContext</a:t>
            </a:r>
            <a:r>
              <a:rPr lang="en-US" dirty="0" smtClean="0"/>
              <a:t>().</a:t>
            </a:r>
            <a:r>
              <a:rPr lang="en-US" dirty="0" err="1" smtClean="0"/>
              <a:t>getinitParameter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5369052" cy="546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ServletContext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 </a:t>
            </a:r>
            <a:r>
              <a:rPr lang="en-US" dirty="0" smtClean="0"/>
              <a:t> &lt;?xml version="1.0" encoding="ISO-8859-1" ?&gt; </a:t>
            </a:r>
          </a:p>
          <a:p>
            <a:r>
              <a:rPr lang="en-US" dirty="0" smtClean="0"/>
              <a:t>&lt;web-app …&gt;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 &lt;context-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r>
              <a:rPr lang="en-US" b="1" dirty="0" smtClean="0"/>
              <a:t> </a:t>
            </a:r>
            <a:r>
              <a:rPr lang="en-US" dirty="0" smtClean="0"/>
              <a:t> &lt;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  <a:r>
              <a:rPr lang="en-US" b="1" dirty="0" smtClean="0"/>
              <a:t>email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-name&gt; </a:t>
            </a:r>
          </a:p>
          <a:p>
            <a:r>
              <a:rPr lang="en-US" b="1" dirty="0" smtClean="0"/>
              <a:t> </a:t>
            </a:r>
            <a:r>
              <a:rPr lang="en-US" dirty="0" smtClean="0"/>
              <a:t> &lt;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  <a:r>
              <a:rPr lang="en-US" b="1" dirty="0" smtClean="0"/>
              <a:t>abc@gmail.com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-value&gt; </a:t>
            </a:r>
          </a:p>
          <a:p>
            <a:r>
              <a:rPr lang="en-US" b="1" dirty="0" smtClean="0"/>
              <a:t> </a:t>
            </a:r>
            <a:r>
              <a:rPr lang="en-US" dirty="0" smtClean="0"/>
              <a:t> &lt;/context-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r>
              <a:rPr lang="en-US" b="1" dirty="0" smtClean="0"/>
              <a:t> </a:t>
            </a:r>
            <a:r>
              <a:rPr lang="en-US" dirty="0" smtClean="0"/>
              <a:t> &lt;/web-app&gt;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getServletContext</a:t>
            </a:r>
            <a:r>
              <a:rPr lang="en-US" dirty="0" smtClean="0"/>
              <a:t>().</a:t>
            </a:r>
            <a:r>
              <a:rPr lang="en-US" dirty="0" err="1" smtClean="0"/>
              <a:t>getInitParameter</a:t>
            </a:r>
            <a:r>
              <a:rPr lang="en-US" dirty="0" smtClean="0"/>
              <a:t>() to read context </a:t>
            </a:r>
            <a:r>
              <a:rPr lang="en-US" dirty="0" err="1" smtClean="0"/>
              <a:t>params</a:t>
            </a:r>
            <a:r>
              <a:rPr lang="en-US" dirty="0" smtClean="0"/>
              <a:t> from </a:t>
            </a:r>
            <a:r>
              <a:rPr lang="en-US" dirty="0" err="1" smtClean="0"/>
              <a:t>servlet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attribute is a name/value pair in a map instance variable</a:t>
            </a:r>
          </a:p>
          <a:p>
            <a:r>
              <a:rPr lang="en-US" dirty="0" smtClean="0"/>
              <a:t>An attribute is either bound to a </a:t>
            </a:r>
            <a:r>
              <a:rPr lang="en-US" dirty="0" err="1" smtClean="0"/>
              <a:t>ServletContext</a:t>
            </a:r>
            <a:r>
              <a:rPr lang="en-US" dirty="0" smtClean="0"/>
              <a:t>, </a:t>
            </a:r>
            <a:r>
              <a:rPr lang="en-US" dirty="0" err="1" smtClean="0"/>
              <a:t>HttpServletRequest</a:t>
            </a:r>
            <a:r>
              <a:rPr lang="en-US" dirty="0" smtClean="0"/>
              <a:t> or an </a:t>
            </a:r>
            <a:r>
              <a:rPr lang="en-US" dirty="0" err="1" smtClean="0"/>
              <a:t>HttpSession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There is no </a:t>
            </a:r>
            <a:r>
              <a:rPr lang="en-US" dirty="0" err="1" smtClean="0"/>
              <a:t>servlet</a:t>
            </a:r>
            <a:r>
              <a:rPr lang="en-US" dirty="0" smtClean="0"/>
              <a:t> specific attribute</a:t>
            </a:r>
          </a:p>
          <a:p>
            <a:r>
              <a:rPr lang="en-US" dirty="0" smtClean="0"/>
              <a:t>Return type of an attribute is an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HTTP GET</a:t>
            </a:r>
          </a:p>
          <a:p>
            <a:pPr lvl="1"/>
            <a:r>
              <a:rPr lang="en-US" dirty="0" smtClean="0"/>
              <a:t>The total amount of characters in a GET is really limited (depending on the server)</a:t>
            </a:r>
          </a:p>
          <a:p>
            <a:pPr lvl="1"/>
            <a:r>
              <a:rPr lang="en-US" dirty="0" smtClean="0"/>
              <a:t>The data you send with the GET is appended to the URL up in the browser bar, so whatever you send is exposed</a:t>
            </a:r>
          </a:p>
          <a:p>
            <a:pPr lvl="1"/>
            <a:r>
              <a:rPr lang="en-US" dirty="0" smtClean="0"/>
              <a:t>Because of this, the user can bookmark a form submission if you use GET</a:t>
            </a:r>
          </a:p>
          <a:p>
            <a:r>
              <a:rPr lang="en-US" dirty="0" smtClean="0"/>
              <a:t>HTTP POST</a:t>
            </a:r>
          </a:p>
          <a:p>
            <a:pPr lvl="1"/>
            <a:r>
              <a:rPr lang="en-US" dirty="0" smtClean="0"/>
              <a:t>The data in included in the request body</a:t>
            </a:r>
          </a:p>
          <a:p>
            <a:pPr lvl="1"/>
            <a:r>
              <a:rPr lang="en-US" dirty="0" smtClean="0"/>
              <a:t>More data can be sent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158038" cy="620713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Servlets</a:t>
            </a:r>
            <a:endParaRPr lang="en-US" sz="360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purpose of a </a:t>
            </a:r>
            <a:r>
              <a:rPr lang="en-US" sz="2400" dirty="0" err="1"/>
              <a:t>servlet</a:t>
            </a:r>
            <a:r>
              <a:rPr lang="en-US" sz="2400" dirty="0"/>
              <a:t> is to create a Web page in response to a client request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Servlets</a:t>
            </a:r>
            <a:r>
              <a:rPr lang="en-US" sz="2400" dirty="0"/>
              <a:t> are written in </a:t>
            </a:r>
            <a:r>
              <a:rPr lang="en-US" sz="2400" dirty="0">
                <a:solidFill>
                  <a:schemeClr val="folHlink"/>
                </a:solidFill>
              </a:rPr>
              <a:t>Java</a:t>
            </a:r>
            <a:r>
              <a:rPr lang="en-US" sz="2400" dirty="0"/>
              <a:t>, with a little </a:t>
            </a:r>
            <a:r>
              <a:rPr lang="en-US" sz="2400" dirty="0">
                <a:solidFill>
                  <a:schemeClr val="folHlink"/>
                </a:solidFill>
              </a:rPr>
              <a:t>HTML</a:t>
            </a:r>
            <a:r>
              <a:rPr lang="en-US" sz="2400" dirty="0"/>
              <a:t> mixed in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HTML is enclosed in </a:t>
            </a:r>
            <a:r>
              <a:rPr lang="en-US" sz="2000" dirty="0" err="1">
                <a:solidFill>
                  <a:srgbClr val="7E7D3F"/>
                </a:solidFill>
                <a:latin typeface="Trebuchet MS" pitchFamily="34" charset="0"/>
              </a:rPr>
              <a:t>out.println</a:t>
            </a:r>
            <a:r>
              <a:rPr lang="en-US" sz="2000" dirty="0">
                <a:solidFill>
                  <a:srgbClr val="7E7D3F"/>
                </a:solidFill>
                <a:latin typeface="Trebuchet MS" pitchFamily="34" charset="0"/>
              </a:rPr>
              <a:t>( )</a:t>
            </a:r>
            <a:r>
              <a:rPr lang="en-US" sz="2000" dirty="0"/>
              <a:t> </a:t>
            </a:r>
            <a:r>
              <a:rPr lang="en-US" sz="2000" dirty="0" smtClean="0"/>
              <a:t>statements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</a:t>
            </a:r>
            <a:r>
              <a:rPr lang="en-US" dirty="0" err="1" smtClean="0"/>
              <a:t>vs</a:t>
            </a:r>
            <a:r>
              <a:rPr lang="en-US" dirty="0" smtClean="0"/>
              <a:t> Web Container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6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4582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Communications support </a:t>
            </a:r>
          </a:p>
          <a:p>
            <a:pPr lvl="1"/>
            <a:r>
              <a:rPr lang="en-US" b="1" dirty="0" smtClean="0"/>
              <a:t>The container provides an easy way for your </a:t>
            </a:r>
            <a:r>
              <a:rPr lang="en-US" b="1" dirty="0" err="1" smtClean="0"/>
              <a:t>servlets</a:t>
            </a:r>
            <a:r>
              <a:rPr lang="en-US" b="1" dirty="0" smtClean="0"/>
              <a:t> to talk to web server. You don’t have to build a </a:t>
            </a:r>
            <a:r>
              <a:rPr lang="en-US" b="1" dirty="0" err="1" smtClean="0"/>
              <a:t>ServerSocket</a:t>
            </a:r>
            <a:r>
              <a:rPr lang="en-US" b="1" dirty="0" smtClean="0"/>
              <a:t>, listen on a port, create streams, etc.</a:t>
            </a:r>
          </a:p>
          <a:p>
            <a:pPr lvl="1"/>
            <a:r>
              <a:rPr lang="en-US" b="1" dirty="0" smtClean="0"/>
              <a:t>The Container knows the protocol between the web server and itself, </a:t>
            </a:r>
          </a:p>
          <a:p>
            <a:r>
              <a:rPr lang="en-US" b="1" dirty="0" smtClean="0"/>
              <a:t>Lifecycle Management </a:t>
            </a:r>
          </a:p>
          <a:p>
            <a:pPr lvl="1"/>
            <a:r>
              <a:rPr lang="en-US" b="1" dirty="0" smtClean="0"/>
              <a:t>It takes care of loading the classes, instantiating and initializing the </a:t>
            </a:r>
            <a:r>
              <a:rPr lang="en-US" b="1" dirty="0" err="1" smtClean="0"/>
              <a:t>servlets</a:t>
            </a:r>
            <a:r>
              <a:rPr lang="en-US" b="1" dirty="0" smtClean="0"/>
              <a:t>, invoking the </a:t>
            </a:r>
            <a:r>
              <a:rPr lang="en-US" b="1" dirty="0" err="1" smtClean="0"/>
              <a:t>servlet</a:t>
            </a:r>
            <a:r>
              <a:rPr lang="en-US" b="1" dirty="0" smtClean="0"/>
              <a:t> methods, and making </a:t>
            </a:r>
            <a:r>
              <a:rPr lang="en-US" b="1" dirty="0" err="1" smtClean="0"/>
              <a:t>servlet</a:t>
            </a:r>
            <a:r>
              <a:rPr lang="en-US" b="1" dirty="0" smtClean="0"/>
              <a:t> instances eligible for garbage collection</a:t>
            </a:r>
            <a:endParaRPr lang="en-US" b="1" i="1" dirty="0" smtClean="0"/>
          </a:p>
          <a:p>
            <a:r>
              <a:rPr lang="en-US" b="1" dirty="0" smtClean="0"/>
              <a:t>Multithreading Support </a:t>
            </a:r>
          </a:p>
          <a:p>
            <a:pPr lvl="1"/>
            <a:r>
              <a:rPr lang="en-US" b="1" dirty="0" smtClean="0"/>
              <a:t>The Container automatically creates a new Java thread for every </a:t>
            </a:r>
            <a:r>
              <a:rPr lang="en-US" b="1" dirty="0" err="1" smtClean="0"/>
              <a:t>servlet</a:t>
            </a:r>
            <a:r>
              <a:rPr lang="en-US" b="1" dirty="0" smtClean="0"/>
              <a:t> request it receives</a:t>
            </a:r>
          </a:p>
          <a:p>
            <a:r>
              <a:rPr lang="en-US" b="1" dirty="0" smtClean="0"/>
              <a:t>Declarative Security </a:t>
            </a:r>
          </a:p>
          <a:p>
            <a:pPr lvl="1"/>
            <a:r>
              <a:rPr lang="en-US" b="1" dirty="0" smtClean="0"/>
              <a:t>With a Container, you get to use an XML deployment descriptor to configure (and modify) security without having to hard-code it into your </a:t>
            </a:r>
            <a:r>
              <a:rPr lang="en-US" b="1" dirty="0" err="1" smtClean="0"/>
              <a:t>servlet</a:t>
            </a:r>
            <a:r>
              <a:rPr lang="en-US" b="1" dirty="0" smtClean="0"/>
              <a:t> (or any other) class code</a:t>
            </a:r>
          </a:p>
          <a:p>
            <a:pPr lvl="1"/>
            <a:r>
              <a:rPr lang="en-US" b="1" dirty="0" smtClean="0"/>
              <a:t>You can manage and change your security without touching and recompiling your Java source files.</a:t>
            </a:r>
          </a:p>
          <a:p>
            <a:r>
              <a:rPr lang="en-US" b="1" dirty="0" smtClean="0"/>
              <a:t>JSP Support </a:t>
            </a:r>
          </a:p>
          <a:p>
            <a:pPr lvl="1"/>
            <a:r>
              <a:rPr lang="en-US" b="1" dirty="0" smtClean="0"/>
              <a:t>The container takes care of translating a </a:t>
            </a:r>
            <a:r>
              <a:rPr lang="en-US" b="1" dirty="0" err="1" smtClean="0"/>
              <a:t>jsp</a:t>
            </a:r>
            <a:r>
              <a:rPr lang="en-US" b="1" dirty="0" smtClean="0"/>
              <a:t> file into java code</a:t>
            </a:r>
            <a:endParaRPr lang="en-US" b="1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443552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914400"/>
            <a:ext cx="3810000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 “Hello World” </a:t>
            </a:r>
            <a:r>
              <a:rPr lang="en-US" dirty="0" err="1"/>
              <a:t>servlet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</a:rPr>
              <a:t>(from the Tomcat installation documentation)</a:t>
            </a:r>
            <a:endParaRPr lang="en-US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1752600"/>
            <a:ext cx="8839200" cy="3785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public class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HelloServlet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extends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itchFamily="34" charset="0"/>
              </a:rPr>
              <a:t>HttpServlet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{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public void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itchFamily="34" charset="0"/>
              </a:rPr>
              <a:t>doGet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HttpServletRequest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itchFamily="34" charset="0"/>
              </a:rPr>
              <a:t>request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HttpServletResponse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itchFamily="34" charset="0"/>
              </a:rPr>
              <a:t>response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)      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throws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ServletException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IOException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{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response.setContentType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("text/html");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PrintWriter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out 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response.getWriter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();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out.println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("&lt;HTML&gt;\n" +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              "&lt;HEAD&gt;&lt;TITLE&gt;Hello&lt;/TITLE&gt;&lt;/HEAD&gt;\n" +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              "&lt;BODY BGCOLOR=\"#FDF5E6\"&gt;\n" +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              "&lt;H1&gt;Hello World&lt;/H1&gt;\n" +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              "&lt;/BODY&gt;&lt;/HTML&gt;");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}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3243</TotalTime>
  <Words>1191</Words>
  <Application>Microsoft Office PowerPoint</Application>
  <PresentationFormat>On-screen Show (4:3)</PresentationFormat>
  <Paragraphs>177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Introduction to Web Application</vt:lpstr>
      <vt:lpstr>   Data-Driven Websites</vt:lpstr>
      <vt:lpstr>Slide 3</vt:lpstr>
      <vt:lpstr>Http Request</vt:lpstr>
      <vt:lpstr>Servlets</vt:lpstr>
      <vt:lpstr>Web Server vs Web Container</vt:lpstr>
      <vt:lpstr>Web Container</vt:lpstr>
      <vt:lpstr>Slide 8</vt:lpstr>
      <vt:lpstr>A “Hello World” servlet (from the Tomcat installation documentation)</vt:lpstr>
      <vt:lpstr>A more meaningful one</vt:lpstr>
      <vt:lpstr>Deployment Descriptor</vt:lpstr>
      <vt:lpstr>Deployment Descriptor</vt:lpstr>
      <vt:lpstr>MVC</vt:lpstr>
      <vt:lpstr>Slide 14</vt:lpstr>
      <vt:lpstr>Slide 15</vt:lpstr>
      <vt:lpstr>Send Redirect</vt:lpstr>
      <vt:lpstr>Request Dispatcher</vt:lpstr>
      <vt:lpstr>Slide 18</vt:lpstr>
      <vt:lpstr>APIs</vt:lpstr>
      <vt:lpstr>Servlet Lifecycle</vt:lpstr>
      <vt:lpstr>Slide 21</vt:lpstr>
      <vt:lpstr>Slide 22</vt:lpstr>
      <vt:lpstr>Three Big Lifecycle Moments</vt:lpstr>
      <vt:lpstr>What makes an object a servlet</vt:lpstr>
      <vt:lpstr>What makes an object a servlet</vt:lpstr>
      <vt:lpstr>Download a JAR</vt:lpstr>
      <vt:lpstr>Slide 27</vt:lpstr>
      <vt:lpstr>ServletConfig parameters</vt:lpstr>
      <vt:lpstr>Read Config Parameter</vt:lpstr>
      <vt:lpstr>ServletContext Parameter</vt:lpstr>
      <vt:lpstr>ServletContext Parameter</vt:lpstr>
      <vt:lpstr>Attributes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Jsps</dc:title>
  <dc:creator>SUPRIO DAS</dc:creator>
  <cp:lastModifiedBy>user</cp:lastModifiedBy>
  <cp:revision>226</cp:revision>
  <dcterms:created xsi:type="dcterms:W3CDTF">2010-02-01T02:29:35Z</dcterms:created>
  <dcterms:modified xsi:type="dcterms:W3CDTF">2019-09-23T10:08:16Z</dcterms:modified>
</cp:coreProperties>
</file>