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DB00A-D674-45DC-9D83-39CF0DC4A54B}" type="datetimeFigureOut">
              <a:rPr lang="en-US" smtClean="0"/>
              <a:pPr/>
              <a:t>01-Jun-20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6E334-B9A4-4321-BF06-33A79D389C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6E334-B9A4-4321-BF06-33A79D389C8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6E334-B9A4-4321-BF06-33A79D389C8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6E334-B9A4-4321-BF06-33A79D389C8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6E334-B9A4-4321-BF06-33A79D389C8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6E334-B9A4-4321-BF06-33A79D389C8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6E334-B9A4-4321-BF06-33A79D389C8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6E334-B9A4-4321-BF06-33A79D389C8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6E334-B9A4-4321-BF06-33A79D389C8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6E334-B9A4-4321-BF06-33A79D389C8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6E334-B9A4-4321-BF06-33A79D389C8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6E334-B9A4-4321-BF06-33A79D389C8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6E334-B9A4-4321-BF06-33A79D389C8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6E334-B9A4-4321-BF06-33A79D389C8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6E334-B9A4-4321-BF06-33A79D389C8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94A-9D07-40A4-B81F-FBA0D173260B}" type="datetimeFigureOut">
              <a:rPr lang="en-US" smtClean="0"/>
              <a:pPr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3918-0AFF-4321-868C-CB5AA9266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94A-9D07-40A4-B81F-FBA0D173260B}" type="datetimeFigureOut">
              <a:rPr lang="en-US" smtClean="0"/>
              <a:pPr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3918-0AFF-4321-868C-CB5AA9266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94A-9D07-40A4-B81F-FBA0D173260B}" type="datetimeFigureOut">
              <a:rPr lang="en-US" smtClean="0"/>
              <a:pPr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3918-0AFF-4321-868C-CB5AA9266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94A-9D07-40A4-B81F-FBA0D173260B}" type="datetimeFigureOut">
              <a:rPr lang="en-US" smtClean="0"/>
              <a:pPr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3918-0AFF-4321-868C-CB5AA9266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94A-9D07-40A4-B81F-FBA0D173260B}" type="datetimeFigureOut">
              <a:rPr lang="en-US" smtClean="0"/>
              <a:pPr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3918-0AFF-4321-868C-CB5AA9266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94A-9D07-40A4-B81F-FBA0D173260B}" type="datetimeFigureOut">
              <a:rPr lang="en-US" smtClean="0"/>
              <a:pPr/>
              <a:t>01-Jun-20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3918-0AFF-4321-868C-CB5AA9266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94A-9D07-40A4-B81F-FBA0D173260B}" type="datetimeFigureOut">
              <a:rPr lang="en-US" smtClean="0"/>
              <a:pPr/>
              <a:t>01-Jun-20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3918-0AFF-4321-868C-CB5AA9266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94A-9D07-40A4-B81F-FBA0D173260B}" type="datetimeFigureOut">
              <a:rPr lang="en-US" smtClean="0"/>
              <a:pPr/>
              <a:t>01-Jun-20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3918-0AFF-4321-868C-CB5AA9266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94A-9D07-40A4-B81F-FBA0D173260B}" type="datetimeFigureOut">
              <a:rPr lang="en-US" smtClean="0"/>
              <a:pPr/>
              <a:t>01-Jun-20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3918-0AFF-4321-868C-CB5AA9266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94A-9D07-40A4-B81F-FBA0D173260B}" type="datetimeFigureOut">
              <a:rPr lang="en-US" smtClean="0"/>
              <a:pPr/>
              <a:t>01-Jun-20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3918-0AFF-4321-868C-CB5AA9266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894A-9D07-40A4-B81F-FBA0D173260B}" type="datetimeFigureOut">
              <a:rPr lang="en-US" smtClean="0"/>
              <a:pPr/>
              <a:t>01-Jun-20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83918-0AFF-4321-868C-CB5AA9266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894A-9D07-40A4-B81F-FBA0D173260B}" type="datetimeFigureOut">
              <a:rPr lang="en-US" smtClean="0"/>
              <a:pPr/>
              <a:t>01-Jun-20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83918-0AFF-4321-868C-CB5AA92663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UNIT-3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Creation of </a:t>
            </a:r>
            <a:r>
              <a:rPr lang="en-US" sz="3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Offsprings</a:t>
            </a:r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(Child)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During creation of offspring, recombination occurs (due to cross over).</a:t>
            </a:r>
          </a:p>
          <a:p>
            <a:pPr algn="just"/>
            <a:r>
              <a:rPr lang="en-US" sz="3000" dirty="0"/>
              <a:t>In this process genes from parents form a whole new chromosome (offspring).</a:t>
            </a:r>
          </a:p>
          <a:p>
            <a:pPr algn="just"/>
            <a:r>
              <a:rPr lang="en-US" sz="3000" dirty="0"/>
              <a:t>The new created offspring can be muted.</a:t>
            </a:r>
          </a:p>
          <a:p>
            <a:pPr algn="just"/>
            <a:r>
              <a:rPr lang="en-US" sz="3000" dirty="0"/>
              <a:t>Mutation means that the element of DNA is modified.</a:t>
            </a:r>
          </a:p>
          <a:p>
            <a:pPr algn="just"/>
            <a:r>
              <a:rPr lang="en-US" sz="3000" dirty="0"/>
              <a:t>These changes are mainly caused by errors in copying.</a:t>
            </a:r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If we are solving some problem, we work towards some solution which is the best among the other.</a:t>
            </a:r>
          </a:p>
          <a:p>
            <a:pPr algn="just"/>
            <a:r>
              <a:rPr lang="en-US" sz="3000" dirty="0"/>
              <a:t>The space for all possible feasible solution is called </a:t>
            </a:r>
            <a:r>
              <a:rPr lang="en-US" sz="3000" b="1" dirty="0"/>
              <a:t>search space.</a:t>
            </a:r>
          </a:p>
          <a:p>
            <a:pPr algn="just"/>
            <a:r>
              <a:rPr lang="en-US" sz="3000" dirty="0"/>
              <a:t>Each solution can be marked by its value of the fitness of </a:t>
            </a:r>
            <a:r>
              <a:rPr lang="en-US" sz="3000"/>
              <a:t>the problem.</a:t>
            </a:r>
            <a:endParaRPr lang="en-US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b="1" dirty="0"/>
              <a:t>Reproduction</a:t>
            </a:r>
            <a:r>
              <a:rPr lang="en-US" sz="3000" dirty="0"/>
              <a:t> is the first operator applied on population (Number of solution or set of chromosome).</a:t>
            </a:r>
          </a:p>
          <a:p>
            <a:pPr algn="just"/>
            <a:r>
              <a:rPr lang="en-US" sz="3000" dirty="0"/>
              <a:t>Chromosomes are selected from the population to be </a:t>
            </a:r>
            <a:r>
              <a:rPr lang="en-US" sz="3000" b="1" dirty="0"/>
              <a:t>parent</a:t>
            </a:r>
            <a:r>
              <a:rPr lang="en-US" sz="3000" dirty="0"/>
              <a:t> to crossover and produce </a:t>
            </a:r>
            <a:r>
              <a:rPr lang="en-US" sz="3000" b="1" dirty="0"/>
              <a:t>offspring</a:t>
            </a:r>
            <a:r>
              <a:rPr lang="en-US" sz="3000" dirty="0"/>
              <a:t> (Child or children).</a:t>
            </a:r>
          </a:p>
          <a:p>
            <a:pPr algn="just"/>
            <a:r>
              <a:rPr lang="en-US" sz="3000" dirty="0"/>
              <a:t>According to </a:t>
            </a:r>
            <a:r>
              <a:rPr lang="en-US" sz="3000" b="1" dirty="0"/>
              <a:t>Darwin’s evolution</a:t>
            </a:r>
            <a:r>
              <a:rPr lang="en-US" sz="3000" dirty="0"/>
              <a:t>, the best ones should survive and create new offspring.</a:t>
            </a:r>
          </a:p>
          <a:p>
            <a:pPr algn="just"/>
            <a:r>
              <a:rPr lang="en-US" sz="3000" dirty="0"/>
              <a:t>So that reproduction operator is known as </a:t>
            </a:r>
            <a:r>
              <a:rPr lang="en-US" sz="3000" b="1" dirty="0"/>
              <a:t>selection operator.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REPRODUCTION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basic idea is that average strings are picked up from the current population and their multiple copies are inserted in to the mating pool.</a:t>
            </a:r>
          </a:p>
          <a:p>
            <a:pPr algn="just"/>
            <a:r>
              <a:rPr lang="en-US" sz="3000" dirty="0"/>
              <a:t>Various methods for selecting chromosomes for parent to cross over are:</a:t>
            </a:r>
          </a:p>
          <a:p>
            <a:pPr algn="just"/>
            <a:r>
              <a:rPr lang="en-US" sz="3000" b="1" dirty="0"/>
              <a:t>Roulette-wheel selection</a:t>
            </a:r>
          </a:p>
          <a:p>
            <a:pPr algn="just"/>
            <a:r>
              <a:rPr lang="en-US" sz="3000" b="1" dirty="0" err="1"/>
              <a:t>Boltzman</a:t>
            </a:r>
            <a:r>
              <a:rPr lang="en-US" sz="3000" b="1" dirty="0"/>
              <a:t> selection.</a:t>
            </a:r>
          </a:p>
          <a:p>
            <a:pPr algn="just"/>
            <a:r>
              <a:rPr lang="en-US" sz="3000" b="1" dirty="0"/>
              <a:t>Tournament selection.</a:t>
            </a:r>
          </a:p>
          <a:p>
            <a:pPr algn="just"/>
            <a:r>
              <a:rPr lang="en-US" sz="3000" b="1" dirty="0"/>
              <a:t>Rank selection.</a:t>
            </a:r>
          </a:p>
          <a:p>
            <a:pPr algn="just"/>
            <a:r>
              <a:rPr lang="en-US" sz="3000" b="1" dirty="0"/>
              <a:t>Steady-state selection.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REPRODUCTION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000" b="1" dirty="0"/>
              <a:t>Roulette-wheel selection</a:t>
            </a:r>
          </a:p>
          <a:p>
            <a:pPr algn="just"/>
            <a:r>
              <a:rPr lang="en-US" sz="3000" dirty="0"/>
              <a:t>The reproduction operator is proportionate reproduction operator.</a:t>
            </a:r>
          </a:p>
          <a:p>
            <a:pPr algn="just"/>
            <a:r>
              <a:rPr lang="en-US" sz="3000" dirty="0"/>
              <a:t>The string is selected from the mating pool with the probability proportional to fitness.</a:t>
            </a:r>
          </a:p>
          <a:p>
            <a:pPr algn="just"/>
            <a:r>
              <a:rPr lang="en-US" sz="3000" dirty="0"/>
              <a:t>So that the </a:t>
            </a:r>
            <a:r>
              <a:rPr lang="en-US" sz="3000" b="1" i="1" dirty="0" err="1"/>
              <a:t>i</a:t>
            </a:r>
            <a:r>
              <a:rPr lang="en-US" sz="3000" b="1" baseline="30000" dirty="0" err="1"/>
              <a:t>th</a:t>
            </a:r>
            <a:r>
              <a:rPr lang="en-US" sz="3000" dirty="0"/>
              <a:t> sting in the population is selected with a probability proportional to the </a:t>
            </a:r>
            <a:r>
              <a:rPr lang="en-US" sz="3000" b="1" i="1" dirty="0" err="1"/>
              <a:t>F</a:t>
            </a:r>
            <a:r>
              <a:rPr lang="en-US" sz="3000" b="1" i="1" baseline="-25000" dirty="0" err="1"/>
              <a:t>i</a:t>
            </a:r>
            <a:r>
              <a:rPr lang="en-US" sz="3000" dirty="0"/>
              <a:t> where </a:t>
            </a:r>
            <a:r>
              <a:rPr lang="en-US" sz="3000" b="1" i="1" dirty="0" err="1"/>
              <a:t>F</a:t>
            </a:r>
            <a:r>
              <a:rPr lang="en-US" sz="3000" b="1" i="1" baseline="-25000" dirty="0" err="1"/>
              <a:t>i</a:t>
            </a:r>
            <a:r>
              <a:rPr lang="en-US" sz="3000" dirty="0"/>
              <a:t> is the fitness value of the string.</a:t>
            </a:r>
          </a:p>
          <a:p>
            <a:pPr algn="just"/>
            <a:r>
              <a:rPr lang="en-US" sz="3000" dirty="0"/>
              <a:t>Population size is usually kept fix.</a:t>
            </a:r>
          </a:p>
          <a:p>
            <a:pPr algn="just"/>
            <a:r>
              <a:rPr lang="en-US" sz="3000" dirty="0"/>
              <a:t>Sum of the probabilities of each string being selected for the mating pool must be </a:t>
            </a:r>
            <a:r>
              <a:rPr lang="en-US" sz="3000" b="1" dirty="0"/>
              <a:t>one</a:t>
            </a:r>
            <a:r>
              <a:rPr lang="en-US" sz="30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REPRODUCTION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probability of the </a:t>
            </a:r>
            <a:r>
              <a:rPr lang="en-US" sz="3000" dirty="0" err="1"/>
              <a:t>ith</a:t>
            </a:r>
            <a:r>
              <a:rPr lang="en-US" sz="3000" dirty="0"/>
              <a:t> selected string is</a:t>
            </a:r>
          </a:p>
          <a:p>
            <a:pPr algn="ctr">
              <a:buNone/>
            </a:pPr>
            <a:r>
              <a:rPr lang="en-US" sz="3000" dirty="0"/>
              <a:t>P</a:t>
            </a:r>
            <a:r>
              <a:rPr lang="en-US" sz="3000" baseline="-25000" dirty="0"/>
              <a:t>i</a:t>
            </a:r>
            <a:r>
              <a:rPr lang="en-US" sz="3000" dirty="0"/>
              <a:t> = </a:t>
            </a:r>
            <a:r>
              <a:rPr lang="en-US" sz="3000" dirty="0" err="1"/>
              <a:t>F</a:t>
            </a:r>
            <a:r>
              <a:rPr lang="en-US" sz="3000" baseline="-25000" dirty="0" err="1"/>
              <a:t>i</a:t>
            </a:r>
            <a:r>
              <a:rPr lang="en-US" sz="3000" dirty="0"/>
              <a:t> / </a:t>
            </a:r>
            <a:r>
              <a:rPr lang="en-US" sz="3000" dirty="0">
                <a:sym typeface="Symbol"/>
              </a:rPr>
              <a:t>(</a:t>
            </a:r>
            <a:r>
              <a:rPr lang="en-US" sz="3000" dirty="0" err="1">
                <a:sym typeface="Symbol"/>
              </a:rPr>
              <a:t>F</a:t>
            </a:r>
            <a:r>
              <a:rPr lang="en-US" sz="3000" baseline="-25000" dirty="0" err="1">
                <a:sym typeface="Symbol"/>
              </a:rPr>
              <a:t>j</a:t>
            </a:r>
            <a:r>
              <a:rPr lang="en-US" sz="3000" dirty="0">
                <a:sym typeface="Symbol"/>
              </a:rPr>
              <a:t>) where j = 1 to n</a:t>
            </a:r>
          </a:p>
          <a:p>
            <a:pPr algn="just"/>
            <a:r>
              <a:rPr lang="en-US" sz="3000" dirty="0"/>
              <a:t>Where ‘n’ is the population size.</a:t>
            </a:r>
          </a:p>
          <a:p>
            <a:pPr algn="just"/>
            <a:r>
              <a:rPr lang="en-US" sz="3000" dirty="0"/>
              <a:t>For implement this scheme, imagine a Roulette-wheel with its circumference for each string marked proportionate to string’s fitness.</a:t>
            </a:r>
          </a:p>
          <a:p>
            <a:pPr algn="just"/>
            <a:r>
              <a:rPr lang="en-US" sz="3000" dirty="0"/>
              <a:t>As the wheel is spun ‘n’ times (size of population), each time selecting an instance of the string chosen by the Roulette-wheel pointer.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REPRODUCTION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string with the higher fitness value has a higher probability of being copied into the mating pool.</a:t>
            </a:r>
          </a:p>
          <a:p>
            <a:pPr algn="just"/>
            <a:r>
              <a:rPr lang="en-US" sz="3000" dirty="0"/>
              <a:t>The string with the smaller fitness value has a less probability of being copied into the mating pool.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REPRODUCTION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b="1" dirty="0"/>
              <a:t>Tournament Selection</a:t>
            </a:r>
          </a:p>
          <a:p>
            <a:pPr algn="just"/>
            <a:r>
              <a:rPr lang="en-US" sz="3000" dirty="0"/>
              <a:t>There are two important issues in the evolution process of genetic search.</a:t>
            </a:r>
          </a:p>
          <a:p>
            <a:pPr algn="just"/>
            <a:r>
              <a:rPr lang="en-US" sz="3000" b="1" dirty="0"/>
              <a:t>Population diversity:</a:t>
            </a:r>
            <a:r>
              <a:rPr lang="en-US" sz="3000" dirty="0"/>
              <a:t> genes from the already discovered good individuals are exploited.</a:t>
            </a:r>
          </a:p>
          <a:p>
            <a:pPr algn="just"/>
            <a:r>
              <a:rPr lang="en-US" sz="3000" b="1" dirty="0"/>
              <a:t>Selective pressure:</a:t>
            </a:r>
            <a:r>
              <a:rPr lang="en-US" sz="3000" dirty="0"/>
              <a:t> is the degree to which the better individual are </a:t>
            </a:r>
            <a:r>
              <a:rPr lang="en-US" sz="3000" dirty="0" err="1"/>
              <a:t>favoured</a:t>
            </a:r>
            <a:r>
              <a:rPr lang="en-US" sz="3000" dirty="0"/>
              <a:t> </a:t>
            </a:r>
          </a:p>
          <a:p>
            <a:pPr algn="just"/>
            <a:r>
              <a:rPr lang="en-US" sz="3000" dirty="0"/>
              <a:t>The convergence rate of GA is largely determined by the </a:t>
            </a:r>
            <a:r>
              <a:rPr lang="en-US" sz="3000" b="1" dirty="0"/>
              <a:t>selective pressure</a:t>
            </a:r>
            <a:r>
              <a:rPr lang="en-US" sz="3000" dirty="0"/>
              <a:t> and </a:t>
            </a:r>
            <a:r>
              <a:rPr lang="en-US" sz="3000" b="1" dirty="0"/>
              <a:t>population diversity</a:t>
            </a:r>
          </a:p>
          <a:p>
            <a:pPr algn="just"/>
            <a:endParaRPr lang="en-US" sz="3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REPRODUCTION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Tournament Selection provides selective pressure by holding a tournament competition among </a:t>
            </a:r>
            <a:r>
              <a:rPr lang="en-US" sz="3000" i="1" dirty="0"/>
              <a:t>N</a:t>
            </a:r>
            <a:r>
              <a:rPr lang="en-US" sz="3000" i="1" baseline="-25000" dirty="0"/>
              <a:t>u</a:t>
            </a:r>
            <a:r>
              <a:rPr lang="en-US" sz="3000" dirty="0"/>
              <a:t> individuals.</a:t>
            </a:r>
          </a:p>
          <a:p>
            <a:pPr algn="just"/>
            <a:r>
              <a:rPr lang="en-US" sz="3000" dirty="0"/>
              <a:t>The best individual (the winner) from the tournament is one with highest fitness </a:t>
            </a:r>
            <a:r>
              <a:rPr lang="en-US" sz="3000" dirty="0">
                <a:cs typeface="Arial"/>
              </a:rPr>
              <a:t>ɸ which is the winner of the </a:t>
            </a:r>
            <a:r>
              <a:rPr lang="en-US" sz="3000" i="1" dirty="0"/>
              <a:t>N</a:t>
            </a:r>
            <a:r>
              <a:rPr lang="en-US" sz="3000" i="1" baseline="-25000" dirty="0"/>
              <a:t>u</a:t>
            </a:r>
            <a:endParaRPr lang="en-US" sz="3000" dirty="0">
              <a:cs typeface="Arial"/>
            </a:endParaRPr>
          </a:p>
          <a:p>
            <a:pPr algn="just"/>
            <a:r>
              <a:rPr lang="en-US" sz="3000" dirty="0">
                <a:cs typeface="Arial"/>
              </a:rPr>
              <a:t>Tournament competitor and the winner are inserted into the mating pool.</a:t>
            </a:r>
          </a:p>
          <a:p>
            <a:pPr algn="just"/>
            <a:r>
              <a:rPr lang="en-US" sz="3000" dirty="0">
                <a:cs typeface="Arial"/>
              </a:rPr>
              <a:t>The tournament competition is repeated until the mating pool for generating new offspring is filled. </a:t>
            </a:r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REPRODUCTION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3000" dirty="0"/>
          </a:p>
          <a:p>
            <a:pPr algn="just"/>
            <a:endParaRPr lang="en-US" sz="3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2" y="1397000"/>
          <a:ext cx="8458197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Individuals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INTRUDUCTION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000" dirty="0"/>
              <a:t>GA initiated and developed by </a:t>
            </a:r>
            <a:r>
              <a:rPr lang="en-US" sz="3000" b="1" dirty="0">
                <a:solidFill>
                  <a:srgbClr val="FF0000"/>
                </a:solidFill>
              </a:rPr>
              <a:t>John Holland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(1970)</a:t>
            </a:r>
            <a:endParaRPr lang="en-US" sz="3000" dirty="0"/>
          </a:p>
          <a:p>
            <a:pPr algn="just"/>
            <a:r>
              <a:rPr lang="en-US" sz="3000" dirty="0"/>
              <a:t>GAs are computerized search and optimization algorithms based on mechanics of natural genetics and natural selection.</a:t>
            </a:r>
          </a:p>
          <a:p>
            <a:pPr algn="just"/>
            <a:r>
              <a:rPr lang="en-US" sz="3000" dirty="0"/>
              <a:t>It perform direct random searches through a given set of alternatives with the aim of finding the best alternative with respect to the given criteria of goodness.</a:t>
            </a:r>
          </a:p>
          <a:p>
            <a:pPr algn="just"/>
            <a:r>
              <a:rPr lang="en-US" sz="3000" dirty="0"/>
              <a:t>The criteria are required to be expressed in terms of objective function (Fitness function)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cs typeface="Arial"/>
              </a:rPr>
              <a:t>After the reproduction phase is over, the population is enriched with better individuals.</a:t>
            </a:r>
          </a:p>
          <a:p>
            <a:pPr algn="just"/>
            <a:r>
              <a:rPr lang="en-US" sz="3000" dirty="0">
                <a:cs typeface="Arial"/>
              </a:rPr>
              <a:t>Cross over operator is applied to the mating pool that it would create a better strings.</a:t>
            </a:r>
          </a:p>
          <a:p>
            <a:pPr algn="just"/>
            <a:r>
              <a:rPr lang="en-US" sz="3000" dirty="0">
                <a:cs typeface="Arial"/>
              </a:rPr>
              <a:t>It is a recombination operator, proceeds in a three steps.</a:t>
            </a:r>
          </a:p>
          <a:p>
            <a:pPr algn="just"/>
            <a:r>
              <a:rPr lang="en-US" sz="3000" b="1" dirty="0">
                <a:cs typeface="Arial"/>
              </a:rPr>
              <a:t>First step:</a:t>
            </a:r>
            <a:r>
              <a:rPr lang="en-US" sz="3000" dirty="0">
                <a:cs typeface="Arial"/>
              </a:rPr>
              <a:t> Select random pair of two individual strings for mating.</a:t>
            </a:r>
          </a:p>
          <a:p>
            <a:pPr algn="just"/>
            <a:r>
              <a:rPr lang="en-US" sz="3000" b="1" dirty="0">
                <a:cs typeface="Arial"/>
              </a:rPr>
              <a:t>Second Step:</a:t>
            </a:r>
            <a:r>
              <a:rPr lang="en-US" sz="3000" dirty="0">
                <a:cs typeface="Arial"/>
              </a:rPr>
              <a:t> Cross site is selected at random along the length of the string. </a:t>
            </a:r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OVER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b="1" dirty="0">
                <a:cs typeface="Arial"/>
              </a:rPr>
              <a:t>Third step: </a:t>
            </a:r>
            <a:r>
              <a:rPr lang="en-US" sz="3000" dirty="0">
                <a:cs typeface="Arial"/>
              </a:rPr>
              <a:t>The position values are swapped between two strings following the cross site.</a:t>
            </a:r>
          </a:p>
          <a:p>
            <a:pPr algn="just"/>
            <a:r>
              <a:rPr lang="en-US" sz="3000" dirty="0"/>
              <a:t>Single-site Cross over</a:t>
            </a:r>
          </a:p>
          <a:p>
            <a:pPr algn="just"/>
            <a:r>
              <a:rPr lang="en-US" sz="3000" dirty="0"/>
              <a:t>Two point cross over.</a:t>
            </a:r>
          </a:p>
          <a:p>
            <a:pPr algn="just"/>
            <a:endParaRPr lang="en-US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INTRUDUCTION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Fitness function can either maximized or minimized.</a:t>
            </a:r>
          </a:p>
          <a:p>
            <a:pPr algn="just"/>
            <a:r>
              <a:rPr lang="en-US" sz="3000" dirty="0"/>
              <a:t>The alternative (solution) be coded in some specific finite length which consists of symbol from some finite alphabet.</a:t>
            </a:r>
          </a:p>
          <a:p>
            <a:pPr algn="just"/>
            <a:r>
              <a:rPr lang="en-US" sz="3000" dirty="0"/>
              <a:t>These strings are called </a:t>
            </a:r>
            <a:r>
              <a:rPr lang="en-US" sz="3000" b="1" dirty="0">
                <a:solidFill>
                  <a:srgbClr val="FF0000"/>
                </a:solidFill>
              </a:rPr>
              <a:t>chromosomes </a:t>
            </a:r>
            <a:r>
              <a:rPr lang="en-US" sz="3000" dirty="0"/>
              <a:t>and the symbols that form the chromosomes are known as </a:t>
            </a:r>
            <a:r>
              <a:rPr lang="en-US" sz="3000" b="1" dirty="0">
                <a:solidFill>
                  <a:srgbClr val="FF0000"/>
                </a:solidFill>
              </a:rPr>
              <a:t>genes</a:t>
            </a:r>
            <a:r>
              <a:rPr lang="en-US" sz="3000" dirty="0"/>
              <a:t>. (color of eye like </a:t>
            </a:r>
            <a:r>
              <a:rPr lang="en-US" sz="3000" dirty="0" err="1"/>
              <a:t>black,brown</a:t>
            </a:r>
            <a:r>
              <a:rPr lang="en-US" sz="3000"/>
              <a:t>)</a:t>
            </a:r>
            <a:endParaRPr lang="en-US" sz="3000" dirty="0"/>
          </a:p>
          <a:p>
            <a:pPr algn="just"/>
            <a:r>
              <a:rPr lang="en-US" sz="3000" dirty="0"/>
              <a:t>For example in the case of binary alphabet (0, 1) the chromosomes are binary string.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INTRUDUCTION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In GA, starting with an initial population of chromosomes (Set of solution).</a:t>
            </a:r>
          </a:p>
          <a:p>
            <a:pPr algn="just"/>
            <a:r>
              <a:rPr lang="en-US" sz="3000" dirty="0"/>
              <a:t>Genetic inheritance operators are applied to generate </a:t>
            </a:r>
            <a:r>
              <a:rPr lang="en-US" sz="3000" b="1" dirty="0"/>
              <a:t>offspring (Child or Children) </a:t>
            </a:r>
            <a:r>
              <a:rPr lang="en-US" sz="3000" dirty="0"/>
              <a:t>that competes for survival to make up the next generation of population.</a:t>
            </a:r>
          </a:p>
          <a:p>
            <a:pPr algn="just"/>
            <a:r>
              <a:rPr lang="en-US" sz="3000" dirty="0"/>
              <a:t>The genetic inheritance operators are:</a:t>
            </a:r>
          </a:p>
          <a:p>
            <a:pPr algn="just"/>
            <a:r>
              <a:rPr lang="en-US" sz="3000" b="1" i="1" u="sng" dirty="0"/>
              <a:t>Reproduction:</a:t>
            </a:r>
            <a:r>
              <a:rPr lang="en-US" sz="3000" b="1" dirty="0"/>
              <a:t> </a:t>
            </a:r>
            <a:r>
              <a:rPr lang="en-US" sz="3000" dirty="0"/>
              <a:t>applied on a population for selects good chromosome in a population to form a mating pool.</a:t>
            </a:r>
            <a:endParaRPr lang="en-US" sz="3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INTRUDUCTION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b="1" i="1" u="sng" dirty="0"/>
              <a:t>Crosser over:</a:t>
            </a:r>
            <a:r>
              <a:rPr lang="en-US" sz="3000" b="1" dirty="0"/>
              <a:t> </a:t>
            </a:r>
            <a:r>
              <a:rPr lang="en-US" sz="3000" dirty="0"/>
              <a:t>Two strings are picked from the mating pool at random and some segment of the string are exchanged between the string.</a:t>
            </a:r>
          </a:p>
          <a:p>
            <a:pPr algn="just"/>
            <a:r>
              <a:rPr lang="en-US" sz="3000" dirty="0"/>
              <a:t>Cross over operators are:</a:t>
            </a:r>
          </a:p>
          <a:p>
            <a:pPr algn="just"/>
            <a:r>
              <a:rPr lang="en-US" sz="3000" b="1" dirty="0"/>
              <a:t>Single point cross over.</a:t>
            </a:r>
          </a:p>
          <a:p>
            <a:pPr algn="just"/>
            <a:r>
              <a:rPr lang="en-US" sz="3000" b="1" dirty="0"/>
              <a:t>Two point cross over.</a:t>
            </a:r>
          </a:p>
          <a:p>
            <a:pPr algn="just"/>
            <a:r>
              <a:rPr lang="en-US" sz="3000" b="1" dirty="0"/>
              <a:t>Matrix crossover.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INTRUDUCTION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b="1" i="1" u="sng" dirty="0"/>
              <a:t>Mutation: </a:t>
            </a:r>
          </a:p>
          <a:p>
            <a:pPr algn="just"/>
            <a:r>
              <a:rPr lang="en-US" sz="3000" dirty="0"/>
              <a:t>The operator changes a 1 to 0 and vise versa with a small probability P</a:t>
            </a:r>
            <a:r>
              <a:rPr lang="en-US" sz="3000" baseline="-25000" dirty="0"/>
              <a:t>m</a:t>
            </a:r>
            <a:r>
              <a:rPr lang="en-US" sz="3000" dirty="0"/>
              <a:t>. </a:t>
            </a:r>
          </a:p>
          <a:p>
            <a:pPr algn="just"/>
            <a:r>
              <a:rPr lang="en-US" sz="3000" dirty="0"/>
              <a:t>The need for the operator is to keep the diversity of the population.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Biological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All living </a:t>
            </a:r>
            <a:r>
              <a:rPr lang="en-US" sz="3000" b="1" dirty="0"/>
              <a:t>organisms</a:t>
            </a:r>
            <a:r>
              <a:rPr lang="en-US" sz="3000" dirty="0"/>
              <a:t> consist of </a:t>
            </a:r>
            <a:r>
              <a:rPr lang="en-US" sz="3000" b="1" dirty="0"/>
              <a:t>cells.</a:t>
            </a:r>
          </a:p>
          <a:p>
            <a:pPr algn="just"/>
            <a:r>
              <a:rPr lang="en-US" sz="3000" dirty="0"/>
              <a:t>In each cell, there is a set of </a:t>
            </a:r>
            <a:r>
              <a:rPr lang="en-US" sz="3000" b="1" dirty="0"/>
              <a:t>chromosomes</a:t>
            </a:r>
            <a:r>
              <a:rPr lang="en-US" sz="3000" dirty="0"/>
              <a:t> which are string of DNA.</a:t>
            </a:r>
          </a:p>
          <a:p>
            <a:pPr algn="just"/>
            <a:r>
              <a:rPr lang="en-US" sz="3000" dirty="0"/>
              <a:t>A chromosome consist of </a:t>
            </a:r>
            <a:r>
              <a:rPr lang="en-US" sz="3000" b="1" dirty="0"/>
              <a:t>genes</a:t>
            </a:r>
            <a:r>
              <a:rPr lang="en-US" sz="3000" dirty="0"/>
              <a:t>.</a:t>
            </a:r>
          </a:p>
          <a:p>
            <a:pPr algn="just"/>
            <a:r>
              <a:rPr lang="en-US" sz="3000" dirty="0"/>
              <a:t>Each gene encode a particular pattern, it can be said that each gene encode a trait (feature or characteristic).</a:t>
            </a:r>
          </a:p>
          <a:p>
            <a:pPr algn="just"/>
            <a:r>
              <a:rPr lang="en-US" sz="3000" dirty="0"/>
              <a:t>For example color of eyes (Blue, black, brown).</a:t>
            </a:r>
          </a:p>
          <a:p>
            <a:pPr algn="just"/>
            <a:r>
              <a:rPr lang="en-US" sz="3000" dirty="0"/>
              <a:t>A possible settings of genes in a chromosomes are called </a:t>
            </a:r>
            <a:r>
              <a:rPr lang="en-US" sz="3000" b="1" i="1" dirty="0"/>
              <a:t>alleles.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Biological Background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All living </a:t>
            </a:r>
            <a:r>
              <a:rPr lang="en-US" sz="3000" b="1" dirty="0"/>
              <a:t>organisms</a:t>
            </a:r>
            <a:r>
              <a:rPr lang="en-US" sz="3000" dirty="0"/>
              <a:t> consist of </a:t>
            </a:r>
            <a:r>
              <a:rPr lang="en-US" sz="3000" b="1" dirty="0"/>
              <a:t>cells.</a:t>
            </a:r>
          </a:p>
          <a:p>
            <a:pPr algn="just"/>
            <a:r>
              <a:rPr lang="en-US" sz="3000" dirty="0"/>
              <a:t>In each cell, there is a set of </a:t>
            </a:r>
            <a:r>
              <a:rPr lang="en-US" sz="3000" b="1" dirty="0"/>
              <a:t>chromosomes</a:t>
            </a:r>
            <a:r>
              <a:rPr lang="en-US" sz="3000" dirty="0"/>
              <a:t> which are string of DNA.</a:t>
            </a:r>
          </a:p>
          <a:p>
            <a:pPr algn="just"/>
            <a:r>
              <a:rPr lang="en-US" sz="3000" dirty="0"/>
              <a:t>A chromosome consist of </a:t>
            </a:r>
            <a:r>
              <a:rPr lang="en-US" sz="3000" b="1" dirty="0"/>
              <a:t>genes</a:t>
            </a:r>
            <a:r>
              <a:rPr lang="en-US" sz="3000" dirty="0"/>
              <a:t>.</a:t>
            </a:r>
          </a:p>
          <a:p>
            <a:pPr algn="just"/>
            <a:r>
              <a:rPr lang="en-US" sz="3000" dirty="0"/>
              <a:t>Each gene encode a particular pattern, it can be said that each gene encode a trait.</a:t>
            </a:r>
          </a:p>
          <a:p>
            <a:pPr algn="just"/>
            <a:r>
              <a:rPr lang="en-US" sz="3000" dirty="0"/>
              <a:t>For example color of eyes (Blue, black, brown).</a:t>
            </a:r>
          </a:p>
          <a:p>
            <a:pPr algn="just"/>
            <a:r>
              <a:rPr lang="en-US" sz="3000" dirty="0"/>
              <a:t>Each genes has its own position in a chromosome search space. This position is called </a:t>
            </a:r>
            <a:r>
              <a:rPr lang="en-US" sz="3000" b="1" i="1" dirty="0"/>
              <a:t>locus.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Biological Background 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A complete set of genetic material is called </a:t>
            </a:r>
            <a:r>
              <a:rPr lang="en-US" sz="3000" b="1" dirty="0"/>
              <a:t>genome.</a:t>
            </a:r>
          </a:p>
          <a:p>
            <a:pPr algn="just"/>
            <a:r>
              <a:rPr lang="en-US" sz="3000" dirty="0"/>
              <a:t>A particular set of genes in a genome is called </a:t>
            </a:r>
            <a:r>
              <a:rPr lang="en-US" sz="3000" b="1" dirty="0"/>
              <a:t>genotype.</a:t>
            </a:r>
          </a:p>
          <a:p>
            <a:pPr algn="just"/>
            <a:r>
              <a:rPr lang="en-US" sz="3000" dirty="0"/>
              <a:t>The genotype is based on organism’s </a:t>
            </a:r>
            <a:r>
              <a:rPr lang="en-US" sz="3000" b="1" dirty="0"/>
              <a:t>phenotype</a:t>
            </a:r>
            <a:r>
              <a:rPr lang="en-US" sz="3000" dirty="0"/>
              <a:t> (development after birth), its physical and mental characteristics such as eye color, intelligence and so on.</a:t>
            </a:r>
          </a:p>
          <a:p>
            <a:pPr algn="just"/>
            <a:endParaRPr 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1221</Words>
  <Application>Microsoft Office PowerPoint</Application>
  <PresentationFormat>On-screen Show (4:3)</PresentationFormat>
  <Paragraphs>138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GENETIC ALGORITHMS</vt:lpstr>
      <vt:lpstr>INTRUDUCTION</vt:lpstr>
      <vt:lpstr>INTRUDUCTION (Continue)</vt:lpstr>
      <vt:lpstr>INTRUDUCTION (Continue)</vt:lpstr>
      <vt:lpstr>INTRUDUCTION (Continue)</vt:lpstr>
      <vt:lpstr>INTRUDUCTION (Continue)</vt:lpstr>
      <vt:lpstr>Biological Background</vt:lpstr>
      <vt:lpstr>Biological Background (Continue)</vt:lpstr>
      <vt:lpstr>Biological Background (Continue)</vt:lpstr>
      <vt:lpstr>Creation of Offsprings (Child)</vt:lpstr>
      <vt:lpstr>Search Space</vt:lpstr>
      <vt:lpstr>REPRODUCTION</vt:lpstr>
      <vt:lpstr>REPRODUCTION (Continue)</vt:lpstr>
      <vt:lpstr>REPRODUCTION (Continue)</vt:lpstr>
      <vt:lpstr>REPRODUCTION (Continue)</vt:lpstr>
      <vt:lpstr>REPRODUCTION (Continue)</vt:lpstr>
      <vt:lpstr>REPRODUCTION (Continue)</vt:lpstr>
      <vt:lpstr>REPRODUCTION (Continue)</vt:lpstr>
      <vt:lpstr>REPRODUCTION (Continue)</vt:lpstr>
      <vt:lpstr>CROSS OVER</vt:lpstr>
      <vt:lpstr>CROSS OVER (Continue)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</dc:title>
  <dc:creator>Dell</dc:creator>
  <cp:lastModifiedBy>Anuran</cp:lastModifiedBy>
  <cp:revision>8</cp:revision>
  <dcterms:created xsi:type="dcterms:W3CDTF">2011-09-07T14:40:47Z</dcterms:created>
  <dcterms:modified xsi:type="dcterms:W3CDTF">2020-06-01T13:33:46Z</dcterms:modified>
</cp:coreProperties>
</file>