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8" r:id="rId3"/>
    <p:sldId id="327" r:id="rId4"/>
    <p:sldId id="328" r:id="rId5"/>
    <p:sldId id="299" r:id="rId6"/>
    <p:sldId id="308" r:id="rId7"/>
    <p:sldId id="322" r:id="rId8"/>
    <p:sldId id="301" r:id="rId9"/>
    <p:sldId id="324" r:id="rId10"/>
    <p:sldId id="303" r:id="rId11"/>
    <p:sldId id="304" r:id="rId12"/>
    <p:sldId id="323" r:id="rId13"/>
    <p:sldId id="325" r:id="rId14"/>
    <p:sldId id="307" r:id="rId15"/>
    <p:sldId id="311" r:id="rId16"/>
    <p:sldId id="312" r:id="rId17"/>
    <p:sldId id="313" r:id="rId18"/>
    <p:sldId id="314" r:id="rId19"/>
    <p:sldId id="320" r:id="rId20"/>
    <p:sldId id="315" r:id="rId21"/>
    <p:sldId id="317" r:id="rId22"/>
    <p:sldId id="318" r:id="rId23"/>
    <p:sldId id="31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D50"/>
    <a:srgbClr val="000000"/>
    <a:srgbClr val="18AA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5AE63-7B93-4665-89E2-058416F73941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2B94F-9EF2-4DFE-AA71-C3978D6DF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B0ED-4770-4222-A2D5-A40D320A69CA}" type="datetimeFigureOut">
              <a:rPr lang="en-US" smtClean="0"/>
              <a:pPr/>
              <a:t>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Partitioning </a:t>
            </a:r>
            <a:r>
              <a:rPr lang="en-IN" smtClean="0"/>
              <a:t>(continued)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50963" y="-925535"/>
            <a:ext cx="6440487" cy="872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11275" y="-922361"/>
            <a:ext cx="6521450" cy="850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14290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FM Algorithm: Time complexity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00108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structures list A and B are initialized by traversing all </a:t>
            </a:r>
            <a:r>
              <a:rPr lang="en-US" dirty="0" err="1" smtClean="0"/>
              <a:t>hyperedges</a:t>
            </a:r>
            <a:r>
              <a:rPr lang="en-US" dirty="0" smtClean="0"/>
              <a:t> one by one</a:t>
            </a:r>
          </a:p>
          <a:p>
            <a:endParaRPr lang="en-US" dirty="0" smtClean="0"/>
          </a:p>
          <a:p>
            <a:r>
              <a:rPr lang="en-US" dirty="0" smtClean="0"/>
              <a:t>Consider the </a:t>
            </a:r>
            <a:r>
              <a:rPr lang="en-US" dirty="0" err="1" smtClean="0"/>
              <a:t>hyperedge</a:t>
            </a:r>
            <a:r>
              <a:rPr lang="en-US" dirty="0" smtClean="0"/>
              <a:t> e</a:t>
            </a:r>
            <a:r>
              <a:rPr lang="en-US" baseline="-25000" dirty="0" smtClean="0"/>
              <a:t>a</a:t>
            </a:r>
            <a:r>
              <a:rPr lang="en-US" dirty="0" smtClean="0"/>
              <a:t>={M</a:t>
            </a:r>
            <a:r>
              <a:rPr lang="en-US" baseline="-25000" dirty="0" smtClean="0"/>
              <a:t>1</a:t>
            </a:r>
            <a:r>
              <a:rPr lang="en-US" dirty="0" smtClean="0"/>
              <a:t>,M</a:t>
            </a:r>
            <a:r>
              <a:rPr lang="en-US" baseline="-25000" dirty="0" smtClean="0"/>
              <a:t>2</a:t>
            </a:r>
            <a:r>
              <a:rPr lang="en-US" dirty="0" smtClean="0"/>
              <a:t>,…..,</a:t>
            </a:r>
            <a:r>
              <a:rPr lang="en-US" dirty="0" err="1" smtClean="0"/>
              <a:t>M</a:t>
            </a:r>
            <a:r>
              <a:rPr lang="en-US" baseline="-25000" dirty="0" err="1" smtClean="0"/>
              <a:t>d</a:t>
            </a:r>
            <a:r>
              <a:rPr lang="en-US" dirty="0" smtClean="0"/>
              <a:t>}, when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3</a:t>
            </a:r>
            <a:r>
              <a:rPr lang="en-US" dirty="0" smtClean="0"/>
              <a:t>,……,e</a:t>
            </a:r>
            <a:r>
              <a:rPr lang="en-US" baseline="-25000" dirty="0" smtClean="0"/>
              <a:t>a-1</a:t>
            </a:r>
            <a:r>
              <a:rPr lang="en-US" dirty="0" smtClean="0"/>
              <a:t> are already visited</a:t>
            </a:r>
          </a:p>
          <a:p>
            <a:endParaRPr lang="en-US" dirty="0" smtClean="0"/>
          </a:p>
          <a:p>
            <a:r>
              <a:rPr lang="en-US" dirty="0" smtClean="0"/>
              <a:t>Let num(A) is the no of modules connected by e</a:t>
            </a:r>
            <a:r>
              <a:rPr lang="en-US" baseline="-25000" dirty="0" smtClean="0"/>
              <a:t>a</a:t>
            </a:r>
            <a:r>
              <a:rPr lang="en-US" dirty="0" smtClean="0"/>
              <a:t> that are in A.</a:t>
            </a:r>
          </a:p>
          <a:p>
            <a:r>
              <a:rPr lang="en-US" dirty="0" smtClean="0"/>
              <a:t>    If num(A)=0, then gain of each module M</a:t>
            </a:r>
            <a:r>
              <a:rPr lang="en-US" baseline="-25000" dirty="0" smtClean="0"/>
              <a:t>i</a:t>
            </a:r>
            <a:r>
              <a:rPr lang="en-US" dirty="0" smtClean="0"/>
              <a:t> in {M</a:t>
            </a:r>
            <a:r>
              <a:rPr lang="en-US" baseline="-25000" dirty="0" smtClean="0"/>
              <a:t>1</a:t>
            </a:r>
            <a:r>
              <a:rPr lang="en-US" dirty="0" smtClean="0"/>
              <a:t>,M</a:t>
            </a:r>
            <a:r>
              <a:rPr lang="en-US" baseline="-25000" dirty="0" smtClean="0"/>
              <a:t>2</a:t>
            </a:r>
            <a:r>
              <a:rPr lang="en-US" dirty="0" smtClean="0"/>
              <a:t>,…..,</a:t>
            </a:r>
            <a:r>
              <a:rPr lang="en-US" dirty="0" err="1" smtClean="0"/>
              <a:t>M</a:t>
            </a:r>
            <a:r>
              <a:rPr lang="en-US" baseline="-25000" dirty="0" err="1" smtClean="0"/>
              <a:t>d</a:t>
            </a:r>
            <a:r>
              <a:rPr lang="en-US" dirty="0" smtClean="0"/>
              <a:t>} is decreased by w(e</a:t>
            </a:r>
            <a:r>
              <a:rPr lang="en-US" baseline="-25000" dirty="0" smtClean="0"/>
              <a:t>a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If num(A)=1, the gain of one module M</a:t>
            </a:r>
            <a:r>
              <a:rPr lang="en-US" baseline="-25000" dirty="0" smtClean="0"/>
              <a:t>i</a:t>
            </a:r>
            <a:r>
              <a:rPr lang="en-US" dirty="0" smtClean="0"/>
              <a:t> in {M</a:t>
            </a:r>
            <a:r>
              <a:rPr lang="en-US" baseline="-25000" dirty="0" smtClean="0"/>
              <a:t>1</a:t>
            </a:r>
            <a:r>
              <a:rPr lang="en-US" dirty="0" smtClean="0"/>
              <a:t>,M</a:t>
            </a:r>
            <a:r>
              <a:rPr lang="en-US" baseline="-25000" dirty="0" smtClean="0"/>
              <a:t>2</a:t>
            </a:r>
            <a:r>
              <a:rPr lang="en-US" dirty="0" smtClean="0"/>
              <a:t>,…..,</a:t>
            </a:r>
            <a:r>
              <a:rPr lang="en-US" dirty="0" err="1" smtClean="0"/>
              <a:t>M</a:t>
            </a:r>
            <a:r>
              <a:rPr lang="en-US" baseline="-25000" dirty="0" err="1" smtClean="0"/>
              <a:t>d</a:t>
            </a:r>
            <a:r>
              <a:rPr lang="en-US" dirty="0" smtClean="0"/>
              <a:t>} that is in A is increased by w(e</a:t>
            </a:r>
            <a:r>
              <a:rPr lang="en-US" baseline="-25000" dirty="0" smtClean="0"/>
              <a:t>a</a:t>
            </a:r>
            <a:r>
              <a:rPr lang="en-US" dirty="0" smtClean="0"/>
              <a:t> ). </a:t>
            </a:r>
          </a:p>
          <a:p>
            <a:endParaRPr lang="en-US" dirty="0" smtClean="0"/>
          </a:p>
          <a:p>
            <a:r>
              <a:rPr lang="en-US" dirty="0" smtClean="0"/>
              <a:t>    If num(A)&gt;1, no action takes place unless num(B)= 0 or num(B)=1.</a:t>
            </a:r>
          </a:p>
          <a:p>
            <a:endParaRPr lang="en-US" dirty="0" smtClean="0"/>
          </a:p>
          <a:p>
            <a:r>
              <a:rPr lang="en-US" dirty="0" smtClean="0"/>
              <a:t>The same analysis holds for num(B).</a:t>
            </a:r>
          </a:p>
          <a:p>
            <a:endParaRPr lang="en-US" dirty="0" smtClean="0"/>
          </a:p>
          <a:p>
            <a:r>
              <a:rPr lang="en-US" dirty="0" smtClean="0"/>
              <a:t>Time spent for processing ea is O(d). </a:t>
            </a:r>
            <a:r>
              <a:rPr lang="en-US" dirty="0" smtClean="0">
                <a:sym typeface="Symbol"/>
              </a:rPr>
              <a:t>d= the total number of terminals (t)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/>
              <a:t>Finding the modules with maximum gain in list A and list B takes a constant time, if this value is maintained and updated while processing e</a:t>
            </a:r>
            <a:r>
              <a:rPr lang="en-US" baseline="-25000" dirty="0" smtClean="0"/>
              <a:t>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Thus the time complexity of building data structures list A and list B is O(</a:t>
            </a:r>
            <a:r>
              <a:rPr lang="en-US" dirty="0" err="1" smtClean="0"/>
              <a:t>t+n</a:t>
            </a:r>
            <a:r>
              <a:rPr lang="en-US" dirty="0" smtClean="0"/>
              <a:t>), where n = the number of modules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14290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FM Algorithm: Time complexity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00108"/>
            <a:ext cx="78581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one pass, find a module with maximum gain using doubly linked pointers</a:t>
            </a:r>
          </a:p>
          <a:p>
            <a:endParaRPr lang="en-US" dirty="0" smtClean="0"/>
          </a:p>
          <a:p>
            <a:r>
              <a:rPr lang="en-US" dirty="0" smtClean="0"/>
              <a:t>Let a module M</a:t>
            </a:r>
            <a:r>
              <a:rPr lang="en-US" baseline="-25000" dirty="0" smtClean="0"/>
              <a:t>i </a:t>
            </a:r>
            <a:r>
              <a:rPr lang="en-US" dirty="0" smtClean="0"/>
              <a:t>(in </a:t>
            </a:r>
            <a:r>
              <a:rPr lang="en-US" dirty="0" err="1" smtClean="0"/>
              <a:t>hyperedge</a:t>
            </a:r>
            <a:r>
              <a:rPr lang="en-US" dirty="0" smtClean="0"/>
              <a:t> e</a:t>
            </a:r>
            <a:r>
              <a:rPr lang="en-US" baseline="-25000" dirty="0" smtClean="0"/>
              <a:t>a</a:t>
            </a:r>
            <a:r>
              <a:rPr lang="en-US" dirty="0" smtClean="0"/>
              <a:t>) is in A and is moved to B</a:t>
            </a:r>
          </a:p>
          <a:p>
            <a:endParaRPr lang="en-US" dirty="0" smtClean="0"/>
          </a:p>
          <a:p>
            <a:r>
              <a:rPr lang="en-US" dirty="0" smtClean="0"/>
              <a:t>Case 1: if all modules of e</a:t>
            </a:r>
            <a:r>
              <a:rPr lang="en-US" baseline="-25000" dirty="0" smtClean="0"/>
              <a:t>a</a:t>
            </a:r>
            <a:r>
              <a:rPr lang="en-US" dirty="0" smtClean="0"/>
              <a:t> are in A (before moving M</a:t>
            </a:r>
            <a:r>
              <a:rPr lang="en-US" baseline="-25000" dirty="0" smtClean="0"/>
              <a:t>i</a:t>
            </a:r>
            <a:r>
              <a:rPr lang="en-US" dirty="0" smtClean="0"/>
              <a:t>), the gain of all these modules will be increased by w(e</a:t>
            </a:r>
            <a:r>
              <a:rPr lang="en-US" baseline="-25000" dirty="0" smtClean="0"/>
              <a:t>a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Case 2: if all modules of e</a:t>
            </a:r>
            <a:r>
              <a:rPr lang="en-US" baseline="-25000" dirty="0" smtClean="0"/>
              <a:t>a</a:t>
            </a:r>
            <a:r>
              <a:rPr lang="en-US" dirty="0" smtClean="0"/>
              <a:t> are in B (right after moving M</a:t>
            </a:r>
            <a:r>
              <a:rPr lang="en-US" baseline="-25000" dirty="0" smtClean="0"/>
              <a:t>i</a:t>
            </a:r>
            <a:r>
              <a:rPr lang="en-US" dirty="0" smtClean="0"/>
              <a:t>), the gain of all these modules will be decreased by w(e</a:t>
            </a:r>
            <a:r>
              <a:rPr lang="en-US" baseline="-25000" dirty="0" smtClean="0"/>
              <a:t>a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Time taken to update the gain in each case is O(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a</a:t>
            </a:r>
            <a:r>
              <a:rPr lang="en-US" dirty="0" smtClean="0"/>
              <a:t>), where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a</a:t>
            </a:r>
            <a:r>
              <a:rPr lang="en-US" dirty="0" smtClean="0"/>
              <a:t> is the number of modules connected to e</a:t>
            </a:r>
            <a:r>
              <a:rPr lang="en-US" baseline="-25000" dirty="0" smtClean="0"/>
              <a:t>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each </a:t>
            </a:r>
            <a:r>
              <a:rPr lang="en-US" dirty="0" err="1" smtClean="0"/>
              <a:t>hyperedge</a:t>
            </a:r>
            <a:r>
              <a:rPr lang="en-US" dirty="0" smtClean="0"/>
              <a:t> will be considered twice (case 1 and 2), it takes time proportional to number of terminals to update the list</a:t>
            </a:r>
          </a:p>
          <a:p>
            <a:endParaRPr lang="en-US" dirty="0" smtClean="0"/>
          </a:p>
          <a:p>
            <a:r>
              <a:rPr lang="en-US" dirty="0" smtClean="0"/>
              <a:t>Total time is O(ct), where c= the number of passes (independent of 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457325" y="-562789"/>
            <a:ext cx="6229350" cy="849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532733" y="-487381"/>
            <a:ext cx="6076947" cy="862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0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Partitioning using Replication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49375" y="-673915"/>
            <a:ext cx="6445250" cy="850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20800" y="-925535"/>
            <a:ext cx="6500813" cy="8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79538" y="-797740"/>
            <a:ext cx="6384925" cy="869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357166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Partitioning and Delay Problem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1928802"/>
            <a:ext cx="6929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If a critical path is cut many times by the partition, the delay on the path may be too large to meet the goals of the high performance systems</a:t>
            </a:r>
          </a:p>
          <a:p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The design of a high performance system requires partitioning algorithms to reduce the cut size as well as to minimize the delay in critical paths 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5786" y="285728"/>
            <a:ext cx="792961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Fiduccia-Mattheyses</a:t>
            </a:r>
            <a:r>
              <a:rPr lang="en-US" sz="3200" b="1" dirty="0" smtClean="0"/>
              <a:t> (FM) Algorithm</a:t>
            </a:r>
          </a:p>
          <a:p>
            <a:endParaRPr lang="en-US" dirty="0" smtClean="0"/>
          </a:p>
          <a:p>
            <a:r>
              <a:rPr lang="en-US" sz="2400" dirty="0" smtClean="0"/>
              <a:t>•Modified version of KL</a:t>
            </a:r>
          </a:p>
          <a:p>
            <a:endParaRPr lang="en-US" sz="2400" dirty="0" smtClean="0"/>
          </a:p>
          <a:p>
            <a:r>
              <a:rPr lang="en-US" sz="2400" dirty="0" smtClean="0"/>
              <a:t>•A single vertex is moved across the cut in a single move</a:t>
            </a:r>
          </a:p>
          <a:p>
            <a:r>
              <a:rPr lang="en-US" sz="2400" dirty="0" smtClean="0"/>
              <a:t>	–Unbalanced partitions</a:t>
            </a:r>
          </a:p>
          <a:p>
            <a:endParaRPr lang="en-US" sz="2400" dirty="0" smtClean="0"/>
          </a:p>
          <a:p>
            <a:r>
              <a:rPr lang="en-US" sz="2400" dirty="0" smtClean="0"/>
              <a:t>•Vertices are weighted</a:t>
            </a:r>
          </a:p>
          <a:p>
            <a:endParaRPr lang="en-US" sz="2400" dirty="0" smtClean="0"/>
          </a:p>
          <a:p>
            <a:r>
              <a:rPr lang="en-US" sz="2400" dirty="0" smtClean="0"/>
              <a:t>•Concept of </a:t>
            </a:r>
            <a:r>
              <a:rPr lang="en-US" sz="2400" dirty="0" err="1" smtClean="0"/>
              <a:t>cutsize</a:t>
            </a:r>
            <a:r>
              <a:rPr lang="en-US" sz="2400" dirty="0" smtClean="0"/>
              <a:t> extended to </a:t>
            </a:r>
            <a:r>
              <a:rPr lang="en-US" sz="2400" dirty="0" err="1" smtClean="0"/>
              <a:t>hypergraphs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•Special data structure to improve time complexity</a:t>
            </a:r>
          </a:p>
          <a:p>
            <a:r>
              <a:rPr lang="en-US" sz="2400" dirty="0" smtClean="0"/>
              <a:t>	–(Main feature)</a:t>
            </a:r>
          </a:p>
          <a:p>
            <a:endParaRPr lang="en-US" sz="2400" dirty="0" smtClean="0"/>
          </a:p>
          <a:p>
            <a:r>
              <a:rPr lang="en-US" sz="2400" dirty="0" smtClean="0"/>
              <a:t>•Can be extended to multi-way partitioning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44613" y="-638990"/>
            <a:ext cx="6454775" cy="858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184400" y="-1350190"/>
            <a:ext cx="4773613" cy="818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63663" y="-852510"/>
            <a:ext cx="6416675" cy="855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472" y="5741275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on-board delay is three orders of magnitude larger than on-chip delay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71600" y="-726303"/>
            <a:ext cx="6400800" cy="856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49375" y="-777896"/>
            <a:ext cx="6445250" cy="87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643188" y="-716770"/>
            <a:ext cx="3856037" cy="814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16038" y="-825522"/>
            <a:ext cx="6511925" cy="873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63718" y="-1453359"/>
            <a:ext cx="5214975" cy="855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5715016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Each pointer in the array list A (or B) points to a linear list of unlocked vertices inside  A (or B) with the corresponding gain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85728"/>
            <a:ext cx="864399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The FM Algorithm: Balanced Partition</a:t>
            </a:r>
          </a:p>
          <a:p>
            <a:endParaRPr lang="en-US" dirty="0" smtClean="0"/>
          </a:p>
          <a:p>
            <a:r>
              <a:rPr lang="en-US" sz="2400" dirty="0" smtClean="0"/>
              <a:t>•Definition. A maximum vertex weight  W which satisfies the relation  W &gt;w(V)/2 + </a:t>
            </a:r>
            <a:r>
              <a:rPr lang="en-US" sz="2400" dirty="0" err="1" smtClean="0"/>
              <a:t>max</a:t>
            </a:r>
            <a:r>
              <a:rPr lang="en-US" sz="2400" baseline="-25000" dirty="0" err="1" smtClean="0"/>
              <a:t>vεV</a:t>
            </a:r>
            <a:r>
              <a:rPr lang="en-US" sz="2400" dirty="0" smtClean="0"/>
              <a:t>{w(v)}, </a:t>
            </a:r>
          </a:p>
          <a:p>
            <a:r>
              <a:rPr lang="en-US" sz="2400" dirty="0" smtClean="0"/>
              <a:t>              where w(v) = weight of vertex v, </a:t>
            </a:r>
          </a:p>
          <a:p>
            <a:r>
              <a:rPr lang="en-US" sz="2400" dirty="0" smtClean="0"/>
              <a:t>		w(V) = sum of the weights of all vertices</a:t>
            </a:r>
          </a:p>
          <a:p>
            <a:r>
              <a:rPr lang="en-US" sz="2400" dirty="0" smtClean="0"/>
              <a:t>•Balanced partition {A|B} is one having a total vertex weight of at most W, i.e., w(A), w(B) &lt;W.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4572008"/>
            <a:ext cx="56769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062420"/>
            <a:ext cx="3162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79538" y="-670740"/>
            <a:ext cx="6384925" cy="85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94694" y="-1277128"/>
            <a:ext cx="5153025" cy="811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5741275"/>
            <a:ext cx="87868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An initial balanced partition can be obtained by sorting vertex weights in decreasing order, and placing them in A and B alternatively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550</Words>
  <Application>Microsoft Office PowerPoint</Application>
  <PresentationFormat>On-screen Show (4:3)</PresentationFormat>
  <Paragraphs>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Partitioning (continued)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vaio</dc:creator>
  <cp:lastModifiedBy>ME</cp:lastModifiedBy>
  <cp:revision>28</cp:revision>
  <dcterms:created xsi:type="dcterms:W3CDTF">2011-08-31T07:48:14Z</dcterms:created>
  <dcterms:modified xsi:type="dcterms:W3CDTF">2019-02-19T06:34:03Z</dcterms:modified>
</cp:coreProperties>
</file>