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1" r:id="rId2"/>
    <p:sldId id="340" r:id="rId3"/>
    <p:sldId id="281" r:id="rId4"/>
    <p:sldId id="288" r:id="rId5"/>
    <p:sldId id="297" r:id="rId6"/>
    <p:sldId id="296" r:id="rId7"/>
    <p:sldId id="286" r:id="rId8"/>
    <p:sldId id="283" r:id="rId9"/>
    <p:sldId id="282" r:id="rId10"/>
    <p:sldId id="291" r:id="rId11"/>
    <p:sldId id="294" r:id="rId12"/>
    <p:sldId id="301" r:id="rId13"/>
    <p:sldId id="300" r:id="rId14"/>
    <p:sldId id="290" r:id="rId15"/>
    <p:sldId id="30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D3C32-C53B-435D-91A0-CC2EAC6D90CA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978E-7714-4F71-90DA-FA36094358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8EFD-F191-4BE2-811D-243771729F7E}" type="slidenum">
              <a:rPr lang="en-US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58EFD-F191-4BE2-811D-243771729F7E}" type="slidenum">
              <a:rPr lang="en-US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21C9F-5208-4C49-BC4B-87253262906A}" type="slidenum">
              <a:rPr lang="en-US"/>
              <a:pPr/>
              <a:t>13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4077-C99C-4846-90E1-FE2F6FD379A1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A2F9-5843-4F1F-945D-B8561BBB6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Effect Transistors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762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structure of a n-Channel FET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338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fixed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, if increase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more and more, 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will increase, -  and channel will constrict more and more</a:t>
            </a:r>
          </a:p>
          <a:p>
            <a:endParaRPr lang="en-US" dirty="0" smtClean="0"/>
          </a:p>
          <a:p>
            <a:r>
              <a:rPr lang="en-US" dirty="0" smtClean="0"/>
              <a:t>Eventually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is reached to such a level (I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DSS</a:t>
            </a:r>
            <a:r>
              <a:rPr lang="en-US" dirty="0" smtClean="0"/>
              <a:t>) such that the channel is pinched off </a:t>
            </a:r>
          </a:p>
          <a:p>
            <a:endParaRPr lang="en-US" dirty="0" smtClean="0"/>
          </a:p>
          <a:p>
            <a:r>
              <a:rPr lang="en-US" dirty="0" smtClean="0"/>
              <a:t>At this point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begins to level off and approach a constant value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pinch-off voltage, V</a:t>
            </a:r>
            <a:r>
              <a:rPr lang="en-US" baseline="-25000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, which is the value of V</a:t>
            </a:r>
            <a:r>
              <a:rPr lang="en-US" baseline="-25000" dirty="0" smtClean="0"/>
              <a:t>DS</a:t>
            </a:r>
            <a:r>
              <a:rPr lang="en-US" dirty="0" smtClean="0"/>
              <a:t> at which the maximum I</a:t>
            </a:r>
            <a:r>
              <a:rPr lang="en-US" baseline="-25000" dirty="0" smtClean="0"/>
              <a:t>DSS</a:t>
            </a:r>
            <a:r>
              <a:rPr lang="en-US" dirty="0" smtClean="0"/>
              <a:t> flows</a:t>
            </a:r>
          </a:p>
          <a:p>
            <a:endParaRPr lang="en-US" dirty="0" smtClean="0"/>
          </a:p>
          <a:p>
            <a:r>
              <a:rPr lang="en-US" dirty="0" smtClean="0"/>
              <a:t>Note: channel never completely closes as that reduces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to zero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219200"/>
            <a:ext cx="45720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44"/>
          <p:cNvGrpSpPr/>
          <p:nvPr/>
        </p:nvGrpSpPr>
        <p:grpSpPr>
          <a:xfrm>
            <a:off x="228600" y="990600"/>
            <a:ext cx="3429000" cy="2209800"/>
            <a:chOff x="2667000" y="1143000"/>
            <a:chExt cx="6477000" cy="3276600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3200" y="1143000"/>
              <a:ext cx="6400800" cy="2971800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/>
            <p:nvPr/>
          </p:nvCxnSpPr>
          <p:spPr>
            <a:xfrm rot="5400000">
              <a:off x="7429500" y="3314700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086894" y="3313906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48400" y="4189412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62400" y="4187824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904706" y="420101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019006" y="4185312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2667000" y="1524000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2667000" y="3427411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057105" y="32385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38274" y="2853520"/>
              <a:ext cx="2666206" cy="8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3161506" y="4205904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3275806" y="4190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667000" y="41910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05200" y="4191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304800" y="3200400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752600" y="3200400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01158" y="2593248"/>
            <a:ext cx="308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3277056" y="1761931"/>
            <a:ext cx="410765" cy="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762000"/>
            <a:ext cx="5907088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6705600" cy="639762"/>
          </a:xfrm>
          <a:noFill/>
        </p:spPr>
        <p:txBody>
          <a:bodyPr/>
          <a:lstStyle/>
          <a:p>
            <a:pPr eaLnBrk="1" hangingPunct="1"/>
            <a:r>
              <a:rPr lang="en-US" sz="3500" smtClean="0"/>
              <a:t>I-V characteristics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smtClean="0">
                <a:solidFill>
                  <a:srgbClr val="0000FF"/>
                </a:solidFill>
              </a:rPr>
              <a:t>FET output characteristics</a:t>
            </a:r>
          </a:p>
        </p:txBody>
      </p:sp>
      <p:pic>
        <p:nvPicPr>
          <p:cNvPr id="21508" name="Picture 4" descr="C20NF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3068638"/>
            <a:ext cx="8389937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56388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 more and more reverse bias (V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) causes the junctions to breakdown</a:t>
            </a:r>
          </a:p>
          <a:p>
            <a:endParaRPr lang="en-US" dirty="0" smtClean="0"/>
          </a:p>
          <a:p>
            <a:r>
              <a:rPr lang="en-US" dirty="0" smtClean="0"/>
              <a:t>If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is more negative, the breakdown occurs at early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09600" y="3124200"/>
          <a:ext cx="4953000" cy="3733800"/>
        </p:xfrm>
        <a:graphic>
          <a:graphicData uri="http://schemas.openxmlformats.org/presentationml/2006/ole">
            <p:oleObj spid="_x0000_s23555" name="Canvas Drawing" r:id="rId3" imgW="4483080" imgH="3390840" progId="">
              <p:embed/>
            </p:oleObj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33400"/>
            <a:ext cx="4114800" cy="228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0" y="1295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Difficult in diffusing impurities into both sides of  a semiconductor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3657600"/>
            <a:ext cx="25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Single-ended-geometry junction FET</a:t>
            </a:r>
          </a:p>
          <a:p>
            <a:endParaRPr lang="en-US" dirty="0" smtClean="0"/>
          </a:p>
          <a:p>
            <a:r>
              <a:rPr lang="en-US" dirty="0" smtClean="0"/>
              <a:t>Diffusion is from one side only</a:t>
            </a:r>
          </a:p>
          <a:p>
            <a:endParaRPr lang="en-US" dirty="0" smtClean="0"/>
          </a:p>
          <a:p>
            <a:r>
              <a:rPr lang="en-US" dirty="0" smtClean="0"/>
              <a:t>N-type channel is </a:t>
            </a:r>
            <a:r>
              <a:rPr lang="en-US" dirty="0" err="1" smtClean="0"/>
              <a:t>epitaxially</a:t>
            </a:r>
            <a:r>
              <a:rPr lang="en-US" dirty="0" smtClean="0"/>
              <a:t> grown in p-type substrate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2133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More practical n-channel JFET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733800"/>
            <a:ext cx="38862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66800"/>
            <a:ext cx="3962400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Oval 10"/>
          <p:cNvSpPr>
            <a:spLocks noChangeArrowheads="1"/>
          </p:cNvSpPr>
          <p:nvPr/>
        </p:nvSpPr>
        <p:spPr bwMode="auto">
          <a:xfrm>
            <a:off x="2819400" y="2286000"/>
            <a:ext cx="609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3048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Depletion layer thickness is changing with V</a:t>
            </a:r>
            <a:r>
              <a:rPr lang="en-US" sz="2400" b="1" baseline="-25000" dirty="0" smtClean="0"/>
              <a:t>DS</a:t>
            </a:r>
            <a:endParaRPr lang="en-US" sz="2400" b="1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Bipolar Junction Transistor versus Field Effect Transistor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FET is </a:t>
            </a:r>
            <a:r>
              <a:rPr lang="en-US" sz="2000" dirty="0" err="1" smtClean="0"/>
              <a:t>unipolar</a:t>
            </a:r>
            <a:r>
              <a:rPr lang="en-US" sz="2000" dirty="0" smtClean="0"/>
              <a:t>. – there is only majority carrier. BJT is bipolar (there are both majority and minority carrier) 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No offset voltage at zero drain current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High input resistance</a:t>
            </a:r>
          </a:p>
          <a:p>
            <a:endParaRPr lang="en-US" sz="2000" dirty="0" smtClean="0"/>
          </a:p>
          <a:p>
            <a:r>
              <a:rPr lang="en-US" sz="2000" dirty="0" smtClean="0"/>
              <a:t>Has thermal stability</a:t>
            </a:r>
          </a:p>
          <a:p>
            <a:endParaRPr lang="en-US" sz="2000" dirty="0" smtClean="0"/>
          </a:p>
          <a:p>
            <a:r>
              <a:rPr lang="en-US" sz="2000" dirty="0" smtClean="0"/>
              <a:t>Less noisy</a:t>
            </a:r>
          </a:p>
          <a:p>
            <a:endParaRPr lang="en-US" sz="2000" dirty="0" smtClean="0"/>
          </a:p>
          <a:p>
            <a:r>
              <a:rPr lang="en-US" sz="2000" dirty="0" smtClean="0"/>
              <a:t>Relatively immune to radiation</a:t>
            </a:r>
          </a:p>
          <a:p>
            <a:endParaRPr lang="en-US" sz="2000" dirty="0" smtClean="0"/>
          </a:p>
          <a:p>
            <a:r>
              <a:rPr lang="en-US" sz="2000" dirty="0" smtClean="0"/>
              <a:t>Simpler to fabricate and takes less space in integrated form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Transistor problems</a:t>
            </a:r>
            <a:endParaRPr lang="es-E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4013"/>
            <a:ext cx="8229600" cy="4492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Power density increased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Device variability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Reliability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Complexity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Leakage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Power dissipation limits device density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effectLst/>
              </a:rPr>
              <a:t>Transistor  will operate near ultimate limits of size and quality – eventually, no transistor can be fundamentally better</a:t>
            </a:r>
          </a:p>
        </p:txBody>
      </p:sp>
      <p:sp>
        <p:nvSpPr>
          <p:cNvPr id="61444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29638" y="6289675"/>
            <a:ext cx="53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3366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Junction FETs (JFETs)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piece of </a:t>
            </a:r>
            <a:r>
              <a:rPr lang="en-US" sz="2400" dirty="0" smtClean="0"/>
              <a:t>semiconductor </a:t>
            </a:r>
            <a:r>
              <a:rPr lang="en-US" sz="2400" dirty="0"/>
              <a:t>material </a:t>
            </a:r>
            <a:r>
              <a:rPr lang="en-US" sz="2400" dirty="0" smtClean="0"/>
              <a:t>which </a:t>
            </a:r>
            <a:r>
              <a:rPr lang="en-US" sz="2400" dirty="0"/>
              <a:t>constitutes a </a:t>
            </a:r>
            <a:r>
              <a:rPr lang="en-US" sz="2400" dirty="0" smtClean="0">
                <a:solidFill>
                  <a:srgbClr val="FF0000"/>
                </a:solidFill>
              </a:rPr>
              <a:t>channel</a:t>
            </a:r>
            <a:endParaRPr lang="en-US" sz="2400" dirty="0"/>
          </a:p>
          <a:p>
            <a:r>
              <a:rPr lang="en-US" sz="2400" dirty="0"/>
              <a:t>Conducting semiconductor channel between two </a:t>
            </a:r>
            <a:r>
              <a:rPr lang="en-US" sz="2400" dirty="0" err="1"/>
              <a:t>ohmic</a:t>
            </a:r>
            <a:r>
              <a:rPr lang="en-US" sz="2400" dirty="0"/>
              <a:t> contacts – </a:t>
            </a:r>
            <a:r>
              <a:rPr lang="en-US" sz="2400" dirty="0">
                <a:solidFill>
                  <a:srgbClr val="FF0000"/>
                </a:solidFill>
              </a:rPr>
              <a:t>source &amp; drain</a:t>
            </a:r>
          </a:p>
        </p:txBody>
      </p:sp>
      <p:pic>
        <p:nvPicPr>
          <p:cNvPr id="103429" name="Picture 5" descr="jfe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895600"/>
            <a:ext cx="2286000" cy="1463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743200"/>
            <a:ext cx="6400800" cy="2971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162800" y="464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Symbol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57200" y="228600"/>
          <a:ext cx="4251325" cy="4495800"/>
        </p:xfrm>
        <a:graphic>
          <a:graphicData uri="http://schemas.openxmlformats.org/presentationml/2006/ole">
            <p:oleObj spid="_x0000_s22530" name="Canvas Drawing" r:id="rId3" imgW="4143240" imgH="4381560" progId="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4876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Depletion region exists for p-n junctions 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Due to depletion region, the conduction portion of channel constricts</a:t>
            </a:r>
          </a:p>
          <a:p>
            <a:endParaRPr lang="en-US" sz="2400" dirty="0" smtClean="0"/>
          </a:p>
          <a:p>
            <a:r>
              <a:rPr lang="en-US" sz="2400" dirty="0" smtClean="0"/>
              <a:t>Channel thickness is dependent on both  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400" dirty="0" smtClean="0"/>
              <a:t> and 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609600"/>
            <a:ext cx="365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n type bar acts as a simple semiconductor resistor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Electrons flow from Source to drain if an electric field is applied between them</a:t>
            </a:r>
          </a:p>
          <a:p>
            <a:endParaRPr lang="en-US" sz="2400" dirty="0" smtClean="0"/>
          </a:p>
          <a:p>
            <a:r>
              <a:rPr lang="en-US" sz="2400" dirty="0" smtClean="0"/>
              <a:t>Only one carrier – electrons (for n-channel) or holes (for p channel) - </a:t>
            </a:r>
            <a:r>
              <a:rPr lang="en-US" sz="2400" b="1" dirty="0" err="1" smtClean="0">
                <a:solidFill>
                  <a:srgbClr val="FF0000"/>
                </a:solidFill>
              </a:rPr>
              <a:t>unipolar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4724400" y="1143000"/>
            <a:ext cx="4343400" cy="3276600"/>
            <a:chOff x="2667000" y="1143000"/>
            <a:chExt cx="6477000" cy="3276600"/>
          </a:xfrm>
        </p:grpSpPr>
        <p:pic>
          <p:nvPicPr>
            <p:cNvPr id="103431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1143000"/>
              <a:ext cx="6400800" cy="2971800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 rot="5400000">
              <a:off x="7429500" y="3314700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086894" y="3313906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189412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62400" y="4187824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5904706" y="420101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019006" y="4185312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2667000" y="1524000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2667000" y="3427411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057105" y="32385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338274" y="2853520"/>
              <a:ext cx="2666206" cy="8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161506" y="4205904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3275806" y="4190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67000" y="41910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505200" y="4191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8600" y="19050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Electrons flow from source to Drain</a:t>
            </a:r>
          </a:p>
          <a:p>
            <a:endParaRPr lang="en-US" dirty="0" smtClean="0"/>
          </a:p>
          <a:p>
            <a:r>
              <a:rPr lang="en-US" dirty="0" smtClean="0"/>
              <a:t>Current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flows through channel</a:t>
            </a:r>
          </a:p>
          <a:p>
            <a:endParaRPr lang="en-US" dirty="0" smtClean="0"/>
          </a:p>
          <a:p>
            <a:r>
              <a:rPr lang="en-US" dirty="0" smtClean="0"/>
              <a:t>For a fixed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,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is also dependent on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 as it increases or decreases the reverse bias</a:t>
            </a:r>
          </a:p>
          <a:p>
            <a:endParaRPr lang="en-US" dirty="0" smtClean="0"/>
          </a:p>
          <a:p>
            <a:r>
              <a:rPr lang="en-US" dirty="0" smtClean="0"/>
              <a:t>Mechanism of current is the effect of field produced by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and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		</a:t>
            </a:r>
            <a:r>
              <a:rPr lang="en-US" b="1" dirty="0" smtClean="0">
                <a:solidFill>
                  <a:srgbClr val="FF0000"/>
                </a:solidFill>
              </a:rPr>
              <a:t>(FIELD EFFECT TRANSISTOR)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29200" y="43434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781800" y="43434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458200" y="3581400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8343900" y="3314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6705600" cy="639762"/>
          </a:xfrm>
        </p:spPr>
        <p:txBody>
          <a:bodyPr/>
          <a:lstStyle/>
          <a:p>
            <a:pPr eaLnBrk="1" hangingPunct="1"/>
            <a:r>
              <a:rPr lang="en-US" sz="3500" smtClean="0"/>
              <a:t>I-V characteristics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4400" y="685800"/>
            <a:ext cx="568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447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More V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dirty="0" smtClean="0"/>
              <a:t> (more –</a:t>
            </a:r>
            <a:r>
              <a:rPr lang="en-US" b="1" dirty="0" err="1" smtClean="0"/>
              <a:t>ve</a:t>
            </a:r>
            <a:r>
              <a:rPr lang="en-US" b="1" dirty="0" smtClean="0"/>
              <a:t>) implies 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   -  More reverse bias</a:t>
            </a:r>
          </a:p>
          <a:p>
            <a:endParaRPr lang="en-US" dirty="0" smtClean="0"/>
          </a:p>
          <a:p>
            <a:r>
              <a:rPr lang="en-US" dirty="0" smtClean="0"/>
              <a:t>      -  More depletion region</a:t>
            </a:r>
          </a:p>
          <a:p>
            <a:endParaRPr lang="en-US" dirty="0" smtClean="0"/>
          </a:p>
          <a:p>
            <a:r>
              <a:rPr lang="en-US" dirty="0" smtClean="0"/>
              <a:t>      -  Less channel width</a:t>
            </a:r>
          </a:p>
          <a:p>
            <a:endParaRPr lang="en-US" dirty="0" smtClean="0"/>
          </a:p>
          <a:p>
            <a:r>
              <a:rPr lang="en-US" dirty="0" smtClean="0"/>
              <a:t>      -  Less current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4800600" y="1143000"/>
            <a:ext cx="4343400" cy="3276600"/>
            <a:chOff x="2667000" y="1143000"/>
            <a:chExt cx="6477000" cy="3276600"/>
          </a:xfrm>
        </p:grpSpPr>
        <p:pic>
          <p:nvPicPr>
            <p:cNvPr id="103431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1143000"/>
              <a:ext cx="6400800" cy="2971800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 rot="5400000">
              <a:off x="7429500" y="3314700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086894" y="3313906"/>
              <a:ext cx="1752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189412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62400" y="4187824"/>
              <a:ext cx="2057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5904706" y="420101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019006" y="4185312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2667000" y="1524000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2667000" y="3427411"/>
              <a:ext cx="3581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057105" y="32385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338274" y="2853520"/>
              <a:ext cx="2666206" cy="8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161506" y="4205904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3275806" y="4190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67000" y="41910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505200" y="4191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7"/>
          <p:cNvGrpSpPr/>
          <p:nvPr/>
        </p:nvGrpSpPr>
        <p:grpSpPr>
          <a:xfrm>
            <a:off x="152400" y="304800"/>
            <a:ext cx="4495800" cy="4560332"/>
            <a:chOff x="-76200" y="1143000"/>
            <a:chExt cx="5257800" cy="4560332"/>
          </a:xfrm>
        </p:grpSpPr>
        <p:pic>
          <p:nvPicPr>
            <p:cNvPr id="49" name="Picture 5" descr="07-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-76200" y="1143000"/>
              <a:ext cx="5257800" cy="453072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4343400" y="5334000"/>
              <a:ext cx="838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DS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7200" y="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Characteristics in linear portion of the </a:t>
            </a:r>
            <a:r>
              <a:rPr lang="en-US" sz="2400" dirty="0" err="1" smtClean="0"/>
              <a:t>ohmic</a:t>
            </a:r>
            <a:r>
              <a:rPr lang="en-US" sz="2400" dirty="0" smtClean="0"/>
              <a:t> region.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4953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flows through channel following Ohm’s law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Junction FETs (JFETs)</a:t>
            </a:r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6400800" cy="2971800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 rot="5400000">
            <a:off x="4914900" y="33147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72294" y="3313906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3800" y="4189412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4187824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390106" y="420101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04406" y="41853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152400" y="1524000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152400" y="3427411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542505" y="32385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-1176326" y="2853520"/>
            <a:ext cx="2666206" cy="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646906" y="4205904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761206" y="4190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2400" y="4191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0600" y="4191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" y="48768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Depletion region depends on the voltage difference between channel and gate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The voltage at channel is dependent on position , as </a:t>
            </a:r>
            <a:r>
              <a:rPr lang="en-US" b="1" dirty="0" err="1" smtClean="0">
                <a:solidFill>
                  <a:schemeClr val="tx2"/>
                </a:solidFill>
              </a:rPr>
              <a:t>ohmic</a:t>
            </a:r>
            <a:r>
              <a:rPr lang="en-US" b="1" dirty="0" smtClean="0">
                <a:solidFill>
                  <a:schemeClr val="tx2"/>
                </a:solidFill>
              </a:rPr>
              <a:t> drop varies along the channel </a:t>
            </a: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Thus the constriction of conduction channel is not uniform 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4" name="Picture 1029" descr="G:\frontiers\img476.gif"/>
          <p:cNvPicPr>
            <a:picLocks noChangeAspect="1" noChangeArrowheads="1"/>
          </p:cNvPicPr>
          <p:nvPr/>
        </p:nvPicPr>
        <p:blipFill>
          <a:blip r:embed="rId3"/>
          <a:srcRect r="50432" b="9969"/>
          <a:stretch>
            <a:fillRect/>
          </a:stretch>
        </p:blipFill>
        <p:spPr bwMode="auto">
          <a:xfrm rot="16200000" flipH="1" flipV="1">
            <a:off x="6705600" y="1557337"/>
            <a:ext cx="20574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6096000" y="37338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Depletion region depends on the reverse bias voltage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99" y="457200"/>
            <a:ext cx="777240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47800" y="762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structure of a n-Channel FET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20047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constriction is more pronounced at distance farther from the source</a:t>
            </a:r>
          </a:p>
          <a:p>
            <a:endParaRPr lang="en-US" dirty="0" smtClean="0"/>
          </a:p>
          <a:p>
            <a:r>
              <a:rPr lang="en-US" dirty="0" smtClean="0"/>
              <a:t>The constriction is dependent on the current (which is dependent on both V</a:t>
            </a:r>
            <a:r>
              <a:rPr lang="en-US" baseline="-25000" dirty="0" smtClean="0"/>
              <a:t>GS</a:t>
            </a:r>
            <a:r>
              <a:rPr lang="en-US" dirty="0" smtClean="0"/>
              <a:t> and V</a:t>
            </a:r>
            <a:r>
              <a:rPr lang="en-US" baseline="-25000" dirty="0" smtClean="0"/>
              <a:t>DS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541</Words>
  <Application>Microsoft Office PowerPoint</Application>
  <PresentationFormat>On-screen Show (4:3)</PresentationFormat>
  <Paragraphs>102</Paragraphs>
  <Slides>16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Canvas Drawing</vt:lpstr>
      <vt:lpstr>Field Effect Transistors</vt:lpstr>
      <vt:lpstr>Transistor problems</vt:lpstr>
      <vt:lpstr>Junction FETs (JFETs)</vt:lpstr>
      <vt:lpstr>Slide 4</vt:lpstr>
      <vt:lpstr>Slide 5</vt:lpstr>
      <vt:lpstr>I-V characteristics</vt:lpstr>
      <vt:lpstr>Slide 7</vt:lpstr>
      <vt:lpstr>Junction FETs (JFETs)</vt:lpstr>
      <vt:lpstr>Slide 9</vt:lpstr>
      <vt:lpstr>Slide 10</vt:lpstr>
      <vt:lpstr>I-V characteristics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Debashis </dc:creator>
  <cp:lastModifiedBy>ME</cp:lastModifiedBy>
  <cp:revision>27</cp:revision>
  <dcterms:created xsi:type="dcterms:W3CDTF">2011-07-14T03:42:15Z</dcterms:created>
  <dcterms:modified xsi:type="dcterms:W3CDTF">2020-01-27T02:33:53Z</dcterms:modified>
</cp:coreProperties>
</file>