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5" r:id="rId2"/>
    <p:sldId id="376" r:id="rId3"/>
    <p:sldId id="353" r:id="rId4"/>
    <p:sldId id="354" r:id="rId5"/>
    <p:sldId id="355" r:id="rId6"/>
    <p:sldId id="369" r:id="rId7"/>
    <p:sldId id="357" r:id="rId8"/>
    <p:sldId id="358" r:id="rId9"/>
    <p:sldId id="359" r:id="rId10"/>
    <p:sldId id="360" r:id="rId11"/>
    <p:sldId id="370" r:id="rId12"/>
    <p:sldId id="371" r:id="rId13"/>
    <p:sldId id="361" r:id="rId14"/>
    <p:sldId id="362" r:id="rId15"/>
    <p:sldId id="363" r:id="rId16"/>
    <p:sldId id="364" r:id="rId17"/>
    <p:sldId id="372" r:id="rId18"/>
    <p:sldId id="374" r:id="rId19"/>
    <p:sldId id="3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9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38F92-0EF7-478F-B745-B01AF33426CD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792D0-798A-496D-9CF8-24B90926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3977-D71D-4FEA-AD24-8A09A9D4246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514600"/>
            <a:ext cx="5029200" cy="685800"/>
          </a:xfrm>
        </p:spPr>
        <p:txBody>
          <a:bodyPr/>
          <a:lstStyle/>
          <a:p>
            <a:pPr eaLnBrk="1" hangingPunct="1">
              <a:buNone/>
            </a:pPr>
            <a:r>
              <a:rPr lang="en-GB" b="1" dirty="0" smtClean="0">
                <a:solidFill>
                  <a:srgbClr val="0000FF"/>
                </a:solidFill>
              </a:rPr>
              <a:t>Logic Design by MOS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3657600" y="304800"/>
          <a:ext cx="2819400" cy="525463"/>
        </p:xfrm>
        <a:graphic>
          <a:graphicData uri="http://schemas.openxmlformats.org/presentationml/2006/ole">
            <p:oleObj spid="_x0000_s144386" name="Equation" r:id="rId4" imgW="1295280" imgH="241200" progId="Equation.3">
              <p:embed/>
            </p:oleObj>
          </a:graphicData>
        </a:graphic>
      </p:graphicFrame>
      <p:sp>
        <p:nvSpPr>
          <p:cNvPr id="6150" name="Rectangle 1"/>
          <p:cNvSpPr>
            <a:spLocks noGrp="1" noChangeArrowheads="1"/>
          </p:cNvSpPr>
          <p:nvPr>
            <p:ph type="title"/>
          </p:nvPr>
        </p:nvSpPr>
        <p:spPr>
          <a:xfrm>
            <a:off x="3505200" y="0"/>
            <a:ext cx="2514600" cy="304800"/>
          </a:xfrm>
        </p:spPr>
        <p:txBody>
          <a:bodyPr lIns="90000" tIns="46800" rIns="90000" bIns="46800"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/>
              <a:t>Example: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83396" y="1594046"/>
            <a:ext cx="367229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931529" y="1466965"/>
            <a:ext cx="505265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rot="5400000">
            <a:off x="801365" y="1816309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rot="5400000">
            <a:off x="907710" y="1815652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022734" y="1700626"/>
            <a:ext cx="160662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5400000">
            <a:off x="1068371" y="2047231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022734" y="1930890"/>
            <a:ext cx="160662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595830" y="1816416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95830" y="2163786"/>
            <a:ext cx="589097" cy="694740"/>
            <a:chOff x="1143000" y="457200"/>
            <a:chExt cx="839788" cy="1371600"/>
          </a:xfrm>
        </p:grpSpPr>
        <p:cxnSp>
          <p:nvCxnSpPr>
            <p:cNvPr id="18" name="Straight Connector 17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 bwMode="auto">
          <a:xfrm rot="5400000">
            <a:off x="731898" y="4559509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rot="5400000">
            <a:off x="838241" y="4558851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953266" y="4443826"/>
            <a:ext cx="160663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rot="5400000">
            <a:off x="998905" y="4790432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953266" y="4674090"/>
            <a:ext cx="16066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526362" y="4559616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26362" y="4906986"/>
            <a:ext cx="589096" cy="694740"/>
            <a:chOff x="1143000" y="457200"/>
            <a:chExt cx="839788" cy="1371600"/>
          </a:xfrm>
        </p:grpSpPr>
        <p:cxnSp>
          <p:nvCxnSpPr>
            <p:cNvPr id="34" name="Straight Connector 33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43"/>
          <p:cNvSpPr txBox="1">
            <a:spLocks noChangeArrowheads="1"/>
          </p:cNvSpPr>
          <p:nvPr/>
        </p:nvSpPr>
        <p:spPr bwMode="auto">
          <a:xfrm>
            <a:off x="228601" y="1591415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42" name="TextBox 444"/>
          <p:cNvSpPr txBox="1">
            <a:spLocks noChangeArrowheads="1"/>
          </p:cNvSpPr>
          <p:nvPr/>
        </p:nvSpPr>
        <p:spPr bwMode="auto">
          <a:xfrm>
            <a:off x="128530" y="4345605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3" name="TextBox 445"/>
          <p:cNvSpPr txBox="1">
            <a:spLocks noChangeArrowheads="1"/>
          </p:cNvSpPr>
          <p:nvPr/>
        </p:nvSpPr>
        <p:spPr bwMode="auto">
          <a:xfrm>
            <a:off x="228601" y="2286155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44" name="TextBox 446"/>
          <p:cNvSpPr txBox="1">
            <a:spLocks noChangeArrowheads="1"/>
          </p:cNvSpPr>
          <p:nvPr/>
        </p:nvSpPr>
        <p:spPr bwMode="auto">
          <a:xfrm>
            <a:off x="128530" y="5040345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036505" y="2857210"/>
            <a:ext cx="367229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09950" y="2920368"/>
            <a:ext cx="220337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584"/>
          <p:cNvSpPr txBox="1">
            <a:spLocks noChangeArrowheads="1"/>
          </p:cNvSpPr>
          <p:nvPr/>
        </p:nvSpPr>
        <p:spPr bwMode="auto">
          <a:xfrm>
            <a:off x="1219201" y="457200"/>
            <a:ext cx="734458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968567" y="5600410"/>
            <a:ext cx="367229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42012" y="5663568"/>
            <a:ext cx="220337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42721" y="899306"/>
            <a:ext cx="954795" cy="30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115458" y="4337246"/>
            <a:ext cx="367229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ight Arrow 105"/>
          <p:cNvSpPr/>
          <p:nvPr/>
        </p:nvSpPr>
        <p:spPr>
          <a:xfrm>
            <a:off x="1981200" y="3052838"/>
            <a:ext cx="514120" cy="25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4140506" y="2653959"/>
            <a:ext cx="914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 bwMode="auto">
          <a:xfrm rot="5400000">
            <a:off x="3214975" y="3085626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 bwMode="auto">
          <a:xfrm rot="5400000">
            <a:off x="3321320" y="3084969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 bwMode="auto">
          <a:xfrm>
            <a:off x="3436344" y="2969943"/>
            <a:ext cx="160662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 bwMode="auto">
          <a:xfrm rot="5400000">
            <a:off x="3481982" y="3316548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 bwMode="auto">
          <a:xfrm>
            <a:off x="3436344" y="3200207"/>
            <a:ext cx="160662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 bwMode="auto">
          <a:xfrm>
            <a:off x="3009440" y="3085733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009440" y="3433103"/>
            <a:ext cx="589097" cy="694740"/>
            <a:chOff x="1143000" y="457200"/>
            <a:chExt cx="839788" cy="1371600"/>
          </a:xfrm>
        </p:grpSpPr>
        <p:cxnSp>
          <p:nvCxnSpPr>
            <p:cNvPr id="118" name="Straight Connector 117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 bwMode="auto">
          <a:xfrm rot="5400000">
            <a:off x="4535470" y="3085626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 bwMode="auto">
          <a:xfrm rot="5400000">
            <a:off x="4641813" y="3084968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 bwMode="auto">
          <a:xfrm>
            <a:off x="4756838" y="2969943"/>
            <a:ext cx="160663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 bwMode="auto">
          <a:xfrm rot="5400000">
            <a:off x="4802477" y="3316549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 bwMode="auto">
          <a:xfrm>
            <a:off x="4756838" y="3200207"/>
            <a:ext cx="16066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 bwMode="auto">
          <a:xfrm rot="5400000">
            <a:off x="4864977" y="2915890"/>
            <a:ext cx="106578" cy="1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 bwMode="auto">
          <a:xfrm>
            <a:off x="4329934" y="3085733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4329934" y="3433103"/>
            <a:ext cx="589096" cy="694740"/>
            <a:chOff x="1143000" y="457200"/>
            <a:chExt cx="839788" cy="1371600"/>
          </a:xfrm>
        </p:grpSpPr>
        <p:cxnSp>
          <p:nvCxnSpPr>
            <p:cNvPr id="134" name="Straight Connector 133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443"/>
          <p:cNvSpPr txBox="1">
            <a:spLocks noChangeArrowheads="1"/>
          </p:cNvSpPr>
          <p:nvPr/>
        </p:nvSpPr>
        <p:spPr bwMode="auto">
          <a:xfrm>
            <a:off x="2642211" y="2860732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2" name="TextBox 444"/>
          <p:cNvSpPr txBox="1">
            <a:spLocks noChangeArrowheads="1"/>
          </p:cNvSpPr>
          <p:nvPr/>
        </p:nvSpPr>
        <p:spPr bwMode="auto">
          <a:xfrm>
            <a:off x="3964235" y="2860732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43" name="TextBox 445"/>
          <p:cNvSpPr txBox="1">
            <a:spLocks noChangeArrowheads="1"/>
          </p:cNvSpPr>
          <p:nvPr/>
        </p:nvSpPr>
        <p:spPr bwMode="auto">
          <a:xfrm>
            <a:off x="2642211" y="3555472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44" name="TextBox 446"/>
          <p:cNvSpPr txBox="1">
            <a:spLocks noChangeArrowheads="1"/>
          </p:cNvSpPr>
          <p:nvPr/>
        </p:nvSpPr>
        <p:spPr bwMode="auto">
          <a:xfrm>
            <a:off x="3964235" y="3555472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145" name="Straight Connector 144"/>
          <p:cNvCxnSpPr/>
          <p:nvPr/>
        </p:nvCxnSpPr>
        <p:spPr>
          <a:xfrm>
            <a:off x="3597007" y="4126527"/>
            <a:ext cx="132202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 bwMode="auto">
          <a:xfrm rot="5400000">
            <a:off x="3542953" y="2915888"/>
            <a:ext cx="106578" cy="1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111127" y="4189685"/>
            <a:ext cx="367229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443"/>
          <p:cNvSpPr txBox="1">
            <a:spLocks noChangeArrowheads="1"/>
          </p:cNvSpPr>
          <p:nvPr/>
        </p:nvSpPr>
        <p:spPr bwMode="auto">
          <a:xfrm>
            <a:off x="1403733" y="1215097"/>
            <a:ext cx="806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AB</a:t>
            </a:r>
            <a:endParaRPr lang="en-US" sz="2400" dirty="0"/>
          </a:p>
        </p:txBody>
      </p:sp>
      <p:sp>
        <p:nvSpPr>
          <p:cNvPr id="173" name="TextBox 443"/>
          <p:cNvSpPr txBox="1">
            <a:spLocks noChangeArrowheads="1"/>
          </p:cNvSpPr>
          <p:nvPr/>
        </p:nvSpPr>
        <p:spPr bwMode="auto">
          <a:xfrm>
            <a:off x="1325696" y="3973792"/>
            <a:ext cx="807904" cy="3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CD</a:t>
            </a:r>
            <a:endParaRPr lang="en-US" sz="2400" dirty="0"/>
          </a:p>
        </p:txBody>
      </p:sp>
      <p:cxnSp>
        <p:nvCxnSpPr>
          <p:cNvPr id="179" name="Straight Connector 178"/>
          <p:cNvCxnSpPr/>
          <p:nvPr/>
        </p:nvCxnSpPr>
        <p:spPr>
          <a:xfrm rot="5400000" flipH="1" flipV="1">
            <a:off x="1057080" y="772883"/>
            <a:ext cx="252633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 flipH="1" flipV="1">
            <a:off x="863591" y="4210165"/>
            <a:ext cx="505265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584"/>
          <p:cNvSpPr txBox="1">
            <a:spLocks noChangeArrowheads="1"/>
          </p:cNvSpPr>
          <p:nvPr/>
        </p:nvSpPr>
        <p:spPr bwMode="auto">
          <a:xfrm>
            <a:off x="1124639" y="3200400"/>
            <a:ext cx="734458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74784" y="3642506"/>
            <a:ext cx="954795" cy="30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184" name="Straight Connector 183"/>
          <p:cNvCxnSpPr/>
          <p:nvPr/>
        </p:nvCxnSpPr>
        <p:spPr>
          <a:xfrm rot="5400000" flipH="1" flipV="1">
            <a:off x="988377" y="3515425"/>
            <a:ext cx="252633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584"/>
          <p:cNvSpPr txBox="1">
            <a:spLocks noChangeArrowheads="1"/>
          </p:cNvSpPr>
          <p:nvPr/>
        </p:nvSpPr>
        <p:spPr bwMode="auto">
          <a:xfrm>
            <a:off x="4184573" y="1663358"/>
            <a:ext cx="734458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743899" y="2105465"/>
            <a:ext cx="954795" cy="30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 rot="5400000" flipH="1" flipV="1">
            <a:off x="4057492" y="1978384"/>
            <a:ext cx="252633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 flipH="1" flipV="1">
            <a:off x="3964285" y="2641545"/>
            <a:ext cx="442107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50625" y="1278255"/>
            <a:ext cx="367229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09241" y="4021455"/>
            <a:ext cx="367229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>
            <a:spLocks noChangeArrowheads="1"/>
          </p:cNvSpPr>
          <p:nvPr/>
        </p:nvSpPr>
        <p:spPr bwMode="auto">
          <a:xfrm>
            <a:off x="4978706" y="24384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314" name="Straight Connector 313"/>
          <p:cNvCxnSpPr/>
          <p:nvPr/>
        </p:nvCxnSpPr>
        <p:spPr>
          <a:xfrm>
            <a:off x="3621620" y="2880971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4224969" y="4278927"/>
            <a:ext cx="220337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5400000">
            <a:off x="6933406" y="241935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7313612" y="219075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7313612" y="2646362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>
            <a:off x="7314406" y="196135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7010400" y="2419350"/>
            <a:ext cx="15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5400000">
            <a:off x="6743700" y="2686050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7009606" y="2952750"/>
            <a:ext cx="1677194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7391400" y="173355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7515225" y="29260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7315200" y="2190750"/>
            <a:ext cx="7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0" name="Straight Connector 329"/>
          <p:cNvCxnSpPr/>
          <p:nvPr/>
        </p:nvCxnSpPr>
        <p:spPr bwMode="auto">
          <a:xfrm rot="5400000">
            <a:off x="6542069" y="3301184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 bwMode="auto">
          <a:xfrm rot="5400000">
            <a:off x="6648414" y="3300527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 bwMode="auto">
          <a:xfrm>
            <a:off x="6763438" y="3185501"/>
            <a:ext cx="160662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 bwMode="auto">
          <a:xfrm rot="5400000">
            <a:off x="6809076" y="3532106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 bwMode="auto">
          <a:xfrm>
            <a:off x="6763438" y="3415765"/>
            <a:ext cx="160662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 bwMode="auto">
          <a:xfrm>
            <a:off x="6336534" y="3301291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14"/>
          <p:cNvGrpSpPr>
            <a:grpSpLocks/>
          </p:cNvGrpSpPr>
          <p:nvPr/>
        </p:nvGrpSpPr>
        <p:grpSpPr bwMode="auto">
          <a:xfrm>
            <a:off x="6336534" y="3648661"/>
            <a:ext cx="589097" cy="694740"/>
            <a:chOff x="1143000" y="457200"/>
            <a:chExt cx="839788" cy="1371600"/>
          </a:xfrm>
        </p:grpSpPr>
        <p:cxnSp>
          <p:nvCxnSpPr>
            <p:cNvPr id="337" name="Straight Connector 336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4" name="Straight Connector 343"/>
          <p:cNvCxnSpPr/>
          <p:nvPr/>
        </p:nvCxnSpPr>
        <p:spPr bwMode="auto">
          <a:xfrm rot="5400000">
            <a:off x="7862564" y="3301184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 bwMode="auto">
          <a:xfrm rot="5400000">
            <a:off x="7968907" y="3300526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 bwMode="auto">
          <a:xfrm>
            <a:off x="8083932" y="3185501"/>
            <a:ext cx="160663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 bwMode="auto">
          <a:xfrm rot="5400000">
            <a:off x="8129571" y="3532107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 bwMode="auto">
          <a:xfrm>
            <a:off x="8083932" y="3415765"/>
            <a:ext cx="16066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 bwMode="auto">
          <a:xfrm rot="5400000">
            <a:off x="8192071" y="3131448"/>
            <a:ext cx="106578" cy="1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 bwMode="auto">
          <a:xfrm>
            <a:off x="7657028" y="3301291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Group 14"/>
          <p:cNvGrpSpPr>
            <a:grpSpLocks/>
          </p:cNvGrpSpPr>
          <p:nvPr/>
        </p:nvGrpSpPr>
        <p:grpSpPr bwMode="auto">
          <a:xfrm>
            <a:off x="7657028" y="3648661"/>
            <a:ext cx="589096" cy="694740"/>
            <a:chOff x="1143000" y="457200"/>
            <a:chExt cx="839788" cy="1371600"/>
          </a:xfrm>
        </p:grpSpPr>
        <p:cxnSp>
          <p:nvCxnSpPr>
            <p:cNvPr id="388" name="Straight Connector 387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8" name="TextBox 444"/>
          <p:cNvSpPr txBox="1">
            <a:spLocks noChangeArrowheads="1"/>
          </p:cNvSpPr>
          <p:nvPr/>
        </p:nvSpPr>
        <p:spPr bwMode="auto">
          <a:xfrm>
            <a:off x="7291329" y="3076290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441" name="TextBox 446"/>
          <p:cNvSpPr txBox="1">
            <a:spLocks noChangeArrowheads="1"/>
          </p:cNvSpPr>
          <p:nvPr/>
        </p:nvSpPr>
        <p:spPr bwMode="auto">
          <a:xfrm>
            <a:off x="7291329" y="3771030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45" name="Straight Connector 444"/>
          <p:cNvCxnSpPr/>
          <p:nvPr/>
        </p:nvCxnSpPr>
        <p:spPr>
          <a:xfrm>
            <a:off x="6924101" y="4342085"/>
            <a:ext cx="132202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 bwMode="auto">
          <a:xfrm rot="5400000">
            <a:off x="6870047" y="3131446"/>
            <a:ext cx="106578" cy="1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7438221" y="4405243"/>
            <a:ext cx="367229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584"/>
          <p:cNvSpPr txBox="1">
            <a:spLocks noChangeArrowheads="1"/>
          </p:cNvSpPr>
          <p:nvPr/>
        </p:nvSpPr>
        <p:spPr bwMode="auto">
          <a:xfrm>
            <a:off x="7391400" y="1295400"/>
            <a:ext cx="734458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cxnSp>
        <p:nvCxnSpPr>
          <p:cNvPr id="490" name="Straight Connector 489"/>
          <p:cNvCxnSpPr/>
          <p:nvPr/>
        </p:nvCxnSpPr>
        <p:spPr>
          <a:xfrm rot="5400000" flipH="1" flipV="1">
            <a:off x="7291379" y="2857103"/>
            <a:ext cx="442107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>
            <a:spLocks noChangeArrowheads="1"/>
          </p:cNvSpPr>
          <p:nvPr/>
        </p:nvSpPr>
        <p:spPr bwMode="auto">
          <a:xfrm>
            <a:off x="8686800" y="28194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508" name="Straight Connector 507"/>
          <p:cNvCxnSpPr/>
          <p:nvPr/>
        </p:nvCxnSpPr>
        <p:spPr>
          <a:xfrm>
            <a:off x="6948714" y="3096529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7552063" y="4494485"/>
            <a:ext cx="220337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ight Arrow 538"/>
          <p:cNvSpPr/>
          <p:nvPr/>
        </p:nvSpPr>
        <p:spPr>
          <a:xfrm>
            <a:off x="5353280" y="3048000"/>
            <a:ext cx="514120" cy="25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TextBox 443"/>
          <p:cNvSpPr txBox="1">
            <a:spLocks noChangeArrowheads="1"/>
          </p:cNvSpPr>
          <p:nvPr/>
        </p:nvSpPr>
        <p:spPr bwMode="auto">
          <a:xfrm>
            <a:off x="5965634" y="3048000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41" name="TextBox 445"/>
          <p:cNvSpPr txBox="1">
            <a:spLocks noChangeArrowheads="1"/>
          </p:cNvSpPr>
          <p:nvPr/>
        </p:nvSpPr>
        <p:spPr bwMode="auto">
          <a:xfrm>
            <a:off x="5965634" y="3742740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41" grpId="0"/>
      <p:bldP spid="142" grpId="0"/>
      <p:bldP spid="143" grpId="0"/>
      <p:bldP spid="144" grpId="0"/>
      <p:bldP spid="185" grpId="0"/>
      <p:bldP spid="186" grpId="0" animBg="1"/>
      <p:bldP spid="444" grpId="0"/>
      <p:bldP spid="327" grpId="0" animBg="1"/>
      <p:bldP spid="328" grpId="0" animBg="1"/>
      <p:bldP spid="418" grpId="0"/>
      <p:bldP spid="441" grpId="0"/>
      <p:bldP spid="464" grpId="0"/>
      <p:bldP spid="499" grpId="0"/>
      <p:bldP spid="539" grpId="0" animBg="1"/>
      <p:bldP spid="540" grpId="0"/>
      <p:bldP spid="5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3733800" y="304800"/>
          <a:ext cx="2819400" cy="525463"/>
        </p:xfrm>
        <a:graphic>
          <a:graphicData uri="http://schemas.openxmlformats.org/presentationml/2006/ole">
            <p:oleObj spid="_x0000_s168962" name="Equation" r:id="rId4" imgW="1295280" imgH="241200" progId="Equation.3">
              <p:embed/>
            </p:oleObj>
          </a:graphicData>
        </a:graphic>
      </p:graphicFrame>
      <p:sp>
        <p:nvSpPr>
          <p:cNvPr id="6150" name="Rectangle 1"/>
          <p:cNvSpPr>
            <a:spLocks noGrp="1" noChangeArrowheads="1"/>
          </p:cNvSpPr>
          <p:nvPr>
            <p:ph type="title"/>
          </p:nvPr>
        </p:nvSpPr>
        <p:spPr>
          <a:xfrm>
            <a:off x="3581400" y="0"/>
            <a:ext cx="2514600" cy="304800"/>
          </a:xfrm>
        </p:spPr>
        <p:txBody>
          <a:bodyPr lIns="90000" tIns="46800" rIns="90000" bIns="46800"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/>
              <a:t>Example:</a:t>
            </a:r>
          </a:p>
        </p:txBody>
      </p:sp>
      <p:grpSp>
        <p:nvGrpSpPr>
          <p:cNvPr id="9" name="Group 342"/>
          <p:cNvGrpSpPr/>
          <p:nvPr/>
        </p:nvGrpSpPr>
        <p:grpSpPr>
          <a:xfrm>
            <a:off x="228600" y="1371600"/>
            <a:ext cx="2362200" cy="1905000"/>
            <a:chOff x="228600" y="3032059"/>
            <a:chExt cx="2362200" cy="2303528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828800" y="4595124"/>
              <a:ext cx="685800" cy="15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51"/>
            <p:cNvGrpSpPr>
              <a:grpSpLocks/>
            </p:cNvGrpSpPr>
            <p:nvPr/>
          </p:nvGrpSpPr>
          <p:grpSpPr bwMode="auto">
            <a:xfrm>
              <a:off x="609600" y="3634524"/>
              <a:ext cx="687388" cy="812816"/>
              <a:chOff x="5789612" y="1981200"/>
              <a:chExt cx="687388" cy="838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6072981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6177756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318250" y="2260600"/>
                <a:ext cx="157162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6336506" y="26789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318250" y="2538412"/>
                <a:ext cx="1571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6336506" y="21201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1674813" y="3634524"/>
              <a:ext cx="687387" cy="812816"/>
              <a:chOff x="5789612" y="1981200"/>
              <a:chExt cx="687388" cy="83820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rot="5400000">
                <a:off x="6072982" y="23995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6177757" y="23995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318250" y="2260600"/>
                <a:ext cx="15716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6336507" y="26789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318250" y="2538412"/>
                <a:ext cx="15716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6336507" y="21201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86" name="Straight Connector 85"/>
            <p:cNvCxnSpPr/>
            <p:nvPr/>
          </p:nvCxnSpPr>
          <p:spPr>
            <a:xfrm>
              <a:off x="1295400" y="3634524"/>
              <a:ext cx="1066800" cy="1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494"/>
            <p:cNvSpPr txBox="1">
              <a:spLocks noChangeArrowheads="1"/>
            </p:cNvSpPr>
            <p:nvPr/>
          </p:nvSpPr>
          <p:spPr bwMode="auto">
            <a:xfrm>
              <a:off x="228600" y="3782308"/>
              <a:ext cx="609600" cy="447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1295400" y="4445800"/>
              <a:ext cx="1066800" cy="1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496"/>
            <p:cNvSpPr txBox="1">
              <a:spLocks noChangeArrowheads="1"/>
            </p:cNvSpPr>
            <p:nvPr/>
          </p:nvSpPr>
          <p:spPr bwMode="auto">
            <a:xfrm>
              <a:off x="1295400" y="3782308"/>
              <a:ext cx="609600" cy="447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 flipH="1" flipV="1">
              <a:off x="1614818" y="3414382"/>
              <a:ext cx="427966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 flipH="1" flipV="1">
              <a:off x="1755702" y="5185469"/>
              <a:ext cx="14778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584"/>
            <p:cNvSpPr txBox="1">
              <a:spLocks noChangeArrowheads="1"/>
            </p:cNvSpPr>
            <p:nvPr/>
          </p:nvSpPr>
          <p:spPr bwMode="auto">
            <a:xfrm>
              <a:off x="1828800" y="3032059"/>
              <a:ext cx="762000" cy="447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DD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371600" y="4742909"/>
              <a:ext cx="990600" cy="358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LOAD</a:t>
              </a:r>
              <a:endParaRPr lang="en-US" dirty="0"/>
            </a:p>
          </p:txBody>
        </p:sp>
        <p:cxnSp>
          <p:nvCxnSpPr>
            <p:cNvPr id="209" name="Straight Connector 208"/>
            <p:cNvCxnSpPr/>
            <p:nvPr/>
          </p:nvCxnSpPr>
          <p:spPr>
            <a:xfrm rot="5400000" flipH="1" flipV="1">
              <a:off x="1680221" y="4594330"/>
              <a:ext cx="295569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676400" y="5258617"/>
              <a:ext cx="381000" cy="1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752600" y="5334048"/>
              <a:ext cx="228600" cy="1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343"/>
          <p:cNvGrpSpPr/>
          <p:nvPr/>
        </p:nvGrpSpPr>
        <p:grpSpPr>
          <a:xfrm>
            <a:off x="228600" y="3429000"/>
            <a:ext cx="2438400" cy="1905000"/>
            <a:chOff x="228600" y="3032059"/>
            <a:chExt cx="2438400" cy="2303528"/>
          </a:xfrm>
        </p:grpSpPr>
        <p:cxnSp>
          <p:nvCxnSpPr>
            <p:cNvPr id="345" name="Straight Connector 344"/>
            <p:cNvCxnSpPr/>
            <p:nvPr/>
          </p:nvCxnSpPr>
          <p:spPr>
            <a:xfrm rot="10800000">
              <a:off x="1828800" y="4595124"/>
              <a:ext cx="685800" cy="15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51"/>
            <p:cNvGrpSpPr>
              <a:grpSpLocks/>
            </p:cNvGrpSpPr>
            <p:nvPr/>
          </p:nvGrpSpPr>
          <p:grpSpPr bwMode="auto">
            <a:xfrm>
              <a:off x="609600" y="3634526"/>
              <a:ext cx="687388" cy="812817"/>
              <a:chOff x="5789612" y="1981200"/>
              <a:chExt cx="687388" cy="838200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 rot="5400000">
                <a:off x="6072981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/>
              <p:nvPr/>
            </p:nvCxnSpPr>
            <p:spPr>
              <a:xfrm rot="5400000">
                <a:off x="6177756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6318250" y="2260600"/>
                <a:ext cx="157162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 rot="5400000">
                <a:off x="6336506" y="26789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6318250" y="2538412"/>
                <a:ext cx="1571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 rot="5400000">
                <a:off x="6336506" y="21201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Oval 373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33" name="Group 61"/>
            <p:cNvGrpSpPr>
              <a:grpSpLocks/>
            </p:cNvGrpSpPr>
            <p:nvPr/>
          </p:nvGrpSpPr>
          <p:grpSpPr bwMode="auto">
            <a:xfrm>
              <a:off x="1674821" y="3634526"/>
              <a:ext cx="687388" cy="812817"/>
              <a:chOff x="5789612" y="1981200"/>
              <a:chExt cx="687388" cy="838200"/>
            </a:xfrm>
          </p:grpSpPr>
          <p:cxnSp>
            <p:nvCxnSpPr>
              <p:cNvPr id="359" name="Straight Connector 358"/>
              <p:cNvCxnSpPr/>
              <p:nvPr/>
            </p:nvCxnSpPr>
            <p:spPr>
              <a:xfrm rot="5400000">
                <a:off x="6072982" y="23995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 rot="5400000">
                <a:off x="6177757" y="23995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6318250" y="2260600"/>
                <a:ext cx="15716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rot="5400000">
                <a:off x="6336507" y="26789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6318250" y="2538412"/>
                <a:ext cx="15716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 rot="5400000">
                <a:off x="6336507" y="21201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Oval 365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348" name="Straight Connector 347"/>
            <p:cNvCxnSpPr/>
            <p:nvPr/>
          </p:nvCxnSpPr>
          <p:spPr>
            <a:xfrm>
              <a:off x="1295400" y="3634524"/>
              <a:ext cx="1066800" cy="1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494"/>
            <p:cNvSpPr txBox="1">
              <a:spLocks noChangeArrowheads="1"/>
            </p:cNvSpPr>
            <p:nvPr/>
          </p:nvSpPr>
          <p:spPr bwMode="auto">
            <a:xfrm>
              <a:off x="228600" y="3782308"/>
              <a:ext cx="609600" cy="55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cxnSp>
          <p:nvCxnSpPr>
            <p:cNvPr id="350" name="Straight Connector 349"/>
            <p:cNvCxnSpPr/>
            <p:nvPr/>
          </p:nvCxnSpPr>
          <p:spPr>
            <a:xfrm>
              <a:off x="1295400" y="4445800"/>
              <a:ext cx="1066800" cy="1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496"/>
            <p:cNvSpPr txBox="1">
              <a:spLocks noChangeArrowheads="1"/>
            </p:cNvSpPr>
            <p:nvPr/>
          </p:nvSpPr>
          <p:spPr bwMode="auto">
            <a:xfrm>
              <a:off x="1295400" y="3782308"/>
              <a:ext cx="609600" cy="55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  <p:cxnSp>
          <p:nvCxnSpPr>
            <p:cNvPr id="352" name="Straight Connector 351"/>
            <p:cNvCxnSpPr/>
            <p:nvPr/>
          </p:nvCxnSpPr>
          <p:spPr>
            <a:xfrm rot="5400000" flipH="1" flipV="1">
              <a:off x="1614818" y="3414382"/>
              <a:ext cx="427966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 flipH="1" flipV="1">
              <a:off x="1755702" y="5185469"/>
              <a:ext cx="14778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584"/>
            <p:cNvSpPr txBox="1">
              <a:spLocks noChangeArrowheads="1"/>
            </p:cNvSpPr>
            <p:nvPr/>
          </p:nvSpPr>
          <p:spPr bwMode="auto">
            <a:xfrm>
              <a:off x="1905000" y="3032059"/>
              <a:ext cx="762000" cy="447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DD</a:t>
              </a: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1371600" y="4742909"/>
              <a:ext cx="990600" cy="358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LOAD</a:t>
              </a:r>
              <a:endParaRPr lang="en-US" dirty="0"/>
            </a:p>
          </p:txBody>
        </p:sp>
        <p:cxnSp>
          <p:nvCxnSpPr>
            <p:cNvPr id="356" name="Straight Connector 355"/>
            <p:cNvCxnSpPr/>
            <p:nvPr/>
          </p:nvCxnSpPr>
          <p:spPr>
            <a:xfrm rot="5400000" flipH="1" flipV="1">
              <a:off x="1680221" y="4594330"/>
              <a:ext cx="295569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1676400" y="5258617"/>
              <a:ext cx="381000" cy="1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1752600" y="5334048"/>
              <a:ext cx="228600" cy="1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TextBox 443"/>
          <p:cNvSpPr txBox="1">
            <a:spLocks noChangeArrowheads="1"/>
          </p:cNvSpPr>
          <p:nvPr/>
        </p:nvSpPr>
        <p:spPr bwMode="auto">
          <a:xfrm>
            <a:off x="2438400" y="2209800"/>
            <a:ext cx="806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AB</a:t>
            </a:r>
            <a:endParaRPr lang="en-US" sz="2400" dirty="0"/>
          </a:p>
        </p:txBody>
      </p:sp>
      <p:sp>
        <p:nvSpPr>
          <p:cNvPr id="376" name="TextBox 443"/>
          <p:cNvSpPr txBox="1">
            <a:spLocks noChangeArrowheads="1"/>
          </p:cNvSpPr>
          <p:nvPr/>
        </p:nvSpPr>
        <p:spPr bwMode="auto">
          <a:xfrm>
            <a:off x="2438400" y="4265550"/>
            <a:ext cx="807904" cy="3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CD</a:t>
            </a:r>
            <a:endParaRPr lang="en-US" sz="2400" dirty="0"/>
          </a:p>
        </p:txBody>
      </p:sp>
      <p:grpSp>
        <p:nvGrpSpPr>
          <p:cNvPr id="45" name="Group 51"/>
          <p:cNvGrpSpPr>
            <a:grpSpLocks/>
          </p:cNvGrpSpPr>
          <p:nvPr/>
        </p:nvGrpSpPr>
        <p:grpSpPr bwMode="auto">
          <a:xfrm>
            <a:off x="3886200" y="2542452"/>
            <a:ext cx="687388" cy="672193"/>
            <a:chOff x="5789612" y="1981200"/>
            <a:chExt cx="687388" cy="838200"/>
          </a:xfrm>
        </p:grpSpPr>
        <p:cxnSp>
          <p:nvCxnSpPr>
            <p:cNvPr id="400" name="Straight Connector 399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Oval 406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6" name="Group 61"/>
          <p:cNvGrpSpPr>
            <a:grpSpLocks/>
          </p:cNvGrpSpPr>
          <p:nvPr/>
        </p:nvGrpSpPr>
        <p:grpSpPr bwMode="auto">
          <a:xfrm>
            <a:off x="4951421" y="2542452"/>
            <a:ext cx="687388" cy="672193"/>
            <a:chOff x="5789612" y="1981200"/>
            <a:chExt cx="687388" cy="838200"/>
          </a:xfrm>
        </p:grpSpPr>
        <p:cxnSp>
          <p:nvCxnSpPr>
            <p:cNvPr id="392" name="Straight Connector 39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Oval 39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81" name="Straight Connector 380"/>
          <p:cNvCxnSpPr/>
          <p:nvPr/>
        </p:nvCxnSpPr>
        <p:spPr>
          <a:xfrm>
            <a:off x="4572000" y="2542450"/>
            <a:ext cx="10668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494"/>
          <p:cNvSpPr txBox="1">
            <a:spLocks noChangeArrowheads="1"/>
          </p:cNvSpPr>
          <p:nvPr/>
        </p:nvSpPr>
        <p:spPr bwMode="auto">
          <a:xfrm>
            <a:off x="3505200" y="2664666"/>
            <a:ext cx="609600" cy="37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383" name="Straight Connector 382"/>
          <p:cNvCxnSpPr/>
          <p:nvPr/>
        </p:nvCxnSpPr>
        <p:spPr>
          <a:xfrm>
            <a:off x="4572000" y="3213369"/>
            <a:ext cx="1066800" cy="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496"/>
          <p:cNvSpPr txBox="1">
            <a:spLocks noChangeArrowheads="1"/>
          </p:cNvSpPr>
          <p:nvPr/>
        </p:nvSpPr>
        <p:spPr bwMode="auto">
          <a:xfrm>
            <a:off x="4572000" y="2664666"/>
            <a:ext cx="609600" cy="37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cxnSp>
        <p:nvCxnSpPr>
          <p:cNvPr id="385" name="Straight Connector 384"/>
          <p:cNvCxnSpPr/>
          <p:nvPr/>
        </p:nvCxnSpPr>
        <p:spPr>
          <a:xfrm rot="5400000" flipH="1" flipV="1">
            <a:off x="4928439" y="2360394"/>
            <a:ext cx="353925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584"/>
          <p:cNvSpPr txBox="1">
            <a:spLocks noChangeArrowheads="1"/>
          </p:cNvSpPr>
          <p:nvPr/>
        </p:nvSpPr>
        <p:spPr bwMode="auto">
          <a:xfrm>
            <a:off x="5105400" y="2044216"/>
            <a:ext cx="762000" cy="37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cxnSp>
        <p:nvCxnSpPr>
          <p:cNvPr id="409" name="Straight Connector 408"/>
          <p:cNvCxnSpPr/>
          <p:nvPr/>
        </p:nvCxnSpPr>
        <p:spPr>
          <a:xfrm rot="10800000" flipV="1">
            <a:off x="5105400" y="4330215"/>
            <a:ext cx="960304" cy="10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51"/>
          <p:cNvGrpSpPr>
            <a:grpSpLocks/>
          </p:cNvGrpSpPr>
          <p:nvPr/>
        </p:nvGrpSpPr>
        <p:grpSpPr bwMode="auto">
          <a:xfrm>
            <a:off x="3886200" y="3546236"/>
            <a:ext cx="687388" cy="672193"/>
            <a:chOff x="5789612" y="1981200"/>
            <a:chExt cx="687388" cy="838200"/>
          </a:xfrm>
        </p:grpSpPr>
        <p:cxnSp>
          <p:nvCxnSpPr>
            <p:cNvPr id="431" name="Straight Connector 430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0" name="Group 61"/>
          <p:cNvGrpSpPr>
            <a:grpSpLocks/>
          </p:cNvGrpSpPr>
          <p:nvPr/>
        </p:nvGrpSpPr>
        <p:grpSpPr bwMode="auto">
          <a:xfrm>
            <a:off x="4951421" y="3546236"/>
            <a:ext cx="687388" cy="672193"/>
            <a:chOff x="5789612" y="1981200"/>
            <a:chExt cx="687388" cy="838200"/>
          </a:xfrm>
        </p:grpSpPr>
        <p:cxnSp>
          <p:nvCxnSpPr>
            <p:cNvPr id="423" name="Straight Connector 422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Oval 429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412" name="Straight Connector 411"/>
          <p:cNvCxnSpPr/>
          <p:nvPr/>
        </p:nvCxnSpPr>
        <p:spPr>
          <a:xfrm>
            <a:off x="4572000" y="3546234"/>
            <a:ext cx="10668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94"/>
          <p:cNvSpPr txBox="1">
            <a:spLocks noChangeArrowheads="1"/>
          </p:cNvSpPr>
          <p:nvPr/>
        </p:nvSpPr>
        <p:spPr bwMode="auto">
          <a:xfrm>
            <a:off x="3505200" y="36684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414" name="Straight Connector 413"/>
          <p:cNvCxnSpPr/>
          <p:nvPr/>
        </p:nvCxnSpPr>
        <p:spPr>
          <a:xfrm>
            <a:off x="4572000" y="4217153"/>
            <a:ext cx="1066800" cy="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96"/>
          <p:cNvSpPr txBox="1">
            <a:spLocks noChangeArrowheads="1"/>
          </p:cNvSpPr>
          <p:nvPr/>
        </p:nvSpPr>
        <p:spPr bwMode="auto">
          <a:xfrm>
            <a:off x="4572000" y="36684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16" name="Straight Connector 415"/>
          <p:cNvCxnSpPr/>
          <p:nvPr/>
        </p:nvCxnSpPr>
        <p:spPr>
          <a:xfrm rot="5400000" flipH="1" flipV="1">
            <a:off x="4928439" y="3364178"/>
            <a:ext cx="353925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rot="5400000" flipH="1" flipV="1">
            <a:off x="5045086" y="4828716"/>
            <a:ext cx="12221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4648200" y="4462860"/>
            <a:ext cx="990600" cy="2961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420" name="Straight Connector 419"/>
          <p:cNvCxnSpPr/>
          <p:nvPr/>
        </p:nvCxnSpPr>
        <p:spPr>
          <a:xfrm rot="5400000" flipH="1" flipV="1">
            <a:off x="4982389" y="4339849"/>
            <a:ext cx="24443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4953000" y="4889346"/>
            <a:ext cx="3810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5029200" y="4951727"/>
            <a:ext cx="2286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43"/>
          <p:cNvSpPr txBox="1">
            <a:spLocks noChangeArrowheads="1"/>
          </p:cNvSpPr>
          <p:nvPr/>
        </p:nvSpPr>
        <p:spPr bwMode="auto">
          <a:xfrm>
            <a:off x="5715000" y="3886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442" name="Right Arrow 441"/>
          <p:cNvSpPr/>
          <p:nvPr/>
        </p:nvSpPr>
        <p:spPr>
          <a:xfrm>
            <a:off x="2838680" y="3328767"/>
            <a:ext cx="514120" cy="25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6" name="Straight Connector 535"/>
          <p:cNvCxnSpPr/>
          <p:nvPr/>
        </p:nvCxnSpPr>
        <p:spPr>
          <a:xfrm>
            <a:off x="2514600" y="2284413"/>
            <a:ext cx="381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2590800" y="4341813"/>
            <a:ext cx="381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51"/>
          <p:cNvGrpSpPr>
            <a:grpSpLocks/>
          </p:cNvGrpSpPr>
          <p:nvPr/>
        </p:nvGrpSpPr>
        <p:grpSpPr bwMode="auto">
          <a:xfrm>
            <a:off x="6934200" y="2085252"/>
            <a:ext cx="687388" cy="672193"/>
            <a:chOff x="5789612" y="1981200"/>
            <a:chExt cx="687388" cy="838200"/>
          </a:xfrm>
        </p:grpSpPr>
        <p:cxnSp>
          <p:nvCxnSpPr>
            <p:cNvPr id="311" name="Straight Connector 310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Oval 31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20" name="Group 61"/>
          <p:cNvGrpSpPr>
            <a:grpSpLocks/>
          </p:cNvGrpSpPr>
          <p:nvPr/>
        </p:nvGrpSpPr>
        <p:grpSpPr bwMode="auto">
          <a:xfrm>
            <a:off x="7999421" y="2085252"/>
            <a:ext cx="687388" cy="672193"/>
            <a:chOff x="5789612" y="1981200"/>
            <a:chExt cx="687388" cy="838200"/>
          </a:xfrm>
        </p:grpSpPr>
        <p:cxnSp>
          <p:nvCxnSpPr>
            <p:cNvPr id="321" name="Straight Connector 320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Oval 327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29" name="Straight Connector 328"/>
          <p:cNvCxnSpPr/>
          <p:nvPr/>
        </p:nvCxnSpPr>
        <p:spPr>
          <a:xfrm>
            <a:off x="7620000" y="2085250"/>
            <a:ext cx="10668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494"/>
          <p:cNvSpPr txBox="1">
            <a:spLocks noChangeArrowheads="1"/>
          </p:cNvSpPr>
          <p:nvPr/>
        </p:nvSpPr>
        <p:spPr bwMode="auto">
          <a:xfrm>
            <a:off x="6553200" y="2207466"/>
            <a:ext cx="609600" cy="37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331" name="Straight Connector 330"/>
          <p:cNvCxnSpPr/>
          <p:nvPr/>
        </p:nvCxnSpPr>
        <p:spPr>
          <a:xfrm>
            <a:off x="7620000" y="2756169"/>
            <a:ext cx="1066800" cy="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496"/>
          <p:cNvSpPr txBox="1">
            <a:spLocks noChangeArrowheads="1"/>
          </p:cNvSpPr>
          <p:nvPr/>
        </p:nvSpPr>
        <p:spPr bwMode="auto">
          <a:xfrm>
            <a:off x="7620000" y="2207466"/>
            <a:ext cx="609600" cy="37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cxnSp>
        <p:nvCxnSpPr>
          <p:cNvPr id="333" name="Straight Connector 332"/>
          <p:cNvCxnSpPr/>
          <p:nvPr/>
        </p:nvCxnSpPr>
        <p:spPr>
          <a:xfrm rot="5400000" flipH="1" flipV="1">
            <a:off x="7976439" y="1903194"/>
            <a:ext cx="353925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584"/>
          <p:cNvSpPr txBox="1">
            <a:spLocks noChangeArrowheads="1"/>
          </p:cNvSpPr>
          <p:nvPr/>
        </p:nvSpPr>
        <p:spPr bwMode="auto">
          <a:xfrm>
            <a:off x="8153400" y="1587016"/>
            <a:ext cx="762000" cy="37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cxnSp>
        <p:nvCxnSpPr>
          <p:cNvPr id="335" name="Straight Connector 334"/>
          <p:cNvCxnSpPr/>
          <p:nvPr/>
        </p:nvCxnSpPr>
        <p:spPr>
          <a:xfrm rot="10800000" flipV="1">
            <a:off x="8153400" y="3873015"/>
            <a:ext cx="960304" cy="10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51"/>
          <p:cNvGrpSpPr>
            <a:grpSpLocks/>
          </p:cNvGrpSpPr>
          <p:nvPr/>
        </p:nvGrpSpPr>
        <p:grpSpPr bwMode="auto">
          <a:xfrm>
            <a:off x="6934200" y="3089036"/>
            <a:ext cx="687388" cy="672193"/>
            <a:chOff x="5789612" y="1981200"/>
            <a:chExt cx="687388" cy="838200"/>
          </a:xfrm>
        </p:grpSpPr>
        <p:cxnSp>
          <p:nvCxnSpPr>
            <p:cNvPr id="337" name="Straight Connector 336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46" name="Group 61"/>
          <p:cNvGrpSpPr>
            <a:grpSpLocks/>
          </p:cNvGrpSpPr>
          <p:nvPr/>
        </p:nvGrpSpPr>
        <p:grpSpPr bwMode="auto">
          <a:xfrm>
            <a:off x="7999421" y="3089036"/>
            <a:ext cx="687388" cy="672193"/>
            <a:chOff x="5789612" y="1981200"/>
            <a:chExt cx="687388" cy="838200"/>
          </a:xfrm>
        </p:grpSpPr>
        <p:cxnSp>
          <p:nvCxnSpPr>
            <p:cNvPr id="347" name="Straight Connector 346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Oval 38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90" name="Straight Connector 389"/>
          <p:cNvCxnSpPr/>
          <p:nvPr/>
        </p:nvCxnSpPr>
        <p:spPr>
          <a:xfrm>
            <a:off x="7620000" y="3089034"/>
            <a:ext cx="10668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494"/>
          <p:cNvSpPr txBox="1">
            <a:spLocks noChangeArrowheads="1"/>
          </p:cNvSpPr>
          <p:nvPr/>
        </p:nvSpPr>
        <p:spPr bwMode="auto">
          <a:xfrm>
            <a:off x="6553200" y="32112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408" name="Straight Connector 407"/>
          <p:cNvCxnSpPr/>
          <p:nvPr/>
        </p:nvCxnSpPr>
        <p:spPr>
          <a:xfrm>
            <a:off x="7620000" y="3759953"/>
            <a:ext cx="1066800" cy="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96"/>
          <p:cNvSpPr txBox="1">
            <a:spLocks noChangeArrowheads="1"/>
          </p:cNvSpPr>
          <p:nvPr/>
        </p:nvSpPr>
        <p:spPr bwMode="auto">
          <a:xfrm>
            <a:off x="7620000" y="32112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11" name="Straight Connector 410"/>
          <p:cNvCxnSpPr/>
          <p:nvPr/>
        </p:nvCxnSpPr>
        <p:spPr>
          <a:xfrm rot="5400000" flipH="1" flipV="1">
            <a:off x="7976439" y="2906978"/>
            <a:ext cx="353925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43"/>
          <p:cNvSpPr txBox="1">
            <a:spLocks noChangeArrowheads="1"/>
          </p:cNvSpPr>
          <p:nvPr/>
        </p:nvSpPr>
        <p:spPr bwMode="auto">
          <a:xfrm>
            <a:off x="8763000" y="34290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472" name="Right Arrow 471"/>
          <p:cNvSpPr/>
          <p:nvPr/>
        </p:nvSpPr>
        <p:spPr>
          <a:xfrm>
            <a:off x="5943600" y="3276600"/>
            <a:ext cx="514120" cy="25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9" name="Straight Connector 488"/>
          <p:cNvCxnSpPr/>
          <p:nvPr/>
        </p:nvCxnSpPr>
        <p:spPr>
          <a:xfrm rot="5400000">
            <a:off x="7543006" y="4419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923212" y="41910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7923212" y="4646612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5400000">
            <a:off x="7924006" y="3961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7467600" y="4438650"/>
            <a:ext cx="15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5400000">
            <a:off x="7201694" y="4704556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flipV="1">
            <a:off x="7467600" y="4965355"/>
            <a:ext cx="696249" cy="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Rectangle 540"/>
          <p:cNvSpPr/>
          <p:nvPr/>
        </p:nvSpPr>
        <p:spPr>
          <a:xfrm>
            <a:off x="7924800" y="4191000"/>
            <a:ext cx="7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/>
          <p:cNvSpPr/>
          <p:nvPr/>
        </p:nvSpPr>
        <p:spPr bwMode="auto">
          <a:xfrm>
            <a:off x="7620000" y="436245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44" name="Straight Connector 543"/>
          <p:cNvCxnSpPr/>
          <p:nvPr/>
        </p:nvCxnSpPr>
        <p:spPr>
          <a:xfrm rot="5400000">
            <a:off x="7887494" y="4933950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8001000" y="5213196"/>
            <a:ext cx="3810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8077200" y="5275577"/>
            <a:ext cx="2286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/>
      <p:bldP spid="384" grpId="0"/>
      <p:bldP spid="387" grpId="0"/>
      <p:bldP spid="413" grpId="0"/>
      <p:bldP spid="415" grpId="0"/>
      <p:bldP spid="419" grpId="0" animBg="1"/>
      <p:bldP spid="439" grpId="0"/>
      <p:bldP spid="442" grpId="0" animBg="1"/>
      <p:bldP spid="330" grpId="0"/>
      <p:bldP spid="332" grpId="0"/>
      <p:bldP spid="334" grpId="0"/>
      <p:bldP spid="391" grpId="0"/>
      <p:bldP spid="410" grpId="0"/>
      <p:bldP spid="464" grpId="0"/>
      <p:bldP spid="472" grpId="0" animBg="1"/>
      <p:bldP spid="541" grpId="0" animBg="1"/>
      <p:bldP spid="5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419600" y="304800"/>
          <a:ext cx="2819400" cy="525463"/>
        </p:xfrm>
        <a:graphic>
          <a:graphicData uri="http://schemas.openxmlformats.org/presentationml/2006/ole">
            <p:oleObj spid="_x0000_s169986" name="Equation" r:id="rId4" imgW="1295280" imgH="241200" progId="Equation.3">
              <p:embed/>
            </p:oleObj>
          </a:graphicData>
        </a:graphic>
      </p:graphicFrame>
      <p:sp>
        <p:nvSpPr>
          <p:cNvPr id="6150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200" y="0"/>
            <a:ext cx="2514600" cy="304800"/>
          </a:xfrm>
        </p:spPr>
        <p:txBody>
          <a:bodyPr lIns="90000" tIns="46800" rIns="90000" bIns="46800"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/>
              <a:t>Example: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2438400" y="990600"/>
            <a:ext cx="914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 bwMode="auto">
          <a:xfrm rot="5400000">
            <a:off x="1512869" y="1422267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 bwMode="auto">
          <a:xfrm rot="5400000">
            <a:off x="1619214" y="1421610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 bwMode="auto">
          <a:xfrm>
            <a:off x="1734238" y="1306584"/>
            <a:ext cx="160662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 bwMode="auto">
          <a:xfrm rot="5400000">
            <a:off x="1779876" y="1653189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 bwMode="auto">
          <a:xfrm>
            <a:off x="1734238" y="1536848"/>
            <a:ext cx="160662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 bwMode="auto">
          <a:xfrm>
            <a:off x="1307334" y="1422374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307334" y="1769744"/>
            <a:ext cx="589097" cy="694740"/>
            <a:chOff x="1143000" y="457200"/>
            <a:chExt cx="839788" cy="1371600"/>
          </a:xfrm>
        </p:grpSpPr>
        <p:cxnSp>
          <p:nvCxnSpPr>
            <p:cNvPr id="118" name="Straight Connector 117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 bwMode="auto">
          <a:xfrm rot="5400000">
            <a:off x="2833364" y="1422267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 bwMode="auto">
          <a:xfrm rot="5400000">
            <a:off x="2939707" y="1421609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 bwMode="auto">
          <a:xfrm>
            <a:off x="3054732" y="1306584"/>
            <a:ext cx="160663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 bwMode="auto">
          <a:xfrm rot="5400000">
            <a:off x="3100371" y="1653190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 bwMode="auto">
          <a:xfrm>
            <a:off x="3054732" y="1536848"/>
            <a:ext cx="16066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 bwMode="auto">
          <a:xfrm rot="5400000">
            <a:off x="3162871" y="1252531"/>
            <a:ext cx="106578" cy="1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 bwMode="auto">
          <a:xfrm>
            <a:off x="2627828" y="1422374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627828" y="1769744"/>
            <a:ext cx="589096" cy="694740"/>
            <a:chOff x="1143000" y="457200"/>
            <a:chExt cx="839788" cy="1371600"/>
          </a:xfrm>
        </p:grpSpPr>
        <p:cxnSp>
          <p:nvCxnSpPr>
            <p:cNvPr id="134" name="Straight Connector 133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443"/>
          <p:cNvSpPr txBox="1">
            <a:spLocks noChangeArrowheads="1"/>
          </p:cNvSpPr>
          <p:nvPr/>
        </p:nvSpPr>
        <p:spPr bwMode="auto">
          <a:xfrm>
            <a:off x="940105" y="1197373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2" name="TextBox 444"/>
          <p:cNvSpPr txBox="1">
            <a:spLocks noChangeArrowheads="1"/>
          </p:cNvSpPr>
          <p:nvPr/>
        </p:nvSpPr>
        <p:spPr bwMode="auto">
          <a:xfrm>
            <a:off x="2262129" y="1197373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43" name="TextBox 445"/>
          <p:cNvSpPr txBox="1">
            <a:spLocks noChangeArrowheads="1"/>
          </p:cNvSpPr>
          <p:nvPr/>
        </p:nvSpPr>
        <p:spPr bwMode="auto">
          <a:xfrm>
            <a:off x="940105" y="1892113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44" name="TextBox 446"/>
          <p:cNvSpPr txBox="1">
            <a:spLocks noChangeArrowheads="1"/>
          </p:cNvSpPr>
          <p:nvPr/>
        </p:nvSpPr>
        <p:spPr bwMode="auto">
          <a:xfrm>
            <a:off x="2262129" y="1892113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145" name="Straight Connector 144"/>
          <p:cNvCxnSpPr/>
          <p:nvPr/>
        </p:nvCxnSpPr>
        <p:spPr>
          <a:xfrm>
            <a:off x="1894901" y="2463168"/>
            <a:ext cx="132202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 bwMode="auto">
          <a:xfrm rot="5400000">
            <a:off x="1840847" y="1252529"/>
            <a:ext cx="106578" cy="1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409021" y="2526326"/>
            <a:ext cx="367229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482467" y="2589485"/>
            <a:ext cx="220337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584"/>
          <p:cNvSpPr txBox="1">
            <a:spLocks noChangeArrowheads="1"/>
          </p:cNvSpPr>
          <p:nvPr/>
        </p:nvSpPr>
        <p:spPr bwMode="auto">
          <a:xfrm>
            <a:off x="2482467" y="-1"/>
            <a:ext cx="734458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041793" y="442106"/>
            <a:ext cx="954795" cy="30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 rot="5400000" flipH="1" flipV="1">
            <a:off x="2355386" y="315025"/>
            <a:ext cx="252633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 flipH="1" flipV="1">
            <a:off x="2262179" y="978186"/>
            <a:ext cx="442107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51"/>
          <p:cNvGrpSpPr>
            <a:grpSpLocks/>
          </p:cNvGrpSpPr>
          <p:nvPr/>
        </p:nvGrpSpPr>
        <p:grpSpPr bwMode="auto">
          <a:xfrm>
            <a:off x="1295400" y="3914052"/>
            <a:ext cx="687388" cy="672193"/>
            <a:chOff x="5789612" y="1981200"/>
            <a:chExt cx="687388" cy="838200"/>
          </a:xfrm>
        </p:grpSpPr>
        <p:cxnSp>
          <p:nvCxnSpPr>
            <p:cNvPr id="400" name="Straight Connector 399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Oval 406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6" name="Group 61"/>
          <p:cNvGrpSpPr>
            <a:grpSpLocks/>
          </p:cNvGrpSpPr>
          <p:nvPr/>
        </p:nvGrpSpPr>
        <p:grpSpPr bwMode="auto">
          <a:xfrm>
            <a:off x="2360621" y="3914052"/>
            <a:ext cx="687388" cy="672193"/>
            <a:chOff x="5789612" y="1981200"/>
            <a:chExt cx="687388" cy="838200"/>
          </a:xfrm>
        </p:grpSpPr>
        <p:cxnSp>
          <p:nvCxnSpPr>
            <p:cNvPr id="392" name="Straight Connector 39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Oval 39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81" name="Straight Connector 380"/>
          <p:cNvCxnSpPr/>
          <p:nvPr/>
        </p:nvCxnSpPr>
        <p:spPr>
          <a:xfrm>
            <a:off x="1981200" y="3914050"/>
            <a:ext cx="10668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494"/>
          <p:cNvSpPr txBox="1">
            <a:spLocks noChangeArrowheads="1"/>
          </p:cNvSpPr>
          <p:nvPr/>
        </p:nvSpPr>
        <p:spPr bwMode="auto">
          <a:xfrm>
            <a:off x="914400" y="4036266"/>
            <a:ext cx="609600" cy="37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383" name="Straight Connector 382"/>
          <p:cNvCxnSpPr/>
          <p:nvPr/>
        </p:nvCxnSpPr>
        <p:spPr>
          <a:xfrm>
            <a:off x="1981200" y="4584969"/>
            <a:ext cx="1066800" cy="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496"/>
          <p:cNvSpPr txBox="1">
            <a:spLocks noChangeArrowheads="1"/>
          </p:cNvSpPr>
          <p:nvPr/>
        </p:nvSpPr>
        <p:spPr bwMode="auto">
          <a:xfrm>
            <a:off x="1981200" y="4036266"/>
            <a:ext cx="609600" cy="37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cxnSp>
        <p:nvCxnSpPr>
          <p:cNvPr id="385" name="Straight Connector 384"/>
          <p:cNvCxnSpPr/>
          <p:nvPr/>
        </p:nvCxnSpPr>
        <p:spPr>
          <a:xfrm rot="5400000" flipH="1" flipV="1">
            <a:off x="2337639" y="3731994"/>
            <a:ext cx="353925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584"/>
          <p:cNvSpPr txBox="1">
            <a:spLocks noChangeArrowheads="1"/>
          </p:cNvSpPr>
          <p:nvPr/>
        </p:nvSpPr>
        <p:spPr bwMode="auto">
          <a:xfrm>
            <a:off x="2514600" y="3415816"/>
            <a:ext cx="762000" cy="37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cxnSp>
        <p:nvCxnSpPr>
          <p:cNvPr id="409" name="Straight Connector 408"/>
          <p:cNvCxnSpPr/>
          <p:nvPr/>
        </p:nvCxnSpPr>
        <p:spPr>
          <a:xfrm rot="10800000" flipV="1">
            <a:off x="2514600" y="5701815"/>
            <a:ext cx="960304" cy="10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51"/>
          <p:cNvGrpSpPr>
            <a:grpSpLocks/>
          </p:cNvGrpSpPr>
          <p:nvPr/>
        </p:nvGrpSpPr>
        <p:grpSpPr bwMode="auto">
          <a:xfrm>
            <a:off x="1295400" y="4917836"/>
            <a:ext cx="687388" cy="672193"/>
            <a:chOff x="5789612" y="1981200"/>
            <a:chExt cx="687388" cy="838200"/>
          </a:xfrm>
        </p:grpSpPr>
        <p:cxnSp>
          <p:nvCxnSpPr>
            <p:cNvPr id="431" name="Straight Connector 430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0" name="Group 61"/>
          <p:cNvGrpSpPr>
            <a:grpSpLocks/>
          </p:cNvGrpSpPr>
          <p:nvPr/>
        </p:nvGrpSpPr>
        <p:grpSpPr bwMode="auto">
          <a:xfrm>
            <a:off x="2360621" y="4917836"/>
            <a:ext cx="687388" cy="672193"/>
            <a:chOff x="5789612" y="1981200"/>
            <a:chExt cx="687388" cy="838200"/>
          </a:xfrm>
        </p:grpSpPr>
        <p:cxnSp>
          <p:nvCxnSpPr>
            <p:cNvPr id="423" name="Straight Connector 422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Oval 429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412" name="Straight Connector 411"/>
          <p:cNvCxnSpPr/>
          <p:nvPr/>
        </p:nvCxnSpPr>
        <p:spPr>
          <a:xfrm>
            <a:off x="1981200" y="4917834"/>
            <a:ext cx="10668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94"/>
          <p:cNvSpPr txBox="1">
            <a:spLocks noChangeArrowheads="1"/>
          </p:cNvSpPr>
          <p:nvPr/>
        </p:nvSpPr>
        <p:spPr bwMode="auto">
          <a:xfrm>
            <a:off x="914400" y="50400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414" name="Straight Connector 413"/>
          <p:cNvCxnSpPr/>
          <p:nvPr/>
        </p:nvCxnSpPr>
        <p:spPr>
          <a:xfrm>
            <a:off x="1981200" y="5588753"/>
            <a:ext cx="1066800" cy="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96"/>
          <p:cNvSpPr txBox="1">
            <a:spLocks noChangeArrowheads="1"/>
          </p:cNvSpPr>
          <p:nvPr/>
        </p:nvSpPr>
        <p:spPr bwMode="auto">
          <a:xfrm>
            <a:off x="1981200" y="50400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16" name="Straight Connector 415"/>
          <p:cNvCxnSpPr/>
          <p:nvPr/>
        </p:nvCxnSpPr>
        <p:spPr>
          <a:xfrm rot="5400000" flipH="1" flipV="1">
            <a:off x="2337639" y="4735778"/>
            <a:ext cx="353925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rot="5400000" flipH="1" flipV="1">
            <a:off x="2454286" y="6200316"/>
            <a:ext cx="12221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2057400" y="5834460"/>
            <a:ext cx="990600" cy="2961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420" name="Straight Connector 419"/>
          <p:cNvCxnSpPr/>
          <p:nvPr/>
        </p:nvCxnSpPr>
        <p:spPr>
          <a:xfrm rot="5400000" flipH="1" flipV="1">
            <a:off x="2391589" y="5711449"/>
            <a:ext cx="24443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2362200" y="6260946"/>
            <a:ext cx="3810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2438400" y="6323327"/>
            <a:ext cx="2286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43"/>
          <p:cNvSpPr txBox="1">
            <a:spLocks noChangeArrowheads="1"/>
          </p:cNvSpPr>
          <p:nvPr/>
        </p:nvSpPr>
        <p:spPr bwMode="auto">
          <a:xfrm>
            <a:off x="3124200" y="5257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440" name="TextBox 443"/>
          <p:cNvSpPr txBox="1">
            <a:spLocks noChangeArrowheads="1"/>
          </p:cNvSpPr>
          <p:nvPr/>
        </p:nvSpPr>
        <p:spPr bwMode="auto">
          <a:xfrm>
            <a:off x="6735896" y="2819400"/>
            <a:ext cx="8079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443" name="Right Arrow 442"/>
          <p:cNvSpPr/>
          <p:nvPr/>
        </p:nvSpPr>
        <p:spPr>
          <a:xfrm>
            <a:off x="3600680" y="3100167"/>
            <a:ext cx="514120" cy="25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/>
          <p:cNvSpPr txBox="1">
            <a:spLocks noChangeArrowheads="1"/>
          </p:cNvSpPr>
          <p:nvPr/>
        </p:nvSpPr>
        <p:spPr bwMode="auto">
          <a:xfrm>
            <a:off x="3276600" y="685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446" name="Straight Connector 445"/>
          <p:cNvCxnSpPr/>
          <p:nvPr/>
        </p:nvCxnSpPr>
        <p:spPr>
          <a:xfrm rot="5400000" flipH="1" flipV="1">
            <a:off x="5944394" y="3428206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rot="10800000">
            <a:off x="6096000" y="3427414"/>
            <a:ext cx="762000" cy="1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14"/>
          <p:cNvGrpSpPr>
            <a:grpSpLocks/>
          </p:cNvGrpSpPr>
          <p:nvPr/>
        </p:nvGrpSpPr>
        <p:grpSpPr bwMode="auto">
          <a:xfrm>
            <a:off x="4953000" y="3582988"/>
            <a:ext cx="611188" cy="838200"/>
            <a:chOff x="1143000" y="457200"/>
            <a:chExt cx="839788" cy="1371600"/>
          </a:xfrm>
        </p:grpSpPr>
        <p:cxnSp>
          <p:nvCxnSpPr>
            <p:cNvPr id="449" name="Straight Connector 448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4953000" y="4421188"/>
            <a:ext cx="611188" cy="838200"/>
            <a:chOff x="1143000" y="457200"/>
            <a:chExt cx="839788" cy="1371600"/>
          </a:xfrm>
        </p:grpSpPr>
        <p:cxnSp>
          <p:nvCxnSpPr>
            <p:cNvPr id="457" name="Straight Connector 456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14"/>
          <p:cNvGrpSpPr>
            <a:grpSpLocks/>
          </p:cNvGrpSpPr>
          <p:nvPr/>
        </p:nvGrpSpPr>
        <p:grpSpPr bwMode="auto">
          <a:xfrm>
            <a:off x="6018213" y="3582988"/>
            <a:ext cx="611187" cy="838200"/>
            <a:chOff x="1143000" y="457200"/>
            <a:chExt cx="839788" cy="1371600"/>
          </a:xfrm>
        </p:grpSpPr>
        <p:cxnSp>
          <p:nvCxnSpPr>
            <p:cNvPr id="465" name="Straight Connector 464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4"/>
          <p:cNvGrpSpPr>
            <a:grpSpLocks/>
          </p:cNvGrpSpPr>
          <p:nvPr/>
        </p:nvGrpSpPr>
        <p:grpSpPr bwMode="auto">
          <a:xfrm>
            <a:off x="6018213" y="4421188"/>
            <a:ext cx="611187" cy="838200"/>
            <a:chOff x="1143000" y="457200"/>
            <a:chExt cx="839788" cy="1371600"/>
          </a:xfrm>
        </p:grpSpPr>
        <p:cxnSp>
          <p:nvCxnSpPr>
            <p:cNvPr id="473" name="Straight Connector 472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0" name="TextBox 443"/>
          <p:cNvSpPr txBox="1">
            <a:spLocks noChangeArrowheads="1"/>
          </p:cNvSpPr>
          <p:nvPr/>
        </p:nvSpPr>
        <p:spPr bwMode="auto">
          <a:xfrm>
            <a:off x="4572000" y="37306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481" name="TextBox 444"/>
          <p:cNvSpPr txBox="1">
            <a:spLocks noChangeArrowheads="1"/>
          </p:cNvSpPr>
          <p:nvPr/>
        </p:nvSpPr>
        <p:spPr bwMode="auto">
          <a:xfrm>
            <a:off x="5638800" y="37306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482" name="TextBox 445"/>
          <p:cNvSpPr txBox="1">
            <a:spLocks noChangeArrowheads="1"/>
          </p:cNvSpPr>
          <p:nvPr/>
        </p:nvSpPr>
        <p:spPr bwMode="auto">
          <a:xfrm>
            <a:off x="4572000" y="45688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483" name="TextBox 446"/>
          <p:cNvSpPr txBox="1">
            <a:spLocks noChangeArrowheads="1"/>
          </p:cNvSpPr>
          <p:nvPr/>
        </p:nvSpPr>
        <p:spPr bwMode="auto">
          <a:xfrm>
            <a:off x="5638800" y="45688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84" name="Straight Connector 483"/>
          <p:cNvCxnSpPr/>
          <p:nvPr/>
        </p:nvCxnSpPr>
        <p:spPr>
          <a:xfrm>
            <a:off x="5562600" y="35814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5562600" y="52578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>
            <a:off x="5867400" y="5408613"/>
            <a:ext cx="381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rot="5400000" flipH="1" flipV="1">
            <a:off x="5944394" y="5331619"/>
            <a:ext cx="15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5943600" y="5484813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51"/>
          <p:cNvGrpSpPr>
            <a:grpSpLocks/>
          </p:cNvGrpSpPr>
          <p:nvPr/>
        </p:nvGrpSpPr>
        <p:grpSpPr bwMode="auto">
          <a:xfrm>
            <a:off x="4876800" y="1600200"/>
            <a:ext cx="687388" cy="838200"/>
            <a:chOff x="5789612" y="1981200"/>
            <a:chExt cx="687388" cy="838200"/>
          </a:xfrm>
        </p:grpSpPr>
        <p:cxnSp>
          <p:nvCxnSpPr>
            <p:cNvPr id="491" name="Straight Connector 490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Oval 497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4" name="Group 52"/>
          <p:cNvGrpSpPr>
            <a:grpSpLocks/>
          </p:cNvGrpSpPr>
          <p:nvPr/>
        </p:nvGrpSpPr>
        <p:grpSpPr bwMode="auto">
          <a:xfrm>
            <a:off x="4876800" y="2438400"/>
            <a:ext cx="687388" cy="838200"/>
            <a:chOff x="5789612" y="1981200"/>
            <a:chExt cx="687388" cy="838200"/>
          </a:xfrm>
        </p:grpSpPr>
        <p:cxnSp>
          <p:nvCxnSpPr>
            <p:cNvPr id="500" name="Straight Connector 499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5" name="Group 61"/>
          <p:cNvGrpSpPr>
            <a:grpSpLocks/>
          </p:cNvGrpSpPr>
          <p:nvPr/>
        </p:nvGrpSpPr>
        <p:grpSpPr bwMode="auto">
          <a:xfrm>
            <a:off x="5942013" y="1600200"/>
            <a:ext cx="687387" cy="838200"/>
            <a:chOff x="5789612" y="1981200"/>
            <a:chExt cx="687388" cy="838200"/>
          </a:xfrm>
        </p:grpSpPr>
        <p:cxnSp>
          <p:nvCxnSpPr>
            <p:cNvPr id="509" name="Straight Connector 508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Oval 515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6" name="Group 70"/>
          <p:cNvGrpSpPr>
            <a:grpSpLocks/>
          </p:cNvGrpSpPr>
          <p:nvPr/>
        </p:nvGrpSpPr>
        <p:grpSpPr bwMode="auto">
          <a:xfrm>
            <a:off x="5942013" y="2438400"/>
            <a:ext cx="687387" cy="838200"/>
            <a:chOff x="5789612" y="1981200"/>
            <a:chExt cx="687388" cy="838200"/>
          </a:xfrm>
        </p:grpSpPr>
        <p:cxnSp>
          <p:nvCxnSpPr>
            <p:cNvPr id="518" name="Straight Connector 517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Oval 524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526" name="Straight Connector 525"/>
          <p:cNvCxnSpPr/>
          <p:nvPr/>
        </p:nvCxnSpPr>
        <p:spPr>
          <a:xfrm>
            <a:off x="5562600" y="1600200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5562600" y="3275012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TextBox 494"/>
          <p:cNvSpPr txBox="1">
            <a:spLocks noChangeArrowheads="1"/>
          </p:cNvSpPr>
          <p:nvPr/>
        </p:nvSpPr>
        <p:spPr bwMode="auto">
          <a:xfrm>
            <a:off x="4495800" y="1752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529" name="Straight Connector 528"/>
          <p:cNvCxnSpPr/>
          <p:nvPr/>
        </p:nvCxnSpPr>
        <p:spPr>
          <a:xfrm>
            <a:off x="5562600" y="2436812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TextBox 496"/>
          <p:cNvSpPr txBox="1">
            <a:spLocks noChangeArrowheads="1"/>
          </p:cNvSpPr>
          <p:nvPr/>
        </p:nvSpPr>
        <p:spPr bwMode="auto">
          <a:xfrm>
            <a:off x="5562600" y="1752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531" name="TextBox 497"/>
          <p:cNvSpPr txBox="1">
            <a:spLocks noChangeArrowheads="1"/>
          </p:cNvSpPr>
          <p:nvPr/>
        </p:nvSpPr>
        <p:spPr bwMode="auto">
          <a:xfrm>
            <a:off x="4495800" y="25908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532" name="TextBox 498"/>
          <p:cNvSpPr txBox="1">
            <a:spLocks noChangeArrowheads="1"/>
          </p:cNvSpPr>
          <p:nvPr/>
        </p:nvSpPr>
        <p:spPr bwMode="auto">
          <a:xfrm>
            <a:off x="5562600" y="25908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533" name="Straight Connector 532"/>
          <p:cNvCxnSpPr/>
          <p:nvPr/>
        </p:nvCxnSpPr>
        <p:spPr>
          <a:xfrm rot="16200000">
            <a:off x="5982494" y="1478756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TextBox 584"/>
          <p:cNvSpPr txBox="1">
            <a:spLocks noChangeArrowheads="1"/>
          </p:cNvSpPr>
          <p:nvPr/>
        </p:nvSpPr>
        <p:spPr bwMode="auto">
          <a:xfrm>
            <a:off x="6096000" y="106680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cxnSp>
        <p:nvCxnSpPr>
          <p:cNvPr id="314" name="Straight Connector 313"/>
          <p:cNvCxnSpPr/>
          <p:nvPr/>
        </p:nvCxnSpPr>
        <p:spPr>
          <a:xfrm>
            <a:off x="1919514" y="1217612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/>
      <p:bldP spid="443" grpId="0" animBg="1"/>
      <p:bldP spid="480" grpId="0"/>
      <p:bldP spid="481" grpId="0"/>
      <p:bldP spid="482" grpId="0"/>
      <p:bldP spid="483" grpId="0"/>
      <p:bldP spid="528" grpId="0"/>
      <p:bldP spid="530" grpId="0"/>
      <p:bldP spid="531" grpId="0"/>
      <p:bldP spid="532" grpId="0"/>
      <p:bldP spid="5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8382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smtClean="0"/>
              <a:t>Several Realizations: NMOS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0" y="2209800"/>
            <a:ext cx="611188" cy="838200"/>
            <a:chOff x="1143000" y="457200"/>
            <a:chExt cx="839788" cy="1371600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Text Placeholder 25"/>
          <p:cNvSpPr txBox="1">
            <a:spLocks/>
          </p:cNvSpPr>
          <p:nvPr/>
        </p:nvSpPr>
        <p:spPr bwMode="auto">
          <a:xfrm>
            <a:off x="381000" y="114458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>
                <a:latin typeface="+mn-lt"/>
              </a:rPr>
              <a:t>Y=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AB + CD </a:t>
            </a:r>
            <a:r>
              <a:rPr lang="en-US" sz="2400" dirty="0">
                <a:latin typeface="+mn-lt"/>
              </a:rPr>
              <a:t>=AB + CD 	=(A+B)(C+D)	=A C + B C + A D + B D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>
                <a:latin typeface="+mn-lt"/>
              </a:rPr>
              <a:t>						=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(A +C)(B +C)(A +D)(B +D)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914400" y="1220788"/>
            <a:ext cx="914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057400" y="1220788"/>
            <a:ext cx="914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057400" y="1144588"/>
            <a:ext cx="914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057400" y="1068388"/>
            <a:ext cx="914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5486400" y="1222375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5867400" y="12207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172200" y="12207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5181600" y="1222375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58000" y="12207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6553200" y="12207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7543800" y="1222375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7239000" y="1222375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5181600" y="1143000"/>
            <a:ext cx="2590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5181600" y="1066800"/>
            <a:ext cx="2590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5105400" y="1676400"/>
            <a:ext cx="2971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62000" y="3048000"/>
            <a:ext cx="611188" cy="838200"/>
            <a:chOff x="1143000" y="457200"/>
            <a:chExt cx="839788" cy="1371600"/>
          </a:xfrm>
        </p:grpSpPr>
        <p:cxnSp>
          <p:nvCxnSpPr>
            <p:cNvPr id="299" name="Straight Connector 298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827213" y="2209800"/>
            <a:ext cx="611187" cy="838200"/>
            <a:chOff x="1143000" y="457200"/>
            <a:chExt cx="839788" cy="1371600"/>
          </a:xfrm>
        </p:grpSpPr>
        <p:cxnSp>
          <p:nvCxnSpPr>
            <p:cNvPr id="307" name="Straight Connector 306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827213" y="3048000"/>
            <a:ext cx="611187" cy="838200"/>
            <a:chOff x="1143000" y="457200"/>
            <a:chExt cx="839788" cy="1371600"/>
          </a:xfrm>
        </p:grpSpPr>
        <p:cxnSp>
          <p:nvCxnSpPr>
            <p:cNvPr id="315" name="Straight Connector 314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39" name="TextBox 322"/>
          <p:cNvSpPr txBox="1">
            <a:spLocks noChangeArrowheads="1"/>
          </p:cNvSpPr>
          <p:nvPr/>
        </p:nvSpPr>
        <p:spPr bwMode="auto">
          <a:xfrm>
            <a:off x="381000" y="23574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9240" name="TextBox 323"/>
          <p:cNvSpPr txBox="1">
            <a:spLocks noChangeArrowheads="1"/>
          </p:cNvSpPr>
          <p:nvPr/>
        </p:nvSpPr>
        <p:spPr bwMode="auto">
          <a:xfrm>
            <a:off x="1447800" y="23574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9241" name="TextBox 324"/>
          <p:cNvSpPr txBox="1">
            <a:spLocks noChangeArrowheads="1"/>
          </p:cNvSpPr>
          <p:nvPr/>
        </p:nvSpPr>
        <p:spPr bwMode="auto">
          <a:xfrm>
            <a:off x="381000" y="31956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9242" name="TextBox 325"/>
          <p:cNvSpPr txBox="1">
            <a:spLocks noChangeArrowheads="1"/>
          </p:cNvSpPr>
          <p:nvPr/>
        </p:nvSpPr>
        <p:spPr bwMode="auto">
          <a:xfrm>
            <a:off x="1447800" y="31956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327" name="Straight Connector 326"/>
          <p:cNvCxnSpPr/>
          <p:nvPr/>
        </p:nvCxnSpPr>
        <p:spPr>
          <a:xfrm>
            <a:off x="1371600" y="22082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1371600" y="38846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3733800" y="1217613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429000" y="1217613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4495800" y="12192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4191000" y="12192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429000" y="1143000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429000" y="1066800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105400" y="2287588"/>
            <a:ext cx="611188" cy="838200"/>
            <a:chOff x="1143000" y="457200"/>
            <a:chExt cx="839788" cy="1371600"/>
          </a:xfrm>
        </p:grpSpPr>
        <p:cxnSp>
          <p:nvCxnSpPr>
            <p:cNvPr id="338" name="Straight Connector 337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105400" y="3125788"/>
            <a:ext cx="611188" cy="838200"/>
            <a:chOff x="1143000" y="457200"/>
            <a:chExt cx="839788" cy="1371600"/>
          </a:xfrm>
        </p:grpSpPr>
        <p:cxnSp>
          <p:nvCxnSpPr>
            <p:cNvPr id="346" name="Straight Connector 345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6170613" y="2287588"/>
            <a:ext cx="611187" cy="838200"/>
            <a:chOff x="1143000" y="457200"/>
            <a:chExt cx="839788" cy="1371600"/>
          </a:xfrm>
        </p:grpSpPr>
        <p:cxnSp>
          <p:nvCxnSpPr>
            <p:cNvPr id="354" name="Straight Connector 353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170613" y="3125788"/>
            <a:ext cx="611187" cy="838200"/>
            <a:chOff x="1143000" y="457200"/>
            <a:chExt cx="839788" cy="1371600"/>
          </a:xfrm>
        </p:grpSpPr>
        <p:cxnSp>
          <p:nvCxnSpPr>
            <p:cNvPr id="362" name="Straight Connector 361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55" name="TextBox 368"/>
          <p:cNvSpPr txBox="1">
            <a:spLocks noChangeArrowheads="1"/>
          </p:cNvSpPr>
          <p:nvPr/>
        </p:nvSpPr>
        <p:spPr bwMode="auto">
          <a:xfrm>
            <a:off x="4724400" y="24352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9256" name="TextBox 369"/>
          <p:cNvSpPr txBox="1">
            <a:spLocks noChangeArrowheads="1"/>
          </p:cNvSpPr>
          <p:nvPr/>
        </p:nvSpPr>
        <p:spPr bwMode="auto">
          <a:xfrm>
            <a:off x="5791200" y="24352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9257" name="TextBox 370"/>
          <p:cNvSpPr txBox="1">
            <a:spLocks noChangeArrowheads="1"/>
          </p:cNvSpPr>
          <p:nvPr/>
        </p:nvSpPr>
        <p:spPr bwMode="auto">
          <a:xfrm>
            <a:off x="4724400" y="32734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9258" name="TextBox 371"/>
          <p:cNvSpPr txBox="1">
            <a:spLocks noChangeArrowheads="1"/>
          </p:cNvSpPr>
          <p:nvPr/>
        </p:nvSpPr>
        <p:spPr bwMode="auto">
          <a:xfrm>
            <a:off x="5791200" y="32734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cxnSp>
        <p:nvCxnSpPr>
          <p:cNvPr id="373" name="Straight Connector 372"/>
          <p:cNvCxnSpPr/>
          <p:nvPr/>
        </p:nvCxnSpPr>
        <p:spPr>
          <a:xfrm>
            <a:off x="5715000" y="22860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105400" y="3963988"/>
            <a:ext cx="611188" cy="838200"/>
            <a:chOff x="1143000" y="457200"/>
            <a:chExt cx="839788" cy="1371600"/>
          </a:xfrm>
        </p:grpSpPr>
        <p:cxnSp>
          <p:nvCxnSpPr>
            <p:cNvPr id="376" name="Straight Connector 375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5105400" y="4802188"/>
            <a:ext cx="611188" cy="838200"/>
            <a:chOff x="1143000" y="457200"/>
            <a:chExt cx="839788" cy="1371600"/>
          </a:xfrm>
        </p:grpSpPr>
        <p:cxnSp>
          <p:nvCxnSpPr>
            <p:cNvPr id="384" name="Straight Connector 383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6170613" y="3963988"/>
            <a:ext cx="611187" cy="838200"/>
            <a:chOff x="1143000" y="457200"/>
            <a:chExt cx="839788" cy="1371600"/>
          </a:xfrm>
        </p:grpSpPr>
        <p:cxnSp>
          <p:nvCxnSpPr>
            <p:cNvPr id="392" name="Straight Connector 391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6170613" y="4802188"/>
            <a:ext cx="611187" cy="838200"/>
            <a:chOff x="1143000" y="457200"/>
            <a:chExt cx="839788" cy="1371600"/>
          </a:xfrm>
        </p:grpSpPr>
        <p:cxnSp>
          <p:nvCxnSpPr>
            <p:cNvPr id="400" name="Straight Connector 399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64" name="TextBox 406"/>
          <p:cNvSpPr txBox="1">
            <a:spLocks noChangeArrowheads="1"/>
          </p:cNvSpPr>
          <p:nvPr/>
        </p:nvSpPr>
        <p:spPr bwMode="auto">
          <a:xfrm>
            <a:off x="4724400" y="41116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9265" name="TextBox 407"/>
          <p:cNvSpPr txBox="1">
            <a:spLocks noChangeArrowheads="1"/>
          </p:cNvSpPr>
          <p:nvPr/>
        </p:nvSpPr>
        <p:spPr bwMode="auto">
          <a:xfrm>
            <a:off x="5791200" y="41116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9266" name="TextBox 408"/>
          <p:cNvSpPr txBox="1">
            <a:spLocks noChangeArrowheads="1"/>
          </p:cNvSpPr>
          <p:nvPr/>
        </p:nvSpPr>
        <p:spPr bwMode="auto">
          <a:xfrm>
            <a:off x="4724400" y="49498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9267" name="TextBox 409"/>
          <p:cNvSpPr txBox="1">
            <a:spLocks noChangeArrowheads="1"/>
          </p:cNvSpPr>
          <p:nvPr/>
        </p:nvSpPr>
        <p:spPr bwMode="auto">
          <a:xfrm>
            <a:off x="5791200" y="49498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11" name="Straight Connector 410"/>
          <p:cNvCxnSpPr/>
          <p:nvPr/>
        </p:nvCxnSpPr>
        <p:spPr>
          <a:xfrm>
            <a:off x="5715000" y="39624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5715000" y="56388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5715000" y="31226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5715000" y="48006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2" name="TextBox 414"/>
          <p:cNvSpPr txBox="1">
            <a:spLocks noChangeArrowheads="1"/>
          </p:cNvSpPr>
          <p:nvPr/>
        </p:nvSpPr>
        <p:spPr bwMode="auto">
          <a:xfrm>
            <a:off x="838200" y="43434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Series-Parallel (SP)</a:t>
            </a:r>
          </a:p>
        </p:txBody>
      </p:sp>
      <p:sp>
        <p:nvSpPr>
          <p:cNvPr id="9273" name="TextBox 415"/>
          <p:cNvSpPr txBox="1">
            <a:spLocks noChangeArrowheads="1"/>
          </p:cNvSpPr>
          <p:nvPr/>
        </p:nvSpPr>
        <p:spPr bwMode="auto">
          <a:xfrm>
            <a:off x="5181600" y="57150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Parallel-Series (PS)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8382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smtClean="0"/>
              <a:t>Several Realizations: PMOS </a:t>
            </a:r>
          </a:p>
        </p:txBody>
      </p:sp>
      <p:sp>
        <p:nvSpPr>
          <p:cNvPr id="10243" name="Text Placeholder 25"/>
          <p:cNvSpPr>
            <a:spLocks noGrp="1"/>
          </p:cNvSpPr>
          <p:nvPr>
            <p:ph type="body" sz="half" idx="1"/>
          </p:nvPr>
        </p:nvSpPr>
        <p:spPr>
          <a:xfrm>
            <a:off x="762000" y="685800"/>
            <a:ext cx="7696200" cy="609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smtClean="0"/>
              <a:t>Y	= AB + CD  =</a:t>
            </a:r>
            <a:r>
              <a:rPr lang="en-US" sz="2800" smtClean="0">
                <a:solidFill>
                  <a:srgbClr val="FF0000"/>
                </a:solidFill>
              </a:rPr>
              <a:t> ( A+B ) ( C+D )</a:t>
            </a:r>
            <a:r>
              <a:rPr lang="en-US" sz="2800" smtClean="0"/>
              <a:t>= </a:t>
            </a:r>
            <a:r>
              <a:rPr lang="en-US" sz="2800" smtClean="0">
                <a:solidFill>
                  <a:srgbClr val="FF0000"/>
                </a:solidFill>
              </a:rPr>
              <a:t>A C + B C + A D + B D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447800" y="7620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43313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672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482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004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562600" y="7635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198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008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57800" y="7635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628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8580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01000" y="7635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96200" y="7635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905000" y="2068513"/>
            <a:ext cx="687388" cy="838200"/>
            <a:chOff x="5789612" y="1981200"/>
            <a:chExt cx="687388" cy="838200"/>
          </a:xfrm>
        </p:grpSpPr>
        <p:cxnSp>
          <p:nvCxnSpPr>
            <p:cNvPr id="118" name="Straight Connector 117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905000" y="2906713"/>
            <a:ext cx="687388" cy="838200"/>
            <a:chOff x="5789612" y="1981200"/>
            <a:chExt cx="687388" cy="838200"/>
          </a:xfrm>
        </p:grpSpPr>
        <p:cxnSp>
          <p:nvCxnSpPr>
            <p:cNvPr id="127" name="Straight Connector 126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2970213" y="2068513"/>
            <a:ext cx="687387" cy="838200"/>
            <a:chOff x="5789612" y="1981200"/>
            <a:chExt cx="687388" cy="838200"/>
          </a:xfrm>
        </p:grpSpPr>
        <p:cxnSp>
          <p:nvCxnSpPr>
            <p:cNvPr id="136" name="Straight Connector 135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2970213" y="2906713"/>
            <a:ext cx="687387" cy="838200"/>
            <a:chOff x="5789612" y="1981200"/>
            <a:chExt cx="687388" cy="838200"/>
          </a:xfrm>
        </p:grpSpPr>
        <p:cxnSp>
          <p:nvCxnSpPr>
            <p:cNvPr id="145" name="Straight Connector 144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>
            <a:off x="2590800" y="20685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590800" y="3743325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3" name="TextBox 155"/>
          <p:cNvSpPr txBox="1">
            <a:spLocks noChangeArrowheads="1"/>
          </p:cNvSpPr>
          <p:nvPr/>
        </p:nvSpPr>
        <p:spPr bwMode="auto">
          <a:xfrm>
            <a:off x="1524000" y="22209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157" name="Straight Connector 156"/>
          <p:cNvCxnSpPr/>
          <p:nvPr/>
        </p:nvCxnSpPr>
        <p:spPr>
          <a:xfrm>
            <a:off x="2590800" y="2905125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5" name="TextBox 157"/>
          <p:cNvSpPr txBox="1">
            <a:spLocks noChangeArrowheads="1"/>
          </p:cNvSpPr>
          <p:nvPr/>
        </p:nvSpPr>
        <p:spPr bwMode="auto">
          <a:xfrm>
            <a:off x="2590800" y="22209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0266" name="TextBox 158"/>
          <p:cNvSpPr txBox="1">
            <a:spLocks noChangeArrowheads="1"/>
          </p:cNvSpPr>
          <p:nvPr/>
        </p:nvSpPr>
        <p:spPr bwMode="auto">
          <a:xfrm>
            <a:off x="1524000" y="3059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0267" name="TextBox 159"/>
          <p:cNvSpPr txBox="1">
            <a:spLocks noChangeArrowheads="1"/>
          </p:cNvSpPr>
          <p:nvPr/>
        </p:nvSpPr>
        <p:spPr bwMode="auto">
          <a:xfrm>
            <a:off x="2590800" y="3059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419600" y="2144713"/>
            <a:ext cx="687388" cy="838200"/>
            <a:chOff x="5789612" y="1981200"/>
            <a:chExt cx="687388" cy="838200"/>
          </a:xfrm>
        </p:grpSpPr>
        <p:cxnSp>
          <p:nvCxnSpPr>
            <p:cNvPr id="165" name="Straight Connector 164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4419600" y="2982913"/>
            <a:ext cx="687388" cy="838200"/>
            <a:chOff x="5789612" y="1981200"/>
            <a:chExt cx="687388" cy="838200"/>
          </a:xfrm>
        </p:grpSpPr>
        <p:cxnSp>
          <p:nvCxnSpPr>
            <p:cNvPr id="174" name="Straight Connector 173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484813" y="2144713"/>
            <a:ext cx="687387" cy="838200"/>
            <a:chOff x="5789612" y="1981200"/>
            <a:chExt cx="687388" cy="838200"/>
          </a:xfrm>
        </p:grpSpPr>
        <p:cxnSp>
          <p:nvCxnSpPr>
            <p:cNvPr id="183" name="Straight Connector 182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5484813" y="2982913"/>
            <a:ext cx="687387" cy="838200"/>
            <a:chOff x="5789612" y="1981200"/>
            <a:chExt cx="687388" cy="838200"/>
          </a:xfrm>
        </p:grpSpPr>
        <p:cxnSp>
          <p:nvCxnSpPr>
            <p:cNvPr id="192" name="Straight Connector 19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00" name="Straight Connector 199"/>
          <p:cNvCxnSpPr/>
          <p:nvPr/>
        </p:nvCxnSpPr>
        <p:spPr>
          <a:xfrm>
            <a:off x="5105400" y="2144713"/>
            <a:ext cx="31242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3" name="TextBox 201"/>
          <p:cNvSpPr txBox="1">
            <a:spLocks noChangeArrowheads="1"/>
          </p:cNvSpPr>
          <p:nvPr/>
        </p:nvSpPr>
        <p:spPr bwMode="auto">
          <a:xfrm>
            <a:off x="4038600" y="2297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0274" name="TextBox 203"/>
          <p:cNvSpPr txBox="1">
            <a:spLocks noChangeArrowheads="1"/>
          </p:cNvSpPr>
          <p:nvPr/>
        </p:nvSpPr>
        <p:spPr bwMode="auto">
          <a:xfrm>
            <a:off x="5105400" y="2297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0275" name="TextBox 204"/>
          <p:cNvSpPr txBox="1">
            <a:spLocks noChangeArrowheads="1"/>
          </p:cNvSpPr>
          <p:nvPr/>
        </p:nvSpPr>
        <p:spPr bwMode="auto">
          <a:xfrm>
            <a:off x="4038600" y="31353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0276" name="TextBox 205"/>
          <p:cNvSpPr txBox="1">
            <a:spLocks noChangeArrowheads="1"/>
          </p:cNvSpPr>
          <p:nvPr/>
        </p:nvSpPr>
        <p:spPr bwMode="auto">
          <a:xfrm>
            <a:off x="5105400" y="31353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6477000" y="2144713"/>
            <a:ext cx="687388" cy="838200"/>
            <a:chOff x="5789612" y="1981200"/>
            <a:chExt cx="687388" cy="838200"/>
          </a:xfrm>
        </p:grpSpPr>
        <p:cxnSp>
          <p:nvCxnSpPr>
            <p:cNvPr id="208" name="Straight Connector 207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6477000" y="2982913"/>
            <a:ext cx="687388" cy="838200"/>
            <a:chOff x="5789612" y="1981200"/>
            <a:chExt cx="687388" cy="838200"/>
          </a:xfrm>
        </p:grpSpPr>
        <p:cxnSp>
          <p:nvCxnSpPr>
            <p:cNvPr id="217" name="Straight Connector 216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7542213" y="2144713"/>
            <a:ext cx="687387" cy="838200"/>
            <a:chOff x="5789612" y="1981200"/>
            <a:chExt cx="687388" cy="838200"/>
          </a:xfrm>
        </p:grpSpPr>
        <p:cxnSp>
          <p:nvCxnSpPr>
            <p:cNvPr id="226" name="Straight Connector 225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7542213" y="2982913"/>
            <a:ext cx="687387" cy="838200"/>
            <a:chOff x="5789612" y="1981200"/>
            <a:chExt cx="687388" cy="838200"/>
          </a:xfrm>
        </p:grpSpPr>
        <p:cxnSp>
          <p:nvCxnSpPr>
            <p:cNvPr id="235" name="Straight Connector 234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281" name="TextBox 244"/>
          <p:cNvSpPr txBox="1">
            <a:spLocks noChangeArrowheads="1"/>
          </p:cNvSpPr>
          <p:nvPr/>
        </p:nvSpPr>
        <p:spPr bwMode="auto">
          <a:xfrm>
            <a:off x="6096000" y="2297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0282" name="TextBox 245"/>
          <p:cNvSpPr txBox="1">
            <a:spLocks noChangeArrowheads="1"/>
          </p:cNvSpPr>
          <p:nvPr/>
        </p:nvSpPr>
        <p:spPr bwMode="auto">
          <a:xfrm>
            <a:off x="7162800" y="2297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0283" name="TextBox 246"/>
          <p:cNvSpPr txBox="1">
            <a:spLocks noChangeArrowheads="1"/>
          </p:cNvSpPr>
          <p:nvPr/>
        </p:nvSpPr>
        <p:spPr bwMode="auto">
          <a:xfrm>
            <a:off x="6096000" y="31353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10284" name="TextBox 247"/>
          <p:cNvSpPr txBox="1">
            <a:spLocks noChangeArrowheads="1"/>
          </p:cNvSpPr>
          <p:nvPr/>
        </p:nvSpPr>
        <p:spPr bwMode="auto">
          <a:xfrm>
            <a:off x="7162800" y="31353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5105400" y="3819525"/>
            <a:ext cx="3124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6" name="TextBox 202"/>
          <p:cNvSpPr txBox="1">
            <a:spLocks noChangeArrowheads="1"/>
          </p:cNvSpPr>
          <p:nvPr/>
        </p:nvSpPr>
        <p:spPr bwMode="auto">
          <a:xfrm>
            <a:off x="5410200" y="4049713"/>
            <a:ext cx="2362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Series-Parallel (SP)</a:t>
            </a:r>
          </a:p>
        </p:txBody>
      </p:sp>
      <p:sp>
        <p:nvSpPr>
          <p:cNvPr id="10287" name="TextBox 206"/>
          <p:cNvSpPr txBox="1">
            <a:spLocks noChangeArrowheads="1"/>
          </p:cNvSpPr>
          <p:nvPr/>
        </p:nvSpPr>
        <p:spPr bwMode="auto">
          <a:xfrm>
            <a:off x="1600200" y="3962400"/>
            <a:ext cx="2362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Parallel-Series (PS)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8382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/>
              <a:t>Different single complex cell designs using CMOS</a:t>
            </a:r>
          </a:p>
        </p:txBody>
      </p:sp>
      <p:sp>
        <p:nvSpPr>
          <p:cNvPr id="11267" name="Text Placeholder 25"/>
          <p:cNvSpPr>
            <a:spLocks noGrp="1"/>
          </p:cNvSpPr>
          <p:nvPr>
            <p:ph type="body" sz="half" idx="1"/>
          </p:nvPr>
        </p:nvSpPr>
        <p:spPr>
          <a:xfrm>
            <a:off x="3276600" y="2819400"/>
            <a:ext cx="2133600" cy="609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smtClean="0"/>
              <a:t>Y	= AB + CD</a:t>
            </a:r>
            <a:endParaRPr lang="en-US" sz="2800" smtClean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886200" y="28956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57200" y="914400"/>
            <a:ext cx="687388" cy="838200"/>
            <a:chOff x="5789612" y="1981200"/>
            <a:chExt cx="687388" cy="838200"/>
          </a:xfrm>
        </p:grpSpPr>
        <p:cxnSp>
          <p:nvCxnSpPr>
            <p:cNvPr id="165" name="Straight Connector 164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57200" y="1752600"/>
            <a:ext cx="687388" cy="838200"/>
            <a:chOff x="5789612" y="1981200"/>
            <a:chExt cx="687388" cy="838200"/>
          </a:xfrm>
        </p:grpSpPr>
        <p:cxnSp>
          <p:nvCxnSpPr>
            <p:cNvPr id="174" name="Straight Connector 173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522413" y="914400"/>
            <a:ext cx="687387" cy="838200"/>
            <a:chOff x="5789612" y="1981200"/>
            <a:chExt cx="687388" cy="838200"/>
          </a:xfrm>
        </p:grpSpPr>
        <p:cxnSp>
          <p:nvCxnSpPr>
            <p:cNvPr id="183" name="Straight Connector 182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1522413" y="1752600"/>
            <a:ext cx="687387" cy="838200"/>
            <a:chOff x="5789612" y="1981200"/>
            <a:chExt cx="687388" cy="838200"/>
          </a:xfrm>
        </p:grpSpPr>
        <p:cxnSp>
          <p:nvCxnSpPr>
            <p:cNvPr id="192" name="Straight Connector 19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00" name="Straight Connector 199"/>
          <p:cNvCxnSpPr/>
          <p:nvPr/>
        </p:nvCxnSpPr>
        <p:spPr>
          <a:xfrm>
            <a:off x="1143000" y="914400"/>
            <a:ext cx="3124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TextBox 201"/>
          <p:cNvSpPr txBox="1">
            <a:spLocks noChangeArrowheads="1"/>
          </p:cNvSpPr>
          <p:nvPr/>
        </p:nvSpPr>
        <p:spPr bwMode="auto">
          <a:xfrm>
            <a:off x="76200" y="10668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1275" name="TextBox 203"/>
          <p:cNvSpPr txBox="1">
            <a:spLocks noChangeArrowheads="1"/>
          </p:cNvSpPr>
          <p:nvPr/>
        </p:nvSpPr>
        <p:spPr bwMode="auto">
          <a:xfrm>
            <a:off x="1143000" y="10668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1276" name="TextBox 204"/>
          <p:cNvSpPr txBox="1">
            <a:spLocks noChangeArrowheads="1"/>
          </p:cNvSpPr>
          <p:nvPr/>
        </p:nvSpPr>
        <p:spPr bwMode="auto">
          <a:xfrm>
            <a:off x="76200" y="19050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1277" name="TextBox 205"/>
          <p:cNvSpPr txBox="1">
            <a:spLocks noChangeArrowheads="1"/>
          </p:cNvSpPr>
          <p:nvPr/>
        </p:nvSpPr>
        <p:spPr bwMode="auto">
          <a:xfrm>
            <a:off x="1143000" y="19050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514600" y="914400"/>
            <a:ext cx="687388" cy="838200"/>
            <a:chOff x="5789612" y="1981200"/>
            <a:chExt cx="687388" cy="838200"/>
          </a:xfrm>
        </p:grpSpPr>
        <p:cxnSp>
          <p:nvCxnSpPr>
            <p:cNvPr id="208" name="Straight Connector 207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514600" y="1752600"/>
            <a:ext cx="687388" cy="838200"/>
            <a:chOff x="5789612" y="1981200"/>
            <a:chExt cx="687388" cy="838200"/>
          </a:xfrm>
        </p:grpSpPr>
        <p:cxnSp>
          <p:nvCxnSpPr>
            <p:cNvPr id="217" name="Straight Connector 216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3579813" y="914400"/>
            <a:ext cx="687387" cy="838200"/>
            <a:chOff x="5789612" y="1981200"/>
            <a:chExt cx="687388" cy="838200"/>
          </a:xfrm>
        </p:grpSpPr>
        <p:cxnSp>
          <p:nvCxnSpPr>
            <p:cNvPr id="226" name="Straight Connector 225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3579813" y="1752600"/>
            <a:ext cx="687387" cy="838200"/>
            <a:chOff x="5789612" y="1981200"/>
            <a:chExt cx="687388" cy="838200"/>
          </a:xfrm>
        </p:grpSpPr>
        <p:cxnSp>
          <p:nvCxnSpPr>
            <p:cNvPr id="235" name="Straight Connector 234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282" name="TextBox 244"/>
          <p:cNvSpPr txBox="1">
            <a:spLocks noChangeArrowheads="1"/>
          </p:cNvSpPr>
          <p:nvPr/>
        </p:nvSpPr>
        <p:spPr bwMode="auto">
          <a:xfrm>
            <a:off x="2133600" y="10668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1283" name="TextBox 245"/>
          <p:cNvSpPr txBox="1">
            <a:spLocks noChangeArrowheads="1"/>
          </p:cNvSpPr>
          <p:nvPr/>
        </p:nvSpPr>
        <p:spPr bwMode="auto">
          <a:xfrm>
            <a:off x="3200400" y="10668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1284" name="TextBox 246"/>
          <p:cNvSpPr txBox="1">
            <a:spLocks noChangeArrowheads="1"/>
          </p:cNvSpPr>
          <p:nvPr/>
        </p:nvSpPr>
        <p:spPr bwMode="auto">
          <a:xfrm>
            <a:off x="2133600" y="19050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11285" name="TextBox 247"/>
          <p:cNvSpPr txBox="1">
            <a:spLocks noChangeArrowheads="1"/>
          </p:cNvSpPr>
          <p:nvPr/>
        </p:nvSpPr>
        <p:spPr bwMode="auto">
          <a:xfrm>
            <a:off x="3200400" y="19050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143000" y="2589213"/>
            <a:ext cx="31242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1524000" y="2895600"/>
            <a:ext cx="611188" cy="838200"/>
            <a:chOff x="1143000" y="457200"/>
            <a:chExt cx="839788" cy="1371600"/>
          </a:xfrm>
        </p:grpSpPr>
        <p:cxnSp>
          <p:nvCxnSpPr>
            <p:cNvPr id="153" name="Straight Connector 152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1524000" y="3733800"/>
            <a:ext cx="611188" cy="838200"/>
            <a:chOff x="1143000" y="457200"/>
            <a:chExt cx="839788" cy="1371600"/>
          </a:xfrm>
        </p:grpSpPr>
        <p:cxnSp>
          <p:nvCxnSpPr>
            <p:cNvPr id="201" name="Straight Connector 200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2589213" y="2895600"/>
            <a:ext cx="611187" cy="838200"/>
            <a:chOff x="1143000" y="457200"/>
            <a:chExt cx="839788" cy="1371600"/>
          </a:xfrm>
        </p:grpSpPr>
        <p:cxnSp>
          <p:nvCxnSpPr>
            <p:cNvPr id="252" name="Straight Connector 251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589213" y="3733800"/>
            <a:ext cx="611187" cy="838200"/>
            <a:chOff x="1143000" y="457200"/>
            <a:chExt cx="839788" cy="1371600"/>
          </a:xfrm>
        </p:grpSpPr>
        <p:cxnSp>
          <p:nvCxnSpPr>
            <p:cNvPr id="260" name="Straight Connector 259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91" name="TextBox 266"/>
          <p:cNvSpPr txBox="1">
            <a:spLocks noChangeArrowheads="1"/>
          </p:cNvSpPr>
          <p:nvPr/>
        </p:nvSpPr>
        <p:spPr bwMode="auto">
          <a:xfrm>
            <a:off x="1143000" y="3043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1292" name="TextBox 267"/>
          <p:cNvSpPr txBox="1">
            <a:spLocks noChangeArrowheads="1"/>
          </p:cNvSpPr>
          <p:nvPr/>
        </p:nvSpPr>
        <p:spPr bwMode="auto">
          <a:xfrm>
            <a:off x="2209800" y="3043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1293" name="TextBox 268"/>
          <p:cNvSpPr txBox="1">
            <a:spLocks noChangeArrowheads="1"/>
          </p:cNvSpPr>
          <p:nvPr/>
        </p:nvSpPr>
        <p:spPr bwMode="auto">
          <a:xfrm>
            <a:off x="1143000" y="38814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1294" name="TextBox 269"/>
          <p:cNvSpPr txBox="1">
            <a:spLocks noChangeArrowheads="1"/>
          </p:cNvSpPr>
          <p:nvPr/>
        </p:nvSpPr>
        <p:spPr bwMode="auto">
          <a:xfrm>
            <a:off x="2209800" y="38814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cxnSp>
        <p:nvCxnSpPr>
          <p:cNvPr id="271" name="Straight Connector 270"/>
          <p:cNvCxnSpPr/>
          <p:nvPr/>
        </p:nvCxnSpPr>
        <p:spPr>
          <a:xfrm>
            <a:off x="2133600" y="28940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1524000" y="4572000"/>
            <a:ext cx="611188" cy="838200"/>
            <a:chOff x="1143000" y="457200"/>
            <a:chExt cx="839788" cy="1371600"/>
          </a:xfrm>
        </p:grpSpPr>
        <p:cxnSp>
          <p:nvCxnSpPr>
            <p:cNvPr id="273" name="Straight Connector 272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24000" y="5410200"/>
            <a:ext cx="611188" cy="838200"/>
            <a:chOff x="1143000" y="457200"/>
            <a:chExt cx="839788" cy="1371600"/>
          </a:xfrm>
        </p:grpSpPr>
        <p:cxnSp>
          <p:nvCxnSpPr>
            <p:cNvPr id="281" name="Straight Connector 280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2589213" y="4572000"/>
            <a:ext cx="611187" cy="838200"/>
            <a:chOff x="1143000" y="457200"/>
            <a:chExt cx="839788" cy="1371600"/>
          </a:xfrm>
        </p:grpSpPr>
        <p:cxnSp>
          <p:nvCxnSpPr>
            <p:cNvPr id="289" name="Straight Connector 288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2589213" y="5410200"/>
            <a:ext cx="611187" cy="838200"/>
            <a:chOff x="1143000" y="457200"/>
            <a:chExt cx="839788" cy="1371600"/>
          </a:xfrm>
        </p:grpSpPr>
        <p:cxnSp>
          <p:nvCxnSpPr>
            <p:cNvPr id="297" name="Straight Connector 296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00" name="TextBox 303"/>
          <p:cNvSpPr txBox="1">
            <a:spLocks noChangeArrowheads="1"/>
          </p:cNvSpPr>
          <p:nvPr/>
        </p:nvSpPr>
        <p:spPr bwMode="auto">
          <a:xfrm>
            <a:off x="1143000" y="47196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1301" name="TextBox 304"/>
          <p:cNvSpPr txBox="1">
            <a:spLocks noChangeArrowheads="1"/>
          </p:cNvSpPr>
          <p:nvPr/>
        </p:nvSpPr>
        <p:spPr bwMode="auto">
          <a:xfrm>
            <a:off x="2209800" y="47196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11302" name="TextBox 305"/>
          <p:cNvSpPr txBox="1">
            <a:spLocks noChangeArrowheads="1"/>
          </p:cNvSpPr>
          <p:nvPr/>
        </p:nvSpPr>
        <p:spPr bwMode="auto">
          <a:xfrm>
            <a:off x="1143000" y="5557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1303" name="TextBox 306"/>
          <p:cNvSpPr txBox="1">
            <a:spLocks noChangeArrowheads="1"/>
          </p:cNvSpPr>
          <p:nvPr/>
        </p:nvSpPr>
        <p:spPr bwMode="auto">
          <a:xfrm>
            <a:off x="2209800" y="5557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308" name="Straight Connector 307"/>
          <p:cNvCxnSpPr/>
          <p:nvPr/>
        </p:nvCxnSpPr>
        <p:spPr>
          <a:xfrm>
            <a:off x="2133600" y="45704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2133600" y="62468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2133600" y="3730625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133600" y="54086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5400000" flipH="1" flipV="1">
            <a:off x="2515394" y="2742406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rot="10800000">
            <a:off x="2667000" y="2741613"/>
            <a:ext cx="1905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2438400" y="640080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5400000" flipH="1" flipV="1">
            <a:off x="2515394" y="6323806"/>
            <a:ext cx="15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2514600" y="6477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16200000">
            <a:off x="2553494" y="799306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4" name="TextBox 323"/>
          <p:cNvSpPr txBox="1">
            <a:spLocks noChangeArrowheads="1"/>
          </p:cNvSpPr>
          <p:nvPr/>
        </p:nvSpPr>
        <p:spPr bwMode="auto">
          <a:xfrm>
            <a:off x="2667000" y="452438"/>
            <a:ext cx="1295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DD</a:t>
            </a:r>
          </a:p>
        </p:txBody>
      </p: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5334000" y="925513"/>
            <a:ext cx="687388" cy="838200"/>
            <a:chOff x="5789612" y="1981200"/>
            <a:chExt cx="687388" cy="838200"/>
          </a:xfrm>
        </p:grpSpPr>
        <p:cxnSp>
          <p:nvCxnSpPr>
            <p:cNvPr id="458" name="Straight Connector 457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5334000" y="1763713"/>
            <a:ext cx="687388" cy="838200"/>
            <a:chOff x="5789612" y="1981200"/>
            <a:chExt cx="687388" cy="838200"/>
          </a:xfrm>
        </p:grpSpPr>
        <p:cxnSp>
          <p:nvCxnSpPr>
            <p:cNvPr id="467" name="Straight Connector 466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Oval 473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6399213" y="925513"/>
            <a:ext cx="687387" cy="838200"/>
            <a:chOff x="5789612" y="1981200"/>
            <a:chExt cx="687388" cy="838200"/>
          </a:xfrm>
        </p:grpSpPr>
        <p:cxnSp>
          <p:nvCxnSpPr>
            <p:cNvPr id="476" name="Straight Connector 475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Oval 482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1" name="Group 70"/>
          <p:cNvGrpSpPr>
            <a:grpSpLocks/>
          </p:cNvGrpSpPr>
          <p:nvPr/>
        </p:nvGrpSpPr>
        <p:grpSpPr bwMode="auto">
          <a:xfrm>
            <a:off x="6399213" y="1763713"/>
            <a:ext cx="687387" cy="838200"/>
            <a:chOff x="5789612" y="1981200"/>
            <a:chExt cx="687388" cy="838200"/>
          </a:xfrm>
        </p:grpSpPr>
        <p:cxnSp>
          <p:nvCxnSpPr>
            <p:cNvPr id="485" name="Straight Connector 484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Oval 491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493" name="Straight Connector 492"/>
          <p:cNvCxnSpPr/>
          <p:nvPr/>
        </p:nvCxnSpPr>
        <p:spPr>
          <a:xfrm>
            <a:off x="6019800" y="9255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6019800" y="2600325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1" name="TextBox 494"/>
          <p:cNvSpPr txBox="1">
            <a:spLocks noChangeArrowheads="1"/>
          </p:cNvSpPr>
          <p:nvPr/>
        </p:nvSpPr>
        <p:spPr bwMode="auto">
          <a:xfrm>
            <a:off x="4953000" y="10779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496" name="Straight Connector 495"/>
          <p:cNvCxnSpPr/>
          <p:nvPr/>
        </p:nvCxnSpPr>
        <p:spPr>
          <a:xfrm>
            <a:off x="6019800" y="1762125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3" name="TextBox 496"/>
          <p:cNvSpPr txBox="1">
            <a:spLocks noChangeArrowheads="1"/>
          </p:cNvSpPr>
          <p:nvPr/>
        </p:nvSpPr>
        <p:spPr bwMode="auto">
          <a:xfrm>
            <a:off x="6019800" y="10779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1324" name="TextBox 497"/>
          <p:cNvSpPr txBox="1">
            <a:spLocks noChangeArrowheads="1"/>
          </p:cNvSpPr>
          <p:nvPr/>
        </p:nvSpPr>
        <p:spPr bwMode="auto">
          <a:xfrm>
            <a:off x="4953000" y="1916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1325" name="TextBox 498"/>
          <p:cNvSpPr txBox="1">
            <a:spLocks noChangeArrowheads="1"/>
          </p:cNvSpPr>
          <p:nvPr/>
        </p:nvSpPr>
        <p:spPr bwMode="auto">
          <a:xfrm>
            <a:off x="6019800" y="1916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500" name="Text Placeholder 25"/>
          <p:cNvSpPr txBox="1">
            <a:spLocks/>
          </p:cNvSpPr>
          <p:nvPr/>
        </p:nvSpPr>
        <p:spPr bwMode="auto">
          <a:xfrm>
            <a:off x="7086600" y="289560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Y	= AB + CD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01" name="Straight Connector 500"/>
          <p:cNvCxnSpPr/>
          <p:nvPr/>
        </p:nvCxnSpPr>
        <p:spPr>
          <a:xfrm>
            <a:off x="7772400" y="28956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5410200" y="2895600"/>
            <a:ext cx="611188" cy="838200"/>
            <a:chOff x="1143000" y="457200"/>
            <a:chExt cx="839788" cy="1371600"/>
          </a:xfrm>
        </p:grpSpPr>
        <p:cxnSp>
          <p:nvCxnSpPr>
            <p:cNvPr id="503" name="Straight Connector 502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509"/>
          <p:cNvGrpSpPr>
            <a:grpSpLocks/>
          </p:cNvGrpSpPr>
          <p:nvPr/>
        </p:nvGrpSpPr>
        <p:grpSpPr bwMode="auto">
          <a:xfrm>
            <a:off x="5410200" y="3733800"/>
            <a:ext cx="611188" cy="838200"/>
            <a:chOff x="1143000" y="457200"/>
            <a:chExt cx="839788" cy="1371600"/>
          </a:xfrm>
        </p:grpSpPr>
        <p:cxnSp>
          <p:nvCxnSpPr>
            <p:cNvPr id="511" name="Straight Connector 510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4"/>
          <p:cNvGrpSpPr>
            <a:grpSpLocks/>
          </p:cNvGrpSpPr>
          <p:nvPr/>
        </p:nvGrpSpPr>
        <p:grpSpPr bwMode="auto">
          <a:xfrm>
            <a:off x="6475413" y="2895600"/>
            <a:ext cx="611187" cy="838200"/>
            <a:chOff x="1143000" y="457200"/>
            <a:chExt cx="839788" cy="1371600"/>
          </a:xfrm>
        </p:grpSpPr>
        <p:cxnSp>
          <p:nvCxnSpPr>
            <p:cNvPr id="519" name="Straight Connector 518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6475413" y="3733800"/>
            <a:ext cx="611187" cy="838200"/>
            <a:chOff x="1143000" y="457200"/>
            <a:chExt cx="839788" cy="1371600"/>
          </a:xfrm>
        </p:grpSpPr>
        <p:cxnSp>
          <p:nvCxnSpPr>
            <p:cNvPr id="527" name="Straight Connector 526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32" name="TextBox 533"/>
          <p:cNvSpPr txBox="1">
            <a:spLocks noChangeArrowheads="1"/>
          </p:cNvSpPr>
          <p:nvPr/>
        </p:nvSpPr>
        <p:spPr bwMode="auto">
          <a:xfrm>
            <a:off x="5105400" y="31956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1333" name="TextBox 534"/>
          <p:cNvSpPr txBox="1">
            <a:spLocks noChangeArrowheads="1"/>
          </p:cNvSpPr>
          <p:nvPr/>
        </p:nvSpPr>
        <p:spPr bwMode="auto">
          <a:xfrm>
            <a:off x="6096000" y="3043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1334" name="TextBox 535"/>
          <p:cNvSpPr txBox="1">
            <a:spLocks noChangeArrowheads="1"/>
          </p:cNvSpPr>
          <p:nvPr/>
        </p:nvSpPr>
        <p:spPr bwMode="auto">
          <a:xfrm>
            <a:off x="5105400" y="4033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1335" name="TextBox 536"/>
          <p:cNvSpPr txBox="1">
            <a:spLocks noChangeArrowheads="1"/>
          </p:cNvSpPr>
          <p:nvPr/>
        </p:nvSpPr>
        <p:spPr bwMode="auto">
          <a:xfrm>
            <a:off x="6096000" y="38814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cxnSp>
        <p:nvCxnSpPr>
          <p:cNvPr id="538" name="Straight Connector 537"/>
          <p:cNvCxnSpPr/>
          <p:nvPr/>
        </p:nvCxnSpPr>
        <p:spPr>
          <a:xfrm>
            <a:off x="6019800" y="28940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4"/>
          <p:cNvGrpSpPr>
            <a:grpSpLocks/>
          </p:cNvGrpSpPr>
          <p:nvPr/>
        </p:nvGrpSpPr>
        <p:grpSpPr bwMode="auto">
          <a:xfrm>
            <a:off x="5410200" y="4572000"/>
            <a:ext cx="611188" cy="838200"/>
            <a:chOff x="1143000" y="457200"/>
            <a:chExt cx="839788" cy="1371600"/>
          </a:xfrm>
        </p:grpSpPr>
        <p:cxnSp>
          <p:nvCxnSpPr>
            <p:cNvPr id="540" name="Straight Connector 539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5410200" y="5410200"/>
            <a:ext cx="611188" cy="838200"/>
            <a:chOff x="1143000" y="457200"/>
            <a:chExt cx="839788" cy="1371600"/>
          </a:xfrm>
        </p:grpSpPr>
        <p:cxnSp>
          <p:nvCxnSpPr>
            <p:cNvPr id="548" name="Straight Connector 547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6475413" y="4572000"/>
            <a:ext cx="611187" cy="838200"/>
            <a:chOff x="1143000" y="457200"/>
            <a:chExt cx="839788" cy="1371600"/>
          </a:xfrm>
        </p:grpSpPr>
        <p:cxnSp>
          <p:nvCxnSpPr>
            <p:cNvPr id="556" name="Straight Connector 555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14"/>
          <p:cNvGrpSpPr>
            <a:grpSpLocks/>
          </p:cNvGrpSpPr>
          <p:nvPr/>
        </p:nvGrpSpPr>
        <p:grpSpPr bwMode="auto">
          <a:xfrm>
            <a:off x="6475413" y="5410200"/>
            <a:ext cx="611187" cy="838200"/>
            <a:chOff x="1143000" y="457200"/>
            <a:chExt cx="839788" cy="1371600"/>
          </a:xfrm>
        </p:grpSpPr>
        <p:cxnSp>
          <p:nvCxnSpPr>
            <p:cNvPr id="564" name="Straight Connector 563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41" name="TextBox 570"/>
          <p:cNvSpPr txBox="1">
            <a:spLocks noChangeArrowheads="1"/>
          </p:cNvSpPr>
          <p:nvPr/>
        </p:nvSpPr>
        <p:spPr bwMode="auto">
          <a:xfrm>
            <a:off x="5105400" y="48720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1342" name="TextBox 571"/>
          <p:cNvSpPr txBox="1">
            <a:spLocks noChangeArrowheads="1"/>
          </p:cNvSpPr>
          <p:nvPr/>
        </p:nvSpPr>
        <p:spPr bwMode="auto">
          <a:xfrm>
            <a:off x="6096000" y="47196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11343" name="TextBox 572"/>
          <p:cNvSpPr txBox="1">
            <a:spLocks noChangeArrowheads="1"/>
          </p:cNvSpPr>
          <p:nvPr/>
        </p:nvSpPr>
        <p:spPr bwMode="auto">
          <a:xfrm>
            <a:off x="5105400" y="5710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1344" name="TextBox 573"/>
          <p:cNvSpPr txBox="1">
            <a:spLocks noChangeArrowheads="1"/>
          </p:cNvSpPr>
          <p:nvPr/>
        </p:nvSpPr>
        <p:spPr bwMode="auto">
          <a:xfrm>
            <a:off x="6096000" y="5557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575" name="Straight Connector 574"/>
          <p:cNvCxnSpPr/>
          <p:nvPr/>
        </p:nvCxnSpPr>
        <p:spPr>
          <a:xfrm>
            <a:off x="6019800" y="45704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6019800" y="62468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6019800" y="3730625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>
            <a:off x="6019800" y="54086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 rot="5400000" flipH="1" flipV="1">
            <a:off x="6401594" y="2742406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 rot="10800000">
            <a:off x="6553200" y="2741613"/>
            <a:ext cx="1905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6324600" y="640080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rot="5400000" flipH="1" flipV="1">
            <a:off x="6401594" y="6323806"/>
            <a:ext cx="15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6400800" y="6477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rot="16200000">
            <a:off x="6439694" y="804069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5" name="TextBox 584"/>
          <p:cNvSpPr txBox="1">
            <a:spLocks noChangeArrowheads="1"/>
          </p:cNvSpPr>
          <p:nvPr/>
        </p:nvSpPr>
        <p:spPr bwMode="auto">
          <a:xfrm>
            <a:off x="6705600" y="45720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DD</a:t>
            </a:r>
          </a:p>
        </p:txBody>
      </p:sp>
      <p:sp>
        <p:nvSpPr>
          <p:cNvPr id="11356" name="TextBox 5"/>
          <p:cNvSpPr txBox="1">
            <a:spLocks noChangeArrowheads="1"/>
          </p:cNvSpPr>
          <p:nvPr/>
        </p:nvSpPr>
        <p:spPr bwMode="auto">
          <a:xfrm>
            <a:off x="457200" y="6096000"/>
            <a:ext cx="91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SP-PS</a:t>
            </a:r>
          </a:p>
        </p:txBody>
      </p:sp>
      <p:sp>
        <p:nvSpPr>
          <p:cNvPr id="11357" name="TextBox 5"/>
          <p:cNvSpPr txBox="1">
            <a:spLocks noChangeArrowheads="1"/>
          </p:cNvSpPr>
          <p:nvPr/>
        </p:nvSpPr>
        <p:spPr bwMode="auto">
          <a:xfrm>
            <a:off x="7543800" y="6019800"/>
            <a:ext cx="91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PS-PS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8382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smtClean="0"/>
              <a:t>Different single complex cell designs using CMOS</a:t>
            </a:r>
          </a:p>
        </p:txBody>
      </p:sp>
      <p:sp>
        <p:nvSpPr>
          <p:cNvPr id="12291" name="Text Placeholder 25"/>
          <p:cNvSpPr>
            <a:spLocks noGrp="1"/>
          </p:cNvSpPr>
          <p:nvPr>
            <p:ph type="body" sz="half" idx="1"/>
          </p:nvPr>
        </p:nvSpPr>
        <p:spPr>
          <a:xfrm>
            <a:off x="3276600" y="2971800"/>
            <a:ext cx="2133600" cy="609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smtClean="0"/>
              <a:t>Y	= AB + CD</a:t>
            </a:r>
            <a:endParaRPr lang="en-US" sz="2800" smtClean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886200" y="30480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57200" y="1066800"/>
            <a:ext cx="687388" cy="838200"/>
            <a:chOff x="5789612" y="1981200"/>
            <a:chExt cx="687388" cy="838200"/>
          </a:xfrm>
        </p:grpSpPr>
        <p:cxnSp>
          <p:nvCxnSpPr>
            <p:cNvPr id="165" name="Straight Connector 164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57200" y="1905000"/>
            <a:ext cx="687388" cy="838200"/>
            <a:chOff x="5789612" y="1981200"/>
            <a:chExt cx="687388" cy="838200"/>
          </a:xfrm>
        </p:grpSpPr>
        <p:cxnSp>
          <p:nvCxnSpPr>
            <p:cNvPr id="174" name="Straight Connector 173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522413" y="1066800"/>
            <a:ext cx="687387" cy="838200"/>
            <a:chOff x="5789612" y="1981200"/>
            <a:chExt cx="687388" cy="838200"/>
          </a:xfrm>
        </p:grpSpPr>
        <p:cxnSp>
          <p:nvCxnSpPr>
            <p:cNvPr id="183" name="Straight Connector 182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1522413" y="1905000"/>
            <a:ext cx="687387" cy="838200"/>
            <a:chOff x="5789612" y="1981200"/>
            <a:chExt cx="687388" cy="838200"/>
          </a:xfrm>
        </p:grpSpPr>
        <p:cxnSp>
          <p:nvCxnSpPr>
            <p:cNvPr id="192" name="Straight Connector 19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00" name="Straight Connector 199"/>
          <p:cNvCxnSpPr/>
          <p:nvPr/>
        </p:nvCxnSpPr>
        <p:spPr>
          <a:xfrm>
            <a:off x="1143000" y="1066800"/>
            <a:ext cx="3124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201"/>
          <p:cNvSpPr txBox="1">
            <a:spLocks noChangeArrowheads="1"/>
          </p:cNvSpPr>
          <p:nvPr/>
        </p:nvSpPr>
        <p:spPr bwMode="auto">
          <a:xfrm>
            <a:off x="76200" y="12192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2299" name="TextBox 203"/>
          <p:cNvSpPr txBox="1">
            <a:spLocks noChangeArrowheads="1"/>
          </p:cNvSpPr>
          <p:nvPr/>
        </p:nvSpPr>
        <p:spPr bwMode="auto">
          <a:xfrm>
            <a:off x="1143000" y="12192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2300" name="TextBox 204"/>
          <p:cNvSpPr txBox="1">
            <a:spLocks noChangeArrowheads="1"/>
          </p:cNvSpPr>
          <p:nvPr/>
        </p:nvSpPr>
        <p:spPr bwMode="auto">
          <a:xfrm>
            <a:off x="76200" y="20574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2301" name="TextBox 205"/>
          <p:cNvSpPr txBox="1">
            <a:spLocks noChangeArrowheads="1"/>
          </p:cNvSpPr>
          <p:nvPr/>
        </p:nvSpPr>
        <p:spPr bwMode="auto">
          <a:xfrm>
            <a:off x="1143000" y="20574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514600" y="1066800"/>
            <a:ext cx="687388" cy="838200"/>
            <a:chOff x="5789612" y="1981200"/>
            <a:chExt cx="687388" cy="838200"/>
          </a:xfrm>
        </p:grpSpPr>
        <p:cxnSp>
          <p:nvCxnSpPr>
            <p:cNvPr id="208" name="Straight Connector 207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514600" y="1905000"/>
            <a:ext cx="687388" cy="838200"/>
            <a:chOff x="5789612" y="1981200"/>
            <a:chExt cx="687388" cy="838200"/>
          </a:xfrm>
        </p:grpSpPr>
        <p:cxnSp>
          <p:nvCxnSpPr>
            <p:cNvPr id="217" name="Straight Connector 216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3579813" y="1066800"/>
            <a:ext cx="687387" cy="838200"/>
            <a:chOff x="5789612" y="1981200"/>
            <a:chExt cx="687388" cy="838200"/>
          </a:xfrm>
        </p:grpSpPr>
        <p:cxnSp>
          <p:nvCxnSpPr>
            <p:cNvPr id="226" name="Straight Connector 225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3579813" y="1905000"/>
            <a:ext cx="687387" cy="838200"/>
            <a:chOff x="5789612" y="1981200"/>
            <a:chExt cx="687388" cy="838200"/>
          </a:xfrm>
        </p:grpSpPr>
        <p:cxnSp>
          <p:nvCxnSpPr>
            <p:cNvPr id="235" name="Straight Connector 234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306" name="TextBox 244"/>
          <p:cNvSpPr txBox="1">
            <a:spLocks noChangeArrowheads="1"/>
          </p:cNvSpPr>
          <p:nvPr/>
        </p:nvSpPr>
        <p:spPr bwMode="auto">
          <a:xfrm>
            <a:off x="2133600" y="12192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2307" name="TextBox 245"/>
          <p:cNvSpPr txBox="1">
            <a:spLocks noChangeArrowheads="1"/>
          </p:cNvSpPr>
          <p:nvPr/>
        </p:nvSpPr>
        <p:spPr bwMode="auto">
          <a:xfrm>
            <a:off x="3200400" y="12192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2308" name="TextBox 246"/>
          <p:cNvSpPr txBox="1">
            <a:spLocks noChangeArrowheads="1"/>
          </p:cNvSpPr>
          <p:nvPr/>
        </p:nvSpPr>
        <p:spPr bwMode="auto">
          <a:xfrm>
            <a:off x="2133600" y="20574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12309" name="TextBox 247"/>
          <p:cNvSpPr txBox="1">
            <a:spLocks noChangeArrowheads="1"/>
          </p:cNvSpPr>
          <p:nvPr/>
        </p:nvSpPr>
        <p:spPr bwMode="auto">
          <a:xfrm>
            <a:off x="3200400" y="20574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143000" y="2741613"/>
            <a:ext cx="31242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5400000" flipH="1" flipV="1">
            <a:off x="2515394" y="2894806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rot="10800000">
            <a:off x="2667000" y="2894013"/>
            <a:ext cx="1905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16200000">
            <a:off x="2553494" y="951706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4" name="TextBox 323"/>
          <p:cNvSpPr txBox="1">
            <a:spLocks noChangeArrowheads="1"/>
          </p:cNvSpPr>
          <p:nvPr/>
        </p:nvSpPr>
        <p:spPr bwMode="auto">
          <a:xfrm>
            <a:off x="2667000" y="604838"/>
            <a:ext cx="1295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DD</a:t>
            </a:r>
          </a:p>
        </p:txBody>
      </p:sp>
      <p:cxnSp>
        <p:nvCxnSpPr>
          <p:cNvPr id="325" name="Straight Connector 324"/>
          <p:cNvCxnSpPr/>
          <p:nvPr/>
        </p:nvCxnSpPr>
        <p:spPr>
          <a:xfrm>
            <a:off x="8077200" y="3124200"/>
            <a:ext cx="838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rot="5400000" flipH="1" flipV="1">
            <a:off x="6858794" y="2971006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rot="10800000">
            <a:off x="7010400" y="2970213"/>
            <a:ext cx="1905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5867400" y="3125788"/>
            <a:ext cx="611188" cy="838200"/>
            <a:chOff x="1143000" y="457200"/>
            <a:chExt cx="839788" cy="1371600"/>
          </a:xfrm>
        </p:grpSpPr>
        <p:cxnSp>
          <p:nvCxnSpPr>
            <p:cNvPr id="413" name="Straight Connector 412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5867400" y="3963988"/>
            <a:ext cx="611188" cy="838200"/>
            <a:chOff x="1143000" y="457200"/>
            <a:chExt cx="839788" cy="1371600"/>
          </a:xfrm>
        </p:grpSpPr>
        <p:cxnSp>
          <p:nvCxnSpPr>
            <p:cNvPr id="421" name="Straight Connector 420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6932613" y="3125788"/>
            <a:ext cx="611187" cy="838200"/>
            <a:chOff x="1143000" y="457200"/>
            <a:chExt cx="839788" cy="137160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6932613" y="3963988"/>
            <a:ext cx="611187" cy="838200"/>
            <a:chOff x="1143000" y="457200"/>
            <a:chExt cx="839788" cy="1371600"/>
          </a:xfrm>
        </p:grpSpPr>
        <p:cxnSp>
          <p:nvCxnSpPr>
            <p:cNvPr id="437" name="Straight Connector 436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41" name="TextBox 443"/>
          <p:cNvSpPr txBox="1">
            <a:spLocks noChangeArrowheads="1"/>
          </p:cNvSpPr>
          <p:nvPr/>
        </p:nvSpPr>
        <p:spPr bwMode="auto">
          <a:xfrm>
            <a:off x="5486400" y="32734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2342" name="TextBox 444"/>
          <p:cNvSpPr txBox="1">
            <a:spLocks noChangeArrowheads="1"/>
          </p:cNvSpPr>
          <p:nvPr/>
        </p:nvSpPr>
        <p:spPr bwMode="auto">
          <a:xfrm>
            <a:off x="6553200" y="32734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2343" name="TextBox 445"/>
          <p:cNvSpPr txBox="1">
            <a:spLocks noChangeArrowheads="1"/>
          </p:cNvSpPr>
          <p:nvPr/>
        </p:nvSpPr>
        <p:spPr bwMode="auto">
          <a:xfrm>
            <a:off x="5486400" y="41116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2344" name="TextBox 446"/>
          <p:cNvSpPr txBox="1">
            <a:spLocks noChangeArrowheads="1"/>
          </p:cNvSpPr>
          <p:nvPr/>
        </p:nvSpPr>
        <p:spPr bwMode="auto">
          <a:xfrm>
            <a:off x="6553200" y="41116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48" name="Straight Connector 447"/>
          <p:cNvCxnSpPr/>
          <p:nvPr/>
        </p:nvCxnSpPr>
        <p:spPr>
          <a:xfrm>
            <a:off x="6477000" y="31242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6477000" y="48006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6781800" y="4951413"/>
            <a:ext cx="381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rot="5400000" flipH="1" flipV="1">
            <a:off x="6858794" y="4874419"/>
            <a:ext cx="15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6858000" y="5027613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 Placeholder 25"/>
          <p:cNvSpPr txBox="1">
            <a:spLocks/>
          </p:cNvSpPr>
          <p:nvPr/>
        </p:nvSpPr>
        <p:spPr bwMode="auto">
          <a:xfrm>
            <a:off x="7543800" y="304800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Y= AB+CD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1600200" y="3049588"/>
            <a:ext cx="611188" cy="838200"/>
            <a:chOff x="1143000" y="457200"/>
            <a:chExt cx="839788" cy="1371600"/>
          </a:xfrm>
        </p:grpSpPr>
        <p:cxnSp>
          <p:nvCxnSpPr>
            <p:cNvPr id="314" name="Straight Connector 313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600200" y="3887788"/>
            <a:ext cx="611188" cy="838200"/>
            <a:chOff x="1143000" y="457200"/>
            <a:chExt cx="839788" cy="1371600"/>
          </a:xfrm>
        </p:grpSpPr>
        <p:cxnSp>
          <p:nvCxnSpPr>
            <p:cNvPr id="353" name="Straight Connector 352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2665413" y="3049588"/>
            <a:ext cx="611187" cy="838200"/>
            <a:chOff x="1143000" y="457200"/>
            <a:chExt cx="839788" cy="1371600"/>
          </a:xfrm>
        </p:grpSpPr>
        <p:cxnSp>
          <p:nvCxnSpPr>
            <p:cNvPr id="428" name="Straight Connector 427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2665413" y="3887788"/>
            <a:ext cx="611187" cy="838200"/>
            <a:chOff x="1143000" y="457200"/>
            <a:chExt cx="839788" cy="1371600"/>
          </a:xfrm>
        </p:grpSpPr>
        <p:cxnSp>
          <p:nvCxnSpPr>
            <p:cNvPr id="461" name="Straight Connector 460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56" name="TextBox 467"/>
          <p:cNvSpPr txBox="1">
            <a:spLocks noChangeArrowheads="1"/>
          </p:cNvSpPr>
          <p:nvPr/>
        </p:nvSpPr>
        <p:spPr bwMode="auto">
          <a:xfrm>
            <a:off x="1219200" y="31972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2357" name="TextBox 468"/>
          <p:cNvSpPr txBox="1">
            <a:spLocks noChangeArrowheads="1"/>
          </p:cNvSpPr>
          <p:nvPr/>
        </p:nvSpPr>
        <p:spPr bwMode="auto">
          <a:xfrm>
            <a:off x="2286000" y="31972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2358" name="TextBox 469"/>
          <p:cNvSpPr txBox="1">
            <a:spLocks noChangeArrowheads="1"/>
          </p:cNvSpPr>
          <p:nvPr/>
        </p:nvSpPr>
        <p:spPr bwMode="auto">
          <a:xfrm>
            <a:off x="1219200" y="40354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2359" name="TextBox 470"/>
          <p:cNvSpPr txBox="1">
            <a:spLocks noChangeArrowheads="1"/>
          </p:cNvSpPr>
          <p:nvPr/>
        </p:nvSpPr>
        <p:spPr bwMode="auto">
          <a:xfrm>
            <a:off x="2286000" y="40354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72" name="Straight Connector 471"/>
          <p:cNvCxnSpPr/>
          <p:nvPr/>
        </p:nvCxnSpPr>
        <p:spPr>
          <a:xfrm>
            <a:off x="2209800" y="30480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2209800" y="47244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2514600" y="4875213"/>
            <a:ext cx="381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rot="5400000" flipH="1" flipV="1">
            <a:off x="2591594" y="4798219"/>
            <a:ext cx="15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2590800" y="4951413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65" name="TextBox 5"/>
          <p:cNvSpPr txBox="1">
            <a:spLocks noChangeArrowheads="1"/>
          </p:cNvSpPr>
          <p:nvPr/>
        </p:nvSpPr>
        <p:spPr bwMode="auto">
          <a:xfrm>
            <a:off x="1752600" y="5410200"/>
            <a:ext cx="91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SP-SP</a:t>
            </a:r>
          </a:p>
        </p:txBody>
      </p:sp>
      <p:sp>
        <p:nvSpPr>
          <p:cNvPr id="12366" name="TextBox 5"/>
          <p:cNvSpPr txBox="1">
            <a:spLocks noChangeArrowheads="1"/>
          </p:cNvSpPr>
          <p:nvPr/>
        </p:nvSpPr>
        <p:spPr bwMode="auto">
          <a:xfrm>
            <a:off x="6477000" y="5410200"/>
            <a:ext cx="91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PS-SP</a:t>
            </a:r>
          </a:p>
        </p:txBody>
      </p: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5791200" y="1143000"/>
            <a:ext cx="687388" cy="838200"/>
            <a:chOff x="5789612" y="1981200"/>
            <a:chExt cx="687388" cy="838200"/>
          </a:xfrm>
        </p:grpSpPr>
        <p:cxnSp>
          <p:nvCxnSpPr>
            <p:cNvPr id="264" name="Straight Connector 263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5791200" y="1981200"/>
            <a:ext cx="687388" cy="838200"/>
            <a:chOff x="5789612" y="1981200"/>
            <a:chExt cx="687388" cy="838200"/>
          </a:xfrm>
        </p:grpSpPr>
        <p:cxnSp>
          <p:nvCxnSpPr>
            <p:cNvPr id="273" name="Straight Connector 272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6856413" y="1143000"/>
            <a:ext cx="687387" cy="838200"/>
            <a:chOff x="5789612" y="1981200"/>
            <a:chExt cx="687388" cy="838200"/>
          </a:xfrm>
        </p:grpSpPr>
        <p:cxnSp>
          <p:nvCxnSpPr>
            <p:cNvPr id="282" name="Straight Connector 28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1" name="Group 70"/>
          <p:cNvGrpSpPr>
            <a:grpSpLocks/>
          </p:cNvGrpSpPr>
          <p:nvPr/>
        </p:nvGrpSpPr>
        <p:grpSpPr bwMode="auto">
          <a:xfrm>
            <a:off x="6856413" y="1981200"/>
            <a:ext cx="687387" cy="838200"/>
            <a:chOff x="5789612" y="1981200"/>
            <a:chExt cx="687388" cy="838200"/>
          </a:xfrm>
        </p:grpSpPr>
        <p:cxnSp>
          <p:nvCxnSpPr>
            <p:cNvPr id="291" name="Straight Connector 290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99" name="Straight Connector 298"/>
          <p:cNvCxnSpPr/>
          <p:nvPr/>
        </p:nvCxnSpPr>
        <p:spPr>
          <a:xfrm>
            <a:off x="6477000" y="1143000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6477000" y="2817812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494"/>
          <p:cNvSpPr txBox="1">
            <a:spLocks noChangeArrowheads="1"/>
          </p:cNvSpPr>
          <p:nvPr/>
        </p:nvSpPr>
        <p:spPr bwMode="auto">
          <a:xfrm>
            <a:off x="5410200" y="12954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6477000" y="1979612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496"/>
          <p:cNvSpPr txBox="1">
            <a:spLocks noChangeArrowheads="1"/>
          </p:cNvSpPr>
          <p:nvPr/>
        </p:nvSpPr>
        <p:spPr bwMode="auto">
          <a:xfrm>
            <a:off x="6477000" y="12954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304" name="TextBox 497"/>
          <p:cNvSpPr txBox="1">
            <a:spLocks noChangeArrowheads="1"/>
          </p:cNvSpPr>
          <p:nvPr/>
        </p:nvSpPr>
        <p:spPr bwMode="auto">
          <a:xfrm>
            <a:off x="5410200" y="2133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305" name="TextBox 498"/>
          <p:cNvSpPr txBox="1">
            <a:spLocks noChangeArrowheads="1"/>
          </p:cNvSpPr>
          <p:nvPr/>
        </p:nvSpPr>
        <p:spPr bwMode="auto">
          <a:xfrm>
            <a:off x="6477000" y="2133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306" name="Straight Connector 305"/>
          <p:cNvCxnSpPr/>
          <p:nvPr/>
        </p:nvCxnSpPr>
        <p:spPr>
          <a:xfrm rot="16200000">
            <a:off x="6896894" y="1021556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584"/>
          <p:cNvSpPr txBox="1">
            <a:spLocks noChangeArrowheads="1"/>
          </p:cNvSpPr>
          <p:nvPr/>
        </p:nvSpPr>
        <p:spPr bwMode="auto">
          <a:xfrm>
            <a:off x="7162800" y="674687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DD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381000"/>
            <a:ext cx="3810000" cy="6096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 </a:t>
            </a: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819400" y="2133600"/>
          <a:ext cx="3429000" cy="631825"/>
        </p:xfrm>
        <a:graphic>
          <a:graphicData uri="http://schemas.openxmlformats.org/presentationml/2006/ole">
            <p:oleObj spid="_x0000_s171011" name="Equation" r:id="rId4" imgW="1307880" imgH="2412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381000"/>
            <a:ext cx="3810000" cy="6096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 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657600" y="2286000"/>
          <a:ext cx="3897313" cy="3962400"/>
        </p:xfrm>
        <a:graphic>
          <a:graphicData uri="http://schemas.openxmlformats.org/presentationml/2006/ole">
            <p:oleObj spid="_x0000_s173058" r:id="rId4" imgW="1143000" imgH="1162080" progId="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219200" y="328613"/>
          <a:ext cx="3429000" cy="631825"/>
        </p:xfrm>
        <a:graphic>
          <a:graphicData uri="http://schemas.openxmlformats.org/presentationml/2006/ole">
            <p:oleObj spid="_x0000_s173059" name="Equation" r:id="rId5" imgW="1307880" imgH="2412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 to optimize the circuit ?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 question of delay, power, space</a:t>
            </a:r>
          </a:p>
          <a:p>
            <a:endParaRPr lang="en-US" sz="2400" dirty="0" smtClean="0"/>
          </a:p>
          <a:p>
            <a:r>
              <a:rPr lang="en-US" sz="2400" dirty="0" smtClean="0"/>
              <a:t>Two level gate level optimization</a:t>
            </a:r>
          </a:p>
          <a:p>
            <a:endParaRPr lang="en-US" sz="2400" dirty="0" smtClean="0"/>
          </a:p>
          <a:p>
            <a:r>
              <a:rPr lang="en-US" sz="2400" dirty="0" smtClean="0"/>
              <a:t>Multilevel gate level optimization</a:t>
            </a:r>
          </a:p>
          <a:p>
            <a:endParaRPr lang="en-US" sz="2400" dirty="0" smtClean="0"/>
          </a:p>
          <a:p>
            <a:r>
              <a:rPr lang="en-US" sz="2400" dirty="0" smtClean="0"/>
              <a:t>Optimization  with respect to transistors</a:t>
            </a:r>
          </a:p>
          <a:p>
            <a:endParaRPr lang="en-US" sz="2400" dirty="0" smtClean="0"/>
          </a:p>
          <a:p>
            <a:r>
              <a:rPr lang="en-US" sz="2400" dirty="0" smtClean="0"/>
              <a:t>Optimization with respect to space in fabrication of Integrated circuits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EEB48-3385-4EC0-A813-DBC4CF8D52F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0960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838200" y="114300"/>
            <a:ext cx="655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VLSI Design Flow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053138" y="4565650"/>
            <a:ext cx="201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609600" y="2622550"/>
            <a:ext cx="1341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52613" y="2035175"/>
            <a:ext cx="4797425" cy="1122363"/>
            <a:chOff x="1167" y="1282"/>
            <a:chExt cx="3022" cy="707"/>
          </a:xfrm>
        </p:grpSpPr>
        <p:sp>
          <p:nvSpPr>
            <p:cNvPr id="9271" name="Text Box 7"/>
            <p:cNvSpPr txBox="1">
              <a:spLocks noChangeArrowheads="1"/>
            </p:cNvSpPr>
            <p:nvPr/>
          </p:nvSpPr>
          <p:spPr bwMode="auto">
            <a:xfrm>
              <a:off x="2215" y="1424"/>
              <a:ext cx="108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behavioral representation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167" y="1282"/>
              <a:ext cx="3022" cy="707"/>
              <a:chOff x="1167" y="1282"/>
              <a:chExt cx="3022" cy="707"/>
            </a:xfrm>
          </p:grpSpPr>
          <p:pic>
            <p:nvPicPr>
              <p:cNvPr id="9273" name="Picture 9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08" y="1388"/>
                <a:ext cx="1081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74" name="AutoShape 10"/>
              <p:cNvSpPr>
                <a:spLocks noChangeArrowheads="1"/>
              </p:cNvSpPr>
              <p:nvPr/>
            </p:nvSpPr>
            <p:spPr bwMode="auto">
              <a:xfrm>
                <a:off x="1597" y="1753"/>
                <a:ext cx="1269" cy="236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5" name="Text Box 11"/>
              <p:cNvSpPr txBox="1">
                <a:spLocks noChangeArrowheads="1"/>
              </p:cNvSpPr>
              <p:nvPr/>
            </p:nvSpPr>
            <p:spPr bwMode="auto">
              <a:xfrm>
                <a:off x="1620" y="1761"/>
                <a:ext cx="12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Logic Synthesis</a:t>
                </a:r>
              </a:p>
            </p:txBody>
          </p:sp>
          <p:sp>
            <p:nvSpPr>
              <p:cNvPr id="9276" name="Line 12"/>
              <p:cNvSpPr>
                <a:spLocks noChangeShapeType="1"/>
              </p:cNvSpPr>
              <p:nvPr/>
            </p:nvSpPr>
            <p:spPr bwMode="auto">
              <a:xfrm>
                <a:off x="2216" y="1376"/>
                <a:ext cx="0" cy="3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7" name="Text Box 13"/>
              <p:cNvSpPr txBox="1">
                <a:spLocks noChangeArrowheads="1"/>
              </p:cNvSpPr>
              <p:nvPr/>
            </p:nvSpPr>
            <p:spPr bwMode="auto">
              <a:xfrm>
                <a:off x="1167" y="1424"/>
                <a:ext cx="892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600"/>
                  <a:t>logic simulation</a:t>
                </a:r>
              </a:p>
            </p:txBody>
          </p:sp>
          <p:sp>
            <p:nvSpPr>
              <p:cNvPr id="9278" name="Line 14"/>
              <p:cNvSpPr>
                <a:spLocks noChangeShapeType="1"/>
              </p:cNvSpPr>
              <p:nvPr/>
            </p:nvSpPr>
            <p:spPr bwMode="auto">
              <a:xfrm>
                <a:off x="1182" y="1282"/>
                <a:ext cx="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9" name="Line 15"/>
              <p:cNvSpPr>
                <a:spLocks noChangeShapeType="1"/>
              </p:cNvSpPr>
              <p:nvPr/>
            </p:nvSpPr>
            <p:spPr bwMode="auto">
              <a:xfrm>
                <a:off x="1182" y="1282"/>
                <a:ext cx="0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0" name="Line 16"/>
              <p:cNvSpPr>
                <a:spLocks noChangeShapeType="1"/>
              </p:cNvSpPr>
              <p:nvPr/>
            </p:nvSpPr>
            <p:spPr bwMode="auto">
              <a:xfrm>
                <a:off x="1182" y="1800"/>
                <a:ext cx="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39913" y="3006725"/>
            <a:ext cx="4592637" cy="1403350"/>
            <a:chOff x="1159" y="1894"/>
            <a:chExt cx="2893" cy="884"/>
          </a:xfrm>
        </p:grpSpPr>
        <p:sp>
          <p:nvSpPr>
            <p:cNvPr id="9261" name="Text Box 18"/>
            <p:cNvSpPr txBox="1">
              <a:spLocks noChangeArrowheads="1"/>
            </p:cNvSpPr>
            <p:nvPr/>
          </p:nvSpPr>
          <p:spPr bwMode="auto">
            <a:xfrm>
              <a:off x="2224" y="2067"/>
              <a:ext cx="98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structural representation</a:t>
              </a: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159" y="1894"/>
              <a:ext cx="2893" cy="884"/>
              <a:chOff x="1159" y="1894"/>
              <a:chExt cx="2893" cy="884"/>
            </a:xfrm>
          </p:grpSpPr>
          <p:pic>
            <p:nvPicPr>
              <p:cNvPr id="9263" name="Picture 2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12" y="1968"/>
                <a:ext cx="740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64" name="AutoShape 21"/>
              <p:cNvSpPr>
                <a:spLocks noChangeArrowheads="1"/>
              </p:cNvSpPr>
              <p:nvPr/>
            </p:nvSpPr>
            <p:spPr bwMode="auto">
              <a:xfrm>
                <a:off x="1605" y="2366"/>
                <a:ext cx="1268" cy="23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5" name="Text Box 22"/>
              <p:cNvSpPr txBox="1">
                <a:spLocks noChangeArrowheads="1"/>
              </p:cNvSpPr>
              <p:nvPr/>
            </p:nvSpPr>
            <p:spPr bwMode="auto">
              <a:xfrm>
                <a:off x="1605" y="2370"/>
                <a:ext cx="12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Circuit Design</a:t>
                </a:r>
              </a:p>
            </p:txBody>
          </p:sp>
          <p:sp>
            <p:nvSpPr>
              <p:cNvPr id="9266" name="Line 23"/>
              <p:cNvSpPr>
                <a:spLocks noChangeShapeType="1"/>
              </p:cNvSpPr>
              <p:nvPr/>
            </p:nvSpPr>
            <p:spPr bwMode="auto">
              <a:xfrm>
                <a:off x="2216" y="1989"/>
                <a:ext cx="0" cy="3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7" name="Text Box 24"/>
              <p:cNvSpPr txBox="1">
                <a:spLocks noChangeArrowheads="1"/>
              </p:cNvSpPr>
              <p:nvPr/>
            </p:nvSpPr>
            <p:spPr bwMode="auto">
              <a:xfrm>
                <a:off x="1159" y="2052"/>
                <a:ext cx="845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600"/>
                  <a:t>circuit analysis</a:t>
                </a:r>
              </a:p>
            </p:txBody>
          </p:sp>
          <p:sp>
            <p:nvSpPr>
              <p:cNvPr id="9268" name="Line 25"/>
              <p:cNvSpPr>
                <a:spLocks noChangeShapeType="1"/>
              </p:cNvSpPr>
              <p:nvPr/>
            </p:nvSpPr>
            <p:spPr bwMode="auto">
              <a:xfrm>
                <a:off x="1182" y="1902"/>
                <a:ext cx="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9" name="Line 26"/>
              <p:cNvSpPr>
                <a:spLocks noChangeShapeType="1"/>
              </p:cNvSpPr>
              <p:nvPr/>
            </p:nvSpPr>
            <p:spPr bwMode="auto">
              <a:xfrm flipH="1">
                <a:off x="1182" y="2413"/>
                <a:ext cx="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0" name="Line 27"/>
              <p:cNvSpPr>
                <a:spLocks noChangeShapeType="1"/>
              </p:cNvSpPr>
              <p:nvPr/>
            </p:nvSpPr>
            <p:spPr bwMode="auto">
              <a:xfrm>
                <a:off x="1182" y="1894"/>
                <a:ext cx="0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52613" y="4005263"/>
            <a:ext cx="5995987" cy="1376362"/>
            <a:chOff x="1167" y="2523"/>
            <a:chExt cx="3777" cy="867"/>
          </a:xfrm>
        </p:grpSpPr>
        <p:pic>
          <p:nvPicPr>
            <p:cNvPr id="9252" name="Picture 2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16" y="2829"/>
              <a:ext cx="1828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53" name="Line 30"/>
            <p:cNvSpPr>
              <a:spLocks noChangeShapeType="1"/>
            </p:cNvSpPr>
            <p:nvPr/>
          </p:nvSpPr>
          <p:spPr bwMode="auto">
            <a:xfrm flipH="1">
              <a:off x="1182" y="3033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31"/>
            <p:cNvSpPr>
              <a:spLocks noChangeShapeType="1"/>
            </p:cNvSpPr>
            <p:nvPr/>
          </p:nvSpPr>
          <p:spPr bwMode="auto">
            <a:xfrm flipV="1">
              <a:off x="1182" y="2523"/>
              <a:ext cx="0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32"/>
            <p:cNvSpPr>
              <a:spLocks noChangeShapeType="1"/>
            </p:cNvSpPr>
            <p:nvPr/>
          </p:nvSpPr>
          <p:spPr bwMode="auto">
            <a:xfrm>
              <a:off x="1182" y="2531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AutoShape 33"/>
            <p:cNvSpPr>
              <a:spLocks noChangeArrowheads="1"/>
            </p:cNvSpPr>
            <p:nvPr/>
          </p:nvSpPr>
          <p:spPr bwMode="auto">
            <a:xfrm>
              <a:off x="1621" y="2959"/>
              <a:ext cx="1268" cy="243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Text Box 34"/>
            <p:cNvSpPr txBox="1">
              <a:spLocks noChangeArrowheads="1"/>
            </p:cNvSpPr>
            <p:nvPr/>
          </p:nvSpPr>
          <p:spPr bwMode="auto">
            <a:xfrm>
              <a:off x="1582" y="2982"/>
              <a:ext cx="13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Physical Synthesis</a:t>
              </a:r>
            </a:p>
          </p:txBody>
        </p:sp>
        <p:sp>
          <p:nvSpPr>
            <p:cNvPr id="9258" name="Rectangle 35"/>
            <p:cNvSpPr>
              <a:spLocks noChangeArrowheads="1"/>
            </p:cNvSpPr>
            <p:nvPr/>
          </p:nvSpPr>
          <p:spPr bwMode="auto">
            <a:xfrm>
              <a:off x="2215" y="2652"/>
              <a:ext cx="94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structural representation</a:t>
              </a:r>
            </a:p>
          </p:txBody>
        </p:sp>
        <p:sp>
          <p:nvSpPr>
            <p:cNvPr id="9259" name="Line 36"/>
            <p:cNvSpPr>
              <a:spLocks noChangeShapeType="1"/>
            </p:cNvSpPr>
            <p:nvPr/>
          </p:nvSpPr>
          <p:spPr bwMode="auto">
            <a:xfrm>
              <a:off x="2216" y="2590"/>
              <a:ext cx="0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Text Box 37"/>
            <p:cNvSpPr txBox="1">
              <a:spLocks noChangeArrowheads="1"/>
            </p:cNvSpPr>
            <p:nvPr/>
          </p:nvSpPr>
          <p:spPr bwMode="auto">
            <a:xfrm>
              <a:off x="1167" y="2664"/>
              <a:ext cx="98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extraction &amp; verification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586038" y="5083175"/>
            <a:ext cx="3641725" cy="1103313"/>
            <a:chOff x="1629" y="3202"/>
            <a:chExt cx="2294" cy="695"/>
          </a:xfrm>
        </p:grpSpPr>
        <p:pic>
          <p:nvPicPr>
            <p:cNvPr id="9247" name="Picture 3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9" y="3457"/>
              <a:ext cx="564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8" name="AutoShape 40"/>
            <p:cNvSpPr>
              <a:spLocks noChangeArrowheads="1"/>
            </p:cNvSpPr>
            <p:nvPr/>
          </p:nvSpPr>
          <p:spPr bwMode="auto">
            <a:xfrm>
              <a:off x="1629" y="3540"/>
              <a:ext cx="1268" cy="23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Text Box 41"/>
            <p:cNvSpPr txBox="1">
              <a:spLocks noChangeArrowheads="1"/>
            </p:cNvSpPr>
            <p:nvPr/>
          </p:nvSpPr>
          <p:spPr bwMode="auto">
            <a:xfrm>
              <a:off x="1746" y="3544"/>
              <a:ext cx="10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Fabrication </a:t>
              </a:r>
            </a:p>
          </p:txBody>
        </p:sp>
        <p:sp>
          <p:nvSpPr>
            <p:cNvPr id="9250" name="Line 42"/>
            <p:cNvSpPr>
              <a:spLocks noChangeShapeType="1"/>
            </p:cNvSpPr>
            <p:nvPr/>
          </p:nvSpPr>
          <p:spPr bwMode="auto">
            <a:xfrm>
              <a:off x="2216" y="3202"/>
              <a:ext cx="0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Text Box 43"/>
            <p:cNvSpPr txBox="1">
              <a:spLocks noChangeArrowheads="1"/>
            </p:cNvSpPr>
            <p:nvPr/>
          </p:nvSpPr>
          <p:spPr bwMode="auto">
            <a:xfrm>
              <a:off x="2215" y="3258"/>
              <a:ext cx="94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physical representation</a:t>
              </a: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865313" y="838200"/>
            <a:ext cx="4262437" cy="1347788"/>
            <a:chOff x="1175" y="528"/>
            <a:chExt cx="2685" cy="849"/>
          </a:xfrm>
        </p:grpSpPr>
        <p:pic>
          <p:nvPicPr>
            <p:cNvPr id="9234" name="Picture 4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249" y="622"/>
              <a:ext cx="611" cy="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5" name="Text Box 46"/>
            <p:cNvSpPr txBox="1">
              <a:spLocks noChangeArrowheads="1"/>
            </p:cNvSpPr>
            <p:nvPr/>
          </p:nvSpPr>
          <p:spPr bwMode="auto">
            <a:xfrm>
              <a:off x="2215" y="740"/>
              <a:ext cx="9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specification</a:t>
              </a:r>
            </a:p>
          </p:txBody>
        </p:sp>
        <p:sp>
          <p:nvSpPr>
            <p:cNvPr id="9236" name="AutoShape 47"/>
            <p:cNvSpPr>
              <a:spLocks noChangeArrowheads="1"/>
            </p:cNvSpPr>
            <p:nvPr/>
          </p:nvSpPr>
          <p:spPr bwMode="auto">
            <a:xfrm>
              <a:off x="1582" y="1046"/>
              <a:ext cx="1268" cy="33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Text Box 48"/>
            <p:cNvSpPr txBox="1">
              <a:spLocks noChangeArrowheads="1"/>
            </p:cNvSpPr>
            <p:nvPr/>
          </p:nvSpPr>
          <p:spPr bwMode="auto">
            <a:xfrm>
              <a:off x="1464" y="1011"/>
              <a:ext cx="150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Function/architecture Design</a:t>
              </a:r>
            </a:p>
          </p:txBody>
        </p:sp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1558" y="528"/>
              <a:ext cx="1316" cy="212"/>
              <a:chOff x="1558" y="528"/>
              <a:chExt cx="1316" cy="212"/>
            </a:xfrm>
          </p:grpSpPr>
          <p:sp>
            <p:nvSpPr>
              <p:cNvPr id="9245" name="AutoShape 50"/>
              <p:cNvSpPr>
                <a:spLocks noChangeArrowheads="1"/>
              </p:cNvSpPr>
              <p:nvPr/>
            </p:nvSpPr>
            <p:spPr bwMode="auto">
              <a:xfrm>
                <a:off x="1605" y="536"/>
                <a:ext cx="1269" cy="188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6" name="Text Box 51"/>
              <p:cNvSpPr txBox="1">
                <a:spLocks noChangeArrowheads="1"/>
              </p:cNvSpPr>
              <p:nvPr/>
            </p:nvSpPr>
            <p:spPr bwMode="auto">
              <a:xfrm>
                <a:off x="1558" y="528"/>
                <a:ext cx="131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System Specification</a:t>
                </a:r>
              </a:p>
            </p:txBody>
          </p:sp>
        </p:grpSp>
        <p:grpSp>
          <p:nvGrpSpPr>
            <p:cNvPr id="10" name="Group 52"/>
            <p:cNvGrpSpPr>
              <a:grpSpLocks/>
            </p:cNvGrpSpPr>
            <p:nvPr/>
          </p:nvGrpSpPr>
          <p:grpSpPr bwMode="auto">
            <a:xfrm>
              <a:off x="1175" y="624"/>
              <a:ext cx="1032" cy="528"/>
              <a:chOff x="1175" y="624"/>
              <a:chExt cx="1032" cy="528"/>
            </a:xfrm>
          </p:grpSpPr>
          <p:sp>
            <p:nvSpPr>
              <p:cNvPr id="9241" name="Line 53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3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Text Box 54"/>
              <p:cNvSpPr txBox="1">
                <a:spLocks noChangeArrowheads="1"/>
              </p:cNvSpPr>
              <p:nvPr/>
            </p:nvSpPr>
            <p:spPr bwMode="auto">
              <a:xfrm>
                <a:off x="1175" y="768"/>
                <a:ext cx="1032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600"/>
                  <a:t>functional simulation</a:t>
                </a:r>
              </a:p>
            </p:txBody>
          </p:sp>
          <p:sp>
            <p:nvSpPr>
              <p:cNvPr id="9243" name="Line 55"/>
              <p:cNvSpPr>
                <a:spLocks noChangeShapeType="1"/>
              </p:cNvSpPr>
              <p:nvPr/>
            </p:nvSpPr>
            <p:spPr bwMode="auto">
              <a:xfrm flipV="1">
                <a:off x="1200" y="6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Line 56"/>
              <p:cNvSpPr>
                <a:spLocks noChangeShapeType="1"/>
              </p:cNvSpPr>
              <p:nvPr/>
            </p:nvSpPr>
            <p:spPr bwMode="auto">
              <a:xfrm>
                <a:off x="1200" y="62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40" name="Line 57"/>
            <p:cNvSpPr>
              <a:spLocks noChangeShapeType="1"/>
            </p:cNvSpPr>
            <p:nvPr/>
          </p:nvSpPr>
          <p:spPr bwMode="auto">
            <a:xfrm>
              <a:off x="2208" y="7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2586038" y="5999163"/>
            <a:ext cx="3503612" cy="706437"/>
            <a:chOff x="1629" y="3779"/>
            <a:chExt cx="2207" cy="445"/>
          </a:xfrm>
        </p:grpSpPr>
        <p:pic>
          <p:nvPicPr>
            <p:cNvPr id="9229" name="Picture 5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367" y="3929"/>
              <a:ext cx="469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0" name="AutoShape 60"/>
            <p:cNvSpPr>
              <a:spLocks noChangeArrowheads="1"/>
            </p:cNvSpPr>
            <p:nvPr/>
          </p:nvSpPr>
          <p:spPr bwMode="auto">
            <a:xfrm>
              <a:off x="1629" y="3960"/>
              <a:ext cx="1268" cy="1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Text Box 61"/>
            <p:cNvSpPr txBox="1">
              <a:spLocks noChangeArrowheads="1"/>
            </p:cNvSpPr>
            <p:nvPr/>
          </p:nvSpPr>
          <p:spPr bwMode="auto">
            <a:xfrm>
              <a:off x="1699" y="3952"/>
              <a:ext cx="11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Packaging </a:t>
              </a:r>
            </a:p>
          </p:txBody>
        </p:sp>
        <p:sp>
          <p:nvSpPr>
            <p:cNvPr id="9232" name="Line 62"/>
            <p:cNvSpPr>
              <a:spLocks noChangeShapeType="1"/>
            </p:cNvSpPr>
            <p:nvPr/>
          </p:nvSpPr>
          <p:spPr bwMode="auto">
            <a:xfrm>
              <a:off x="2216" y="3779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Rectangle 63"/>
            <p:cNvSpPr>
              <a:spLocks noChangeArrowheads="1"/>
            </p:cNvSpPr>
            <p:nvPr/>
          </p:nvSpPr>
          <p:spPr bwMode="auto">
            <a:xfrm>
              <a:off x="2920" y="3960"/>
              <a:ext cx="517" cy="1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523875"/>
            <a:ext cx="7773988" cy="650875"/>
          </a:xfrm>
        </p:spPr>
        <p:txBody>
          <a:bodyPr lIns="90000" tIns="46800" rIns="90000" bIns="4680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/>
              <a:t>Conduction Complement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2917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Complementary CMOS gates always produce 0 or 1</a:t>
            </a:r>
          </a:p>
          <a:p>
            <a:pPr eaLnBrk="1" hangingPunct="1">
              <a:lnSpc>
                <a:spcPct val="93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Ex: NAND gate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Series </a:t>
            </a:r>
            <a:r>
              <a:rPr lang="en-GB" sz="1800" dirty="0" err="1" smtClean="0"/>
              <a:t>nMOS</a:t>
            </a:r>
            <a:r>
              <a:rPr lang="en-GB" sz="1800" dirty="0" smtClean="0"/>
              <a:t>: Y=0 when both inputs are 1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Thus Y=1 when either input is 0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Requires parallel </a:t>
            </a:r>
            <a:r>
              <a:rPr lang="en-GB" sz="1800" dirty="0" err="1" smtClean="0"/>
              <a:t>pMOS</a:t>
            </a:r>
            <a:endParaRPr lang="en-GB" sz="1800" dirty="0" smtClean="0"/>
          </a:p>
          <a:p>
            <a:pPr lvl="1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 smtClean="0"/>
          </a:p>
          <a:p>
            <a:pPr lvl="1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 smtClean="0"/>
          </a:p>
          <a:p>
            <a:pPr lvl="1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Rule of </a:t>
            </a:r>
            <a:r>
              <a:rPr lang="en-GB" sz="2400" i="1" dirty="0" smtClean="0"/>
              <a:t>Conduction Complements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Pull-up network is </a:t>
            </a:r>
            <a:r>
              <a:rPr lang="en-GB" sz="1800" dirty="0" smtClean="0">
                <a:solidFill>
                  <a:srgbClr val="FF0000"/>
                </a:solidFill>
              </a:rPr>
              <a:t>complement</a:t>
            </a:r>
            <a:r>
              <a:rPr lang="en-GB" sz="1800" dirty="0" smtClean="0"/>
              <a:t> of pull-down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Parallel -&gt; series, series -&gt; parallel</a:t>
            </a:r>
          </a:p>
          <a:p>
            <a:pPr lvl="1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 smtClean="0"/>
          </a:p>
          <a:p>
            <a:pPr lvl="1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7354887" y="3767137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 rot="5400000">
            <a:off x="7465219" y="3766343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7604125" y="3627437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rot="5400000">
            <a:off x="7631906" y="40457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7604125" y="3905250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rot="5400000">
            <a:off x="7631906" y="34869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V="1">
            <a:off x="5715000" y="3785217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rot="5400000">
            <a:off x="7354887" y="4605337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5400000">
            <a:off x="7465220" y="4604544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7604125" y="4465637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>
            <a:off x="7631906" y="48839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7604125" y="4743450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>
            <a:off x="7631906" y="43251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24"/>
          <p:cNvSpPr txBox="1">
            <a:spLocks noChangeArrowheads="1"/>
          </p:cNvSpPr>
          <p:nvPr/>
        </p:nvSpPr>
        <p:spPr bwMode="auto">
          <a:xfrm>
            <a:off x="5334000" y="4414837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019800" y="2520950"/>
            <a:ext cx="687388" cy="838200"/>
            <a:chOff x="5789612" y="1981200"/>
            <a:chExt cx="687388" cy="838200"/>
          </a:xfrm>
        </p:grpSpPr>
        <p:cxnSp>
          <p:nvCxnSpPr>
            <p:cNvPr id="20" name="Straight Connector 19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7085013" y="2520950"/>
            <a:ext cx="687387" cy="838200"/>
            <a:chOff x="5789612" y="1981200"/>
            <a:chExt cx="687388" cy="838200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705600" y="2520950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5"/>
          <p:cNvSpPr txBox="1">
            <a:spLocks noChangeArrowheads="1"/>
          </p:cNvSpPr>
          <p:nvPr/>
        </p:nvSpPr>
        <p:spPr bwMode="auto">
          <a:xfrm>
            <a:off x="5410200" y="3500437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 flipH="1" flipV="1">
            <a:off x="6650667" y="3367718"/>
            <a:ext cx="873455" cy="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5195246" y="3791589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705598" y="3348037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 flipV="1">
            <a:off x="5715000" y="4621829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19800" y="2890837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19800" y="4594533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040881" y="3729037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772400" y="3285485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rot="5400000" flipH="1" flipV="1">
            <a:off x="7123509" y="2395934"/>
            <a:ext cx="230188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9000" y="197643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cxnSp>
        <p:nvCxnSpPr>
          <p:cNvPr id="49" name="Straight Connector 48"/>
          <p:cNvCxnSpPr/>
          <p:nvPr/>
        </p:nvCxnSpPr>
        <p:spPr>
          <a:xfrm rot="16200000" flipH="1">
            <a:off x="7791627" y="5026819"/>
            <a:ext cx="4762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20000" y="5022849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838200" y="0"/>
            <a:ext cx="7773988" cy="650875"/>
          </a:xfrm>
          <a:prstGeom prst="rect">
            <a:avLst/>
          </a:prstGeom>
        </p:spPr>
        <p:txBody>
          <a:bodyPr lIns="90000" tIns="46800" rIns="90000" bIns="46800" rtlCol="0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400" dirty="0" smtClean="0">
                <a:latin typeface="+mj-lt"/>
                <a:ea typeface="+mj-ea"/>
                <a:cs typeface="+mj-cs"/>
              </a:rPr>
              <a:t>Realization by NAND Gates</a:t>
            </a: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38600" y="533400"/>
            <a:ext cx="5334000" cy="76200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AND-AND-OR-INV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324600" y="533400"/>
          <a:ext cx="2819400" cy="525463"/>
        </p:xfrm>
        <a:graphic>
          <a:graphicData uri="http://schemas.openxmlformats.org/presentationml/2006/ole">
            <p:oleObj spid="_x0000_s138242" name="Equation" r:id="rId3" imgW="1295280" imgH="241200" progId="Equation.3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 rot="5400000">
            <a:off x="2478087" y="2324100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rot="5400000">
            <a:off x="2588419" y="2323306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2727325" y="2184400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5400000">
            <a:off x="2755106" y="26027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2727325" y="2462213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rot="5400000">
            <a:off x="2755106" y="20439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838200" y="2342180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5400000">
            <a:off x="2478087" y="3162300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>
            <a:off x="2588420" y="3161507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2727325" y="3022600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>
            <a:off x="2755106" y="34409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727325" y="3300413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rot="5400000">
            <a:off x="2755106" y="28821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rot="5400000">
            <a:off x="6448756" y="3001941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rot="5400000">
            <a:off x="6559087" y="3001147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6697993" y="2862241"/>
            <a:ext cx="16668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rot="5400000">
            <a:off x="6725775" y="3280547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6697993" y="3140054"/>
            <a:ext cx="1666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rot="5400000">
            <a:off x="6725775" y="2721747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flipV="1">
            <a:off x="6144904" y="2971800"/>
            <a:ext cx="457200" cy="4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23"/>
          <p:cNvSpPr txBox="1">
            <a:spLocks noChangeArrowheads="1"/>
          </p:cNvSpPr>
          <p:nvPr/>
        </p:nvSpPr>
        <p:spPr bwMode="auto">
          <a:xfrm>
            <a:off x="457200" y="5176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9" name="TextBox 324"/>
          <p:cNvSpPr txBox="1">
            <a:spLocks noChangeArrowheads="1"/>
          </p:cNvSpPr>
          <p:nvPr/>
        </p:nvSpPr>
        <p:spPr bwMode="auto">
          <a:xfrm>
            <a:off x="533400" y="29718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0" name="TextBox 325"/>
          <p:cNvSpPr txBox="1">
            <a:spLocks noChangeArrowheads="1"/>
          </p:cNvSpPr>
          <p:nvPr/>
        </p:nvSpPr>
        <p:spPr bwMode="auto">
          <a:xfrm>
            <a:off x="457200" y="60150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705600" y="1757065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5767542" y="2570021"/>
            <a:ext cx="810904" cy="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 rot="5400000">
            <a:off x="1426369" y="14962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 bwMode="auto">
          <a:xfrm rot="5400000">
            <a:off x="1531144" y="14962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1671638" y="1357313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 bwMode="auto">
          <a:xfrm rot="5400000">
            <a:off x="1689894" y="17756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>
            <a:off x="1671638" y="1635125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 rot="5400000">
            <a:off x="1689894" y="12168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1143000" y="1497013"/>
            <a:ext cx="3175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 bwMode="auto">
          <a:xfrm>
            <a:off x="1460500" y="1450975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6172200" y="1757065"/>
            <a:ext cx="687388" cy="838200"/>
            <a:chOff x="5789612" y="1981200"/>
            <a:chExt cx="687388" cy="838200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2208213" y="1077913"/>
            <a:ext cx="687387" cy="838200"/>
            <a:chOff x="5789612" y="1981200"/>
            <a:chExt cx="687388" cy="838200"/>
          </a:xfrm>
        </p:grpSpPr>
        <p:cxnSp>
          <p:nvCxnSpPr>
            <p:cNvPr id="62" name="Straight Connector 6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1828800" y="10779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55"/>
          <p:cNvSpPr txBox="1">
            <a:spLocks noChangeArrowheads="1"/>
          </p:cNvSpPr>
          <p:nvPr/>
        </p:nvSpPr>
        <p:spPr bwMode="auto">
          <a:xfrm>
            <a:off x="533400" y="2133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87" name="Straight Connector 86"/>
          <p:cNvCxnSpPr/>
          <p:nvPr/>
        </p:nvCxnSpPr>
        <p:spPr>
          <a:xfrm rot="5400000" flipH="1" flipV="1">
            <a:off x="1773867" y="1924681"/>
            <a:ext cx="873455" cy="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 flipH="1" flipV="1">
            <a:off x="318446" y="2348552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828798" y="1905000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 bwMode="auto">
          <a:xfrm flipV="1">
            <a:off x="838200" y="3178792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1143000" y="1447800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143000" y="3151496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64081" y="2286000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895600" y="1842448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 rot="5400000" flipH="1" flipV="1">
            <a:off x="2246709" y="952897"/>
            <a:ext cx="230188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362200" y="533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cxnSp>
        <p:nvCxnSpPr>
          <p:cNvPr id="128" name="Straight Connector 127"/>
          <p:cNvCxnSpPr/>
          <p:nvPr/>
        </p:nvCxnSpPr>
        <p:spPr>
          <a:xfrm rot="16200000" flipH="1">
            <a:off x="2914827" y="3583782"/>
            <a:ext cx="4762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743200" y="3579812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 bwMode="auto">
          <a:xfrm rot="5400000">
            <a:off x="2478087" y="5367337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 bwMode="auto">
          <a:xfrm rot="5400000">
            <a:off x="2588419" y="5366543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 bwMode="auto">
          <a:xfrm>
            <a:off x="2727325" y="5227637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 bwMode="auto">
          <a:xfrm rot="5400000">
            <a:off x="2755106" y="56459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 bwMode="auto">
          <a:xfrm>
            <a:off x="2727325" y="5505450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 bwMode="auto">
          <a:xfrm rot="5400000">
            <a:off x="2755106" y="50871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 bwMode="auto">
          <a:xfrm flipV="1">
            <a:off x="838200" y="5385417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 bwMode="auto">
          <a:xfrm rot="5400000">
            <a:off x="2478087" y="6205537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 bwMode="auto">
          <a:xfrm rot="5400000">
            <a:off x="2588420" y="6204744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 bwMode="auto">
          <a:xfrm>
            <a:off x="2727325" y="6065837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 bwMode="auto">
          <a:xfrm rot="5400000">
            <a:off x="2755106" y="64841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 bwMode="auto">
          <a:xfrm>
            <a:off x="2727325" y="6343650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 bwMode="auto">
          <a:xfrm rot="5400000">
            <a:off x="2755106" y="59253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1"/>
          <p:cNvGrpSpPr>
            <a:grpSpLocks/>
          </p:cNvGrpSpPr>
          <p:nvPr/>
        </p:nvGrpSpPr>
        <p:grpSpPr bwMode="auto">
          <a:xfrm>
            <a:off x="1143000" y="4121150"/>
            <a:ext cx="687388" cy="838200"/>
            <a:chOff x="5789612" y="1981200"/>
            <a:chExt cx="687388" cy="838200"/>
          </a:xfrm>
        </p:grpSpPr>
        <p:cxnSp>
          <p:nvCxnSpPr>
            <p:cNvPr id="150" name="Straight Connector 149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208213" y="4121150"/>
            <a:ext cx="687387" cy="838200"/>
            <a:chOff x="5789612" y="1981200"/>
            <a:chExt cx="687388" cy="838200"/>
          </a:xfrm>
        </p:grpSpPr>
        <p:cxnSp>
          <p:nvCxnSpPr>
            <p:cNvPr id="159" name="Straight Connector 158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67" name="Straight Connector 166"/>
          <p:cNvCxnSpPr/>
          <p:nvPr/>
        </p:nvCxnSpPr>
        <p:spPr>
          <a:xfrm>
            <a:off x="1828800" y="4121150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 flipH="1" flipV="1">
            <a:off x="1773867" y="4967918"/>
            <a:ext cx="873455" cy="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 flipH="1" flipV="1">
            <a:off x="318446" y="5391789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 flipV="1">
            <a:off x="1828798" y="4948237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 bwMode="auto">
          <a:xfrm flipV="1">
            <a:off x="838200" y="6222029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1143000" y="4491037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143000" y="6194733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164081" y="5329237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2895600" y="4885685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rot="5400000" flipH="1" flipV="1">
            <a:off x="2246709" y="3996134"/>
            <a:ext cx="230188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362200" y="3657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cxnSp>
        <p:nvCxnSpPr>
          <p:cNvPr id="179" name="Straight Connector 178"/>
          <p:cNvCxnSpPr/>
          <p:nvPr/>
        </p:nvCxnSpPr>
        <p:spPr>
          <a:xfrm rot="16200000" flipH="1">
            <a:off x="2914827" y="6627019"/>
            <a:ext cx="4762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743200" y="6623049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 bwMode="auto">
          <a:xfrm rot="5400000">
            <a:off x="5145087" y="3009900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 bwMode="auto">
          <a:xfrm rot="5400000">
            <a:off x="5255419" y="3009106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 bwMode="auto">
          <a:xfrm>
            <a:off x="5394325" y="2870200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 bwMode="auto">
          <a:xfrm rot="5400000">
            <a:off x="5422106" y="32885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 bwMode="auto">
          <a:xfrm>
            <a:off x="5394325" y="3148013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 bwMode="auto">
          <a:xfrm rot="5400000">
            <a:off x="5422106" y="27297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 bwMode="auto">
          <a:xfrm flipV="1">
            <a:off x="3505200" y="3027980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 bwMode="auto">
          <a:xfrm rot="5400000">
            <a:off x="5145087" y="3848100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 bwMode="auto">
          <a:xfrm rot="5400000">
            <a:off x="5255420" y="3847307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 bwMode="auto">
          <a:xfrm>
            <a:off x="5394325" y="3708400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 bwMode="auto">
          <a:xfrm rot="5400000">
            <a:off x="5422106" y="41267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 bwMode="auto">
          <a:xfrm>
            <a:off x="5394325" y="3986213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 bwMode="auto">
          <a:xfrm rot="5400000">
            <a:off x="5422106" y="35679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51"/>
          <p:cNvGrpSpPr>
            <a:grpSpLocks/>
          </p:cNvGrpSpPr>
          <p:nvPr/>
        </p:nvGrpSpPr>
        <p:grpSpPr bwMode="auto">
          <a:xfrm>
            <a:off x="3810000" y="1763713"/>
            <a:ext cx="687388" cy="838200"/>
            <a:chOff x="5789612" y="1981200"/>
            <a:chExt cx="687388" cy="838200"/>
          </a:xfrm>
        </p:grpSpPr>
        <p:cxnSp>
          <p:nvCxnSpPr>
            <p:cNvPr id="195" name="Straight Connector 194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4875213" y="1763713"/>
            <a:ext cx="687387" cy="838200"/>
            <a:chOff x="5789612" y="1981200"/>
            <a:chExt cx="687388" cy="838200"/>
          </a:xfrm>
        </p:grpSpPr>
        <p:cxnSp>
          <p:nvCxnSpPr>
            <p:cNvPr id="204" name="Straight Connector 203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12" name="Straight Connector 211"/>
          <p:cNvCxnSpPr/>
          <p:nvPr/>
        </p:nvCxnSpPr>
        <p:spPr>
          <a:xfrm>
            <a:off x="4495800" y="17637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 flipH="1" flipV="1">
            <a:off x="4440867" y="2610481"/>
            <a:ext cx="873455" cy="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 flipH="1" flipV="1">
            <a:off x="2985446" y="3034352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 flipV="1">
            <a:off x="4495798" y="2590800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 bwMode="auto">
          <a:xfrm flipV="1">
            <a:off x="3505200" y="3864592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3810000" y="2133600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810000" y="3837296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831081" y="2971800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562600" y="2528248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rot="5400000" flipH="1" flipV="1">
            <a:off x="4913709" y="1638697"/>
            <a:ext cx="230188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5029200" y="990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cxnSp>
        <p:nvCxnSpPr>
          <p:cNvPr id="223" name="Straight Connector 222"/>
          <p:cNvCxnSpPr/>
          <p:nvPr/>
        </p:nvCxnSpPr>
        <p:spPr>
          <a:xfrm rot="16200000" flipH="1">
            <a:off x="5581827" y="4269582"/>
            <a:ext cx="4762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410200" y="4265612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5400000" flipH="1" flipV="1">
            <a:off x="2971802" y="4419598"/>
            <a:ext cx="1066800" cy="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rot="5400000" flipH="1" flipV="1">
            <a:off x="2933702" y="2476498"/>
            <a:ext cx="1143000" cy="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rot="16200000" flipH="1">
            <a:off x="6885495" y="3418660"/>
            <a:ext cx="4762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6713868" y="341469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6629400" y="1295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sp>
        <p:nvSpPr>
          <p:cNvPr id="284" name="Rectangle 283"/>
          <p:cNvSpPr/>
          <p:nvPr/>
        </p:nvSpPr>
        <p:spPr>
          <a:xfrm>
            <a:off x="3657600" y="1676400"/>
            <a:ext cx="2057400" cy="24384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990600" y="990600"/>
            <a:ext cx="2057400" cy="24384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066800" y="4038600"/>
            <a:ext cx="2057400" cy="24384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6019800" y="1981200"/>
            <a:ext cx="990600" cy="12954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Connector 287"/>
          <p:cNvCxnSpPr/>
          <p:nvPr/>
        </p:nvCxnSpPr>
        <p:spPr>
          <a:xfrm rot="10800000" flipV="1">
            <a:off x="6857998" y="2590799"/>
            <a:ext cx="7620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323"/>
          <p:cNvSpPr txBox="1">
            <a:spLocks noChangeArrowheads="1"/>
          </p:cNvSpPr>
          <p:nvPr/>
        </p:nvSpPr>
        <p:spPr bwMode="auto">
          <a:xfrm>
            <a:off x="7162800" y="22098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295" name="Flowchart: Delay 294"/>
          <p:cNvSpPr/>
          <p:nvPr/>
        </p:nvSpPr>
        <p:spPr>
          <a:xfrm>
            <a:off x="5451144" y="4800600"/>
            <a:ext cx="3048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lowchart: Delay 297"/>
          <p:cNvSpPr/>
          <p:nvPr/>
        </p:nvSpPr>
        <p:spPr>
          <a:xfrm>
            <a:off x="5451144" y="5334000"/>
            <a:ext cx="3048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Connector 323"/>
          <p:cNvCxnSpPr/>
          <p:nvPr/>
        </p:nvCxnSpPr>
        <p:spPr>
          <a:xfrm rot="10800000">
            <a:off x="5146344" y="4876801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rot="10800000">
            <a:off x="5146344" y="510539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rot="10800000">
            <a:off x="5146344" y="548639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10800000">
            <a:off x="5146344" y="563879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5400000">
            <a:off x="6135687" y="5142707"/>
            <a:ext cx="2286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rot="5400000">
            <a:off x="6172200" y="5485606"/>
            <a:ext cx="153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23"/>
          <p:cNvSpPr txBox="1">
            <a:spLocks noChangeArrowheads="1"/>
          </p:cNvSpPr>
          <p:nvPr/>
        </p:nvSpPr>
        <p:spPr bwMode="auto">
          <a:xfrm>
            <a:off x="4724400" y="4567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43" name="TextBox 325"/>
          <p:cNvSpPr txBox="1">
            <a:spLocks noChangeArrowheads="1"/>
          </p:cNvSpPr>
          <p:nvPr/>
        </p:nvSpPr>
        <p:spPr bwMode="auto">
          <a:xfrm>
            <a:off x="4724400" y="5562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44" name="TextBox 323"/>
          <p:cNvSpPr txBox="1">
            <a:spLocks noChangeArrowheads="1"/>
          </p:cNvSpPr>
          <p:nvPr/>
        </p:nvSpPr>
        <p:spPr bwMode="auto">
          <a:xfrm>
            <a:off x="4724400" y="5181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45" name="TextBox 325"/>
          <p:cNvSpPr txBox="1">
            <a:spLocks noChangeArrowheads="1"/>
          </p:cNvSpPr>
          <p:nvPr/>
        </p:nvSpPr>
        <p:spPr bwMode="auto">
          <a:xfrm>
            <a:off x="4724400" y="48720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94" name="Oval 193"/>
          <p:cNvSpPr/>
          <p:nvPr/>
        </p:nvSpPr>
        <p:spPr bwMode="auto">
          <a:xfrm>
            <a:off x="5791200" y="495300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03" name="Straight Connector 202"/>
          <p:cNvCxnSpPr/>
          <p:nvPr/>
        </p:nvCxnSpPr>
        <p:spPr>
          <a:xfrm rot="10800000">
            <a:off x="5943600" y="5034883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 bwMode="auto">
          <a:xfrm>
            <a:off x="5791200" y="548640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 rot="10800000">
            <a:off x="5943600" y="5568283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elay 226"/>
          <p:cNvSpPr/>
          <p:nvPr/>
        </p:nvSpPr>
        <p:spPr>
          <a:xfrm>
            <a:off x="6593350" y="5105400"/>
            <a:ext cx="3048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 rot="10800000">
            <a:off x="6288550" y="525779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10800000">
            <a:off x="6288550" y="541019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 bwMode="auto">
          <a:xfrm>
            <a:off x="6858000" y="525780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32" name="Straight Connector 231"/>
          <p:cNvCxnSpPr/>
          <p:nvPr/>
        </p:nvCxnSpPr>
        <p:spPr>
          <a:xfrm rot="10800000">
            <a:off x="7010400" y="5339683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7315200" y="5105401"/>
            <a:ext cx="533400" cy="380999"/>
            <a:chOff x="5334000" y="2286001"/>
            <a:chExt cx="533400" cy="380999"/>
          </a:xfrm>
        </p:grpSpPr>
        <p:sp>
          <p:nvSpPr>
            <p:cNvPr id="234" name="Oval 233"/>
            <p:cNvSpPr/>
            <p:nvPr/>
          </p:nvSpPr>
          <p:spPr bwMode="auto">
            <a:xfrm>
              <a:off x="5715000" y="2405742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35" name="Group 252"/>
            <p:cNvGrpSpPr/>
            <p:nvPr/>
          </p:nvGrpSpPr>
          <p:grpSpPr>
            <a:xfrm>
              <a:off x="5334375" y="2286001"/>
              <a:ext cx="381016" cy="380999"/>
              <a:chOff x="5334000" y="2286001"/>
              <a:chExt cx="227806" cy="457199"/>
            </a:xfrm>
          </p:grpSpPr>
          <p:cxnSp>
            <p:nvCxnSpPr>
              <p:cNvPr id="236" name="Straight Connector 235"/>
              <p:cNvCxnSpPr/>
              <p:nvPr/>
            </p:nvCxnSpPr>
            <p:spPr>
              <a:xfrm rot="5400000" flipH="1" flipV="1">
                <a:off x="5106194" y="2514600"/>
                <a:ext cx="456406" cy="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6200000" flipV="1">
                <a:off x="5334000" y="2286001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5400000">
                <a:off x="5334000" y="2515394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9" name="Straight Connector 238"/>
          <p:cNvCxnSpPr/>
          <p:nvPr/>
        </p:nvCxnSpPr>
        <p:spPr>
          <a:xfrm rot="10800000">
            <a:off x="7852230" y="5304968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323"/>
          <p:cNvSpPr txBox="1">
            <a:spLocks noChangeArrowheads="1"/>
          </p:cNvSpPr>
          <p:nvPr/>
        </p:nvSpPr>
        <p:spPr bwMode="auto">
          <a:xfrm>
            <a:off x="8077200" y="50292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523875"/>
            <a:ext cx="7773988" cy="650875"/>
          </a:xfrm>
        </p:spPr>
        <p:txBody>
          <a:bodyPr lIns="90000" tIns="46800" rIns="90000" bIns="46800"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CMOS Gate Design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1"/>
            <a:ext cx="7773988" cy="533400"/>
          </a:xfrm>
        </p:spPr>
        <p:txBody>
          <a:bodyPr lIns="90000" tIns="46800" rIns="90000" bIns="46800">
            <a:normAutofit lnSpcReduction="10000"/>
          </a:bodyPr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CMOS NOR gate</a:t>
            </a:r>
          </a:p>
        </p:txBody>
      </p:sp>
      <p:sp>
        <p:nvSpPr>
          <p:cNvPr id="2053" name="AutoShape 3"/>
          <p:cNvSpPr>
            <a:spLocks noChangeArrowheads="1"/>
          </p:cNvSpPr>
          <p:nvPr/>
        </p:nvSpPr>
        <p:spPr bwMode="auto">
          <a:xfrm>
            <a:off x="3714750" y="2868613"/>
            <a:ext cx="9144000" cy="1587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505200" y="2590800"/>
          <a:ext cx="5410200" cy="3536950"/>
        </p:xfrm>
        <a:graphic>
          <a:graphicData uri="http://schemas.openxmlformats.org/presentationml/2006/ole">
            <p:oleObj spid="_x0000_s139266" r:id="rId4" imgW="1714680" imgH="1123920" progId="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 rot="5400000">
            <a:off x="2188369" y="31710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rot="5400000">
            <a:off x="2293144" y="31710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2433638" y="3032125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5400000">
            <a:off x="2451894" y="34504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2433638" y="3309937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rot="5400000">
            <a:off x="2451894" y="28916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2222500" y="3125787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188369" y="40092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5400000">
            <a:off x="2293144" y="40092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2433638" y="3870325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rot="5400000">
            <a:off x="2451894" y="42886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433638" y="4148137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 rot="5400000">
            <a:off x="2451894" y="37298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2222500" y="3963987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TextBox 157"/>
          <p:cNvSpPr txBox="1">
            <a:spLocks noChangeArrowheads="1"/>
          </p:cNvSpPr>
          <p:nvPr/>
        </p:nvSpPr>
        <p:spPr bwMode="auto">
          <a:xfrm>
            <a:off x="152400" y="3579812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 rot="5400000">
            <a:off x="1108075" y="4837112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rot="5400000">
            <a:off x="1218407" y="4836318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1357313" y="4697412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rot="5400000">
            <a:off x="1385094" y="5115718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1357313" y="4975225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rot="5400000">
            <a:off x="1385094" y="4556918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rot="5400000">
            <a:off x="2173288" y="4837112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rot="5400000">
            <a:off x="2283619" y="4836318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2422525" y="4697412"/>
            <a:ext cx="16668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 rot="5400000">
            <a:off x="2374900" y="5192713"/>
            <a:ext cx="4318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2422525" y="4975225"/>
            <a:ext cx="1666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5400000">
            <a:off x="2450307" y="4556918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1979613" y="4837112"/>
            <a:ext cx="33337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22"/>
          <p:cNvSpPr txBox="1">
            <a:spLocks noChangeArrowheads="1"/>
          </p:cNvSpPr>
          <p:nvPr/>
        </p:nvSpPr>
        <p:spPr bwMode="auto">
          <a:xfrm>
            <a:off x="152400" y="281781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524000" y="4416425"/>
            <a:ext cx="16764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24000" y="5256212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562894" y="4415168"/>
            <a:ext cx="8374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75406" y="4037012"/>
            <a:ext cx="1677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1000" y="3198812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4400" y="4839956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1000" y="4001756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577152" y="4369108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35481" y="3960812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14400" y="3122612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438400" y="5408612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14600" y="5484812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86000" y="2284412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2590800" y="0"/>
            <a:ext cx="7773988" cy="650875"/>
          </a:xfrm>
          <a:prstGeom prst="rect">
            <a:avLst/>
          </a:prstGeom>
        </p:spPr>
        <p:txBody>
          <a:bodyPr lIns="90000" tIns="46800" rIns="90000" bIns="46800" rtlCol="0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400" dirty="0" smtClean="0">
                <a:latin typeface="+mj-lt"/>
                <a:ea typeface="+mj-ea"/>
                <a:cs typeface="+mj-cs"/>
              </a:rPr>
              <a:t>Realization by NOR Gates</a:t>
            </a: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38600" y="533400"/>
            <a:ext cx="5334000" cy="76200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AND-AND-OR-INV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324600" y="533400"/>
          <a:ext cx="2819400" cy="525463"/>
        </p:xfrm>
        <a:graphic>
          <a:graphicData uri="http://schemas.openxmlformats.org/presentationml/2006/ole">
            <p:oleObj spid="_x0000_s166914" name="Equation" r:id="rId3" imgW="1295280" imgH="241200" progId="Equation.3">
              <p:embed/>
            </p:oleObj>
          </a:graphicData>
        </a:graphic>
      </p:graphicFrame>
      <p:cxnSp>
        <p:nvCxnSpPr>
          <p:cNvPr id="265" name="Straight Connector 264"/>
          <p:cNvCxnSpPr/>
          <p:nvPr/>
        </p:nvCxnSpPr>
        <p:spPr bwMode="auto">
          <a:xfrm rot="5400000">
            <a:off x="2950369" y="10390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 bwMode="auto">
          <a:xfrm rot="5400000">
            <a:off x="3055144" y="10390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 bwMode="auto">
          <a:xfrm>
            <a:off x="3195638" y="900113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 bwMode="auto">
          <a:xfrm rot="5400000">
            <a:off x="3213894" y="13184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 bwMode="auto">
          <a:xfrm>
            <a:off x="3195638" y="1177925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 bwMode="auto">
          <a:xfrm rot="5400000">
            <a:off x="3213894" y="7596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72"/>
          <p:cNvSpPr/>
          <p:nvPr/>
        </p:nvSpPr>
        <p:spPr bwMode="auto">
          <a:xfrm>
            <a:off x="2984500" y="993775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76" name="Straight Connector 275"/>
          <p:cNvCxnSpPr/>
          <p:nvPr/>
        </p:nvCxnSpPr>
        <p:spPr bwMode="auto">
          <a:xfrm rot="5400000">
            <a:off x="2950369" y="18772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 bwMode="auto">
          <a:xfrm rot="5400000">
            <a:off x="3055144" y="18772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 bwMode="auto">
          <a:xfrm>
            <a:off x="3195638" y="1738313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 bwMode="auto">
          <a:xfrm rot="5400000">
            <a:off x="3213894" y="21566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 bwMode="auto">
          <a:xfrm>
            <a:off x="3195638" y="2016125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 bwMode="auto">
          <a:xfrm rot="5400000">
            <a:off x="3213894" y="15978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 bwMode="auto">
          <a:xfrm>
            <a:off x="2984500" y="1831975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6" name="TextBox 157"/>
          <p:cNvSpPr txBox="1">
            <a:spLocks noChangeArrowheads="1"/>
          </p:cNvSpPr>
          <p:nvPr/>
        </p:nvSpPr>
        <p:spPr bwMode="auto">
          <a:xfrm>
            <a:off x="0" y="16764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322" name="Straight Connector 321"/>
          <p:cNvCxnSpPr/>
          <p:nvPr/>
        </p:nvCxnSpPr>
        <p:spPr bwMode="auto">
          <a:xfrm rot="5400000">
            <a:off x="1870075" y="2705100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 bwMode="auto">
          <a:xfrm rot="5400000">
            <a:off x="1980407" y="2704306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 bwMode="auto">
          <a:xfrm>
            <a:off x="2119313" y="2565400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 bwMode="auto">
          <a:xfrm rot="5400000">
            <a:off x="2147094" y="29837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 bwMode="auto">
          <a:xfrm>
            <a:off x="2119313" y="2843213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 bwMode="auto">
          <a:xfrm rot="5400000">
            <a:off x="2147094" y="24249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 bwMode="auto">
          <a:xfrm rot="5400000">
            <a:off x="2935288" y="2705100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 bwMode="auto">
          <a:xfrm rot="5400000">
            <a:off x="3045619" y="27043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 bwMode="auto">
          <a:xfrm>
            <a:off x="3184525" y="2565400"/>
            <a:ext cx="16668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 bwMode="auto">
          <a:xfrm rot="5400000">
            <a:off x="3136900" y="3060701"/>
            <a:ext cx="4318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 bwMode="auto">
          <a:xfrm>
            <a:off x="3184525" y="2843213"/>
            <a:ext cx="1666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 bwMode="auto">
          <a:xfrm rot="5400000">
            <a:off x="3212307" y="2424906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 bwMode="auto">
          <a:xfrm>
            <a:off x="2741613" y="2705100"/>
            <a:ext cx="33337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22"/>
          <p:cNvSpPr txBox="1">
            <a:spLocks noChangeArrowheads="1"/>
          </p:cNvSpPr>
          <p:nvPr/>
        </p:nvSpPr>
        <p:spPr bwMode="auto">
          <a:xfrm>
            <a:off x="0" y="838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372" name="Straight Connector 371"/>
          <p:cNvCxnSpPr/>
          <p:nvPr/>
        </p:nvCxnSpPr>
        <p:spPr>
          <a:xfrm>
            <a:off x="2286000" y="2284413"/>
            <a:ext cx="1447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2286000" y="3124200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 flipH="1" flipV="1">
            <a:off x="2324894" y="2283156"/>
            <a:ext cx="8374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rot="5400000" flipH="1" flipV="1">
            <a:off x="837406" y="1905000"/>
            <a:ext cx="1677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1143000" y="1066800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1676400" y="2707944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1143000" y="1869744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Oval 395"/>
          <p:cNvSpPr/>
          <p:nvPr/>
        </p:nvSpPr>
        <p:spPr>
          <a:xfrm>
            <a:off x="3339152" y="2237096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2697481" y="1828800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1676400" y="990600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9" name="Straight Connector 398"/>
          <p:cNvCxnSpPr/>
          <p:nvPr/>
        </p:nvCxnSpPr>
        <p:spPr>
          <a:xfrm>
            <a:off x="3200400" y="3275012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3276600" y="3351212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2362200" y="304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cxnSp>
        <p:nvCxnSpPr>
          <p:cNvPr id="406" name="Straight Connector 405"/>
          <p:cNvCxnSpPr/>
          <p:nvPr/>
        </p:nvCxnSpPr>
        <p:spPr bwMode="auto">
          <a:xfrm rot="5400000">
            <a:off x="2874169" y="41616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 bwMode="auto">
          <a:xfrm rot="5400000">
            <a:off x="2978944" y="41616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 bwMode="auto">
          <a:xfrm>
            <a:off x="3119438" y="4022725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 bwMode="auto">
          <a:xfrm rot="5400000">
            <a:off x="3137694" y="44410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 bwMode="auto">
          <a:xfrm>
            <a:off x="3119438" y="4300537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 bwMode="auto">
          <a:xfrm rot="5400000">
            <a:off x="3137694" y="38822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Oval 411"/>
          <p:cNvSpPr/>
          <p:nvPr/>
        </p:nvSpPr>
        <p:spPr bwMode="auto">
          <a:xfrm>
            <a:off x="2908300" y="4116387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13" name="Straight Connector 412"/>
          <p:cNvCxnSpPr/>
          <p:nvPr/>
        </p:nvCxnSpPr>
        <p:spPr bwMode="auto">
          <a:xfrm rot="5400000">
            <a:off x="2874169" y="49998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 bwMode="auto">
          <a:xfrm rot="5400000">
            <a:off x="2978944" y="49998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 bwMode="auto">
          <a:xfrm>
            <a:off x="3119438" y="4860925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 bwMode="auto">
          <a:xfrm rot="5400000">
            <a:off x="3137694" y="52792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 bwMode="auto">
          <a:xfrm>
            <a:off x="3119438" y="5138737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 bwMode="auto">
          <a:xfrm rot="5400000">
            <a:off x="3137694" y="47204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418"/>
          <p:cNvSpPr/>
          <p:nvPr/>
        </p:nvSpPr>
        <p:spPr bwMode="auto">
          <a:xfrm>
            <a:off x="2908300" y="4954587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0" name="TextBox 157"/>
          <p:cNvSpPr txBox="1">
            <a:spLocks noChangeArrowheads="1"/>
          </p:cNvSpPr>
          <p:nvPr/>
        </p:nvSpPr>
        <p:spPr bwMode="auto">
          <a:xfrm>
            <a:off x="0" y="46434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21" name="Straight Connector 420"/>
          <p:cNvCxnSpPr/>
          <p:nvPr/>
        </p:nvCxnSpPr>
        <p:spPr bwMode="auto">
          <a:xfrm rot="5400000">
            <a:off x="1793875" y="5827712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 bwMode="auto">
          <a:xfrm rot="5400000">
            <a:off x="1904207" y="5826918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 bwMode="auto">
          <a:xfrm>
            <a:off x="2043113" y="5688012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 bwMode="auto">
          <a:xfrm rot="5400000">
            <a:off x="2070894" y="6106318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 bwMode="auto">
          <a:xfrm>
            <a:off x="2043113" y="5965825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 bwMode="auto">
          <a:xfrm rot="5400000">
            <a:off x="2070894" y="5547518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 bwMode="auto">
          <a:xfrm rot="5400000">
            <a:off x="2859088" y="5827712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 bwMode="auto">
          <a:xfrm rot="5400000">
            <a:off x="2969419" y="5826918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 bwMode="auto">
          <a:xfrm>
            <a:off x="3108325" y="5688012"/>
            <a:ext cx="16668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 bwMode="auto">
          <a:xfrm rot="5400000">
            <a:off x="3060700" y="6183313"/>
            <a:ext cx="4318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 bwMode="auto">
          <a:xfrm>
            <a:off x="3108325" y="5965825"/>
            <a:ext cx="1666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 bwMode="auto">
          <a:xfrm rot="5400000">
            <a:off x="3136107" y="5547518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 bwMode="auto">
          <a:xfrm>
            <a:off x="2665413" y="5827712"/>
            <a:ext cx="33337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322"/>
          <p:cNvSpPr txBox="1">
            <a:spLocks noChangeArrowheads="1"/>
          </p:cNvSpPr>
          <p:nvPr/>
        </p:nvSpPr>
        <p:spPr bwMode="auto">
          <a:xfrm>
            <a:off x="0" y="38814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435" name="Straight Connector 434"/>
          <p:cNvCxnSpPr/>
          <p:nvPr/>
        </p:nvCxnSpPr>
        <p:spPr>
          <a:xfrm>
            <a:off x="2209800" y="5407025"/>
            <a:ext cx="22098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2209800" y="6246812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rot="5400000" flipH="1" flipV="1">
            <a:off x="2248694" y="5405768"/>
            <a:ext cx="8374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rot="5400000" flipH="1" flipV="1">
            <a:off x="761206" y="5027612"/>
            <a:ext cx="1677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1066800" y="4189412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1600200" y="5830556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1066800" y="4992356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Oval 441"/>
          <p:cNvSpPr/>
          <p:nvPr/>
        </p:nvSpPr>
        <p:spPr>
          <a:xfrm>
            <a:off x="3262952" y="5359708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/>
        </p:nvSpPr>
        <p:spPr>
          <a:xfrm>
            <a:off x="2621281" y="4951412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1600200" y="4113212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5" name="Straight Connector 444"/>
          <p:cNvCxnSpPr/>
          <p:nvPr/>
        </p:nvCxnSpPr>
        <p:spPr>
          <a:xfrm>
            <a:off x="3124200" y="6399212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3200400" y="6475412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/>
          <p:cNvSpPr txBox="1"/>
          <p:nvPr/>
        </p:nvSpPr>
        <p:spPr>
          <a:xfrm>
            <a:off x="2362200" y="3276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sp>
        <p:nvSpPr>
          <p:cNvPr id="471" name="TextBox 323"/>
          <p:cNvSpPr txBox="1">
            <a:spLocks noChangeArrowheads="1"/>
          </p:cNvSpPr>
          <p:nvPr/>
        </p:nvSpPr>
        <p:spPr bwMode="auto">
          <a:xfrm>
            <a:off x="6021387" y="2285999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495" name="TextBox 323"/>
          <p:cNvSpPr txBox="1">
            <a:spLocks noChangeArrowheads="1"/>
          </p:cNvSpPr>
          <p:nvPr/>
        </p:nvSpPr>
        <p:spPr bwMode="auto">
          <a:xfrm>
            <a:off x="6934200" y="3047999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cxnSp>
        <p:nvCxnSpPr>
          <p:cNvPr id="496" name="Straight Connector 495"/>
          <p:cNvCxnSpPr/>
          <p:nvPr/>
        </p:nvCxnSpPr>
        <p:spPr bwMode="auto">
          <a:xfrm rot="5400000">
            <a:off x="6226969" y="22471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 bwMode="auto">
          <a:xfrm rot="5400000">
            <a:off x="6331744" y="22471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 bwMode="auto">
          <a:xfrm>
            <a:off x="6472238" y="2108199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 bwMode="auto">
          <a:xfrm rot="5400000">
            <a:off x="6490494" y="25265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 bwMode="auto">
          <a:xfrm>
            <a:off x="6472238" y="2386011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 bwMode="auto">
          <a:xfrm rot="5400000">
            <a:off x="6490494" y="19677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Oval 501"/>
          <p:cNvSpPr/>
          <p:nvPr/>
        </p:nvSpPr>
        <p:spPr bwMode="auto">
          <a:xfrm>
            <a:off x="6261100" y="2201861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03" name="Straight Connector 502"/>
          <p:cNvCxnSpPr/>
          <p:nvPr/>
        </p:nvCxnSpPr>
        <p:spPr bwMode="auto">
          <a:xfrm rot="5400000">
            <a:off x="6226969" y="30853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 bwMode="auto">
          <a:xfrm rot="5400000">
            <a:off x="6331744" y="30853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 bwMode="auto">
          <a:xfrm>
            <a:off x="6472238" y="2946399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 bwMode="auto">
          <a:xfrm rot="5400000">
            <a:off x="6490494" y="33647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 bwMode="auto">
          <a:xfrm>
            <a:off x="6472238" y="3224211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 bwMode="auto">
          <a:xfrm rot="5400000">
            <a:off x="6490494" y="28059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Oval 508"/>
          <p:cNvSpPr/>
          <p:nvPr/>
        </p:nvSpPr>
        <p:spPr bwMode="auto">
          <a:xfrm>
            <a:off x="6261100" y="3040061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1" name="Straight Connector 510"/>
          <p:cNvCxnSpPr/>
          <p:nvPr/>
        </p:nvCxnSpPr>
        <p:spPr bwMode="auto">
          <a:xfrm rot="5400000">
            <a:off x="5146675" y="3913186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 bwMode="auto">
          <a:xfrm rot="5400000">
            <a:off x="5257007" y="3912392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 bwMode="auto">
          <a:xfrm>
            <a:off x="5395913" y="3773486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 bwMode="auto">
          <a:xfrm rot="5400000">
            <a:off x="5423694" y="4191792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 bwMode="auto">
          <a:xfrm>
            <a:off x="5395913" y="4051299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 bwMode="auto">
          <a:xfrm rot="5400000">
            <a:off x="5423694" y="3632992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 bwMode="auto">
          <a:xfrm rot="5400000">
            <a:off x="6211888" y="3913186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 bwMode="auto">
          <a:xfrm rot="5400000">
            <a:off x="6322219" y="3912392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 bwMode="auto">
          <a:xfrm>
            <a:off x="6461125" y="3773486"/>
            <a:ext cx="16668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 bwMode="auto">
          <a:xfrm rot="5400000">
            <a:off x="6413500" y="4268787"/>
            <a:ext cx="4318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 bwMode="auto">
          <a:xfrm>
            <a:off x="6461125" y="4051299"/>
            <a:ext cx="1666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 bwMode="auto">
          <a:xfrm rot="5400000">
            <a:off x="6488907" y="3632992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 bwMode="auto">
          <a:xfrm>
            <a:off x="6018213" y="3913186"/>
            <a:ext cx="33337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562600" y="3492499"/>
            <a:ext cx="1905000" cy="12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>
            <a:off x="5562600" y="4332286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 flipH="1" flipV="1">
            <a:off x="5601494" y="3491242"/>
            <a:ext cx="8374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5400000" flipH="1" flipV="1">
            <a:off x="4114006" y="3113086"/>
            <a:ext cx="1677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V="1">
            <a:off x="3733800" y="2276472"/>
            <a:ext cx="2514601" cy="9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4953000" y="3916030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4419600" y="3077830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Oval 531"/>
          <p:cNvSpPr/>
          <p:nvPr/>
        </p:nvSpPr>
        <p:spPr>
          <a:xfrm>
            <a:off x="6615752" y="3445182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/>
          <p:cNvSpPr/>
          <p:nvPr/>
        </p:nvSpPr>
        <p:spPr>
          <a:xfrm>
            <a:off x="5974081" y="3036886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Oval 533"/>
          <p:cNvSpPr/>
          <p:nvPr/>
        </p:nvSpPr>
        <p:spPr>
          <a:xfrm>
            <a:off x="4953000" y="2198686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5" name="Straight Connector 534"/>
          <p:cNvCxnSpPr/>
          <p:nvPr/>
        </p:nvCxnSpPr>
        <p:spPr>
          <a:xfrm>
            <a:off x="6477000" y="4484686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6553200" y="4560886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5400000" flipH="1" flipV="1">
            <a:off x="3238503" y="4229100"/>
            <a:ext cx="2362197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TextBox 540"/>
          <p:cNvSpPr txBox="1"/>
          <p:nvPr/>
        </p:nvSpPr>
        <p:spPr>
          <a:xfrm>
            <a:off x="6172200" y="129539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sp>
        <p:nvSpPr>
          <p:cNvPr id="542" name="Rectangle 541"/>
          <p:cNvSpPr/>
          <p:nvPr/>
        </p:nvSpPr>
        <p:spPr>
          <a:xfrm>
            <a:off x="1600200" y="762000"/>
            <a:ext cx="1981200" cy="24384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1524000" y="3810000"/>
            <a:ext cx="1981200" cy="25146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/>
        </p:nvSpPr>
        <p:spPr>
          <a:xfrm>
            <a:off x="4876800" y="1981199"/>
            <a:ext cx="1981200" cy="24384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TextBox 323"/>
          <p:cNvSpPr txBox="1">
            <a:spLocks noChangeArrowheads="1"/>
          </p:cNvSpPr>
          <p:nvPr/>
        </p:nvSpPr>
        <p:spPr bwMode="auto">
          <a:xfrm>
            <a:off x="5181600" y="47244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67" name="TextBox 325"/>
          <p:cNvSpPr txBox="1">
            <a:spLocks noChangeArrowheads="1"/>
          </p:cNvSpPr>
          <p:nvPr/>
        </p:nvSpPr>
        <p:spPr bwMode="auto">
          <a:xfrm>
            <a:off x="5105400" y="6319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68" name="TextBox 323"/>
          <p:cNvSpPr txBox="1">
            <a:spLocks noChangeArrowheads="1"/>
          </p:cNvSpPr>
          <p:nvPr/>
        </p:nvSpPr>
        <p:spPr bwMode="auto">
          <a:xfrm>
            <a:off x="5105400" y="57912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69" name="TextBox 325"/>
          <p:cNvSpPr txBox="1">
            <a:spLocks noChangeArrowheads="1"/>
          </p:cNvSpPr>
          <p:nvPr/>
        </p:nvSpPr>
        <p:spPr bwMode="auto">
          <a:xfrm>
            <a:off x="5181600" y="5176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609600" y="762000"/>
            <a:ext cx="685800" cy="685800"/>
            <a:chOff x="2895600" y="1528465"/>
            <a:chExt cx="998868" cy="1829097"/>
          </a:xfrm>
        </p:grpSpPr>
        <p:cxnSp>
          <p:nvCxnSpPr>
            <p:cNvPr id="202" name="Straight Connector 201"/>
            <p:cNvCxnSpPr/>
            <p:nvPr/>
          </p:nvCxnSpPr>
          <p:spPr bwMode="auto">
            <a:xfrm rot="5400000">
              <a:off x="3248356" y="2773341"/>
              <a:ext cx="279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 bwMode="auto">
            <a:xfrm rot="5400000">
              <a:off x="3358687" y="2772547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 bwMode="auto">
            <a:xfrm>
              <a:off x="3497593" y="2633641"/>
              <a:ext cx="1666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 bwMode="auto">
            <a:xfrm rot="5400000">
              <a:off x="3525375" y="30519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 bwMode="auto">
            <a:xfrm>
              <a:off x="3497593" y="2911454"/>
              <a:ext cx="166688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 bwMode="auto">
            <a:xfrm rot="5400000">
              <a:off x="3525375" y="24931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 bwMode="auto">
            <a:xfrm flipV="1">
              <a:off x="2944504" y="2743200"/>
              <a:ext cx="457200" cy="4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3505200" y="1528465"/>
              <a:ext cx="3048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 flipH="1" flipV="1">
              <a:off x="2567142" y="2341421"/>
              <a:ext cx="810904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52"/>
            <p:cNvGrpSpPr>
              <a:grpSpLocks/>
            </p:cNvGrpSpPr>
            <p:nvPr/>
          </p:nvGrpSpPr>
          <p:grpSpPr bwMode="auto">
            <a:xfrm>
              <a:off x="2971800" y="1528465"/>
              <a:ext cx="687388" cy="838200"/>
              <a:chOff x="5789612" y="1981200"/>
              <a:chExt cx="687388" cy="838200"/>
            </a:xfrm>
          </p:grpSpPr>
          <p:cxnSp>
            <p:nvCxnSpPr>
              <p:cNvPr id="215" name="Straight Connector 214"/>
              <p:cNvCxnSpPr/>
              <p:nvPr/>
            </p:nvCxnSpPr>
            <p:spPr>
              <a:xfrm rot="5400000">
                <a:off x="6072981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5400000">
                <a:off x="6177756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6318250" y="2260600"/>
                <a:ext cx="157162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5400000">
                <a:off x="6336506" y="26789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6318250" y="2538412"/>
                <a:ext cx="1571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5400000">
                <a:off x="6336506" y="21201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Oval 221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212" name="Straight Connector 211"/>
            <p:cNvCxnSpPr/>
            <p:nvPr/>
          </p:nvCxnSpPr>
          <p:spPr>
            <a:xfrm rot="16200000" flipH="1">
              <a:off x="3731419" y="3278981"/>
              <a:ext cx="476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3513468" y="318609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213"/>
            <p:cNvSpPr/>
            <p:nvPr/>
          </p:nvSpPr>
          <p:spPr>
            <a:xfrm>
              <a:off x="2895600" y="1752600"/>
              <a:ext cx="914400" cy="12954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09600" y="1600200"/>
            <a:ext cx="685800" cy="685800"/>
            <a:chOff x="2895600" y="1528465"/>
            <a:chExt cx="998868" cy="1829097"/>
          </a:xfrm>
        </p:grpSpPr>
        <p:cxnSp>
          <p:nvCxnSpPr>
            <p:cNvPr id="246" name="Straight Connector 245"/>
            <p:cNvCxnSpPr/>
            <p:nvPr/>
          </p:nvCxnSpPr>
          <p:spPr bwMode="auto">
            <a:xfrm rot="5400000">
              <a:off x="3248356" y="2773341"/>
              <a:ext cx="279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 bwMode="auto">
            <a:xfrm rot="5400000">
              <a:off x="3358687" y="2772547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 bwMode="auto">
            <a:xfrm>
              <a:off x="3497593" y="2633641"/>
              <a:ext cx="1666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 bwMode="auto">
            <a:xfrm rot="5400000">
              <a:off x="3525375" y="30519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 bwMode="auto">
            <a:xfrm>
              <a:off x="3497593" y="2911454"/>
              <a:ext cx="166688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 bwMode="auto">
            <a:xfrm rot="5400000">
              <a:off x="3525375" y="24931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 bwMode="auto">
            <a:xfrm flipV="1">
              <a:off x="2944504" y="2743200"/>
              <a:ext cx="457200" cy="4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505200" y="1528465"/>
              <a:ext cx="3048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 flipH="1" flipV="1">
              <a:off x="2567142" y="2341421"/>
              <a:ext cx="810904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Group 52"/>
            <p:cNvGrpSpPr>
              <a:grpSpLocks/>
            </p:cNvGrpSpPr>
            <p:nvPr/>
          </p:nvGrpSpPr>
          <p:grpSpPr bwMode="auto">
            <a:xfrm>
              <a:off x="2971800" y="1528465"/>
              <a:ext cx="687388" cy="838200"/>
              <a:chOff x="5789612" y="1981200"/>
              <a:chExt cx="687388" cy="838200"/>
            </a:xfrm>
          </p:grpSpPr>
          <p:cxnSp>
            <p:nvCxnSpPr>
              <p:cNvPr id="259" name="Straight Connector 258"/>
              <p:cNvCxnSpPr/>
              <p:nvPr/>
            </p:nvCxnSpPr>
            <p:spPr>
              <a:xfrm rot="5400000">
                <a:off x="6072981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5400000">
                <a:off x="6177756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6318250" y="2260600"/>
                <a:ext cx="157162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5400000">
                <a:off x="6336506" y="26789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6318250" y="2538412"/>
                <a:ext cx="1571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rot="5400000">
                <a:off x="6336506" y="21201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256" name="Straight Connector 255"/>
            <p:cNvCxnSpPr/>
            <p:nvPr/>
          </p:nvCxnSpPr>
          <p:spPr>
            <a:xfrm rot="16200000" flipH="1">
              <a:off x="3731419" y="3278981"/>
              <a:ext cx="476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513468" y="318609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/>
            <p:cNvSpPr/>
            <p:nvPr/>
          </p:nvSpPr>
          <p:spPr>
            <a:xfrm>
              <a:off x="2895600" y="1752600"/>
              <a:ext cx="914400" cy="12954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533400" y="457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DD</a:t>
            </a:r>
            <a:endParaRPr lang="en-US" sz="2000" baseline="-25000" dirty="0"/>
          </a:p>
        </p:txBody>
      </p:sp>
      <p:sp>
        <p:nvSpPr>
          <p:cNvPr id="275" name="TextBox 274"/>
          <p:cNvSpPr txBox="1"/>
          <p:nvPr/>
        </p:nvSpPr>
        <p:spPr>
          <a:xfrm>
            <a:off x="547914" y="130531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DD</a:t>
            </a:r>
            <a:endParaRPr lang="en-US" sz="2000" baseline="-25000" dirty="0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381000" y="1065213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81000" y="1905000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533400" y="3810000"/>
            <a:ext cx="685800" cy="685800"/>
            <a:chOff x="2895600" y="1528465"/>
            <a:chExt cx="998868" cy="1829097"/>
          </a:xfrm>
        </p:grpSpPr>
        <p:cxnSp>
          <p:nvCxnSpPr>
            <p:cNvPr id="284" name="Straight Connector 283"/>
            <p:cNvCxnSpPr/>
            <p:nvPr/>
          </p:nvCxnSpPr>
          <p:spPr bwMode="auto">
            <a:xfrm rot="5400000">
              <a:off x="3248356" y="2773341"/>
              <a:ext cx="279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 bwMode="auto">
            <a:xfrm rot="5400000">
              <a:off x="3358687" y="2772547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 bwMode="auto">
            <a:xfrm>
              <a:off x="3497593" y="2633641"/>
              <a:ext cx="1666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 bwMode="auto">
            <a:xfrm rot="5400000">
              <a:off x="3525375" y="30519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 bwMode="auto">
            <a:xfrm>
              <a:off x="3497593" y="2911454"/>
              <a:ext cx="166688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 bwMode="auto">
            <a:xfrm rot="5400000">
              <a:off x="3525375" y="24931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 bwMode="auto">
            <a:xfrm flipV="1">
              <a:off x="2944504" y="2743200"/>
              <a:ext cx="457200" cy="4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3505200" y="1528465"/>
              <a:ext cx="3048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 flipH="1" flipV="1">
              <a:off x="2567142" y="2341421"/>
              <a:ext cx="810904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Group 52"/>
            <p:cNvGrpSpPr>
              <a:grpSpLocks/>
            </p:cNvGrpSpPr>
            <p:nvPr/>
          </p:nvGrpSpPr>
          <p:grpSpPr bwMode="auto">
            <a:xfrm>
              <a:off x="2971800" y="1528465"/>
              <a:ext cx="687388" cy="838200"/>
              <a:chOff x="5789612" y="1981200"/>
              <a:chExt cx="687388" cy="838200"/>
            </a:xfrm>
          </p:grpSpPr>
          <p:cxnSp>
            <p:nvCxnSpPr>
              <p:cNvPr id="299" name="Straight Connector 298"/>
              <p:cNvCxnSpPr/>
              <p:nvPr/>
            </p:nvCxnSpPr>
            <p:spPr>
              <a:xfrm rot="5400000">
                <a:off x="6072981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rot="5400000">
                <a:off x="6177756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6318250" y="2260600"/>
                <a:ext cx="157162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5400000">
                <a:off x="6336506" y="26789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6318250" y="2538412"/>
                <a:ext cx="1571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5400000">
                <a:off x="6336506" y="21201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Oval 305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296" name="Straight Connector 295"/>
            <p:cNvCxnSpPr/>
            <p:nvPr/>
          </p:nvCxnSpPr>
          <p:spPr>
            <a:xfrm rot="16200000" flipH="1">
              <a:off x="3731419" y="3278981"/>
              <a:ext cx="476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3513468" y="318609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Rectangle 297"/>
            <p:cNvSpPr/>
            <p:nvPr/>
          </p:nvSpPr>
          <p:spPr>
            <a:xfrm>
              <a:off x="2895600" y="1752600"/>
              <a:ext cx="914400" cy="12954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533400" y="4648200"/>
            <a:ext cx="685800" cy="685800"/>
            <a:chOff x="2895600" y="1528465"/>
            <a:chExt cx="998868" cy="1829097"/>
          </a:xfrm>
        </p:grpSpPr>
        <p:cxnSp>
          <p:nvCxnSpPr>
            <p:cNvPr id="308" name="Straight Connector 307"/>
            <p:cNvCxnSpPr/>
            <p:nvPr/>
          </p:nvCxnSpPr>
          <p:spPr bwMode="auto">
            <a:xfrm rot="5400000">
              <a:off x="3248356" y="2773341"/>
              <a:ext cx="279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 bwMode="auto">
            <a:xfrm rot="5400000">
              <a:off x="3358687" y="2772547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 bwMode="auto">
            <a:xfrm>
              <a:off x="3497593" y="2633641"/>
              <a:ext cx="1666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 bwMode="auto">
            <a:xfrm rot="5400000">
              <a:off x="3525375" y="30519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 bwMode="auto">
            <a:xfrm>
              <a:off x="3497593" y="2911454"/>
              <a:ext cx="166688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 bwMode="auto">
            <a:xfrm rot="5400000">
              <a:off x="3525375" y="24931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2944504" y="2743200"/>
              <a:ext cx="457200" cy="4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3505200" y="1528465"/>
              <a:ext cx="3048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 flipH="1" flipV="1">
              <a:off x="2567142" y="2341421"/>
              <a:ext cx="810904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 52"/>
            <p:cNvGrpSpPr>
              <a:grpSpLocks/>
            </p:cNvGrpSpPr>
            <p:nvPr/>
          </p:nvGrpSpPr>
          <p:grpSpPr bwMode="auto">
            <a:xfrm>
              <a:off x="2971800" y="1528465"/>
              <a:ext cx="687388" cy="838200"/>
              <a:chOff x="5789612" y="1981200"/>
              <a:chExt cx="687388" cy="838200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 rot="5400000">
                <a:off x="6072981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5400000">
                <a:off x="6177756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6318250" y="2260600"/>
                <a:ext cx="157162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5400000">
                <a:off x="6336506" y="26789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6318250" y="2538412"/>
                <a:ext cx="1571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5400000">
                <a:off x="6336506" y="21201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319" name="Straight Connector 318"/>
            <p:cNvCxnSpPr/>
            <p:nvPr/>
          </p:nvCxnSpPr>
          <p:spPr>
            <a:xfrm rot="16200000" flipH="1">
              <a:off x="3731419" y="3278981"/>
              <a:ext cx="476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3513468" y="318609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2895600" y="1752600"/>
              <a:ext cx="914400" cy="12954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5" name="TextBox 334"/>
          <p:cNvSpPr txBox="1"/>
          <p:nvPr/>
        </p:nvSpPr>
        <p:spPr>
          <a:xfrm>
            <a:off x="457200" y="3505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DD</a:t>
            </a:r>
            <a:endParaRPr lang="en-US" sz="2000" baseline="-250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71714" y="435331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DD</a:t>
            </a:r>
            <a:endParaRPr lang="en-US" sz="2000" baseline="-25000" dirty="0"/>
          </a:p>
        </p:txBody>
      </p:sp>
      <p:cxnSp>
        <p:nvCxnSpPr>
          <p:cNvPr id="338" name="Straight Connector 337"/>
          <p:cNvCxnSpPr/>
          <p:nvPr/>
        </p:nvCxnSpPr>
        <p:spPr>
          <a:xfrm>
            <a:off x="304800" y="4113213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304800" y="4953000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3124200" y="3732213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3276600" y="608013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8" name="Group 319"/>
          <p:cNvGrpSpPr/>
          <p:nvPr/>
        </p:nvGrpSpPr>
        <p:grpSpPr>
          <a:xfrm>
            <a:off x="6781800" y="5018085"/>
            <a:ext cx="457200" cy="462887"/>
            <a:chOff x="7162800" y="5562601"/>
            <a:chExt cx="457200" cy="462887"/>
          </a:xfrm>
        </p:grpSpPr>
        <p:sp>
          <p:nvSpPr>
            <p:cNvPr id="551" name="Freeform 550"/>
            <p:cNvSpPr/>
            <p:nvPr/>
          </p:nvSpPr>
          <p:spPr>
            <a:xfrm>
              <a:off x="7165075" y="5568288"/>
              <a:ext cx="150125" cy="457200"/>
            </a:xfrm>
            <a:custGeom>
              <a:avLst/>
              <a:gdLst>
                <a:gd name="connsiteX0" fmla="*/ 0 w 630071"/>
                <a:gd name="connsiteY0" fmla="*/ 0 h 600501"/>
                <a:gd name="connsiteX1" fmla="*/ 627797 w 630071"/>
                <a:gd name="connsiteY1" fmla="*/ 300250 h 600501"/>
                <a:gd name="connsiteX2" fmla="*/ 13647 w 630071"/>
                <a:gd name="connsiteY2" fmla="*/ 600501 h 600501"/>
                <a:gd name="connsiteX3" fmla="*/ 13647 w 630071"/>
                <a:gd name="connsiteY3" fmla="*/ 600501 h 600501"/>
                <a:gd name="connsiteX4" fmla="*/ 13647 w 630071"/>
                <a:gd name="connsiteY4" fmla="*/ 600501 h 600501"/>
                <a:gd name="connsiteX5" fmla="*/ 13647 w 630071"/>
                <a:gd name="connsiteY5" fmla="*/ 600501 h 600501"/>
                <a:gd name="connsiteX6" fmla="*/ 13647 w 630071"/>
                <a:gd name="connsiteY6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071" h="600501">
                  <a:moveTo>
                    <a:pt x="0" y="0"/>
                  </a:moveTo>
                  <a:cubicBezTo>
                    <a:pt x="312761" y="100083"/>
                    <a:pt x="625523" y="200167"/>
                    <a:pt x="627797" y="300250"/>
                  </a:cubicBezTo>
                  <a:cubicBezTo>
                    <a:pt x="630071" y="400333"/>
                    <a:pt x="13647" y="600501"/>
                    <a:pt x="13647" y="600501"/>
                  </a:cubicBez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Freeform 569"/>
            <p:cNvSpPr/>
            <p:nvPr/>
          </p:nvSpPr>
          <p:spPr>
            <a:xfrm>
              <a:off x="7162800" y="5562601"/>
              <a:ext cx="457200" cy="457200"/>
            </a:xfrm>
            <a:custGeom>
              <a:avLst/>
              <a:gdLst>
                <a:gd name="connsiteX0" fmla="*/ 0 w 630071"/>
                <a:gd name="connsiteY0" fmla="*/ 0 h 600501"/>
                <a:gd name="connsiteX1" fmla="*/ 627797 w 630071"/>
                <a:gd name="connsiteY1" fmla="*/ 300250 h 600501"/>
                <a:gd name="connsiteX2" fmla="*/ 13647 w 630071"/>
                <a:gd name="connsiteY2" fmla="*/ 600501 h 600501"/>
                <a:gd name="connsiteX3" fmla="*/ 13647 w 630071"/>
                <a:gd name="connsiteY3" fmla="*/ 600501 h 600501"/>
                <a:gd name="connsiteX4" fmla="*/ 13647 w 630071"/>
                <a:gd name="connsiteY4" fmla="*/ 600501 h 600501"/>
                <a:gd name="connsiteX5" fmla="*/ 13647 w 630071"/>
                <a:gd name="connsiteY5" fmla="*/ 600501 h 600501"/>
                <a:gd name="connsiteX6" fmla="*/ 13647 w 630071"/>
                <a:gd name="connsiteY6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071" h="600501">
                  <a:moveTo>
                    <a:pt x="0" y="0"/>
                  </a:moveTo>
                  <a:cubicBezTo>
                    <a:pt x="312761" y="100083"/>
                    <a:pt x="625523" y="200167"/>
                    <a:pt x="627797" y="300250"/>
                  </a:cubicBezTo>
                  <a:cubicBezTo>
                    <a:pt x="630071" y="400333"/>
                    <a:pt x="13647" y="600501"/>
                    <a:pt x="13647" y="600501"/>
                  </a:cubicBez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1" name="Straight Connector 570"/>
          <p:cNvCxnSpPr/>
          <p:nvPr/>
        </p:nvCxnSpPr>
        <p:spPr>
          <a:xfrm rot="10800000">
            <a:off x="6621441" y="514948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10800000">
            <a:off x="6629400" y="5321225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6507933" y="5040878"/>
            <a:ext cx="2286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 rot="5400000">
            <a:off x="6544446" y="5383777"/>
            <a:ext cx="153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rot="10800000">
            <a:off x="5486400" y="4941885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8458200" y="5778498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7" name="Group 319"/>
          <p:cNvGrpSpPr/>
          <p:nvPr/>
        </p:nvGrpSpPr>
        <p:grpSpPr>
          <a:xfrm>
            <a:off x="7848600" y="5545799"/>
            <a:ext cx="457200" cy="462887"/>
            <a:chOff x="7162800" y="5562601"/>
            <a:chExt cx="457200" cy="462887"/>
          </a:xfrm>
        </p:grpSpPr>
        <p:sp>
          <p:nvSpPr>
            <p:cNvPr id="578" name="Freeform 577"/>
            <p:cNvSpPr/>
            <p:nvPr/>
          </p:nvSpPr>
          <p:spPr>
            <a:xfrm>
              <a:off x="7165075" y="5568288"/>
              <a:ext cx="150125" cy="457200"/>
            </a:xfrm>
            <a:custGeom>
              <a:avLst/>
              <a:gdLst>
                <a:gd name="connsiteX0" fmla="*/ 0 w 630071"/>
                <a:gd name="connsiteY0" fmla="*/ 0 h 600501"/>
                <a:gd name="connsiteX1" fmla="*/ 627797 w 630071"/>
                <a:gd name="connsiteY1" fmla="*/ 300250 h 600501"/>
                <a:gd name="connsiteX2" fmla="*/ 13647 w 630071"/>
                <a:gd name="connsiteY2" fmla="*/ 600501 h 600501"/>
                <a:gd name="connsiteX3" fmla="*/ 13647 w 630071"/>
                <a:gd name="connsiteY3" fmla="*/ 600501 h 600501"/>
                <a:gd name="connsiteX4" fmla="*/ 13647 w 630071"/>
                <a:gd name="connsiteY4" fmla="*/ 600501 h 600501"/>
                <a:gd name="connsiteX5" fmla="*/ 13647 w 630071"/>
                <a:gd name="connsiteY5" fmla="*/ 600501 h 600501"/>
                <a:gd name="connsiteX6" fmla="*/ 13647 w 630071"/>
                <a:gd name="connsiteY6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071" h="600501">
                  <a:moveTo>
                    <a:pt x="0" y="0"/>
                  </a:moveTo>
                  <a:cubicBezTo>
                    <a:pt x="312761" y="100083"/>
                    <a:pt x="625523" y="200167"/>
                    <a:pt x="627797" y="300250"/>
                  </a:cubicBezTo>
                  <a:cubicBezTo>
                    <a:pt x="630071" y="400333"/>
                    <a:pt x="13647" y="600501"/>
                    <a:pt x="13647" y="600501"/>
                  </a:cubicBez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Freeform 578"/>
            <p:cNvSpPr/>
            <p:nvPr/>
          </p:nvSpPr>
          <p:spPr>
            <a:xfrm>
              <a:off x="7162800" y="5562601"/>
              <a:ext cx="457200" cy="457200"/>
            </a:xfrm>
            <a:custGeom>
              <a:avLst/>
              <a:gdLst>
                <a:gd name="connsiteX0" fmla="*/ 0 w 630071"/>
                <a:gd name="connsiteY0" fmla="*/ 0 h 600501"/>
                <a:gd name="connsiteX1" fmla="*/ 627797 w 630071"/>
                <a:gd name="connsiteY1" fmla="*/ 300250 h 600501"/>
                <a:gd name="connsiteX2" fmla="*/ 13647 w 630071"/>
                <a:gd name="connsiteY2" fmla="*/ 600501 h 600501"/>
                <a:gd name="connsiteX3" fmla="*/ 13647 w 630071"/>
                <a:gd name="connsiteY3" fmla="*/ 600501 h 600501"/>
                <a:gd name="connsiteX4" fmla="*/ 13647 w 630071"/>
                <a:gd name="connsiteY4" fmla="*/ 600501 h 600501"/>
                <a:gd name="connsiteX5" fmla="*/ 13647 w 630071"/>
                <a:gd name="connsiteY5" fmla="*/ 600501 h 600501"/>
                <a:gd name="connsiteX6" fmla="*/ 13647 w 630071"/>
                <a:gd name="connsiteY6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071" h="600501">
                  <a:moveTo>
                    <a:pt x="0" y="0"/>
                  </a:moveTo>
                  <a:cubicBezTo>
                    <a:pt x="312761" y="100083"/>
                    <a:pt x="625523" y="200167"/>
                    <a:pt x="627797" y="300250"/>
                  </a:cubicBezTo>
                  <a:cubicBezTo>
                    <a:pt x="630071" y="400333"/>
                    <a:pt x="13647" y="600501"/>
                    <a:pt x="13647" y="600501"/>
                  </a:cubicBez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0" name="Oval 579"/>
          <p:cNvSpPr/>
          <p:nvPr/>
        </p:nvSpPr>
        <p:spPr bwMode="auto">
          <a:xfrm>
            <a:off x="7239000" y="5170486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81" name="Straight Connector 580"/>
          <p:cNvCxnSpPr/>
          <p:nvPr/>
        </p:nvCxnSpPr>
        <p:spPr>
          <a:xfrm rot="10800000">
            <a:off x="7696200" y="5703883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rot="5400000">
            <a:off x="7467599" y="5475285"/>
            <a:ext cx="4572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 rot="10800000">
            <a:off x="7391400" y="5252369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4" name="Group 583"/>
          <p:cNvGrpSpPr/>
          <p:nvPr/>
        </p:nvGrpSpPr>
        <p:grpSpPr>
          <a:xfrm>
            <a:off x="5791200" y="4713286"/>
            <a:ext cx="533400" cy="380999"/>
            <a:chOff x="5334000" y="2286001"/>
            <a:chExt cx="533400" cy="380999"/>
          </a:xfrm>
        </p:grpSpPr>
        <p:sp>
          <p:nvSpPr>
            <p:cNvPr id="585" name="Oval 584"/>
            <p:cNvSpPr/>
            <p:nvPr/>
          </p:nvSpPr>
          <p:spPr bwMode="auto">
            <a:xfrm>
              <a:off x="5715000" y="2405742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586" name="Group 252"/>
            <p:cNvGrpSpPr/>
            <p:nvPr/>
          </p:nvGrpSpPr>
          <p:grpSpPr>
            <a:xfrm>
              <a:off x="5334375" y="2286001"/>
              <a:ext cx="381016" cy="380999"/>
              <a:chOff x="5334000" y="2286001"/>
              <a:chExt cx="227806" cy="457199"/>
            </a:xfrm>
          </p:grpSpPr>
          <p:cxnSp>
            <p:nvCxnSpPr>
              <p:cNvPr id="587" name="Straight Connector 586"/>
              <p:cNvCxnSpPr/>
              <p:nvPr/>
            </p:nvCxnSpPr>
            <p:spPr>
              <a:xfrm rot="5400000" flipH="1" flipV="1">
                <a:off x="5106194" y="2514600"/>
                <a:ext cx="456406" cy="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 rot="16200000" flipV="1">
                <a:off x="5334000" y="2286001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 rot="5400000">
                <a:off x="5334000" y="2515394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0" name="Straight Connector 589"/>
          <p:cNvCxnSpPr/>
          <p:nvPr/>
        </p:nvCxnSpPr>
        <p:spPr>
          <a:xfrm rot="10800000">
            <a:off x="6324600" y="4912854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rot="10800000">
            <a:off x="5486400" y="5475284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2" name="Group 591"/>
          <p:cNvGrpSpPr/>
          <p:nvPr/>
        </p:nvGrpSpPr>
        <p:grpSpPr>
          <a:xfrm>
            <a:off x="5791200" y="5246685"/>
            <a:ext cx="533400" cy="380999"/>
            <a:chOff x="5334000" y="2286001"/>
            <a:chExt cx="533400" cy="380999"/>
          </a:xfrm>
        </p:grpSpPr>
        <p:sp>
          <p:nvSpPr>
            <p:cNvPr id="593" name="Oval 592"/>
            <p:cNvSpPr/>
            <p:nvPr/>
          </p:nvSpPr>
          <p:spPr bwMode="auto">
            <a:xfrm>
              <a:off x="5715000" y="2405742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594" name="Group 252"/>
            <p:cNvGrpSpPr/>
            <p:nvPr/>
          </p:nvGrpSpPr>
          <p:grpSpPr>
            <a:xfrm>
              <a:off x="5334375" y="2286001"/>
              <a:ext cx="381016" cy="380999"/>
              <a:chOff x="5334000" y="2286001"/>
              <a:chExt cx="227806" cy="457199"/>
            </a:xfrm>
          </p:grpSpPr>
          <p:cxnSp>
            <p:nvCxnSpPr>
              <p:cNvPr id="595" name="Straight Connector 594"/>
              <p:cNvCxnSpPr/>
              <p:nvPr/>
            </p:nvCxnSpPr>
            <p:spPr>
              <a:xfrm rot="5400000" flipH="1" flipV="1">
                <a:off x="5106194" y="2514600"/>
                <a:ext cx="456406" cy="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/>
              <p:cNvCxnSpPr/>
              <p:nvPr/>
            </p:nvCxnSpPr>
            <p:spPr>
              <a:xfrm rot="16200000" flipV="1">
                <a:off x="5334000" y="2286001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/>
              <p:cNvCxnSpPr/>
              <p:nvPr/>
            </p:nvCxnSpPr>
            <p:spPr>
              <a:xfrm rot="5400000">
                <a:off x="5334000" y="2515394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8" name="Straight Connector 597"/>
          <p:cNvCxnSpPr/>
          <p:nvPr/>
        </p:nvCxnSpPr>
        <p:spPr>
          <a:xfrm rot="10800000">
            <a:off x="6324600" y="5446253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9" name="Group 319"/>
          <p:cNvGrpSpPr/>
          <p:nvPr/>
        </p:nvGrpSpPr>
        <p:grpSpPr>
          <a:xfrm>
            <a:off x="6781800" y="6161087"/>
            <a:ext cx="457200" cy="462887"/>
            <a:chOff x="7162800" y="5562601"/>
            <a:chExt cx="457200" cy="462887"/>
          </a:xfrm>
        </p:grpSpPr>
        <p:sp>
          <p:nvSpPr>
            <p:cNvPr id="600" name="Freeform 599"/>
            <p:cNvSpPr/>
            <p:nvPr/>
          </p:nvSpPr>
          <p:spPr>
            <a:xfrm>
              <a:off x="7165075" y="5568288"/>
              <a:ext cx="150125" cy="457200"/>
            </a:xfrm>
            <a:custGeom>
              <a:avLst/>
              <a:gdLst>
                <a:gd name="connsiteX0" fmla="*/ 0 w 630071"/>
                <a:gd name="connsiteY0" fmla="*/ 0 h 600501"/>
                <a:gd name="connsiteX1" fmla="*/ 627797 w 630071"/>
                <a:gd name="connsiteY1" fmla="*/ 300250 h 600501"/>
                <a:gd name="connsiteX2" fmla="*/ 13647 w 630071"/>
                <a:gd name="connsiteY2" fmla="*/ 600501 h 600501"/>
                <a:gd name="connsiteX3" fmla="*/ 13647 w 630071"/>
                <a:gd name="connsiteY3" fmla="*/ 600501 h 600501"/>
                <a:gd name="connsiteX4" fmla="*/ 13647 w 630071"/>
                <a:gd name="connsiteY4" fmla="*/ 600501 h 600501"/>
                <a:gd name="connsiteX5" fmla="*/ 13647 w 630071"/>
                <a:gd name="connsiteY5" fmla="*/ 600501 h 600501"/>
                <a:gd name="connsiteX6" fmla="*/ 13647 w 630071"/>
                <a:gd name="connsiteY6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071" h="600501">
                  <a:moveTo>
                    <a:pt x="0" y="0"/>
                  </a:moveTo>
                  <a:cubicBezTo>
                    <a:pt x="312761" y="100083"/>
                    <a:pt x="625523" y="200167"/>
                    <a:pt x="627797" y="300250"/>
                  </a:cubicBezTo>
                  <a:cubicBezTo>
                    <a:pt x="630071" y="400333"/>
                    <a:pt x="13647" y="600501"/>
                    <a:pt x="13647" y="600501"/>
                  </a:cubicBez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Freeform 600"/>
            <p:cNvSpPr/>
            <p:nvPr/>
          </p:nvSpPr>
          <p:spPr>
            <a:xfrm>
              <a:off x="7162800" y="5562601"/>
              <a:ext cx="457200" cy="457200"/>
            </a:xfrm>
            <a:custGeom>
              <a:avLst/>
              <a:gdLst>
                <a:gd name="connsiteX0" fmla="*/ 0 w 630071"/>
                <a:gd name="connsiteY0" fmla="*/ 0 h 600501"/>
                <a:gd name="connsiteX1" fmla="*/ 627797 w 630071"/>
                <a:gd name="connsiteY1" fmla="*/ 300250 h 600501"/>
                <a:gd name="connsiteX2" fmla="*/ 13647 w 630071"/>
                <a:gd name="connsiteY2" fmla="*/ 600501 h 600501"/>
                <a:gd name="connsiteX3" fmla="*/ 13647 w 630071"/>
                <a:gd name="connsiteY3" fmla="*/ 600501 h 600501"/>
                <a:gd name="connsiteX4" fmla="*/ 13647 w 630071"/>
                <a:gd name="connsiteY4" fmla="*/ 600501 h 600501"/>
                <a:gd name="connsiteX5" fmla="*/ 13647 w 630071"/>
                <a:gd name="connsiteY5" fmla="*/ 600501 h 600501"/>
                <a:gd name="connsiteX6" fmla="*/ 13647 w 630071"/>
                <a:gd name="connsiteY6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071" h="600501">
                  <a:moveTo>
                    <a:pt x="0" y="0"/>
                  </a:moveTo>
                  <a:cubicBezTo>
                    <a:pt x="312761" y="100083"/>
                    <a:pt x="625523" y="200167"/>
                    <a:pt x="627797" y="300250"/>
                  </a:cubicBezTo>
                  <a:cubicBezTo>
                    <a:pt x="630071" y="400333"/>
                    <a:pt x="13647" y="600501"/>
                    <a:pt x="13647" y="600501"/>
                  </a:cubicBez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2" name="Straight Connector 601"/>
          <p:cNvCxnSpPr/>
          <p:nvPr/>
        </p:nvCxnSpPr>
        <p:spPr>
          <a:xfrm rot="10800000">
            <a:off x="6621441" y="6292488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 rot="10800000">
            <a:off x="6629400" y="6464227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rot="5400000">
            <a:off x="6507933" y="6183880"/>
            <a:ext cx="2286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 rot="5400000">
            <a:off x="6544446" y="6526779"/>
            <a:ext cx="153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rot="10800000">
            <a:off x="5486400" y="6019800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Oval 606"/>
          <p:cNvSpPr/>
          <p:nvPr/>
        </p:nvSpPr>
        <p:spPr bwMode="auto">
          <a:xfrm>
            <a:off x="7239000" y="6313488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08" name="Straight Connector 607"/>
          <p:cNvCxnSpPr/>
          <p:nvPr/>
        </p:nvCxnSpPr>
        <p:spPr>
          <a:xfrm rot="10800000">
            <a:off x="7391400" y="6395371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9" name="Group 608"/>
          <p:cNvGrpSpPr/>
          <p:nvPr/>
        </p:nvGrpSpPr>
        <p:grpSpPr>
          <a:xfrm>
            <a:off x="5791200" y="5856288"/>
            <a:ext cx="533400" cy="380999"/>
            <a:chOff x="5334000" y="2286001"/>
            <a:chExt cx="533400" cy="380999"/>
          </a:xfrm>
        </p:grpSpPr>
        <p:sp>
          <p:nvSpPr>
            <p:cNvPr id="610" name="Oval 609"/>
            <p:cNvSpPr/>
            <p:nvPr/>
          </p:nvSpPr>
          <p:spPr bwMode="auto">
            <a:xfrm>
              <a:off x="5715000" y="2405742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611" name="Group 252"/>
            <p:cNvGrpSpPr/>
            <p:nvPr/>
          </p:nvGrpSpPr>
          <p:grpSpPr>
            <a:xfrm>
              <a:off x="5334375" y="2286001"/>
              <a:ext cx="381016" cy="380999"/>
              <a:chOff x="5334000" y="2286001"/>
              <a:chExt cx="227806" cy="457199"/>
            </a:xfrm>
          </p:grpSpPr>
          <p:cxnSp>
            <p:nvCxnSpPr>
              <p:cNvPr id="612" name="Straight Connector 611"/>
              <p:cNvCxnSpPr/>
              <p:nvPr/>
            </p:nvCxnSpPr>
            <p:spPr>
              <a:xfrm rot="5400000" flipH="1" flipV="1">
                <a:off x="5106194" y="2514600"/>
                <a:ext cx="456406" cy="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 rot="16200000" flipV="1">
                <a:off x="5334000" y="2286001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 rot="5400000">
                <a:off x="5334000" y="2515394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5" name="Straight Connector 614"/>
          <p:cNvCxnSpPr/>
          <p:nvPr/>
        </p:nvCxnSpPr>
        <p:spPr>
          <a:xfrm rot="10800000">
            <a:off x="6324600" y="605585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rot="10800000">
            <a:off x="5486400" y="661828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/>
          <p:cNvGrpSpPr/>
          <p:nvPr/>
        </p:nvGrpSpPr>
        <p:grpSpPr>
          <a:xfrm>
            <a:off x="5791200" y="6389687"/>
            <a:ext cx="533400" cy="380999"/>
            <a:chOff x="5334000" y="2286001"/>
            <a:chExt cx="533400" cy="380999"/>
          </a:xfrm>
        </p:grpSpPr>
        <p:sp>
          <p:nvSpPr>
            <p:cNvPr id="618" name="Oval 617"/>
            <p:cNvSpPr/>
            <p:nvPr/>
          </p:nvSpPr>
          <p:spPr bwMode="auto">
            <a:xfrm>
              <a:off x="5715000" y="2405742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619" name="Group 252"/>
            <p:cNvGrpSpPr/>
            <p:nvPr/>
          </p:nvGrpSpPr>
          <p:grpSpPr>
            <a:xfrm>
              <a:off x="5334375" y="2286001"/>
              <a:ext cx="381016" cy="380999"/>
              <a:chOff x="5334000" y="2286001"/>
              <a:chExt cx="227806" cy="457199"/>
            </a:xfrm>
          </p:grpSpPr>
          <p:cxnSp>
            <p:nvCxnSpPr>
              <p:cNvPr id="620" name="Straight Connector 619"/>
              <p:cNvCxnSpPr/>
              <p:nvPr/>
            </p:nvCxnSpPr>
            <p:spPr>
              <a:xfrm rot="5400000" flipH="1" flipV="1">
                <a:off x="5106194" y="2514600"/>
                <a:ext cx="456406" cy="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 rot="16200000" flipV="1">
                <a:off x="5334000" y="2286001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 rot="5400000">
                <a:off x="5334000" y="2515394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3" name="Straight Connector 622"/>
          <p:cNvCxnSpPr/>
          <p:nvPr/>
        </p:nvCxnSpPr>
        <p:spPr>
          <a:xfrm rot="10800000">
            <a:off x="6324600" y="6589255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 rot="10800000">
            <a:off x="7696200" y="5932486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/>
          <p:cNvCxnSpPr/>
          <p:nvPr/>
        </p:nvCxnSpPr>
        <p:spPr>
          <a:xfrm rot="16200000" flipV="1">
            <a:off x="7466805" y="6160294"/>
            <a:ext cx="4572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Oval 625"/>
          <p:cNvSpPr/>
          <p:nvPr/>
        </p:nvSpPr>
        <p:spPr bwMode="auto">
          <a:xfrm>
            <a:off x="8305800" y="5703886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523875"/>
            <a:ext cx="7773988" cy="650875"/>
          </a:xfrm>
        </p:spPr>
        <p:txBody>
          <a:bodyPr lIns="90000" tIns="46800" rIns="90000" bIns="4680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/>
              <a:t>Complementary CMOS</a:t>
            </a:r>
            <a:br>
              <a:rPr lang="en-GB" dirty="0" smtClean="0"/>
            </a:br>
            <a:r>
              <a:rPr lang="en-GB" dirty="0" smtClean="0"/>
              <a:t>(single complex cell)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3988" cy="4532313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Complementary CMOS logic gates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nMOS </a:t>
            </a:r>
            <a:r>
              <a:rPr lang="en-GB" sz="2400" i="1" smtClean="0"/>
              <a:t>pull-down network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pMOS </a:t>
            </a:r>
            <a:r>
              <a:rPr lang="en-GB" sz="2400" i="1" smtClean="0"/>
              <a:t>pull-up network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a.k.a. static CMOS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943600" y="2362200"/>
          <a:ext cx="2971800" cy="2551113"/>
        </p:xfrm>
        <a:graphic>
          <a:graphicData uri="http://schemas.openxmlformats.org/presentationml/2006/ole">
            <p:oleObj spid="_x0000_s141314" r:id="rId4" imgW="1571760" imgH="1352520" progId="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4800600"/>
            <a:ext cx="5640388" cy="1485900"/>
            <a:chOff x="384" y="2496"/>
            <a:chExt cx="3553" cy="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752" y="3087"/>
              <a:ext cx="1184" cy="344"/>
              <a:chOff x="2752" y="3087"/>
              <a:chExt cx="1184" cy="344"/>
            </a:xfrm>
          </p:grpSpPr>
          <p:sp>
            <p:nvSpPr>
              <p:cNvPr id="3109" name="AutoShape 6"/>
              <p:cNvSpPr>
                <a:spLocks noChangeArrowheads="1"/>
              </p:cNvSpPr>
              <p:nvPr/>
            </p:nvSpPr>
            <p:spPr bwMode="auto">
              <a:xfrm>
                <a:off x="2752" y="3087"/>
                <a:ext cx="1184" cy="344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10" name="Text Box 7"/>
              <p:cNvSpPr txBox="1">
                <a:spLocks noChangeArrowheads="1"/>
              </p:cNvSpPr>
              <p:nvPr/>
            </p:nvSpPr>
            <p:spPr bwMode="auto">
              <a:xfrm>
                <a:off x="2752" y="3087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X (crowbar)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68" y="3087"/>
              <a:ext cx="1184" cy="344"/>
              <a:chOff x="1568" y="3087"/>
              <a:chExt cx="1184" cy="344"/>
            </a:xfrm>
          </p:grpSpPr>
          <p:sp>
            <p:nvSpPr>
              <p:cNvPr id="3107" name="AutoShape 9"/>
              <p:cNvSpPr>
                <a:spLocks noChangeArrowheads="1"/>
              </p:cNvSpPr>
              <p:nvPr/>
            </p:nvSpPr>
            <p:spPr bwMode="auto">
              <a:xfrm>
                <a:off x="1568" y="3087"/>
                <a:ext cx="1184" cy="344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08" name="Text Box 10"/>
              <p:cNvSpPr txBox="1">
                <a:spLocks noChangeArrowheads="1"/>
              </p:cNvSpPr>
              <p:nvPr/>
            </p:nvSpPr>
            <p:spPr bwMode="auto">
              <a:xfrm>
                <a:off x="1568" y="3087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0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84" y="3087"/>
              <a:ext cx="1184" cy="344"/>
              <a:chOff x="384" y="3087"/>
              <a:chExt cx="1184" cy="344"/>
            </a:xfrm>
          </p:grpSpPr>
          <p:sp>
            <p:nvSpPr>
              <p:cNvPr id="3105" name="AutoShape 12"/>
              <p:cNvSpPr>
                <a:spLocks noChangeArrowheads="1"/>
              </p:cNvSpPr>
              <p:nvPr/>
            </p:nvSpPr>
            <p:spPr bwMode="auto">
              <a:xfrm>
                <a:off x="384" y="3087"/>
                <a:ext cx="1184" cy="344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06" name="Text Box 13"/>
              <p:cNvSpPr txBox="1">
                <a:spLocks noChangeArrowheads="1"/>
              </p:cNvSpPr>
              <p:nvPr/>
            </p:nvSpPr>
            <p:spPr bwMode="auto">
              <a:xfrm>
                <a:off x="384" y="3087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Pull-down ON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52" y="2745"/>
              <a:ext cx="1184" cy="342"/>
              <a:chOff x="2752" y="2745"/>
              <a:chExt cx="1184" cy="342"/>
            </a:xfrm>
          </p:grpSpPr>
          <p:sp>
            <p:nvSpPr>
              <p:cNvPr id="3103" name="AutoShape 15"/>
              <p:cNvSpPr>
                <a:spLocks noChangeArrowheads="1"/>
              </p:cNvSpPr>
              <p:nvPr/>
            </p:nvSpPr>
            <p:spPr bwMode="auto">
              <a:xfrm>
                <a:off x="2752" y="2745"/>
                <a:ext cx="1184" cy="342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04" name="Text Box 16"/>
              <p:cNvSpPr txBox="1">
                <a:spLocks noChangeArrowheads="1"/>
              </p:cNvSpPr>
              <p:nvPr/>
            </p:nvSpPr>
            <p:spPr bwMode="auto">
              <a:xfrm>
                <a:off x="2752" y="2745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568" y="2745"/>
              <a:ext cx="1184" cy="342"/>
              <a:chOff x="1568" y="2745"/>
              <a:chExt cx="1184" cy="342"/>
            </a:xfrm>
          </p:grpSpPr>
          <p:sp>
            <p:nvSpPr>
              <p:cNvPr id="3101" name="AutoShape 18"/>
              <p:cNvSpPr>
                <a:spLocks noChangeArrowheads="1"/>
              </p:cNvSpPr>
              <p:nvPr/>
            </p:nvSpPr>
            <p:spPr bwMode="auto">
              <a:xfrm>
                <a:off x="1568" y="2745"/>
                <a:ext cx="1184" cy="342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02" name="Text Box 19"/>
              <p:cNvSpPr txBox="1">
                <a:spLocks noChangeArrowheads="1"/>
              </p:cNvSpPr>
              <p:nvPr/>
            </p:nvSpPr>
            <p:spPr bwMode="auto">
              <a:xfrm>
                <a:off x="1568" y="2745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Z (float)</a:t>
                </a: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384" y="2745"/>
              <a:ext cx="1184" cy="342"/>
              <a:chOff x="384" y="2745"/>
              <a:chExt cx="1184" cy="342"/>
            </a:xfrm>
          </p:grpSpPr>
          <p:sp>
            <p:nvSpPr>
              <p:cNvPr id="3099" name="AutoShape 21"/>
              <p:cNvSpPr>
                <a:spLocks noChangeArrowheads="1"/>
              </p:cNvSpPr>
              <p:nvPr/>
            </p:nvSpPr>
            <p:spPr bwMode="auto">
              <a:xfrm>
                <a:off x="384" y="2745"/>
                <a:ext cx="1184" cy="342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00" name="Text Box 22"/>
              <p:cNvSpPr txBox="1">
                <a:spLocks noChangeArrowheads="1"/>
              </p:cNvSpPr>
              <p:nvPr/>
            </p:nvSpPr>
            <p:spPr bwMode="auto">
              <a:xfrm>
                <a:off x="384" y="2745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Pull-down OFF</a:t>
                </a: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752" y="2496"/>
              <a:ext cx="1184" cy="249"/>
              <a:chOff x="2752" y="2496"/>
              <a:chExt cx="1184" cy="249"/>
            </a:xfrm>
          </p:grpSpPr>
          <p:sp>
            <p:nvSpPr>
              <p:cNvPr id="3097" name="AutoShape 24"/>
              <p:cNvSpPr>
                <a:spLocks noChangeArrowheads="1"/>
              </p:cNvSpPr>
              <p:nvPr/>
            </p:nvSpPr>
            <p:spPr bwMode="auto">
              <a:xfrm>
                <a:off x="2752" y="2496"/>
                <a:ext cx="1184" cy="249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98" name="Text Box 25"/>
              <p:cNvSpPr txBox="1">
                <a:spLocks noChangeArrowheads="1"/>
              </p:cNvSpPr>
              <p:nvPr/>
            </p:nvSpPr>
            <p:spPr bwMode="auto">
              <a:xfrm>
                <a:off x="2752" y="2496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Pull-up ON</a:t>
                </a: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568" y="2496"/>
              <a:ext cx="1184" cy="249"/>
              <a:chOff x="1568" y="2496"/>
              <a:chExt cx="1184" cy="249"/>
            </a:xfrm>
          </p:grpSpPr>
          <p:sp>
            <p:nvSpPr>
              <p:cNvPr id="3095" name="AutoShape 27"/>
              <p:cNvSpPr>
                <a:spLocks noChangeArrowheads="1"/>
              </p:cNvSpPr>
              <p:nvPr/>
            </p:nvSpPr>
            <p:spPr bwMode="auto">
              <a:xfrm>
                <a:off x="1568" y="2496"/>
                <a:ext cx="1184" cy="249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96" name="Text Box 28"/>
              <p:cNvSpPr txBox="1">
                <a:spLocks noChangeArrowheads="1"/>
              </p:cNvSpPr>
              <p:nvPr/>
            </p:nvSpPr>
            <p:spPr bwMode="auto">
              <a:xfrm>
                <a:off x="1568" y="2496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Pull-up OFF</a:t>
                </a:r>
              </a:p>
            </p:txBody>
          </p:sp>
        </p:grpSp>
        <p:sp>
          <p:nvSpPr>
            <p:cNvPr id="3086" name="AutoShape 29"/>
            <p:cNvSpPr>
              <a:spLocks noChangeArrowheads="1"/>
            </p:cNvSpPr>
            <p:nvPr/>
          </p:nvSpPr>
          <p:spPr bwMode="auto">
            <a:xfrm>
              <a:off x="384" y="2496"/>
              <a:ext cx="1184" cy="249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87" name="Line 30"/>
            <p:cNvSpPr>
              <a:spLocks noChangeShapeType="1"/>
            </p:cNvSpPr>
            <p:nvPr/>
          </p:nvSpPr>
          <p:spPr bwMode="auto">
            <a:xfrm>
              <a:off x="384" y="2496"/>
              <a:ext cx="355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31"/>
            <p:cNvSpPr>
              <a:spLocks noChangeShapeType="1"/>
            </p:cNvSpPr>
            <p:nvPr/>
          </p:nvSpPr>
          <p:spPr bwMode="auto">
            <a:xfrm>
              <a:off x="384" y="2745"/>
              <a:ext cx="355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32"/>
            <p:cNvSpPr>
              <a:spLocks noChangeShapeType="1"/>
            </p:cNvSpPr>
            <p:nvPr/>
          </p:nvSpPr>
          <p:spPr bwMode="auto">
            <a:xfrm>
              <a:off x="384" y="3087"/>
              <a:ext cx="355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33"/>
            <p:cNvSpPr>
              <a:spLocks noChangeShapeType="1"/>
            </p:cNvSpPr>
            <p:nvPr/>
          </p:nvSpPr>
          <p:spPr bwMode="auto">
            <a:xfrm>
              <a:off x="384" y="3431"/>
              <a:ext cx="355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34"/>
            <p:cNvSpPr>
              <a:spLocks noChangeShapeType="1"/>
            </p:cNvSpPr>
            <p:nvPr/>
          </p:nvSpPr>
          <p:spPr bwMode="auto">
            <a:xfrm>
              <a:off x="384" y="2496"/>
              <a:ext cx="1" cy="93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35"/>
            <p:cNvSpPr>
              <a:spLocks noChangeShapeType="1"/>
            </p:cNvSpPr>
            <p:nvPr/>
          </p:nvSpPr>
          <p:spPr bwMode="auto">
            <a:xfrm>
              <a:off x="1568" y="2496"/>
              <a:ext cx="1" cy="93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36"/>
            <p:cNvSpPr>
              <a:spLocks noChangeShapeType="1"/>
            </p:cNvSpPr>
            <p:nvPr/>
          </p:nvSpPr>
          <p:spPr bwMode="auto">
            <a:xfrm>
              <a:off x="2752" y="2496"/>
              <a:ext cx="1" cy="9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37"/>
            <p:cNvSpPr>
              <a:spLocks noChangeShapeType="1"/>
            </p:cNvSpPr>
            <p:nvPr/>
          </p:nvSpPr>
          <p:spPr bwMode="auto">
            <a:xfrm>
              <a:off x="3936" y="2496"/>
              <a:ext cx="1" cy="93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114800" cy="650875"/>
          </a:xfrm>
        </p:spPr>
        <p:txBody>
          <a:bodyPr lIns="90000" tIns="46800" rIns="90000" bIns="4680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/>
              <a:t>Series and Parallel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581400"/>
            <a:ext cx="4038600" cy="1676400"/>
          </a:xfrm>
        </p:spPr>
        <p:txBody>
          <a:bodyPr lIns="90000" tIns="46800" rIns="90000" bIns="46800" rtlCol="0">
            <a:normAutofit fontScale="92500" lnSpcReduction="20000"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400" dirty="0" smtClean="0"/>
          </a:p>
          <a:p>
            <a:pPr eaLnBrk="1" fontAlgn="auto" hangingPunct="1">
              <a:lnSpc>
                <a:spcPct val="93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err="1" smtClean="0"/>
              <a:t>nMOS</a:t>
            </a:r>
            <a:r>
              <a:rPr lang="en-GB" sz="2400" dirty="0" smtClean="0"/>
              <a:t>: 1 = 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err="1" smtClean="0"/>
              <a:t>pMOS</a:t>
            </a:r>
            <a:r>
              <a:rPr lang="en-GB" sz="2400" dirty="0" smtClean="0"/>
              <a:t>: 0 = 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i="1" dirty="0" smtClean="0"/>
              <a:t>Series</a:t>
            </a:r>
            <a:r>
              <a:rPr lang="en-GB" sz="2400" dirty="0" smtClean="0"/>
              <a:t>: both must be 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i="1" dirty="0" smtClean="0"/>
              <a:t>Parallel</a:t>
            </a:r>
            <a:r>
              <a:rPr lang="en-GB" sz="2400" dirty="0" smtClean="0"/>
              <a:t>: either can be ON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114800" y="304800"/>
          <a:ext cx="5029200" cy="6324600"/>
        </p:xfrm>
        <a:graphic>
          <a:graphicData uri="http://schemas.openxmlformats.org/presentationml/2006/ole">
            <p:oleObj spid="_x0000_s142338" r:id="rId4" imgW="3257640" imgH="454356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3810000" cy="6096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 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657600" y="2286000"/>
          <a:ext cx="3897313" cy="3962400"/>
        </p:xfrm>
        <a:graphic>
          <a:graphicData uri="http://schemas.openxmlformats.org/presentationml/2006/ole">
            <p:oleObj spid="_x0000_s143362" r:id="rId4" imgW="1143000" imgH="1162080" progId="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219200" y="1524000"/>
          <a:ext cx="3429000" cy="679450"/>
        </p:xfrm>
        <a:graphic>
          <a:graphicData uri="http://schemas.openxmlformats.org/presentationml/2006/ole">
            <p:oleObj spid="_x0000_s143363" name="Equation" r:id="rId5" imgW="1218960" imgH="241200" progId="Equation.3">
              <p:embed/>
            </p:oleObj>
          </a:graphicData>
        </a:graphic>
      </p:graphicFrame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457200" y="762000"/>
            <a:ext cx="6705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>
                <a:latin typeface="Calibri" pitchFamily="34" charset="0"/>
              </a:rPr>
              <a:t>Compound gates</a:t>
            </a:r>
            <a:r>
              <a:rPr lang="en-GB" sz="2400" dirty="0">
                <a:latin typeface="Calibri" pitchFamily="34" charset="0"/>
              </a:rPr>
              <a:t> can do any inverting function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2819400" y="152400"/>
            <a:ext cx="426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Compound Gates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462</Words>
  <Application>Microsoft Office PowerPoint</Application>
  <PresentationFormat>On-screen Show (4:3)</PresentationFormat>
  <Paragraphs>277</Paragraphs>
  <Slides>19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Slide 1</vt:lpstr>
      <vt:lpstr>Slide 2</vt:lpstr>
      <vt:lpstr>Conduction Complement</vt:lpstr>
      <vt:lpstr>Slide 4</vt:lpstr>
      <vt:lpstr>CMOS Gate Design</vt:lpstr>
      <vt:lpstr>Slide 6</vt:lpstr>
      <vt:lpstr>Complementary CMOS (single complex cell)</vt:lpstr>
      <vt:lpstr>Series and Parallel</vt:lpstr>
      <vt:lpstr>Slide 9</vt:lpstr>
      <vt:lpstr>Example:</vt:lpstr>
      <vt:lpstr>Example:</vt:lpstr>
      <vt:lpstr>Example:</vt:lpstr>
      <vt:lpstr>Several Realizations: NMOS </vt:lpstr>
      <vt:lpstr>Several Realizations: PMOS </vt:lpstr>
      <vt:lpstr>Different single complex cell designs using CMOS</vt:lpstr>
      <vt:lpstr>Different single complex cell designs using CMOS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Debashis </dc:creator>
  <cp:lastModifiedBy>ME</cp:lastModifiedBy>
  <cp:revision>32</cp:revision>
  <dcterms:created xsi:type="dcterms:W3CDTF">2011-07-22T06:05:21Z</dcterms:created>
  <dcterms:modified xsi:type="dcterms:W3CDTF">2020-02-05T05:09:58Z</dcterms:modified>
</cp:coreProperties>
</file>