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30" r:id="rId10"/>
    <p:sldId id="322" r:id="rId11"/>
    <p:sldId id="326" r:id="rId12"/>
    <p:sldId id="324" r:id="rId13"/>
    <p:sldId id="325" r:id="rId14"/>
    <p:sldId id="269" r:id="rId15"/>
    <p:sldId id="271" r:id="rId16"/>
    <p:sldId id="277" r:id="rId17"/>
    <p:sldId id="273" r:id="rId18"/>
    <p:sldId id="275" r:id="rId19"/>
    <p:sldId id="276" r:id="rId20"/>
    <p:sldId id="305" r:id="rId21"/>
    <p:sldId id="307" r:id="rId22"/>
    <p:sldId id="309" r:id="rId23"/>
    <p:sldId id="310" r:id="rId24"/>
    <p:sldId id="278" r:id="rId25"/>
    <p:sldId id="280" r:id="rId26"/>
    <p:sldId id="302" r:id="rId27"/>
    <p:sldId id="313" r:id="rId28"/>
    <p:sldId id="283" r:id="rId29"/>
    <p:sldId id="288" r:id="rId30"/>
    <p:sldId id="291" r:id="rId31"/>
    <p:sldId id="289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27" r:id="rId40"/>
    <p:sldId id="328" r:id="rId41"/>
    <p:sldId id="329" r:id="rId42"/>
    <p:sldId id="31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DDDDD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9" autoAdjust="0"/>
    <p:restoredTop sz="94798" autoAdjust="0"/>
  </p:normalViewPr>
  <p:slideViewPr>
    <p:cSldViewPr>
      <p:cViewPr varScale="1">
        <p:scale>
          <a:sx n="47" d="100"/>
          <a:sy n="4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9D450-6516-496E-BFF7-C06FBFCE0D2B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B7F9D-8F4B-45DA-AA57-9650BD87A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B7F9D-8F4B-45DA-AA57-9650BD87A40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8ED2-F91D-4BD8-B83E-D77E4B71B1B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E48D-6FBA-496F-989C-77DDE1CCF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47800"/>
            <a:ext cx="2362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685800" y="14478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858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H="1">
            <a:off x="2819400" y="160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9906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8382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1430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954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4478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6002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7526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098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3622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9050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20574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25146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6670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29000" y="1447800"/>
            <a:ext cx="2362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 flipH="1">
            <a:off x="3429000" y="14478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638800" y="1676400"/>
            <a:ext cx="152400" cy="152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5814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8862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1910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4958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51054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48006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410200" y="14478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685800" y="1447800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971800" y="1752600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85800" y="2286000"/>
            <a:ext cx="2362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10800000" flipH="1">
            <a:off x="685800" y="22860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6858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 flipH="1">
            <a:off x="2819400" y="24384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9906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8382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11430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2954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14478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16002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17526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22098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23622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19050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0574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25146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26670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29000" y="2286000"/>
            <a:ext cx="2362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rot="10800000" flipH="1">
            <a:off x="3429000" y="22860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638800" y="2514600"/>
            <a:ext cx="152400" cy="152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35814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38862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41910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44958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51054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48006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5410200" y="2286000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685800" y="2286000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971800" y="2590800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flipH="1">
            <a:off x="685800" y="2971800"/>
            <a:ext cx="510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rot="10800000">
            <a:off x="5562600" y="297180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V="1">
            <a:off x="54102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685800" y="312420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V="1">
            <a:off x="51054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V="1">
            <a:off x="52578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49530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48006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V="1">
            <a:off x="46482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44958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V="1">
            <a:off x="43434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V="1">
            <a:off x="38862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V="1">
            <a:off x="37338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41910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40386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35814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34290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V="1">
            <a:off x="5715000" y="2971800"/>
            <a:ext cx="762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V="1">
            <a:off x="685800" y="3276600"/>
            <a:ext cx="762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32766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V="1">
            <a:off x="29718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31242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V="1">
            <a:off x="28194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26670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V="1">
            <a:off x="25146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V="1">
            <a:off x="23622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V="1">
            <a:off x="22098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17526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V="1">
            <a:off x="16002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20574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19050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 flipV="1">
            <a:off x="14478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V="1">
            <a:off x="12954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9906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V="1">
            <a:off x="11430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8382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V="1">
            <a:off x="685800" y="2971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 flipH="1">
            <a:off x="685800" y="3733800"/>
            <a:ext cx="510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rot="10800000">
            <a:off x="5562600" y="373380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V="1">
            <a:off x="54102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>
            <a:off x="685800" y="388620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V="1">
            <a:off x="51054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52578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V="1">
            <a:off x="49530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48006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V="1">
            <a:off x="46482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V="1">
            <a:off x="44958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V="1">
            <a:off x="43434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38862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V="1">
            <a:off x="37338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V="1">
            <a:off x="41910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V="1">
            <a:off x="40386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V="1">
            <a:off x="35814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V="1">
            <a:off x="34290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 flipV="1">
            <a:off x="5715000" y="3733800"/>
            <a:ext cx="762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685800" y="4038600"/>
            <a:ext cx="762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V="1">
            <a:off x="32766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V="1">
            <a:off x="29718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31242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6200000" flipV="1">
            <a:off x="28194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V="1">
            <a:off x="26670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V="1">
            <a:off x="25146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23622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V="1">
            <a:off x="22098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17526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6200000" flipV="1">
            <a:off x="16002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20574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6200000" flipV="1">
            <a:off x="19050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 flipV="1">
            <a:off x="14478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V="1">
            <a:off x="12954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V="1">
            <a:off x="9906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V="1">
            <a:off x="11430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V="1">
            <a:off x="8382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V="1">
            <a:off x="685800" y="3733800"/>
            <a:ext cx="381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990600" y="5410200"/>
            <a:ext cx="23622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875507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953294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1027907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1105694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1178719" y="5601494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1256507" y="5599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1331119" y="5601494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1408907" y="5599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1486694" y="5601494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564482" y="5599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639094" y="5601494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1716882" y="5599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1789907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1867694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1942307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2020094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2096294" y="5601494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2174082" y="5599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2248694" y="5601494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2326482" y="5599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2399507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2477294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2551907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>
            <a:off x="2629694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>
            <a:off x="2707482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>
            <a:off x="2785269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>
            <a:off x="2859882" y="5601494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>
            <a:off x="2937669" y="5599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>
            <a:off x="3010694" y="5601494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3088482" y="5599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990600" y="6170613"/>
            <a:ext cx="23622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rot="5400000">
            <a:off x="875507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953294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1027907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>
            <a:off x="1105694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>
            <a:off x="1178719" y="6361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5400000">
            <a:off x="1256507" y="6360319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1331119" y="6361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1408907" y="6360319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>
            <a:off x="1486694" y="6361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1564482" y="6360319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5400000">
            <a:off x="1639094" y="6361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1716882" y="6360319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1789907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5400000">
            <a:off x="1867694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1942307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2020094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5400000">
            <a:off x="2096294" y="6361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2174082" y="6360319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2248694" y="6361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>
            <a:off x="2326482" y="6360319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2399507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>
            <a:off x="2477294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5400000">
            <a:off x="2551907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>
            <a:off x="2629694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2707482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2785269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5400000">
            <a:off x="2859882" y="6361906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>
            <a:off x="2937669" y="6360319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>
            <a:off x="3010694" y="6361906"/>
            <a:ext cx="381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3088482" y="6360319"/>
            <a:ext cx="381000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5638800" y="5399088"/>
            <a:ext cx="23622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5638800" y="5475288"/>
            <a:ext cx="2362200" cy="15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5638800" y="5551488"/>
            <a:ext cx="2362200" cy="15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5638800" y="5627688"/>
            <a:ext cx="2362200" cy="15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638800" y="5703888"/>
            <a:ext cx="2362200" cy="15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5638800" y="6248400"/>
            <a:ext cx="2362200" cy="381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5638800" y="6324600"/>
            <a:ext cx="23622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638800" y="6400800"/>
            <a:ext cx="23622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5638800" y="6477000"/>
            <a:ext cx="23622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5638800" y="6553200"/>
            <a:ext cx="23622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42" name="TextBox 248"/>
          <p:cNvSpPr txBox="1">
            <a:spLocks noChangeArrowheads="1"/>
          </p:cNvSpPr>
          <p:nvPr/>
        </p:nvSpPr>
        <p:spPr bwMode="auto">
          <a:xfrm>
            <a:off x="2438400" y="7620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Thin Oxide</a:t>
            </a:r>
          </a:p>
        </p:txBody>
      </p:sp>
      <p:sp>
        <p:nvSpPr>
          <p:cNvPr id="65743" name="TextBox 249"/>
          <p:cNvSpPr txBox="1">
            <a:spLocks noChangeArrowheads="1"/>
          </p:cNvSpPr>
          <p:nvPr/>
        </p:nvSpPr>
        <p:spPr bwMode="auto">
          <a:xfrm>
            <a:off x="990600" y="10668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 diffusion</a:t>
            </a:r>
          </a:p>
        </p:txBody>
      </p:sp>
      <p:sp>
        <p:nvSpPr>
          <p:cNvPr id="65744" name="TextBox 250"/>
          <p:cNvSpPr txBox="1">
            <a:spLocks noChangeArrowheads="1"/>
          </p:cNvSpPr>
          <p:nvPr/>
        </p:nvSpPr>
        <p:spPr bwMode="auto">
          <a:xfrm>
            <a:off x="3886200" y="11430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 diffusion</a:t>
            </a:r>
          </a:p>
        </p:txBody>
      </p:sp>
      <p:cxnSp>
        <p:nvCxnSpPr>
          <p:cNvPr id="253" name="Straight Arrow Connector 252"/>
          <p:cNvCxnSpPr>
            <a:stCxn id="65742" idx="1"/>
          </p:cNvCxnSpPr>
          <p:nvPr/>
        </p:nvCxnSpPr>
        <p:spPr>
          <a:xfrm rot="10800000" flipV="1">
            <a:off x="1828800" y="946150"/>
            <a:ext cx="609600" cy="196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10800000" flipH="1" flipV="1">
            <a:off x="3581400" y="946150"/>
            <a:ext cx="609600" cy="196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47" name="TextBox 254"/>
          <p:cNvSpPr txBox="1">
            <a:spLocks noChangeArrowheads="1"/>
          </p:cNvSpPr>
          <p:nvPr/>
        </p:nvSpPr>
        <p:spPr bwMode="auto">
          <a:xfrm>
            <a:off x="152400" y="1447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</a:t>
            </a:r>
            <a:endParaRPr lang="en-US"/>
          </a:p>
        </p:txBody>
      </p:sp>
      <p:sp>
        <p:nvSpPr>
          <p:cNvPr id="65748" name="TextBox 256"/>
          <p:cNvSpPr txBox="1">
            <a:spLocks noChangeArrowheads="1"/>
          </p:cNvSpPr>
          <p:nvPr/>
        </p:nvSpPr>
        <p:spPr bwMode="auto">
          <a:xfrm>
            <a:off x="152400" y="2971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</a:t>
            </a:r>
            <a:endParaRPr lang="en-US"/>
          </a:p>
        </p:txBody>
      </p:sp>
      <p:sp>
        <p:nvSpPr>
          <p:cNvPr id="65749" name="TextBox 257"/>
          <p:cNvSpPr txBox="1">
            <a:spLocks noChangeArrowheads="1"/>
          </p:cNvSpPr>
          <p:nvPr/>
        </p:nvSpPr>
        <p:spPr bwMode="auto">
          <a:xfrm>
            <a:off x="152400" y="3733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</a:t>
            </a:r>
            <a:endParaRPr lang="en-US"/>
          </a:p>
        </p:txBody>
      </p:sp>
      <p:sp>
        <p:nvSpPr>
          <p:cNvPr id="65750" name="TextBox 258"/>
          <p:cNvSpPr txBox="1">
            <a:spLocks noChangeArrowheads="1"/>
          </p:cNvSpPr>
          <p:nvPr/>
        </p:nvSpPr>
        <p:spPr bwMode="auto">
          <a:xfrm>
            <a:off x="533400" y="5410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  <a:r>
              <a:rPr lang="en-US">
                <a:sym typeface="Symbol" pitchFamily="18" charset="2"/>
              </a:rPr>
              <a:t></a:t>
            </a:r>
            <a:endParaRPr lang="en-US"/>
          </a:p>
        </p:txBody>
      </p:sp>
      <p:sp>
        <p:nvSpPr>
          <p:cNvPr id="65751" name="TextBox 259"/>
          <p:cNvSpPr txBox="1">
            <a:spLocks noChangeArrowheads="1"/>
          </p:cNvSpPr>
          <p:nvPr/>
        </p:nvSpPr>
        <p:spPr bwMode="auto">
          <a:xfrm>
            <a:off x="533400" y="61071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  <a:r>
              <a:rPr lang="en-US">
                <a:sym typeface="Symbol" pitchFamily="18" charset="2"/>
              </a:rPr>
              <a:t></a:t>
            </a:r>
            <a:endParaRPr lang="en-US"/>
          </a:p>
        </p:txBody>
      </p:sp>
      <p:sp>
        <p:nvSpPr>
          <p:cNvPr id="65752" name="TextBox 260"/>
          <p:cNvSpPr txBox="1">
            <a:spLocks noChangeArrowheads="1"/>
          </p:cNvSpPr>
          <p:nvPr/>
        </p:nvSpPr>
        <p:spPr bwMode="auto">
          <a:xfrm>
            <a:off x="5181600" y="5410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4</a:t>
            </a:r>
            <a:endParaRPr lang="en-US"/>
          </a:p>
        </p:txBody>
      </p:sp>
      <p:sp>
        <p:nvSpPr>
          <p:cNvPr id="65753" name="TextBox 261"/>
          <p:cNvSpPr txBox="1">
            <a:spLocks noChangeArrowheads="1"/>
          </p:cNvSpPr>
          <p:nvPr/>
        </p:nvSpPr>
        <p:spPr bwMode="auto">
          <a:xfrm>
            <a:off x="5181600" y="61833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4</a:t>
            </a:r>
            <a:endParaRPr lang="en-US"/>
          </a:p>
        </p:txBody>
      </p:sp>
      <p:sp>
        <p:nvSpPr>
          <p:cNvPr id="65754" name="TextBox 262"/>
          <p:cNvSpPr txBox="1">
            <a:spLocks noChangeArrowheads="1"/>
          </p:cNvSpPr>
          <p:nvPr/>
        </p:nvSpPr>
        <p:spPr bwMode="auto">
          <a:xfrm>
            <a:off x="5943600" y="1828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3</a:t>
            </a:r>
            <a:endParaRPr lang="en-US"/>
          </a:p>
        </p:txBody>
      </p:sp>
      <p:cxnSp>
        <p:nvCxnSpPr>
          <p:cNvPr id="265" name="Straight Arrow Connector 264"/>
          <p:cNvCxnSpPr/>
          <p:nvPr/>
        </p:nvCxnSpPr>
        <p:spPr>
          <a:xfrm rot="5400000">
            <a:off x="5714207" y="2056606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rot="5400000">
            <a:off x="5789613" y="2819400"/>
            <a:ext cx="306388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57" name="TextBox 268"/>
          <p:cNvSpPr txBox="1">
            <a:spLocks noChangeArrowheads="1"/>
          </p:cNvSpPr>
          <p:nvPr/>
        </p:nvSpPr>
        <p:spPr bwMode="auto">
          <a:xfrm>
            <a:off x="5943600" y="26019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1</a:t>
            </a:r>
            <a:endParaRPr lang="en-US"/>
          </a:p>
        </p:txBody>
      </p:sp>
      <p:cxnSp>
        <p:nvCxnSpPr>
          <p:cNvPr id="270" name="Straight Arrow Connector 269"/>
          <p:cNvCxnSpPr/>
          <p:nvPr/>
        </p:nvCxnSpPr>
        <p:spPr>
          <a:xfrm rot="5400000">
            <a:off x="5753894" y="3542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59" name="TextBox 271"/>
          <p:cNvSpPr txBox="1">
            <a:spLocks noChangeArrowheads="1"/>
          </p:cNvSpPr>
          <p:nvPr/>
        </p:nvSpPr>
        <p:spPr bwMode="auto">
          <a:xfrm>
            <a:off x="5943600" y="33639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2</a:t>
            </a:r>
            <a:endParaRPr lang="en-US"/>
          </a:p>
        </p:txBody>
      </p:sp>
      <p:sp>
        <p:nvSpPr>
          <p:cNvPr id="273" name="Right Brace 272"/>
          <p:cNvSpPr/>
          <p:nvPr/>
        </p:nvSpPr>
        <p:spPr>
          <a:xfrm>
            <a:off x="6400800" y="2895600"/>
            <a:ext cx="457200" cy="121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761" name="TextBox 273"/>
          <p:cNvSpPr txBox="1">
            <a:spLocks noChangeArrowheads="1"/>
          </p:cNvSpPr>
          <p:nvPr/>
        </p:nvSpPr>
        <p:spPr bwMode="auto">
          <a:xfrm>
            <a:off x="6934200" y="33528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Polysilicon</a:t>
            </a:r>
          </a:p>
        </p:txBody>
      </p:sp>
      <p:sp>
        <p:nvSpPr>
          <p:cNvPr id="65762" name="TextBox 274"/>
          <p:cNvSpPr txBox="1">
            <a:spLocks noChangeArrowheads="1"/>
          </p:cNvSpPr>
          <p:nvPr/>
        </p:nvSpPr>
        <p:spPr bwMode="auto">
          <a:xfrm>
            <a:off x="1524000" y="50292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Metal 1 </a:t>
            </a:r>
          </a:p>
        </p:txBody>
      </p:sp>
      <p:sp>
        <p:nvSpPr>
          <p:cNvPr id="65763" name="TextBox 275"/>
          <p:cNvSpPr txBox="1">
            <a:spLocks noChangeArrowheads="1"/>
          </p:cNvSpPr>
          <p:nvPr/>
        </p:nvSpPr>
        <p:spPr bwMode="auto">
          <a:xfrm>
            <a:off x="6172200" y="5029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Metal 2 </a:t>
            </a:r>
          </a:p>
        </p:txBody>
      </p:sp>
      <p:cxnSp>
        <p:nvCxnSpPr>
          <p:cNvPr id="277" name="Straight Arrow Connector 276"/>
          <p:cNvCxnSpPr/>
          <p:nvPr/>
        </p:nvCxnSpPr>
        <p:spPr>
          <a:xfrm rot="5400000">
            <a:off x="8000207" y="6019006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65" name="TextBox 280"/>
          <p:cNvSpPr txBox="1">
            <a:spLocks noChangeArrowheads="1"/>
          </p:cNvSpPr>
          <p:nvPr/>
        </p:nvSpPr>
        <p:spPr bwMode="auto">
          <a:xfrm>
            <a:off x="3581400" y="58023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  <a:r>
              <a:rPr lang="en-US">
                <a:sym typeface="Symbol" pitchFamily="18" charset="2"/>
              </a:rPr>
              <a:t></a:t>
            </a:r>
            <a:endParaRPr lang="en-US"/>
          </a:p>
        </p:txBody>
      </p:sp>
      <p:sp>
        <p:nvSpPr>
          <p:cNvPr id="65766" name="TextBox 282"/>
          <p:cNvSpPr txBox="1">
            <a:spLocks noChangeArrowheads="1"/>
          </p:cNvSpPr>
          <p:nvPr/>
        </p:nvSpPr>
        <p:spPr bwMode="auto">
          <a:xfrm>
            <a:off x="8229600" y="58023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4</a:t>
            </a:r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rot="5400000">
            <a:off x="3313907" y="5982494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68" name="TextBox 238"/>
          <p:cNvSpPr txBox="1">
            <a:spLocks noChangeArrowheads="1"/>
          </p:cNvSpPr>
          <p:nvPr/>
        </p:nvSpPr>
        <p:spPr bwMode="auto">
          <a:xfrm>
            <a:off x="3048000" y="76200"/>
            <a:ext cx="304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DESIGN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685800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457201" y="6858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4572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H="1">
            <a:off x="2590801" y="8382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7620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096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9144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0668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2192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3716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5240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19812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1336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6764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18288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22860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4384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1" y="685800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 flipH="1">
            <a:off x="3200401" y="6858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410201" y="914400"/>
            <a:ext cx="1524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3528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6576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9624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2672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8768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45720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181601" y="685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457201" y="6858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743201" y="9906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7202" y="1524000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10800000" flipH="1">
            <a:off x="457202" y="15240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4572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 flipH="1">
            <a:off x="2590802" y="16764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7620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6096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9144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0668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12192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13716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15240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9812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21336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16764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18288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22860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24384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00402" y="1524000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rot="10800000" flipH="1">
            <a:off x="3200402" y="15240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410202" y="1752600"/>
            <a:ext cx="1524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33528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36576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39624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42672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48768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45720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5181602" y="152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457202" y="15240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743202" y="18288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flipH="1">
            <a:off x="457202" y="2209800"/>
            <a:ext cx="5105399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rot="10800000">
            <a:off x="5334000" y="22098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V="1">
            <a:off x="51816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457201" y="2362199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V="1">
            <a:off x="48768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V="1">
            <a:off x="50292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47244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45720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V="1">
            <a:off x="44196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42672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V="1">
            <a:off x="41148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V="1">
            <a:off x="36576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V="1">
            <a:off x="35052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39624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38100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33528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3200400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V="1">
            <a:off x="5486400" y="22098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V="1">
            <a:off x="457201" y="25146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30480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V="1">
            <a:off x="27432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28956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V="1">
            <a:off x="25908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24384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V="1">
            <a:off x="22860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V="1">
            <a:off x="21336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V="1">
            <a:off x="19812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15240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V="1">
            <a:off x="13716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18288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16764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 flipV="1">
            <a:off x="12192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V="1">
            <a:off x="10668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7620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V="1">
            <a:off x="9144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096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V="1">
            <a:off x="457201" y="2209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 flipH="1">
            <a:off x="457202" y="2971801"/>
            <a:ext cx="5105399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rot="10800000">
            <a:off x="5334000" y="2971801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V="1">
            <a:off x="51816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>
            <a:off x="457201" y="31242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V="1">
            <a:off x="48768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50292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V="1">
            <a:off x="47244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45720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V="1">
            <a:off x="44196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V="1">
            <a:off x="42672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V="1">
            <a:off x="41148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36576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V="1">
            <a:off x="35052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V="1">
            <a:off x="39624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V="1">
            <a:off x="38100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V="1">
            <a:off x="33528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V="1">
            <a:off x="3200400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 flipV="1">
            <a:off x="5486400" y="2971801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457201" y="3276601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V="1">
            <a:off x="30480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V="1">
            <a:off x="27432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28956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6200000" flipV="1">
            <a:off x="25908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V="1">
            <a:off x="24384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V="1">
            <a:off x="22860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21336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V="1">
            <a:off x="19812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V="1">
            <a:off x="15240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6200000" flipV="1">
            <a:off x="13716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6200000" flipV="1">
            <a:off x="18288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6200000" flipV="1">
            <a:off x="16764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 flipV="1">
            <a:off x="12192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V="1">
            <a:off x="10668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V="1">
            <a:off x="7620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V="1">
            <a:off x="9144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V="1">
            <a:off x="6096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V="1">
            <a:off x="457201" y="2971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705600" y="685800"/>
            <a:ext cx="2362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6590506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6668294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6742906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6820694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6893718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6971506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7046118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7123906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7201694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7279482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7354094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7431882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7504906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7582694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7657306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7735094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7811294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7889082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7963694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8041482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8114506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8192294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8266906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>
            <a:off x="8344694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>
            <a:off x="8422482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>
            <a:off x="8500270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>
            <a:off x="8574882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>
            <a:off x="8652670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>
            <a:off x="8725694" y="8763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8803482" y="875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705600" y="1447006"/>
            <a:ext cx="2362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rot="5400000">
            <a:off x="6590506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6668294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6742906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>
            <a:off x="6820694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>
            <a:off x="6893718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5400000">
            <a:off x="6971506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7046118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7123906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>
            <a:off x="7201694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7279482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5400000">
            <a:off x="7354094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7431882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7504906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5400000">
            <a:off x="7582694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7657306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7735094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5400000">
            <a:off x="7811294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7889082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7963694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>
            <a:off x="8041482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8114506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>
            <a:off x="8192294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5400000">
            <a:off x="8266906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>
            <a:off x="8344694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8422482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8500270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5400000">
            <a:off x="8574882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>
            <a:off x="8652670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>
            <a:off x="8725694" y="1637506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8803482" y="1636712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705600" y="2198132"/>
            <a:ext cx="2362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05600" y="2274332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6705600" y="2350532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705600" y="2426732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6705600" y="2502932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705600" y="3048000"/>
            <a:ext cx="2362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6705600" y="31242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705600" y="32004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6705600" y="32766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705600" y="3352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209800" y="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 Oxide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762000" y="304800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 diffusion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3657600" y="381000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 diffusion</a:t>
            </a:r>
            <a:endParaRPr lang="en-US" dirty="0"/>
          </a:p>
        </p:txBody>
      </p:sp>
      <p:cxnSp>
        <p:nvCxnSpPr>
          <p:cNvPr id="253" name="Straight Arrow Connector 252"/>
          <p:cNvCxnSpPr>
            <a:stCxn id="249" idx="1"/>
          </p:cNvCxnSpPr>
          <p:nvPr/>
        </p:nvCxnSpPr>
        <p:spPr>
          <a:xfrm rot="10800000" flipV="1">
            <a:off x="1600200" y="184666"/>
            <a:ext cx="6096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rot="10800000" flipH="1" flipV="1">
            <a:off x="3352800" y="184665"/>
            <a:ext cx="6096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-76200" y="68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-76200" y="2209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-76200" y="2971801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6248400" y="6858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6248400" y="13832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6248400" y="22098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6248400" y="29834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5334000" y="10668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3</a:t>
            </a:r>
            <a:endParaRPr lang="en-US" dirty="0"/>
          </a:p>
        </p:txBody>
      </p:sp>
      <p:cxnSp>
        <p:nvCxnSpPr>
          <p:cNvPr id="265" name="Straight Arrow Connector 264"/>
          <p:cNvCxnSpPr/>
          <p:nvPr/>
        </p:nvCxnSpPr>
        <p:spPr>
          <a:xfrm rot="5400000">
            <a:off x="4953794" y="12946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rot="5400000">
            <a:off x="4799806" y="2057400"/>
            <a:ext cx="305594" cy="79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5029200" y="18404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1</a:t>
            </a:r>
            <a:endParaRPr lang="en-US" dirty="0"/>
          </a:p>
        </p:txBody>
      </p:sp>
      <p:cxnSp>
        <p:nvCxnSpPr>
          <p:cNvPr id="270" name="Straight Arrow Connector 269"/>
          <p:cNvCxnSpPr/>
          <p:nvPr/>
        </p:nvCxnSpPr>
        <p:spPr>
          <a:xfrm rot="5400000">
            <a:off x="4687094" y="2780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4953000" y="26024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sp>
        <p:nvSpPr>
          <p:cNvPr id="273" name="Right Brace 272"/>
          <p:cNvSpPr/>
          <p:nvPr/>
        </p:nvSpPr>
        <p:spPr>
          <a:xfrm>
            <a:off x="5562600" y="2133600"/>
            <a:ext cx="457200" cy="121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 rot="5400000">
            <a:off x="5366266" y="25908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Polysilicon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7239000" y="3048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Metal 1 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7239000" y="18288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Metal 2 </a:t>
            </a:r>
            <a:endParaRPr lang="en-US" dirty="0"/>
          </a:p>
        </p:txBody>
      </p:sp>
      <p:cxnSp>
        <p:nvCxnSpPr>
          <p:cNvPr id="277" name="Straight Arrow Connector 276"/>
          <p:cNvCxnSpPr/>
          <p:nvPr/>
        </p:nvCxnSpPr>
        <p:spPr>
          <a:xfrm rot="5400000">
            <a:off x="7925594" y="28186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 flipH="1">
            <a:off x="8077200" y="1066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8229600" y="26024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238" name="Straight Arrow Connector 237"/>
          <p:cNvCxnSpPr/>
          <p:nvPr/>
        </p:nvCxnSpPr>
        <p:spPr>
          <a:xfrm rot="5400000">
            <a:off x="8649494" y="1256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33400" y="4800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nMOS</a:t>
            </a:r>
            <a:r>
              <a:rPr lang="en-US" dirty="0" smtClean="0"/>
              <a:t> design Rules</a:t>
            </a:r>
          </a:p>
        </p:txBody>
      </p:sp>
      <p:graphicFrame>
        <p:nvGraphicFramePr>
          <p:cNvPr id="256" name="Table 255"/>
          <p:cNvGraphicFramePr>
            <a:graphicFrameLocks noGrp="1"/>
          </p:cNvGraphicFramePr>
          <p:nvPr/>
        </p:nvGraphicFramePr>
        <p:xfrm>
          <a:off x="3581400" y="3886200"/>
          <a:ext cx="4572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990600"/>
              </a:tblGrid>
              <a:tr h="332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Different widths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Diffusion Region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en-US" sz="1600" dirty="0" smtClean="0">
                          <a:sym typeface="Symbol"/>
                        </a:rPr>
                        <a:t></a:t>
                      </a:r>
                      <a:endParaRPr lang="en-US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Polysilicon</a:t>
                      </a:r>
                      <a:r>
                        <a:rPr lang="en-US" sz="1600" baseline="0" dirty="0" smtClean="0"/>
                        <a:t> region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dirty="0" smtClean="0">
                          <a:sym typeface="Symbol"/>
                        </a:rPr>
                        <a:t></a:t>
                      </a:r>
                      <a:endParaRPr lang="en-US" sz="1600" dirty="0" smtClean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Diffusion-Diffusion spacing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3</a:t>
                      </a:r>
                      <a:endParaRPr lang="en-US" sz="1600" dirty="0" smtClean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Poly-Poly spacing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dirty="0" smtClean="0">
                          <a:sym typeface="Symbol"/>
                        </a:rPr>
                        <a:t></a:t>
                      </a:r>
                      <a:endParaRPr lang="en-US" sz="1600" dirty="0" smtClean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ym typeface="Symbol"/>
                        </a:rPr>
                        <a:t>Polysilicon</a:t>
                      </a:r>
                      <a:r>
                        <a:rPr lang="en-US" sz="1600" dirty="0" smtClean="0">
                          <a:sym typeface="Symbol"/>
                        </a:rPr>
                        <a:t> gate extension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dirty="0" smtClean="0">
                          <a:sym typeface="Symbol"/>
                        </a:rPr>
                        <a:t></a:t>
                      </a:r>
                      <a:endParaRPr lang="en-US" sz="1600" dirty="0" smtClean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extension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</a:t>
                      </a:r>
                      <a:endParaRPr lang="en-US" sz="1600" dirty="0" smtClean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Metal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3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39913"/>
            <a:ext cx="2362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685800" y="1839913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858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H="1">
            <a:off x="2819400" y="1992313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9906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838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1430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95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4478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600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7526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098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362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9050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2057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25146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6670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29000" y="1839913"/>
            <a:ext cx="2362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 flipH="1">
            <a:off x="3429000" y="1839913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638800" y="2068513"/>
            <a:ext cx="152400" cy="152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581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886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1910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4958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5105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48006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410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685800" y="1839913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971800" y="2144713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15" name="TextBox 254"/>
          <p:cNvSpPr txBox="1">
            <a:spLocks noChangeArrowheads="1"/>
          </p:cNvSpPr>
          <p:nvPr/>
        </p:nvSpPr>
        <p:spPr bwMode="auto">
          <a:xfrm>
            <a:off x="685800" y="1382713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X</a:t>
            </a:r>
            <a:r>
              <a:rPr lang="en-US"/>
              <a:t> 2</a:t>
            </a:r>
            <a:r>
              <a:rPr lang="en-US">
                <a:sym typeface="Symbol" pitchFamily="18" charset="2"/>
              </a:rPr>
              <a:t> </a:t>
            </a:r>
            <a:endParaRPr lang="en-US"/>
          </a:p>
        </p:txBody>
      </p:sp>
      <p:grpSp>
        <p:nvGrpSpPr>
          <p:cNvPr id="3" name="Group 237"/>
          <p:cNvGrpSpPr>
            <a:grpSpLocks/>
          </p:cNvGrpSpPr>
          <p:nvPr/>
        </p:nvGrpSpPr>
        <p:grpSpPr bwMode="auto">
          <a:xfrm rot="5400000">
            <a:off x="685800" y="1916113"/>
            <a:ext cx="2362200" cy="381000"/>
            <a:chOff x="685802" y="1524000"/>
            <a:chExt cx="23622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85802" y="1524000"/>
              <a:ext cx="2362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 flipH="1">
              <a:off x="685802" y="1524000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685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2819402" y="1676400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990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838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1143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12954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447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1600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1752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209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2362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905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574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514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2667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685802" y="1524000"/>
              <a:ext cx="76200" cy="76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Connector 291"/>
          <p:cNvCxnSpPr/>
          <p:nvPr/>
        </p:nvCxnSpPr>
        <p:spPr>
          <a:xfrm rot="5400000" flipH="1" flipV="1">
            <a:off x="4343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5400000" flipH="1" flipV="1">
            <a:off x="4572000" y="2068513"/>
            <a:ext cx="152400" cy="152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5400000" flipH="1" flipV="1">
            <a:off x="4302125" y="1839913"/>
            <a:ext cx="152400" cy="152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38"/>
          <p:cNvGrpSpPr>
            <a:grpSpLocks/>
          </p:cNvGrpSpPr>
          <p:nvPr/>
        </p:nvGrpSpPr>
        <p:grpSpPr bwMode="auto">
          <a:xfrm rot="5400000">
            <a:off x="3352800" y="1916113"/>
            <a:ext cx="2362200" cy="381000"/>
            <a:chOff x="685802" y="1524000"/>
            <a:chExt cx="2362200" cy="381000"/>
          </a:xfrm>
        </p:grpSpPr>
        <p:sp>
          <p:nvSpPr>
            <p:cNvPr id="252" name="Rectangle 251"/>
            <p:cNvSpPr/>
            <p:nvPr/>
          </p:nvSpPr>
          <p:spPr>
            <a:xfrm>
              <a:off x="685802" y="1524000"/>
              <a:ext cx="2362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10800000" flipH="1">
              <a:off x="685802" y="1524000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 flipH="1" flipV="1">
              <a:off x="685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0800000" flipH="1">
              <a:off x="2819402" y="1676400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 flipH="1" flipV="1">
              <a:off x="990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H="1" flipV="1">
              <a:off x="838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1143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 flipH="1" flipV="1">
              <a:off x="12954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 flipH="1" flipV="1">
              <a:off x="1447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 flipH="1" flipV="1">
              <a:off x="1600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 flipH="1" flipV="1">
              <a:off x="1752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 flipH="1" flipV="1">
              <a:off x="2209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 flipH="1" flipV="1">
              <a:off x="2362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 flipH="1" flipV="1">
              <a:off x="1905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 flipH="1" flipV="1">
              <a:off x="20574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 flipH="1" flipV="1">
              <a:off x="2514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 flipH="1" flipV="1">
              <a:off x="2667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 flipH="1" flipV="1">
              <a:off x="685802" y="1524000"/>
              <a:ext cx="76200" cy="76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Rectangle 294"/>
          <p:cNvSpPr/>
          <p:nvPr/>
        </p:nvSpPr>
        <p:spPr>
          <a:xfrm>
            <a:off x="6248400" y="1839913"/>
            <a:ext cx="23622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6" name="Straight Connector 295"/>
          <p:cNvCxnSpPr/>
          <p:nvPr/>
        </p:nvCxnSpPr>
        <p:spPr>
          <a:xfrm rot="10800000" flipH="1">
            <a:off x="6248400" y="1839913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5400000" flipH="1" flipV="1">
            <a:off x="6248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0800000" flipH="1">
            <a:off x="8382000" y="1992313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5400000" flipH="1" flipV="1">
            <a:off x="6553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5400000" flipH="1" flipV="1">
            <a:off x="64008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5400000" flipH="1" flipV="1">
            <a:off x="67056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5400000" flipH="1" flipV="1">
            <a:off x="68580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5400000" flipH="1" flipV="1">
            <a:off x="7010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5400000" flipH="1" flipV="1">
            <a:off x="71628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5400000" flipH="1" flipV="1">
            <a:off x="7315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5400000" flipH="1" flipV="1">
            <a:off x="77724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 flipH="1" flipV="1">
            <a:off x="79248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 flipH="1" flipV="1">
            <a:off x="74676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 flipH="1" flipV="1">
            <a:off x="76200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 flipH="1" flipV="1">
            <a:off x="80772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 flipH="1" flipV="1">
            <a:off x="8229600" y="1839913"/>
            <a:ext cx="381000" cy="381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6248400" y="1839913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5400000" flipH="1" flipV="1">
            <a:off x="8534400" y="2144713"/>
            <a:ext cx="76200" cy="76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3"/>
          <p:cNvGrpSpPr>
            <a:grpSpLocks/>
          </p:cNvGrpSpPr>
          <p:nvPr/>
        </p:nvGrpSpPr>
        <p:grpSpPr bwMode="auto">
          <a:xfrm rot="5400000">
            <a:off x="6248400" y="1916113"/>
            <a:ext cx="2362200" cy="381000"/>
            <a:chOff x="685802" y="1524000"/>
            <a:chExt cx="2362200" cy="381000"/>
          </a:xfrm>
        </p:grpSpPr>
        <p:sp>
          <p:nvSpPr>
            <p:cNvPr id="315" name="Rectangle 314"/>
            <p:cNvSpPr/>
            <p:nvPr/>
          </p:nvSpPr>
          <p:spPr>
            <a:xfrm>
              <a:off x="685802" y="1524000"/>
              <a:ext cx="2362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6" name="Straight Connector 315"/>
            <p:cNvCxnSpPr/>
            <p:nvPr/>
          </p:nvCxnSpPr>
          <p:spPr>
            <a:xfrm rot="10800000" flipH="1">
              <a:off x="685802" y="1524000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 flipH="1" flipV="1">
              <a:off x="685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10800000" flipH="1">
              <a:off x="2819402" y="1676400"/>
              <a:ext cx="22860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 flipH="1" flipV="1">
              <a:off x="990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 flipH="1" flipV="1">
              <a:off x="838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1143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 flipH="1" flipV="1">
              <a:off x="12954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 flipH="1" flipV="1">
              <a:off x="1447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 flipH="1" flipV="1">
              <a:off x="1600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 flipH="1" flipV="1">
              <a:off x="1752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 flipH="1" flipV="1">
              <a:off x="22098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 flipH="1" flipV="1">
              <a:off x="23622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 flipH="1" flipV="1">
              <a:off x="1905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 flipH="1" flipV="1">
              <a:off x="20574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 flipH="1" flipV="1">
              <a:off x="25146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 flipH="1" flipV="1">
              <a:off x="2667002" y="1524000"/>
              <a:ext cx="38100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 flipH="1" flipV="1">
              <a:off x="685802" y="1524000"/>
              <a:ext cx="76200" cy="76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Rectangle 332"/>
          <p:cNvSpPr/>
          <p:nvPr/>
        </p:nvSpPr>
        <p:spPr>
          <a:xfrm>
            <a:off x="6858000" y="1382713"/>
            <a:ext cx="1143000" cy="1143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642" name="TextBox 333"/>
          <p:cNvSpPr txBox="1">
            <a:spLocks noChangeArrowheads="1"/>
          </p:cNvSpPr>
          <p:nvPr/>
        </p:nvSpPr>
        <p:spPr bwMode="auto">
          <a:xfrm>
            <a:off x="3352800" y="1458913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X</a:t>
            </a:r>
            <a:r>
              <a:rPr lang="en-US"/>
              <a:t> 2</a:t>
            </a:r>
            <a:r>
              <a:rPr lang="en-US">
                <a:sym typeface="Symbol" pitchFamily="18" charset="2"/>
              </a:rPr>
              <a:t> </a:t>
            </a:r>
            <a:endParaRPr lang="en-US"/>
          </a:p>
        </p:txBody>
      </p:sp>
      <p:sp>
        <p:nvSpPr>
          <p:cNvPr id="67643" name="TextBox 334"/>
          <p:cNvSpPr txBox="1">
            <a:spLocks noChangeArrowheads="1"/>
          </p:cNvSpPr>
          <p:nvPr/>
        </p:nvSpPr>
        <p:spPr bwMode="auto">
          <a:xfrm>
            <a:off x="7848600" y="1001713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6 X</a:t>
            </a:r>
            <a:r>
              <a:rPr lang="en-US"/>
              <a:t> 6</a:t>
            </a:r>
            <a:r>
              <a:rPr lang="en-US">
                <a:sym typeface="Symbol" pitchFamily="18" charset="2"/>
              </a:rPr>
              <a:t> </a:t>
            </a:r>
            <a:endParaRPr lang="en-US"/>
          </a:p>
        </p:txBody>
      </p:sp>
      <p:sp>
        <p:nvSpPr>
          <p:cNvPr id="67644" name="TextBox 335"/>
          <p:cNvSpPr txBox="1">
            <a:spLocks noChangeArrowheads="1"/>
          </p:cNvSpPr>
          <p:nvPr/>
        </p:nvSpPr>
        <p:spPr bwMode="auto">
          <a:xfrm>
            <a:off x="533400" y="344011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nMOS enhancement</a:t>
            </a:r>
          </a:p>
        </p:txBody>
      </p:sp>
      <p:sp>
        <p:nvSpPr>
          <p:cNvPr id="67645" name="TextBox 336"/>
          <p:cNvSpPr txBox="1">
            <a:spLocks noChangeArrowheads="1"/>
          </p:cNvSpPr>
          <p:nvPr/>
        </p:nvSpPr>
        <p:spPr bwMode="auto">
          <a:xfrm>
            <a:off x="3429000" y="3440113"/>
            <a:ext cx="251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pMOS enhancement</a:t>
            </a:r>
          </a:p>
        </p:txBody>
      </p:sp>
      <p:sp>
        <p:nvSpPr>
          <p:cNvPr id="67646" name="TextBox 337"/>
          <p:cNvSpPr txBox="1">
            <a:spLocks noChangeArrowheads="1"/>
          </p:cNvSpPr>
          <p:nvPr/>
        </p:nvSpPr>
        <p:spPr bwMode="auto">
          <a:xfrm>
            <a:off x="6477000" y="3440113"/>
            <a:ext cx="220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nMOS depletion</a:t>
            </a:r>
          </a:p>
        </p:txBody>
      </p:sp>
      <p:sp>
        <p:nvSpPr>
          <p:cNvPr id="67647" name="TextBox 338"/>
          <p:cNvSpPr txBox="1">
            <a:spLocks noChangeArrowheads="1"/>
          </p:cNvSpPr>
          <p:nvPr/>
        </p:nvSpPr>
        <p:spPr bwMode="auto">
          <a:xfrm>
            <a:off x="7239000" y="544513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 </a:t>
            </a:r>
            <a:endParaRPr lang="en-US"/>
          </a:p>
        </p:txBody>
      </p:sp>
      <p:sp>
        <p:nvSpPr>
          <p:cNvPr id="67648" name="TextBox 339"/>
          <p:cNvSpPr txBox="1">
            <a:spLocks noChangeArrowheads="1"/>
          </p:cNvSpPr>
          <p:nvPr/>
        </p:nvSpPr>
        <p:spPr bwMode="auto">
          <a:xfrm>
            <a:off x="8534400" y="1839913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 </a:t>
            </a:r>
            <a:endParaRPr lang="en-US"/>
          </a:p>
        </p:txBody>
      </p:sp>
      <p:sp>
        <p:nvSpPr>
          <p:cNvPr id="67649" name="TextBox 118"/>
          <p:cNvSpPr txBox="1">
            <a:spLocks noChangeArrowheads="1"/>
          </p:cNvSpPr>
          <p:nvPr/>
        </p:nvSpPr>
        <p:spPr bwMode="auto">
          <a:xfrm>
            <a:off x="3048000" y="76200"/>
            <a:ext cx="304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DESIGN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839913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685800" y="1839913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6858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H="1">
            <a:off x="2819400" y="1992313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9906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838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1430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295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4478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600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7526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098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362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9050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2057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25146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6670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29000" y="1839913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0800000" flipH="1">
            <a:off x="3429000" y="1839913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638800" y="2068513"/>
            <a:ext cx="1524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581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886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1910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4958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5105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48006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410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685800" y="1839913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971800" y="2144713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39" name="TextBox 254"/>
          <p:cNvSpPr txBox="1">
            <a:spLocks noChangeArrowheads="1"/>
          </p:cNvSpPr>
          <p:nvPr/>
        </p:nvSpPr>
        <p:spPr bwMode="auto">
          <a:xfrm>
            <a:off x="685800" y="1382713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X</a:t>
            </a:r>
            <a:r>
              <a:rPr lang="en-US"/>
              <a:t> 2</a:t>
            </a:r>
            <a:r>
              <a:rPr lang="en-US">
                <a:sym typeface="Symbol" pitchFamily="18" charset="2"/>
              </a:rPr>
              <a:t> </a:t>
            </a:r>
            <a:endParaRPr lang="en-US"/>
          </a:p>
        </p:txBody>
      </p:sp>
      <p:grpSp>
        <p:nvGrpSpPr>
          <p:cNvPr id="3" name="Group 237"/>
          <p:cNvGrpSpPr>
            <a:grpSpLocks/>
          </p:cNvGrpSpPr>
          <p:nvPr/>
        </p:nvGrpSpPr>
        <p:grpSpPr bwMode="auto">
          <a:xfrm rot="5400000">
            <a:off x="685800" y="1916113"/>
            <a:ext cx="2362200" cy="381000"/>
            <a:chOff x="685802" y="1524000"/>
            <a:chExt cx="23622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85802" y="1524000"/>
              <a:ext cx="2362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 flipH="1">
              <a:off x="685802" y="15240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685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2819402" y="16764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990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838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1143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12954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447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1600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1752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209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2362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905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574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514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2667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685802" y="15240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Connector 291"/>
          <p:cNvCxnSpPr/>
          <p:nvPr/>
        </p:nvCxnSpPr>
        <p:spPr>
          <a:xfrm rot="5400000" flipH="1" flipV="1">
            <a:off x="4343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5400000" flipH="1" flipV="1">
            <a:off x="4572000" y="2068513"/>
            <a:ext cx="1524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5400000" flipH="1" flipV="1">
            <a:off x="4302125" y="1839913"/>
            <a:ext cx="1524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38"/>
          <p:cNvGrpSpPr>
            <a:grpSpLocks/>
          </p:cNvGrpSpPr>
          <p:nvPr/>
        </p:nvGrpSpPr>
        <p:grpSpPr bwMode="auto">
          <a:xfrm rot="5400000">
            <a:off x="3352800" y="1916113"/>
            <a:ext cx="2362200" cy="381000"/>
            <a:chOff x="685802" y="1524000"/>
            <a:chExt cx="2362200" cy="381000"/>
          </a:xfrm>
        </p:grpSpPr>
        <p:sp>
          <p:nvSpPr>
            <p:cNvPr id="252" name="Rectangle 251"/>
            <p:cNvSpPr/>
            <p:nvPr/>
          </p:nvSpPr>
          <p:spPr>
            <a:xfrm>
              <a:off x="685802" y="1524000"/>
              <a:ext cx="2362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10800000" flipH="1">
              <a:off x="685802" y="15240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 flipH="1" flipV="1">
              <a:off x="685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0800000" flipH="1">
              <a:off x="2819402" y="16764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 flipH="1" flipV="1">
              <a:off x="990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H="1" flipV="1">
              <a:off x="838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1143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 flipH="1" flipV="1">
              <a:off x="12954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 flipH="1" flipV="1">
              <a:off x="1447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 flipH="1" flipV="1">
              <a:off x="1600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 flipH="1" flipV="1">
              <a:off x="1752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 flipH="1" flipV="1">
              <a:off x="2209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 flipH="1" flipV="1">
              <a:off x="2362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 flipH="1" flipV="1">
              <a:off x="1905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 flipH="1" flipV="1">
              <a:off x="20574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 flipH="1" flipV="1">
              <a:off x="2514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 flipH="1" flipV="1">
              <a:off x="2667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 flipH="1" flipV="1">
              <a:off x="685802" y="15240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Rectangle 294"/>
          <p:cNvSpPr/>
          <p:nvPr/>
        </p:nvSpPr>
        <p:spPr>
          <a:xfrm>
            <a:off x="6248400" y="1839913"/>
            <a:ext cx="236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6" name="Straight Connector 295"/>
          <p:cNvCxnSpPr/>
          <p:nvPr/>
        </p:nvCxnSpPr>
        <p:spPr>
          <a:xfrm rot="10800000" flipH="1">
            <a:off x="6248400" y="1839913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5400000" flipH="1" flipV="1">
            <a:off x="6248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0800000" flipH="1">
            <a:off x="8382000" y="1992313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5400000" flipH="1" flipV="1">
            <a:off x="6553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5400000" flipH="1" flipV="1">
            <a:off x="64008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5400000" flipH="1" flipV="1">
            <a:off x="67056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5400000" flipH="1" flipV="1">
            <a:off x="68580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5400000" flipH="1" flipV="1">
            <a:off x="7010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5400000" flipH="1" flipV="1">
            <a:off x="71628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5400000" flipH="1" flipV="1">
            <a:off x="7315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5400000" flipH="1" flipV="1">
            <a:off x="77724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 flipH="1" flipV="1">
            <a:off x="79248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 flipH="1" flipV="1">
            <a:off x="74676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 flipH="1" flipV="1">
            <a:off x="76200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5400000" flipH="1" flipV="1">
            <a:off x="80772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 flipH="1" flipV="1">
            <a:off x="8229600" y="18399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6248400" y="1839913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5400000" flipH="1" flipV="1">
            <a:off x="8534400" y="2144713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3"/>
          <p:cNvGrpSpPr>
            <a:grpSpLocks/>
          </p:cNvGrpSpPr>
          <p:nvPr/>
        </p:nvGrpSpPr>
        <p:grpSpPr bwMode="auto">
          <a:xfrm rot="5400000">
            <a:off x="6248400" y="1916113"/>
            <a:ext cx="2362200" cy="381000"/>
            <a:chOff x="685802" y="1524000"/>
            <a:chExt cx="2362200" cy="381000"/>
          </a:xfrm>
        </p:grpSpPr>
        <p:sp>
          <p:nvSpPr>
            <p:cNvPr id="315" name="Rectangle 314"/>
            <p:cNvSpPr/>
            <p:nvPr/>
          </p:nvSpPr>
          <p:spPr>
            <a:xfrm>
              <a:off x="685802" y="1524000"/>
              <a:ext cx="2362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6" name="Straight Connector 315"/>
            <p:cNvCxnSpPr/>
            <p:nvPr/>
          </p:nvCxnSpPr>
          <p:spPr>
            <a:xfrm rot="10800000" flipH="1">
              <a:off x="685802" y="15240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 flipH="1" flipV="1">
              <a:off x="685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10800000" flipH="1">
              <a:off x="2819402" y="16764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 flipH="1" flipV="1">
              <a:off x="990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 flipH="1" flipV="1">
              <a:off x="838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1143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 flipH="1" flipV="1">
              <a:off x="12954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 flipH="1" flipV="1">
              <a:off x="1447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 flipH="1" flipV="1">
              <a:off x="1600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 flipH="1" flipV="1">
              <a:off x="1752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 flipH="1" flipV="1">
              <a:off x="22098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 flipH="1" flipV="1">
              <a:off x="23622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 flipH="1" flipV="1">
              <a:off x="1905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 flipH="1" flipV="1">
              <a:off x="20574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 flipH="1" flipV="1">
              <a:off x="25146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 flipH="1" flipV="1">
              <a:off x="2667002" y="1524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 flipH="1" flipV="1">
              <a:off x="685802" y="15240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Rectangle 332"/>
          <p:cNvSpPr/>
          <p:nvPr/>
        </p:nvSpPr>
        <p:spPr>
          <a:xfrm>
            <a:off x="6858000" y="1382713"/>
            <a:ext cx="1143000" cy="1143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666" name="TextBox 333"/>
          <p:cNvSpPr txBox="1">
            <a:spLocks noChangeArrowheads="1"/>
          </p:cNvSpPr>
          <p:nvPr/>
        </p:nvSpPr>
        <p:spPr bwMode="auto">
          <a:xfrm>
            <a:off x="3352800" y="1458913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X</a:t>
            </a:r>
            <a:r>
              <a:rPr lang="en-US"/>
              <a:t> 2</a:t>
            </a:r>
            <a:r>
              <a:rPr lang="en-US">
                <a:sym typeface="Symbol" pitchFamily="18" charset="2"/>
              </a:rPr>
              <a:t> </a:t>
            </a:r>
            <a:endParaRPr lang="en-US"/>
          </a:p>
        </p:txBody>
      </p:sp>
      <p:sp>
        <p:nvSpPr>
          <p:cNvPr id="68667" name="TextBox 334"/>
          <p:cNvSpPr txBox="1">
            <a:spLocks noChangeArrowheads="1"/>
          </p:cNvSpPr>
          <p:nvPr/>
        </p:nvSpPr>
        <p:spPr bwMode="auto">
          <a:xfrm>
            <a:off x="7848600" y="1001713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6 X</a:t>
            </a:r>
            <a:r>
              <a:rPr lang="en-US"/>
              <a:t> 6</a:t>
            </a:r>
            <a:r>
              <a:rPr lang="en-US">
                <a:sym typeface="Symbol" pitchFamily="18" charset="2"/>
              </a:rPr>
              <a:t> </a:t>
            </a:r>
            <a:endParaRPr lang="en-US"/>
          </a:p>
        </p:txBody>
      </p:sp>
      <p:sp>
        <p:nvSpPr>
          <p:cNvPr id="68668" name="TextBox 335"/>
          <p:cNvSpPr txBox="1">
            <a:spLocks noChangeArrowheads="1"/>
          </p:cNvSpPr>
          <p:nvPr/>
        </p:nvSpPr>
        <p:spPr bwMode="auto">
          <a:xfrm>
            <a:off x="533400" y="344011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nMOS enhancement</a:t>
            </a:r>
          </a:p>
        </p:txBody>
      </p:sp>
      <p:sp>
        <p:nvSpPr>
          <p:cNvPr id="68669" name="TextBox 336"/>
          <p:cNvSpPr txBox="1">
            <a:spLocks noChangeArrowheads="1"/>
          </p:cNvSpPr>
          <p:nvPr/>
        </p:nvSpPr>
        <p:spPr bwMode="auto">
          <a:xfrm>
            <a:off x="3429000" y="3440113"/>
            <a:ext cx="251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pMOS enhancement</a:t>
            </a:r>
          </a:p>
        </p:txBody>
      </p:sp>
      <p:sp>
        <p:nvSpPr>
          <p:cNvPr id="68670" name="TextBox 337"/>
          <p:cNvSpPr txBox="1">
            <a:spLocks noChangeArrowheads="1"/>
          </p:cNvSpPr>
          <p:nvPr/>
        </p:nvSpPr>
        <p:spPr bwMode="auto">
          <a:xfrm>
            <a:off x="6477000" y="3440113"/>
            <a:ext cx="220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nMOS depletion</a:t>
            </a:r>
          </a:p>
        </p:txBody>
      </p:sp>
      <p:sp>
        <p:nvSpPr>
          <p:cNvPr id="68671" name="TextBox 338"/>
          <p:cNvSpPr txBox="1">
            <a:spLocks noChangeArrowheads="1"/>
          </p:cNvSpPr>
          <p:nvPr/>
        </p:nvSpPr>
        <p:spPr bwMode="auto">
          <a:xfrm>
            <a:off x="7239000" y="544513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 </a:t>
            </a:r>
            <a:endParaRPr lang="en-US"/>
          </a:p>
        </p:txBody>
      </p:sp>
      <p:sp>
        <p:nvSpPr>
          <p:cNvPr id="68672" name="TextBox 339"/>
          <p:cNvSpPr txBox="1">
            <a:spLocks noChangeArrowheads="1"/>
          </p:cNvSpPr>
          <p:nvPr/>
        </p:nvSpPr>
        <p:spPr bwMode="auto">
          <a:xfrm>
            <a:off x="8534400" y="1839913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en-US">
                <a:sym typeface="Symbol" pitchFamily="18" charset="2"/>
              </a:rPr>
              <a:t>  </a:t>
            </a:r>
            <a:endParaRPr lang="en-US"/>
          </a:p>
        </p:txBody>
      </p:sp>
      <p:sp>
        <p:nvSpPr>
          <p:cNvPr id="68673" name="TextBox 118"/>
          <p:cNvSpPr txBox="1">
            <a:spLocks noChangeArrowheads="1"/>
          </p:cNvSpPr>
          <p:nvPr/>
        </p:nvSpPr>
        <p:spPr bwMode="auto">
          <a:xfrm>
            <a:off x="3048000" y="76200"/>
            <a:ext cx="304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DESIGN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304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RULES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Rules</a:t>
            </a:r>
          </a:p>
          <a:p>
            <a:r>
              <a:rPr lang="en-US" dirty="0" smtClean="0"/>
              <a:t>	The minimum feature size of a device or interconnect is determined by the line patterning capability of lithographic equipment</a:t>
            </a:r>
          </a:p>
          <a:p>
            <a:endParaRPr lang="en-US" dirty="0" smtClean="0"/>
          </a:p>
          <a:p>
            <a:r>
              <a:rPr lang="en-US" dirty="0" smtClean="0"/>
              <a:t>	Design rule must specify the minimum feature sizes on different layers to ensure a valid design of a circuit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Separation Rules</a:t>
            </a:r>
          </a:p>
          <a:p>
            <a:r>
              <a:rPr lang="en-US" dirty="0" smtClean="0"/>
              <a:t>	Different features on the same layer or in different layers must have some separations from each other</a:t>
            </a:r>
          </a:p>
          <a:p>
            <a:endParaRPr lang="en-US" dirty="0" smtClean="0"/>
          </a:p>
          <a:p>
            <a:r>
              <a:rPr lang="en-US" dirty="0" smtClean="0"/>
              <a:t>	Most IC processes have a spacing rule for each layer and several rules for interlayer spacing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304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RULES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858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Overlap rules</a:t>
            </a:r>
          </a:p>
          <a:p>
            <a:r>
              <a:rPr lang="en-US" dirty="0" smtClean="0"/>
              <a:t>	Design rules must protect against fatal errors </a:t>
            </a:r>
          </a:p>
          <a:p>
            <a:endParaRPr lang="en-US" dirty="0" smtClean="0"/>
          </a:p>
          <a:p>
            <a:r>
              <a:rPr lang="en-US" dirty="0" smtClean="0"/>
              <a:t>	Example of Fatal errors </a:t>
            </a:r>
          </a:p>
          <a:p>
            <a:r>
              <a:rPr lang="en-US" dirty="0" smtClean="0"/>
              <a:t>	        - A short circuited channel caused by </a:t>
            </a:r>
            <a:r>
              <a:rPr lang="en-US" dirty="0" err="1" smtClean="0"/>
              <a:t>mismigration</a:t>
            </a:r>
            <a:r>
              <a:rPr lang="en-US" dirty="0" smtClean="0"/>
              <a:t> of poly or diffusion</a:t>
            </a:r>
          </a:p>
          <a:p>
            <a:r>
              <a:rPr lang="en-US" dirty="0" smtClean="0"/>
              <a:t>	        - The formation of an enhancement mode FET in parallel with depletion device</a:t>
            </a:r>
          </a:p>
          <a:p>
            <a:r>
              <a:rPr lang="en-US" dirty="0" smtClean="0"/>
              <a:t>	        - </a:t>
            </a:r>
            <a:r>
              <a:rPr lang="en-US" dirty="0" err="1" smtClean="0"/>
              <a:t>Misregistration</a:t>
            </a:r>
            <a:r>
              <a:rPr lang="en-US" dirty="0" smtClean="0"/>
              <a:t> of ion-implant area and source/drain diffusion</a:t>
            </a:r>
          </a:p>
          <a:p>
            <a:r>
              <a:rPr lang="en-US" dirty="0" smtClean="0"/>
              <a:t>		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714999" y="3962400"/>
            <a:ext cx="2057401" cy="786581"/>
            <a:chOff x="457201" y="4114800"/>
            <a:chExt cx="2667000" cy="381000"/>
          </a:xfrm>
        </p:grpSpPr>
        <p:sp>
          <p:nvSpPr>
            <p:cNvPr id="5" name="Rectangle 4"/>
            <p:cNvSpPr/>
            <p:nvPr/>
          </p:nvSpPr>
          <p:spPr>
            <a:xfrm flipH="1">
              <a:off x="457202" y="4114800"/>
              <a:ext cx="2666998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0800000">
              <a:off x="2860217" y="41148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2743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457201" y="4267199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24384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V="1">
              <a:off x="25908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22860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21336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V="1">
              <a:off x="1981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V="1">
              <a:off x="18288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16764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5240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13716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3012617" y="41148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457201" y="44196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1219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V="1">
              <a:off x="10668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V="1">
              <a:off x="7620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9144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V="1">
              <a:off x="6096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457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 rot="5400000" flipH="1">
            <a:off x="5981699" y="29337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rot="16200000">
            <a:off x="6777129" y="3729130"/>
            <a:ext cx="176981" cy="594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172199" y="3819832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>
            <a:off x="6380889" y="2529594"/>
            <a:ext cx="176981" cy="594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172199" y="3583858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172199" y="3701845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172199" y="3465871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172199" y="3347884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172199" y="3092245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172199" y="2974258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72199" y="3210232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172199" y="2856271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72199" y="2738284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964679" y="4055806"/>
            <a:ext cx="198120" cy="58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172199" y="2738284"/>
            <a:ext cx="198120" cy="58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2737736" y="4946742"/>
            <a:ext cx="176981" cy="594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132806" y="5037444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>
            <a:off x="2341496" y="3294922"/>
            <a:ext cx="176981" cy="594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132806" y="4801470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132806" y="4919457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132806" y="3857573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132806" y="3739586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362200" y="4343400"/>
            <a:ext cx="762000" cy="218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362200" y="4226256"/>
            <a:ext cx="762000" cy="193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362200" y="4114800"/>
            <a:ext cx="7620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62200" y="4038600"/>
            <a:ext cx="762000" cy="218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362200" y="3962400"/>
            <a:ext cx="7620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132806" y="3621599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132806" y="3503612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2925286" y="5273418"/>
            <a:ext cx="198120" cy="58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132806" y="3503612"/>
            <a:ext cx="198120" cy="58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08806" y="3962400"/>
            <a:ext cx="2057401" cy="786581"/>
            <a:chOff x="457201" y="4114800"/>
            <a:chExt cx="2667000" cy="381000"/>
          </a:xfrm>
        </p:grpSpPr>
        <p:sp>
          <p:nvSpPr>
            <p:cNvPr id="106" name="Rectangle 105"/>
            <p:cNvSpPr/>
            <p:nvPr/>
          </p:nvSpPr>
          <p:spPr>
            <a:xfrm flipH="1">
              <a:off x="457202" y="4114800"/>
              <a:ext cx="2666998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10800000">
              <a:off x="2895601" y="41148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V="1">
              <a:off x="2743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>
              <a:off x="457201" y="4267199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4384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V="1">
              <a:off x="25908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2860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1336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V="1">
              <a:off x="1981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V="1">
              <a:off x="18288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6200000" flipV="1">
              <a:off x="16764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V="1">
              <a:off x="15240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V="1">
              <a:off x="13716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V="1">
              <a:off x="3048001" y="41148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V="1">
              <a:off x="457201" y="44196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V="1">
              <a:off x="1219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6200000" flipV="1">
              <a:off x="10668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V="1">
              <a:off x="7620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6200000" flipV="1">
              <a:off x="9144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V="1">
              <a:off x="6096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457201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>
            <a:off x="2132806" y="3503612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2209800" y="4418012"/>
            <a:ext cx="18280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132806" y="5332412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 flipH="1" flipV="1">
            <a:off x="1808559" y="3827859"/>
            <a:ext cx="64849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1752203" y="4951809"/>
            <a:ext cx="76120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 flipH="1" flipV="1">
            <a:off x="2171303" y="4381103"/>
            <a:ext cx="38179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132806" y="4189412"/>
            <a:ext cx="228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132806" y="4570412"/>
            <a:ext cx="228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 rot="5400000" flipH="1">
            <a:off x="5981699" y="4762499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 rot="16200000">
            <a:off x="6783498" y="5519959"/>
            <a:ext cx="176981" cy="594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6172199" y="5621335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>
            <a:off x="6380889" y="4358393"/>
            <a:ext cx="176981" cy="594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6172199" y="5412657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172199" y="5530644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172199" y="5294670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172199" y="5176683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6172199" y="4921044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6172199" y="4803057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172199" y="5039031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6172199" y="4685070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172199" y="4567083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964679" y="5857309"/>
            <a:ext cx="198120" cy="58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172199" y="4567083"/>
            <a:ext cx="198120" cy="58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133600" y="4689987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2133600" y="4572000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2133600" y="4429432"/>
            <a:ext cx="990600" cy="294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914400" y="5867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Incorrectly formed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6019800" y="594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Correctly formed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295401" y="1828800"/>
            <a:ext cx="838200" cy="762000"/>
            <a:chOff x="1447801" y="914400"/>
            <a:chExt cx="996970" cy="838200"/>
          </a:xfrm>
        </p:grpSpPr>
        <p:sp>
          <p:nvSpPr>
            <p:cNvPr id="2" name="Rectangle 1"/>
            <p:cNvSpPr/>
            <p:nvPr/>
          </p:nvSpPr>
          <p:spPr>
            <a:xfrm rot="5400000" flipH="1">
              <a:off x="1524001" y="838200"/>
              <a:ext cx="838199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rot="5400000" flipH="1" flipV="1">
              <a:off x="2124561" y="1418742"/>
              <a:ext cx="138750" cy="501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600200" y="1506536"/>
              <a:ext cx="838201" cy="246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>
              <a:off x="1656491" y="705712"/>
              <a:ext cx="176981" cy="5943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47801" y="1402197"/>
              <a:ext cx="990600" cy="294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447801" y="1291585"/>
              <a:ext cx="990600" cy="294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47801" y="1173598"/>
              <a:ext cx="990600" cy="294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447801" y="1035689"/>
              <a:ext cx="990600" cy="294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447801" y="914402"/>
              <a:ext cx="990600" cy="294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209800" y="1676400"/>
              <a:ext cx="198120" cy="58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447801" y="914402"/>
              <a:ext cx="198120" cy="58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 flipH="1">
            <a:off x="609600" y="5257800"/>
            <a:ext cx="1752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rot="10800000">
            <a:off x="2133600" y="52578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V="1">
            <a:off x="19812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617560" y="5396552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16764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18288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V="1">
            <a:off x="15240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V="1">
            <a:off x="13716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12192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10668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V="1">
            <a:off x="9144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2286000" y="52578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V="1">
            <a:off x="617560" y="5548952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24000" y="1981200"/>
            <a:ext cx="3810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 rot="60000">
            <a:off x="1052316" y="2819400"/>
            <a:ext cx="1309884" cy="1551296"/>
            <a:chOff x="4709916" y="3630304"/>
            <a:chExt cx="1309884" cy="1551296"/>
          </a:xfrm>
        </p:grpSpPr>
        <p:sp>
          <p:nvSpPr>
            <p:cNvPr id="67" name="Rectangle 66"/>
            <p:cNvSpPr/>
            <p:nvPr/>
          </p:nvSpPr>
          <p:spPr>
            <a:xfrm rot="16200000">
              <a:off x="4600736" y="3777020"/>
              <a:ext cx="1531278" cy="1277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0920000">
              <a:off x="4750860" y="4876801"/>
              <a:ext cx="762000" cy="2798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4727434" y="4732074"/>
              <a:ext cx="1081284" cy="449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>
              <a:off x="5432993" y="3428619"/>
              <a:ext cx="323321" cy="76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727434" y="454146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4727434" y="4325739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4727434" y="4082037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727434" y="3858251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4727434" y="3650324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5749738" y="3650324"/>
              <a:ext cx="255576" cy="10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4938516" y="3630304"/>
              <a:ext cx="1081284" cy="449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4709916" y="4620904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4709916" y="44196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4709916" y="41910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4709916" y="39624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4709916" y="37338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>
              <a:off x="5471916" y="3657600"/>
              <a:ext cx="5334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4709916" y="4953000"/>
              <a:ext cx="5334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4709916" y="5073826"/>
              <a:ext cx="255576" cy="10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 rot="5400000" flipH="1">
            <a:off x="-160360" y="4267200"/>
            <a:ext cx="3733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1668440" y="60960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496704" y="54864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>
            <a:off x="1516040" y="25908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516040" y="3352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502392" y="35052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516040" y="32004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516040" y="3048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516040" y="28956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16040" y="27432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516040" y="2590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820840" y="62484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1516040" y="25908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524000" y="40738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524000" y="42262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524000" y="3921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524000" y="37690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524000" y="36166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510352" y="47949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510352" y="49473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510352" y="46425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1510352" y="44901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510352" y="43377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531960" y="53340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510352" y="5222544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1524000" y="505649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66800" y="2362200"/>
            <a:ext cx="1295400" cy="2438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1504664" y="59436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1504664" y="57912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504664" y="5638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7620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V="1">
            <a:off x="609600" y="5257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0" y="762000"/>
            <a:ext cx="1676400" cy="2057400"/>
            <a:chOff x="0" y="762000"/>
            <a:chExt cx="1676400" cy="2057400"/>
          </a:xfrm>
        </p:grpSpPr>
        <p:sp>
          <p:nvSpPr>
            <p:cNvPr id="30" name="TextBox 29"/>
            <p:cNvSpPr txBox="1"/>
            <p:nvPr/>
          </p:nvSpPr>
          <p:spPr>
            <a:xfrm>
              <a:off x="381000" y="2438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534194" y="2590006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81000" y="2360612"/>
              <a:ext cx="1219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81000" y="2817812"/>
              <a:ext cx="1219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0" y="762000"/>
              <a:ext cx="1676400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Separation from contact cut to transistor</a:t>
              </a:r>
              <a:endParaRPr lang="en-US" dirty="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rot="5400000">
              <a:off x="609600" y="2057400"/>
              <a:ext cx="609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1903411" y="609600"/>
            <a:ext cx="2516189" cy="2308324"/>
            <a:chOff x="1903411" y="609600"/>
            <a:chExt cx="2516189" cy="2308324"/>
          </a:xfrm>
        </p:grpSpPr>
        <p:sp>
          <p:nvSpPr>
            <p:cNvPr id="172" name="TextBox 171"/>
            <p:cNvSpPr txBox="1"/>
            <p:nvPr/>
          </p:nvSpPr>
          <p:spPr>
            <a:xfrm>
              <a:off x="2743200" y="609600"/>
              <a:ext cx="1676400" cy="23083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Implant for an </a:t>
              </a:r>
              <a:r>
                <a:rPr lang="en-US" dirty="0" err="1" smtClean="0"/>
                <a:t>nMOS</a:t>
              </a:r>
              <a:r>
                <a:rPr lang="en-US" dirty="0" smtClean="0"/>
                <a:t> depletion mode transistor to extend </a:t>
              </a:r>
              <a:r>
                <a:rPr lang="en-US" dirty="0" smtClean="0">
                  <a:sym typeface="Symbol"/>
                </a:rPr>
                <a:t>2 minimum beyond channel in all directions</a:t>
              </a:r>
              <a:endParaRPr lang="en-US" dirty="0" smtClean="0"/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>
              <a:off x="1142206" y="2056606"/>
              <a:ext cx="1524000" cy="15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1753394" y="1904206"/>
              <a:ext cx="1219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1905000" y="1598612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1981200" y="121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rot="10800000">
              <a:off x="2362200" y="2590800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752600" y="4267200"/>
            <a:ext cx="2667000" cy="1477328"/>
            <a:chOff x="1752600" y="4267200"/>
            <a:chExt cx="2667000" cy="1477328"/>
          </a:xfrm>
        </p:grpSpPr>
        <p:sp>
          <p:nvSpPr>
            <p:cNvPr id="164" name="TextBox 163"/>
            <p:cNvSpPr txBox="1"/>
            <p:nvPr/>
          </p:nvSpPr>
          <p:spPr>
            <a:xfrm>
              <a:off x="2514600" y="4876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rot="5400000" flipH="1" flipV="1">
              <a:off x="2286794" y="5028406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752600" y="4799012"/>
              <a:ext cx="1219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752600" y="5256212"/>
              <a:ext cx="1219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048000" y="4267200"/>
              <a:ext cx="1371600" cy="14773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Separation from implant to another transistor </a:t>
              </a:r>
            </a:p>
          </p:txBody>
        </p:sp>
      </p:grpSp>
      <p:cxnSp>
        <p:nvCxnSpPr>
          <p:cNvPr id="182" name="Straight Connector 181"/>
          <p:cNvCxnSpPr/>
          <p:nvPr/>
        </p:nvCxnSpPr>
        <p:spPr>
          <a:xfrm flipV="1">
            <a:off x="7467600" y="4570412"/>
            <a:ext cx="5334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 flipV="1">
            <a:off x="7620000" y="28940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5230504" y="3351212"/>
            <a:ext cx="2895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340000" flipH="1" flipV="1">
            <a:off x="7104012" y="3807618"/>
            <a:ext cx="1905000" cy="77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678304" y="4799012"/>
            <a:ext cx="1371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0800000" flipV="1">
            <a:off x="6678304" y="4113212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 flipV="1">
            <a:off x="6678304" y="3960812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0800000" flipV="1">
            <a:off x="6678304" y="3808412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10800000" flipV="1">
            <a:off x="6678304" y="3656012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10800000" flipV="1">
            <a:off x="6678304" y="3503612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 flipV="1">
            <a:off x="6629400" y="3351212"/>
            <a:ext cx="1469408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10800000" flipV="1">
            <a:off x="6678304" y="3198812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10800000" flipV="1">
            <a:off x="6678304" y="3046413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0800000" flipV="1">
            <a:off x="6678304" y="2894013"/>
            <a:ext cx="13716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0800000" flipV="1">
            <a:off x="6678304" y="2894012"/>
            <a:ext cx="1094096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10800000" flipV="1">
            <a:off x="6906904" y="4265612"/>
            <a:ext cx="114300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0800000" flipV="1">
            <a:off x="7211704" y="4418012"/>
            <a:ext cx="8382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 flipH="1">
            <a:off x="5369256" y="3364860"/>
            <a:ext cx="3124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rot="10800000">
            <a:off x="8237560" y="3351212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16200000" flipV="1">
            <a:off x="67135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0800000">
            <a:off x="5377216" y="3489964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16200000" flipV="1">
            <a:off x="64087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16200000" flipV="1">
            <a:off x="65611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6200000" flipV="1">
            <a:off x="62563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16200000" flipV="1">
            <a:off x="61039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16200000" flipV="1">
            <a:off x="59515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16200000" flipV="1">
            <a:off x="57991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16200000" flipV="1">
            <a:off x="56467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16200000" flipV="1">
            <a:off x="8389960" y="3351212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16200000" flipV="1">
            <a:off x="5377216" y="3642364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6200000" flipV="1">
            <a:off x="5494360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6200000" flipV="1">
            <a:off x="5369256" y="3351212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6200000" flipV="1">
            <a:off x="80851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6200000" flipV="1">
            <a:off x="77803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16200000" flipV="1">
            <a:off x="79327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6200000" flipV="1">
            <a:off x="76279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6200000" flipV="1">
            <a:off x="74755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16200000" flipV="1">
            <a:off x="73231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6200000" flipV="1">
            <a:off x="71707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6200000" flipV="1">
            <a:off x="70183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6200000" flipV="1">
            <a:off x="6865960" y="3351213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10800000" flipV="1">
            <a:off x="6667500" y="1903411"/>
            <a:ext cx="9525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10800000" flipV="1">
            <a:off x="6678304" y="2817811"/>
            <a:ext cx="941696" cy="457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10800000" flipV="1">
            <a:off x="6678304" y="2665411"/>
            <a:ext cx="941696" cy="457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10800000" flipV="1">
            <a:off x="6678304" y="2513011"/>
            <a:ext cx="941696" cy="457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 flipV="1">
            <a:off x="6678304" y="2360613"/>
            <a:ext cx="941696" cy="457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 flipV="1">
            <a:off x="6678304" y="2208213"/>
            <a:ext cx="941696" cy="457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0800000" flipV="1">
            <a:off x="6678304" y="2055813"/>
            <a:ext cx="941696" cy="457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0800000" flipV="1">
            <a:off x="6705600" y="1903413"/>
            <a:ext cx="941696" cy="457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0800000" flipV="1">
            <a:off x="6629400" y="1903412"/>
            <a:ext cx="762000" cy="380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10800000" flipV="1">
            <a:off x="6678304" y="1903412"/>
            <a:ext cx="484496" cy="228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10800000" flipV="1">
            <a:off x="6705600" y="1903411"/>
            <a:ext cx="228600" cy="76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rot="16200000" flipV="1">
            <a:off x="7143749" y="2417761"/>
            <a:ext cx="9525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124200" y="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RULES</a:t>
            </a:r>
            <a:endParaRPr lang="en-US" sz="2400" b="1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6019800" y="838200"/>
            <a:ext cx="2895600" cy="2513012"/>
            <a:chOff x="6019800" y="838200"/>
            <a:chExt cx="2895600" cy="2513012"/>
          </a:xfrm>
        </p:grpSpPr>
        <p:cxnSp>
          <p:nvCxnSpPr>
            <p:cNvPr id="190" name="Straight Arrow Connector 189"/>
            <p:cNvCxnSpPr/>
            <p:nvPr/>
          </p:nvCxnSpPr>
          <p:spPr>
            <a:xfrm rot="5400000" flipH="1" flipV="1">
              <a:off x="8000206" y="3121818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8382000" y="2971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019800" y="838200"/>
              <a:ext cx="2895600" cy="9233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Diffusion is not to decrease in width &lt; </a:t>
              </a:r>
              <a:r>
                <a:rPr lang="en-US" dirty="0" smtClean="0">
                  <a:sym typeface="Symbol"/>
                </a:rPr>
                <a:t>2 from </a:t>
              </a:r>
              <a:r>
                <a:rPr lang="en-US" dirty="0" err="1" smtClean="0">
                  <a:sym typeface="Symbol"/>
                </a:rPr>
                <a:t>polysilicon</a:t>
              </a:r>
              <a:endParaRPr lang="en-US" dirty="0" smtClean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7620000" y="2894012"/>
              <a:ext cx="1219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80"/>
          <p:cNvCxnSpPr/>
          <p:nvPr/>
        </p:nvCxnSpPr>
        <p:spPr>
          <a:xfrm flipV="1">
            <a:off x="7668904" y="4646612"/>
            <a:ext cx="33209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5867400" y="3582194"/>
            <a:ext cx="2743200" cy="2446536"/>
            <a:chOff x="5867400" y="3582194"/>
            <a:chExt cx="2743200" cy="2446536"/>
          </a:xfrm>
        </p:grpSpPr>
        <p:cxnSp>
          <p:nvCxnSpPr>
            <p:cNvPr id="191" name="Straight Arrow Connector 190"/>
            <p:cNvCxnSpPr/>
            <p:nvPr/>
          </p:nvCxnSpPr>
          <p:spPr>
            <a:xfrm flipH="1" flipV="1">
              <a:off x="8049904" y="3808412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8153400" y="3886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867400" y="5105400"/>
              <a:ext cx="2286000" cy="9233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ym typeface="Symbol"/>
                </a:rPr>
                <a:t>Polysilicon</a:t>
              </a:r>
              <a:r>
                <a:rPr lang="en-US" dirty="0" smtClean="0">
                  <a:sym typeface="Symbol"/>
                </a:rPr>
                <a:t> </a:t>
              </a:r>
              <a:r>
                <a:rPr lang="en-US" dirty="0" smtClean="0"/>
                <a:t>to extend minimum </a:t>
              </a:r>
              <a:r>
                <a:rPr lang="en-US" dirty="0" smtClean="0">
                  <a:sym typeface="Symbol"/>
                </a:rPr>
                <a:t>2 beyond diffusion </a:t>
              </a:r>
              <a:r>
                <a:rPr lang="en-US" dirty="0" err="1" smtClean="0">
                  <a:sym typeface="Symbol"/>
                </a:rPr>
                <a:t>biundaries</a:t>
              </a:r>
              <a:endParaRPr lang="en-US" dirty="0" smtClean="0"/>
            </a:p>
          </p:txBody>
        </p:sp>
        <p:cxnSp>
          <p:nvCxnSpPr>
            <p:cNvPr id="185" name="Straight Connector 184"/>
            <p:cNvCxnSpPr/>
            <p:nvPr/>
          </p:nvCxnSpPr>
          <p:spPr>
            <a:xfrm rot="5400000">
              <a:off x="8120340" y="3918466"/>
              <a:ext cx="67413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Overlap rules for contact cuts: </a:t>
            </a:r>
            <a:r>
              <a:rPr lang="en-US" sz="2400" dirty="0" err="1" smtClean="0"/>
              <a:t>nMOS</a:t>
            </a:r>
            <a:r>
              <a:rPr lang="en-US" sz="2400" dirty="0" smtClean="0"/>
              <a:t> and CMOS</a:t>
            </a:r>
          </a:p>
          <a:p>
            <a:r>
              <a:rPr lang="en-US" dirty="0" smtClean="0"/>
              <a:t>			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676400" y="19050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1444464" y="22096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522252" y="22083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1596864" y="22096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1674652" y="22083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1747676" y="22096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1825464" y="22083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1900076" y="22096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1977864" y="22083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2055652" y="22096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200400" y="2016456"/>
            <a:ext cx="1447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 rot="10800000" flipH="1">
            <a:off x="3200400" y="2016456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32004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 flipH="1">
            <a:off x="4419600" y="2168856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 flipH="1" flipV="1">
            <a:off x="35052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 flipH="1" flipV="1">
            <a:off x="33528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 flipH="1" flipV="1">
            <a:off x="36576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 flipH="1" flipV="1">
            <a:off x="38100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 flipH="1" flipV="1">
            <a:off x="39624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41148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 flipV="1">
            <a:off x="4267200" y="2016456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 flipH="1" flipV="1">
            <a:off x="3200400" y="2016456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4572000" y="2321256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/>
          <p:cNvGrpSpPr/>
          <p:nvPr/>
        </p:nvGrpSpPr>
        <p:grpSpPr>
          <a:xfrm>
            <a:off x="2438400" y="1747141"/>
            <a:ext cx="762000" cy="919859"/>
            <a:chOff x="4800600" y="4495801"/>
            <a:chExt cx="762000" cy="919859"/>
          </a:xfrm>
        </p:grpSpPr>
        <p:sp>
          <p:nvSpPr>
            <p:cNvPr id="215" name="Rectangle 214"/>
            <p:cNvSpPr/>
            <p:nvPr/>
          </p:nvSpPr>
          <p:spPr>
            <a:xfrm>
              <a:off x="4800600" y="4572000"/>
              <a:ext cx="762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230" name="Straight Connector 229"/>
            <p:cNvCxnSpPr/>
            <p:nvPr/>
          </p:nvCxnSpPr>
          <p:spPr>
            <a:xfrm rot="5400000">
              <a:off x="4497387" y="4951414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4571999" y="4952999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4649787" y="4951414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4727575" y="4952999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4805363" y="4951414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4879975" y="4952999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4957763" y="4951414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5030787" y="4952999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5108575" y="4951414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4791231" y="4574989"/>
              <a:ext cx="82580" cy="638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4759392" y="4608729"/>
              <a:ext cx="233079" cy="150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4727499" y="4638720"/>
              <a:ext cx="387381" cy="241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4697507" y="4670614"/>
              <a:ext cx="537882" cy="3316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4700602" y="4700605"/>
              <a:ext cx="692184" cy="4222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7320000">
              <a:off x="4701338" y="4951126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7320000">
              <a:off x="4815510" y="4958487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 flipH="1" flipV="1">
              <a:off x="5407092" y="5184708"/>
              <a:ext cx="156880" cy="1506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 flipH="1" flipV="1">
              <a:off x="5257800" y="5029200"/>
              <a:ext cx="3810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 flipH="1" flipV="1">
              <a:off x="5064106" y="4835509"/>
              <a:ext cx="615985" cy="3809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tangle 284"/>
          <p:cNvSpPr/>
          <p:nvPr/>
        </p:nvSpPr>
        <p:spPr>
          <a:xfrm>
            <a:off x="2667000" y="2022144"/>
            <a:ext cx="3810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11430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46482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2590800" y="83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290" name="Straight Arrow Connector 289"/>
          <p:cNvCxnSpPr/>
          <p:nvPr/>
        </p:nvCxnSpPr>
        <p:spPr>
          <a:xfrm>
            <a:off x="2438400" y="1131332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rot="5400000" flipH="1" flipV="1">
            <a:off x="1218406" y="2209800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5400000">
            <a:off x="1599009" y="1980803"/>
            <a:ext cx="16771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>
            <a:off x="2362597" y="1980803"/>
            <a:ext cx="16771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5400000">
            <a:off x="1981994" y="2132806"/>
            <a:ext cx="13716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2667000" y="121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305" name="Straight Connector 304"/>
          <p:cNvCxnSpPr/>
          <p:nvPr/>
        </p:nvCxnSpPr>
        <p:spPr>
          <a:xfrm rot="5400000">
            <a:off x="2361406" y="2132806"/>
            <a:ext cx="13716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2667000" y="1598612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 rot="5400000" flipH="1" flipV="1">
            <a:off x="4495006" y="22090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rot="10800000" flipV="1">
            <a:off x="838200" y="1828798"/>
            <a:ext cx="2590800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10800000">
            <a:off x="1219200" y="1905000"/>
            <a:ext cx="9906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0800000" flipV="1">
            <a:off x="838201" y="2590800"/>
            <a:ext cx="2590800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5334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363" name="Straight Arrow Connector 362"/>
          <p:cNvCxnSpPr/>
          <p:nvPr/>
        </p:nvCxnSpPr>
        <p:spPr>
          <a:xfrm rot="5400000" flipH="1" flipV="1">
            <a:off x="686594" y="2209006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10800000">
            <a:off x="1219201" y="2513011"/>
            <a:ext cx="99060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5791200" y="99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 to </a:t>
            </a:r>
            <a:r>
              <a:rPr lang="en-US" dirty="0" err="1" smtClean="0"/>
              <a:t>Polysilicon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2511424" y="3352800"/>
            <a:ext cx="5565776" cy="2743200"/>
            <a:chOff x="2511424" y="3352800"/>
            <a:chExt cx="5565776" cy="2743200"/>
          </a:xfrm>
        </p:grpSpPr>
        <p:sp>
          <p:nvSpPr>
            <p:cNvPr id="310" name="Rectangle 309"/>
            <p:cNvSpPr/>
            <p:nvPr/>
          </p:nvSpPr>
          <p:spPr>
            <a:xfrm rot="16200000">
              <a:off x="2441576" y="4572000"/>
              <a:ext cx="7620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grpSp>
          <p:nvGrpSpPr>
            <p:cNvPr id="357" name="Group 356"/>
            <p:cNvGrpSpPr/>
            <p:nvPr/>
          </p:nvGrpSpPr>
          <p:grpSpPr>
            <a:xfrm rot="5400000">
              <a:off x="2439988" y="4570412"/>
              <a:ext cx="762000" cy="612776"/>
              <a:chOff x="5791200" y="3735388"/>
              <a:chExt cx="609600" cy="612776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5792468" y="4346576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5791200" y="4268788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5792468" y="4194176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5791200" y="4116388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5792468" y="4043364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791200" y="3965576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792468" y="3890964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791200" y="3813176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5792468" y="3735388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377"/>
            <p:cNvGrpSpPr/>
            <p:nvPr/>
          </p:nvGrpSpPr>
          <p:grpSpPr>
            <a:xfrm flipV="1">
              <a:off x="3276600" y="5638800"/>
              <a:ext cx="1447800" cy="381000"/>
              <a:chOff x="6705600" y="2362200"/>
              <a:chExt cx="1447800" cy="3810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6705600" y="2362200"/>
                <a:ext cx="1447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 rot="10800000" flipH="1">
                <a:off x="6705600" y="2362200"/>
                <a:ext cx="22860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5400000" flipH="1" flipV="1">
                <a:off x="67056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rot="10800000" flipH="1">
                <a:off x="7924800" y="2514600"/>
                <a:ext cx="22860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rot="5400000" flipH="1" flipV="1">
                <a:off x="70104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rot="5400000" flipH="1" flipV="1">
                <a:off x="68580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 rot="5400000" flipH="1" flipV="1">
                <a:off x="71628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5400000" flipH="1" flipV="1">
                <a:off x="73152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5400000" flipH="1" flipV="1">
                <a:off x="74676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5400000" flipH="1" flipV="1">
                <a:off x="76200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5400000" flipH="1" flipV="1">
                <a:off x="7772400" y="2362200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5400000" flipH="1" flipV="1">
                <a:off x="6705600" y="2362200"/>
                <a:ext cx="76200" cy="76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5400000" flipH="1" flipV="1">
                <a:off x="8077200" y="2667000"/>
                <a:ext cx="76200" cy="76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/>
            <p:cNvGrpSpPr/>
            <p:nvPr/>
          </p:nvGrpSpPr>
          <p:grpSpPr>
            <a:xfrm>
              <a:off x="2514600" y="5176141"/>
              <a:ext cx="762000" cy="919859"/>
              <a:chOff x="4800600" y="4495801"/>
              <a:chExt cx="762000" cy="919859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4800600" y="4572000"/>
                <a:ext cx="762000" cy="762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36" name="Straight Connector 335"/>
              <p:cNvCxnSpPr/>
              <p:nvPr/>
            </p:nvCxnSpPr>
            <p:spPr>
              <a:xfrm rot="5400000">
                <a:off x="4497387" y="495141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5400000">
                <a:off x="4571999" y="4952999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rot="5400000">
                <a:off x="4649787" y="495141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rot="5400000">
                <a:off x="4727575" y="4952999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rot="5400000">
                <a:off x="4805363" y="495141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rot="5400000">
                <a:off x="4879975" y="4952999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rot="5400000">
                <a:off x="4957763" y="495141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rot="5400000">
                <a:off x="5030787" y="4952999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rot="5400000">
                <a:off x="5108575" y="495141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rot="5400000">
                <a:off x="4791231" y="4574989"/>
                <a:ext cx="82580" cy="638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rot="5400000">
                <a:off x="4759392" y="4608729"/>
                <a:ext cx="233079" cy="1506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rot="5400000">
                <a:off x="4727499" y="4638720"/>
                <a:ext cx="387381" cy="2411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rot="5400000">
                <a:off x="4697507" y="4670614"/>
                <a:ext cx="537882" cy="3316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rot="5400000">
                <a:off x="4700602" y="4700605"/>
                <a:ext cx="692184" cy="4222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 rot="7320000">
                <a:off x="4701338" y="4951126"/>
                <a:ext cx="912498" cy="1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rot="7320000">
                <a:off x="4815510" y="4958487"/>
                <a:ext cx="912498" cy="1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rot="5400000" flipH="1" flipV="1">
                <a:off x="5407092" y="5184708"/>
                <a:ext cx="156880" cy="1506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 rot="5400000" flipH="1" flipV="1">
                <a:off x="5257800" y="5029200"/>
                <a:ext cx="38100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rot="5400000" flipH="1" flipV="1">
                <a:off x="5064106" y="4835509"/>
                <a:ext cx="615985" cy="380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5" name="Rectangle 354"/>
            <p:cNvSpPr/>
            <p:nvPr/>
          </p:nvSpPr>
          <p:spPr>
            <a:xfrm>
              <a:off x="2729552" y="5451144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665412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cxnSp>
          <p:nvCxnSpPr>
            <p:cNvPr id="368" name="Straight Arrow Connector 367"/>
            <p:cNvCxnSpPr/>
            <p:nvPr/>
          </p:nvCxnSpPr>
          <p:spPr>
            <a:xfrm>
              <a:off x="2513012" y="3645932"/>
              <a:ext cx="762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1673621" y="4495403"/>
              <a:ext cx="1677194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2437209" y="4418409"/>
              <a:ext cx="1677194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2056606" y="4876006"/>
              <a:ext cx="1371600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2741612" y="3962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373" name="Straight Connector 372"/>
            <p:cNvCxnSpPr/>
            <p:nvPr/>
          </p:nvCxnSpPr>
          <p:spPr>
            <a:xfrm rot="5400000">
              <a:off x="2436018" y="4495006"/>
              <a:ext cx="1371600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>
              <a:off x="2741612" y="4341812"/>
              <a:ext cx="381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374"/>
            <p:cNvSpPr txBox="1"/>
            <p:nvPr/>
          </p:nvSpPr>
          <p:spPr>
            <a:xfrm>
              <a:off x="2743200" y="3657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>
                  <a:sym typeface="Symbol"/>
                </a:rPr>
                <a:t></a:t>
              </a:r>
              <a:endParaRPr lang="en-US" dirty="0"/>
            </a:p>
          </p:txBody>
        </p:sp>
        <p:cxnSp>
          <p:nvCxnSpPr>
            <p:cNvPr id="376" name="Straight Arrow Connector 375"/>
            <p:cNvCxnSpPr/>
            <p:nvPr/>
          </p:nvCxnSpPr>
          <p:spPr>
            <a:xfrm>
              <a:off x="2514600" y="3962400"/>
              <a:ext cx="609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5943600" y="53340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Metal to Diffusion</a:t>
              </a:r>
              <a:endParaRPr lang="en-US" dirty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4800600" y="56504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382" name="Straight Arrow Connector 381"/>
            <p:cNvCxnSpPr/>
            <p:nvPr/>
          </p:nvCxnSpPr>
          <p:spPr>
            <a:xfrm rot="5400000" flipH="1" flipV="1">
              <a:off x="4572000" y="5832144"/>
              <a:ext cx="457994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784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Overlap rules for contact cuts : </a:t>
            </a:r>
            <a:r>
              <a:rPr lang="en-US" sz="2400" dirty="0" err="1" smtClean="0"/>
              <a:t>nMOS</a:t>
            </a:r>
            <a:r>
              <a:rPr lang="en-US" sz="2400" dirty="0" smtClean="0"/>
              <a:t> and CMOS</a:t>
            </a:r>
          </a:p>
          <a:p>
            <a:r>
              <a:rPr lang="en-US" dirty="0" smtClean="0"/>
              <a:t>			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33600" y="1828800"/>
            <a:ext cx="762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1901664" y="21334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1979452" y="21321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2054064" y="21334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2131852" y="21321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2204876" y="21334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2282664" y="21321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2357276" y="21334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2435064" y="2132172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2512852" y="2133440"/>
            <a:ext cx="6083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371600" y="1670940"/>
            <a:ext cx="762000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 rot="5400000">
            <a:off x="1068387" y="2050354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1142999" y="2051939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1220787" y="2050354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5400000">
            <a:off x="1298575" y="2051939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>
            <a:off x="1376363" y="2050354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>
            <a:off x="1450975" y="2051939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1528763" y="2050354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>
            <a:off x="1601787" y="2051939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1679575" y="2050354"/>
            <a:ext cx="76041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>
            <a:off x="1330392" y="1707669"/>
            <a:ext cx="233079" cy="150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5400000">
            <a:off x="1268507" y="1769554"/>
            <a:ext cx="537882" cy="331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7320000">
            <a:off x="1272338" y="2050066"/>
            <a:ext cx="912498" cy="1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5400000" flipH="1" flipV="1">
            <a:off x="1978092" y="2297296"/>
            <a:ext cx="156880" cy="15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 flipH="1" flipV="1">
            <a:off x="1635106" y="1934449"/>
            <a:ext cx="615985" cy="38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600200" y="1828800"/>
            <a:ext cx="3810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3048000" y="19158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17526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1524000" y="60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290" name="Straight Arrow Connector 289"/>
          <p:cNvCxnSpPr/>
          <p:nvPr/>
        </p:nvCxnSpPr>
        <p:spPr>
          <a:xfrm>
            <a:off x="1371600" y="9144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rot="5400000" flipH="1" flipV="1">
            <a:off x="2742406" y="2132806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685800" y="1840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363" name="Straight Arrow Connector 362"/>
          <p:cNvCxnSpPr/>
          <p:nvPr/>
        </p:nvCxnSpPr>
        <p:spPr>
          <a:xfrm rot="5400000" flipH="1" flipV="1">
            <a:off x="838994" y="2056606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1180703" y="1638697"/>
            <a:ext cx="8389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16200000" flipH="1">
            <a:off x="1333500" y="2871149"/>
            <a:ext cx="1219199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 rot="5400000">
            <a:off x="1752600" y="2452049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1981200" y="3518849"/>
            <a:ext cx="1524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 flipV="1">
            <a:off x="1752600" y="2604449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1752600" y="2985449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 flipV="1">
            <a:off x="1752600" y="3290249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1562497" y="1637903"/>
            <a:ext cx="8389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597024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1597024" y="1293812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952103" y="1257697"/>
            <a:ext cx="8389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1713309" y="1256903"/>
            <a:ext cx="8389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1749424" y="3733800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5638800" y="457200"/>
            <a:ext cx="3200400" cy="4026932"/>
            <a:chOff x="5638800" y="457200"/>
            <a:chExt cx="3200400" cy="4026932"/>
          </a:xfrm>
        </p:grpSpPr>
        <p:grpSp>
          <p:nvGrpSpPr>
            <p:cNvPr id="2" name="Group 207"/>
            <p:cNvGrpSpPr/>
            <p:nvPr/>
          </p:nvGrpSpPr>
          <p:grpSpPr>
            <a:xfrm>
              <a:off x="5638800" y="457200"/>
              <a:ext cx="381000" cy="1219200"/>
              <a:chOff x="5078103" y="2604449"/>
              <a:chExt cx="381000" cy="1219200"/>
            </a:xfrm>
          </p:grpSpPr>
          <p:sp>
            <p:nvSpPr>
              <p:cNvPr id="196" name="Rectangle 195"/>
              <p:cNvSpPr/>
              <p:nvPr/>
            </p:nvSpPr>
            <p:spPr>
              <a:xfrm rot="16200000" flipH="1">
                <a:off x="4659003" y="3023549"/>
                <a:ext cx="1219199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 rot="5400000">
                <a:off x="5078103" y="2604449"/>
                <a:ext cx="22860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0800000" flipV="1">
                <a:off x="5306703" y="3671249"/>
                <a:ext cx="1524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rot="10800000" flipV="1">
                <a:off x="5078103" y="27568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10800000" flipV="1">
                <a:off x="5078103" y="31378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0800000" flipV="1">
                <a:off x="5078103" y="34426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ectangle 222"/>
            <p:cNvSpPr/>
            <p:nvPr/>
          </p:nvSpPr>
          <p:spPr>
            <a:xfrm>
              <a:off x="5792789" y="1917822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638800" y="1689222"/>
              <a:ext cx="32004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241" name="Straight Connector 240"/>
            <p:cNvCxnSpPr/>
            <p:nvPr/>
          </p:nvCxnSpPr>
          <p:spPr>
            <a:xfrm rot="5400000">
              <a:off x="5259387" y="2075997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5340352" y="2077582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5418140" y="2075997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5495928" y="2077582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5573716" y="2075997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5648328" y="2077582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5726116" y="2075997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5799140" y="2077582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5876928" y="2075997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5609235" y="1733312"/>
              <a:ext cx="233079" cy="150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5547350" y="1795197"/>
              <a:ext cx="537882" cy="3316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7320000">
              <a:off x="5551181" y="2075709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 flipH="1" flipV="1">
              <a:off x="7720761" y="2275848"/>
              <a:ext cx="254089" cy="1476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 flipH="1" flipV="1">
              <a:off x="7618395" y="2073417"/>
              <a:ext cx="463586" cy="304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5946776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6021388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6099176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6176964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6251576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6329364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6402388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6480176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6554788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6629400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6707188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6784976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6862764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6937376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7015164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7088188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7165976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7240588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7315200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7392988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7470776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7548564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7623176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7700964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7773988" y="2070221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7851776" y="2068636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7320000">
              <a:off x="5779781" y="2075709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7320000">
              <a:off x="6036299" y="2062887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7320000">
              <a:off x="6264899" y="2075709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7320000">
              <a:off x="6569699" y="2075709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7320000">
              <a:off x="6798299" y="2062887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7320000">
              <a:off x="7103099" y="2062887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7320000">
              <a:off x="7331699" y="2075709"/>
              <a:ext cx="912498" cy="1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Rectangle 387"/>
            <p:cNvSpPr/>
            <p:nvPr/>
          </p:nvSpPr>
          <p:spPr>
            <a:xfrm>
              <a:off x="6630989" y="1917822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543800" y="1917822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rot="5400000">
              <a:off x="7926388" y="2068635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8004176" y="2070220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8081964" y="2068635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8154987" y="2070220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8232775" y="2068635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8305799" y="2070220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5400000">
              <a:off x="8383587" y="2068635"/>
              <a:ext cx="760415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99"/>
            <p:cNvGrpSpPr/>
            <p:nvPr/>
          </p:nvGrpSpPr>
          <p:grpSpPr>
            <a:xfrm>
              <a:off x="6629400" y="457200"/>
              <a:ext cx="381000" cy="1219200"/>
              <a:chOff x="5078103" y="2604449"/>
              <a:chExt cx="381000" cy="1219200"/>
            </a:xfrm>
          </p:grpSpPr>
          <p:sp>
            <p:nvSpPr>
              <p:cNvPr id="401" name="Rectangle 400"/>
              <p:cNvSpPr/>
              <p:nvPr/>
            </p:nvSpPr>
            <p:spPr>
              <a:xfrm rot="16200000" flipH="1">
                <a:off x="4659003" y="3023549"/>
                <a:ext cx="1219199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2" name="Straight Connector 401"/>
              <p:cNvCxnSpPr/>
              <p:nvPr/>
            </p:nvCxnSpPr>
            <p:spPr>
              <a:xfrm rot="5400000">
                <a:off x="5078103" y="2604449"/>
                <a:ext cx="22860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rot="10800000" flipV="1">
                <a:off x="5306703" y="3671249"/>
                <a:ext cx="1524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rot="10800000" flipV="1">
                <a:off x="5078103" y="27568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rot="10800000" flipV="1">
                <a:off x="5078103" y="31378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rot="10800000" flipV="1">
                <a:off x="5078103" y="34426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06"/>
            <p:cNvGrpSpPr/>
            <p:nvPr/>
          </p:nvGrpSpPr>
          <p:grpSpPr>
            <a:xfrm>
              <a:off x="7696200" y="2438400"/>
              <a:ext cx="381000" cy="1219200"/>
              <a:chOff x="5078103" y="2604449"/>
              <a:chExt cx="381000" cy="1219200"/>
            </a:xfrm>
          </p:grpSpPr>
          <p:sp>
            <p:nvSpPr>
              <p:cNvPr id="408" name="Rectangle 407"/>
              <p:cNvSpPr/>
              <p:nvPr/>
            </p:nvSpPr>
            <p:spPr>
              <a:xfrm rot="16200000" flipH="1">
                <a:off x="4659003" y="3023549"/>
                <a:ext cx="1219199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 rot="5400000">
                <a:off x="5078103" y="2604449"/>
                <a:ext cx="22860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rot="10800000" flipV="1">
                <a:off x="5306703" y="3671249"/>
                <a:ext cx="1524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rot="10800000" flipV="1">
                <a:off x="5078103" y="27568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 rot="10800000" flipV="1">
                <a:off x="5078103" y="31378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rot="10800000" flipV="1">
                <a:off x="5078103" y="3442649"/>
                <a:ext cx="381000" cy="381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TextBox 414"/>
            <p:cNvSpPr txBox="1"/>
            <p:nvPr/>
          </p:nvSpPr>
          <p:spPr>
            <a:xfrm>
              <a:off x="6170611" y="2743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417" name="Straight Connector 416"/>
            <p:cNvCxnSpPr/>
            <p:nvPr/>
          </p:nvCxnSpPr>
          <p:spPr>
            <a:xfrm rot="5400000">
              <a:off x="5677694" y="2704306"/>
              <a:ext cx="990600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6135688" y="2704306"/>
              <a:ext cx="990600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>
              <a:off x="6172200" y="2741612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>
              <a:off x="6019800" y="41148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Multiple Contact cuts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010400" y="2743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142" name="Straight Connector 141"/>
            <p:cNvCxnSpPr/>
            <p:nvPr/>
          </p:nvCxnSpPr>
          <p:spPr>
            <a:xfrm rot="5400000">
              <a:off x="6517483" y="2704306"/>
              <a:ext cx="990600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975477" y="2704306"/>
              <a:ext cx="990600" cy="15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7011989" y="2741612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807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Overlap rules for contact cuts and via : </a:t>
            </a:r>
            <a:r>
              <a:rPr lang="en-US" sz="2400" dirty="0" err="1" smtClean="0"/>
              <a:t>nMOS</a:t>
            </a:r>
            <a:r>
              <a:rPr lang="en-US" sz="2400" dirty="0" smtClean="0"/>
              <a:t> and CMOS </a:t>
            </a:r>
          </a:p>
          <a:p>
            <a:r>
              <a:rPr lang="en-US" dirty="0" smtClean="0"/>
              <a:t>			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990600" y="1219200"/>
            <a:ext cx="2362200" cy="762000"/>
            <a:chOff x="2667000" y="5105400"/>
            <a:chExt cx="762000" cy="762000"/>
          </a:xfrm>
        </p:grpSpPr>
        <p:sp>
          <p:nvSpPr>
            <p:cNvPr id="215" name="Rectangle 214"/>
            <p:cNvSpPr/>
            <p:nvPr/>
          </p:nvSpPr>
          <p:spPr>
            <a:xfrm>
              <a:off x="2667000" y="5105400"/>
              <a:ext cx="762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667000" y="5181600"/>
              <a:ext cx="762000" cy="612776"/>
              <a:chOff x="381000" y="3806824"/>
              <a:chExt cx="762000" cy="61277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0800000">
                <a:off x="382585" y="38068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0800000">
                <a:off x="381000" y="3881436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0800000">
                <a:off x="382585" y="39592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0800000">
                <a:off x="381000" y="40370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0800000">
                <a:off x="382585" y="4114800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0800000">
                <a:off x="381000" y="41894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0800000">
                <a:off x="382585" y="4267200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0800000">
                <a:off x="381000" y="43402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0800000">
                <a:off x="382585" y="44180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" name="Rectangle 284"/>
          <p:cNvSpPr/>
          <p:nvPr/>
        </p:nvSpPr>
        <p:spPr>
          <a:xfrm>
            <a:off x="2653352" y="1420504"/>
            <a:ext cx="3810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2514600" y="1219200"/>
            <a:ext cx="609600" cy="1447800"/>
            <a:chOff x="5486400" y="5867400"/>
            <a:chExt cx="609600" cy="609600"/>
          </a:xfrm>
        </p:grpSpPr>
        <p:sp>
          <p:nvSpPr>
            <p:cNvPr id="127" name="Rectangle 126"/>
            <p:cNvSpPr/>
            <p:nvPr/>
          </p:nvSpPr>
          <p:spPr>
            <a:xfrm>
              <a:off x="5486400" y="5867400"/>
              <a:ext cx="609600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5400000">
              <a:off x="5254464" y="6172040"/>
              <a:ext cx="60833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332252" y="6170772"/>
              <a:ext cx="60833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406864" y="6172040"/>
              <a:ext cx="60833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484652" y="6170772"/>
              <a:ext cx="60833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5557676" y="6172040"/>
              <a:ext cx="60833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5635464" y="6170772"/>
              <a:ext cx="60833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5710076" y="6172040"/>
              <a:ext cx="608332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/>
          <p:cNvSpPr/>
          <p:nvPr/>
        </p:nvSpPr>
        <p:spPr>
          <a:xfrm>
            <a:off x="3554104" y="1232848"/>
            <a:ext cx="3810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52800" y="1066800"/>
            <a:ext cx="762000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0" y="129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 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2362200" y="267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 1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 rot="5400000">
            <a:off x="2732793" y="1181497"/>
            <a:ext cx="8389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3116969" y="1180703"/>
            <a:ext cx="83899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124200" y="60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3124200" y="9144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505200" y="182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990600" y="3505200"/>
            <a:ext cx="4953794" cy="1817132"/>
            <a:chOff x="990600" y="3505200"/>
            <a:chExt cx="4953794" cy="1817132"/>
          </a:xfrm>
        </p:grpSpPr>
        <p:grpSp>
          <p:nvGrpSpPr>
            <p:cNvPr id="34" name="Group 33"/>
            <p:cNvGrpSpPr/>
            <p:nvPr/>
          </p:nvGrpSpPr>
          <p:grpSpPr>
            <a:xfrm>
              <a:off x="990600" y="3886200"/>
              <a:ext cx="2362200" cy="762000"/>
              <a:chOff x="2667000" y="5105400"/>
              <a:chExt cx="762000" cy="762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67000" y="5105400"/>
                <a:ext cx="762000" cy="762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36" name="Group 141"/>
              <p:cNvGrpSpPr/>
              <p:nvPr/>
            </p:nvGrpSpPr>
            <p:grpSpPr>
              <a:xfrm>
                <a:off x="2667000" y="5181600"/>
                <a:ext cx="762000" cy="612776"/>
                <a:chOff x="381000" y="3806824"/>
                <a:chExt cx="762000" cy="612776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rot="10800000">
                  <a:off x="382585" y="38068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10800000">
                  <a:off x="381000" y="3881436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0800000">
                  <a:off x="382585" y="39592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10800000">
                  <a:off x="381000" y="40370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0800000">
                  <a:off x="382585" y="4114800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0800000">
                  <a:off x="381000" y="41894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0800000">
                  <a:off x="382585" y="4267200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0800000">
                  <a:off x="381000" y="43402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0800000">
                  <a:off x="382585" y="44180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Rectangle 45"/>
            <p:cNvSpPr/>
            <p:nvPr/>
          </p:nvSpPr>
          <p:spPr>
            <a:xfrm>
              <a:off x="2819400" y="4114800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14600" y="3886200"/>
              <a:ext cx="838200" cy="762000"/>
              <a:chOff x="5486400" y="5867400"/>
              <a:chExt cx="609600" cy="609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486400" y="5867400"/>
                <a:ext cx="609600" cy="609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rot="5400000">
                <a:off x="5254464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5332252" y="6170772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5406864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5484652" y="6170772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5557676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5635464" y="6170772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5710076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438400" y="49530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Metal 2 to diffusion</a:t>
              </a:r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3086100" y="4152900"/>
              <a:ext cx="7620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91000" y="4114800"/>
              <a:ext cx="17526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352800" y="3886200"/>
              <a:ext cx="838200" cy="762000"/>
              <a:chOff x="5486400" y="5867400"/>
              <a:chExt cx="609600" cy="6096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486400" y="5867400"/>
                <a:ext cx="609600" cy="609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5400000">
                <a:off x="5254464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5332252" y="6170772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5406864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5484652" y="6170772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5557676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5635464" y="6170772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5710076" y="6172040"/>
                <a:ext cx="60833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 rot="5400000">
              <a:off x="3238500" y="4152900"/>
              <a:ext cx="7620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390900" y="4152900"/>
              <a:ext cx="7620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543300" y="4152900"/>
              <a:ext cx="7620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695700" y="4152900"/>
              <a:ext cx="7620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4114800" y="4267200"/>
              <a:ext cx="762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352800" y="3886200"/>
              <a:ext cx="762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0767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1529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2291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3053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3815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4577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5339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6101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6863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7625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8387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9149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9911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50673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1435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2197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2959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3721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4483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5245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6007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676900" y="4229100"/>
              <a:ext cx="3810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829300" y="4380706"/>
              <a:ext cx="153194" cy="76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4152106" y="4152900"/>
              <a:ext cx="153194" cy="76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3581400" y="4114800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098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via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5814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cut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572000" y="10668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Via: </a:t>
            </a:r>
          </a:p>
          <a:p>
            <a:r>
              <a:rPr lang="en-US" dirty="0" smtClean="0"/>
              <a:t>	- Contact from metal2 to metal 1</a:t>
            </a:r>
          </a:p>
          <a:p>
            <a:r>
              <a:rPr lang="en-US" dirty="0" smtClean="0"/>
              <a:t>	- Contact through other layer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362200" y="773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Rules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Allow translation of circuits (usually in stick diagram or symbolic form) into actual geometry in silicon</a:t>
            </a:r>
          </a:p>
          <a:p>
            <a:r>
              <a:rPr lang="en-US" smtClean="0"/>
              <a:t>Interface between circuit designer and fabrication engineer</a:t>
            </a:r>
          </a:p>
          <a:p>
            <a:r>
              <a:rPr lang="en-US" smtClean="0"/>
              <a:t>Compromise</a:t>
            </a:r>
          </a:p>
          <a:p>
            <a:pPr lvl="1"/>
            <a:r>
              <a:rPr lang="en-US" smtClean="0"/>
              <a:t>designer - tighter, smaller</a:t>
            </a:r>
          </a:p>
          <a:p>
            <a:pPr lvl="1"/>
            <a:r>
              <a:rPr lang="en-US" smtClean="0"/>
              <a:t>fabricator - controllable, reproducable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81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NMOS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sometimes advantageous to connect  </a:t>
            </a:r>
            <a:r>
              <a:rPr lang="en-US" dirty="0" err="1" smtClean="0"/>
              <a:t>polysilicon</a:t>
            </a:r>
            <a:r>
              <a:rPr lang="en-US" dirty="0" smtClean="0"/>
              <a:t> to diffusion</a:t>
            </a:r>
          </a:p>
          <a:p>
            <a:endParaRPr lang="en-US" dirty="0" smtClean="0"/>
          </a:p>
        </p:txBody>
      </p:sp>
      <p:grpSp>
        <p:nvGrpSpPr>
          <p:cNvPr id="4" name="Group 14"/>
          <p:cNvGrpSpPr/>
          <p:nvPr/>
        </p:nvGrpSpPr>
        <p:grpSpPr>
          <a:xfrm>
            <a:off x="606424" y="2286000"/>
            <a:ext cx="839788" cy="1371600"/>
            <a:chOff x="1143000" y="457200"/>
            <a:chExt cx="839788" cy="1371600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rot="5400000">
            <a:off x="837406" y="1600200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7612" y="1371600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18406" y="2056606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7612" y="1827212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218406" y="1142206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1600200"/>
            <a:ext cx="15081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47700" y="1866900"/>
            <a:ext cx="5326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3606" y="2133600"/>
            <a:ext cx="106759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5400" y="3657600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71600" y="3733800"/>
            <a:ext cx="15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95400" y="914400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30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1419225" y="2106931"/>
            <a:ext cx="45719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" y="2973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2211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9200" y="1371600"/>
            <a:ext cx="76200" cy="45720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09800" y="44958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basic contacts are there for these contacts</a:t>
            </a:r>
          </a:p>
          <a:p>
            <a:r>
              <a:rPr lang="en-US" dirty="0" smtClean="0"/>
              <a:t>		(1) Butting contact </a:t>
            </a:r>
          </a:p>
          <a:p>
            <a:r>
              <a:rPr lang="en-US" dirty="0" smtClean="0"/>
              <a:t>		(2) Buried Contact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9"/>
          <p:cNvGrpSpPr/>
          <p:nvPr/>
        </p:nvGrpSpPr>
        <p:grpSpPr>
          <a:xfrm>
            <a:off x="990600" y="990600"/>
            <a:ext cx="1143000" cy="838994"/>
            <a:chOff x="838200" y="3124200"/>
            <a:chExt cx="1143000" cy="838994"/>
          </a:xfrm>
        </p:grpSpPr>
        <p:sp>
          <p:nvSpPr>
            <p:cNvPr id="421" name="Rectangle 420"/>
            <p:cNvSpPr/>
            <p:nvPr/>
          </p:nvSpPr>
          <p:spPr>
            <a:xfrm>
              <a:off x="838200" y="3124200"/>
              <a:ext cx="1143000" cy="838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2" name="Straight Connector 421"/>
            <p:cNvCxnSpPr/>
            <p:nvPr/>
          </p:nvCxnSpPr>
          <p:spPr>
            <a:xfrm rot="5400000">
              <a:off x="482446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5400000">
              <a:off x="5722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6484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7231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8008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8770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9532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10279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11056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11818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12580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>
              <a:off x="13327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14104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14866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35"/>
          <p:cNvGrpSpPr/>
          <p:nvPr/>
        </p:nvGrpSpPr>
        <p:grpSpPr>
          <a:xfrm>
            <a:off x="6248400" y="914400"/>
            <a:ext cx="1600200" cy="838202"/>
            <a:chOff x="4876800" y="5105400"/>
            <a:chExt cx="1183943" cy="838202"/>
          </a:xfrm>
        </p:grpSpPr>
        <p:cxnSp>
          <p:nvCxnSpPr>
            <p:cNvPr id="437" name="Straight Connector 436"/>
            <p:cNvCxnSpPr/>
            <p:nvPr/>
          </p:nvCxnSpPr>
          <p:spPr>
            <a:xfrm rot="10800000" flipH="1">
              <a:off x="5851161" y="5472753"/>
              <a:ext cx="20253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 flipH="1" flipV="1">
              <a:off x="5988888" y="5629498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 flipH="1" flipV="1">
              <a:off x="556644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 flipH="1" flipV="1">
              <a:off x="570146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16200000" flipH="1">
              <a:off x="4469087" y="5523798"/>
              <a:ext cx="8382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 flipH="1" flipV="1">
              <a:off x="4907408" y="5379592"/>
              <a:ext cx="609601" cy="518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 flipH="1" flipV="1">
              <a:off x="4842040" y="5292560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5400000" flipH="1" flipV="1">
              <a:off x="4842040" y="51401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 flipH="1" flipV="1">
              <a:off x="4844684" y="5137516"/>
              <a:ext cx="457199" cy="392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 flipH="1" flipV="1">
              <a:off x="4882900" y="5122780"/>
              <a:ext cx="304800" cy="27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 flipH="1" flipV="1">
              <a:off x="4876800" y="5105401"/>
              <a:ext cx="152399" cy="152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 flipH="1" flipV="1">
              <a:off x="5068753" y="53687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 flipH="1" flipV="1">
              <a:off x="5203772" y="5368762"/>
              <a:ext cx="609601" cy="5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 flipH="1" flipV="1">
              <a:off x="5345024" y="5871746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10800000" flipH="1">
              <a:off x="4888892" y="5105401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16800000" flipV="1">
              <a:off x="5305549" y="5202824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10800000" flipH="1">
              <a:off x="4913076" y="5942013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16800000" flipV="1">
              <a:off x="5305549" y="5810852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H="1">
              <a:off x="5453153" y="5715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H="1">
              <a:off x="5410200" y="5334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16200000" flipH="1">
              <a:off x="5869540" y="5523798"/>
              <a:ext cx="3810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57"/>
          <p:cNvGrpSpPr/>
          <p:nvPr/>
        </p:nvGrpSpPr>
        <p:grpSpPr>
          <a:xfrm flipH="1">
            <a:off x="3124200" y="914402"/>
            <a:ext cx="1600200" cy="838202"/>
            <a:chOff x="4876800" y="5105400"/>
            <a:chExt cx="1183943" cy="838202"/>
          </a:xfrm>
        </p:grpSpPr>
        <p:cxnSp>
          <p:nvCxnSpPr>
            <p:cNvPr id="459" name="Straight Connector 458"/>
            <p:cNvCxnSpPr/>
            <p:nvPr/>
          </p:nvCxnSpPr>
          <p:spPr>
            <a:xfrm rot="10800000" flipH="1">
              <a:off x="5851161" y="5472753"/>
              <a:ext cx="20253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 flipH="1" flipV="1">
              <a:off x="5988888" y="5629498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 flipH="1" flipV="1">
              <a:off x="556644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 flipH="1" flipV="1">
              <a:off x="570146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16200000" flipH="1">
              <a:off x="4469087" y="5523798"/>
              <a:ext cx="8382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 flipH="1" flipV="1">
              <a:off x="4907408" y="5379592"/>
              <a:ext cx="609601" cy="518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 flipH="1" flipV="1">
              <a:off x="4842040" y="5292560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 flipH="1" flipV="1">
              <a:off x="4842040" y="51401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 flipH="1" flipV="1">
              <a:off x="4844684" y="5137516"/>
              <a:ext cx="457199" cy="392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 flipH="1" flipV="1">
              <a:off x="4882900" y="5122780"/>
              <a:ext cx="304800" cy="27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 flipH="1" flipV="1">
              <a:off x="4876800" y="5105401"/>
              <a:ext cx="152399" cy="152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 flipH="1" flipV="1">
              <a:off x="5068753" y="53687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 flipH="1" flipV="1">
              <a:off x="5203772" y="5368762"/>
              <a:ext cx="609601" cy="5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 flipH="1" flipV="1">
              <a:off x="5345024" y="5871746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10800000" flipH="1">
              <a:off x="4888892" y="5105401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16800000" flipV="1">
              <a:off x="5305549" y="5202824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10800000" flipH="1">
              <a:off x="4913076" y="5942013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16800000" flipV="1">
              <a:off x="5305549" y="5810852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5453153" y="5715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H="1">
              <a:off x="5410200" y="5334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16200000" flipH="1">
              <a:off x="5869540" y="5523798"/>
              <a:ext cx="3810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6" name="Rectangle 585"/>
          <p:cNvSpPr/>
          <p:nvPr/>
        </p:nvSpPr>
        <p:spPr>
          <a:xfrm>
            <a:off x="5105400" y="1143000"/>
            <a:ext cx="838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73"/>
          <p:cNvGrpSpPr/>
          <p:nvPr/>
        </p:nvGrpSpPr>
        <p:grpSpPr>
          <a:xfrm>
            <a:off x="2438400" y="1600200"/>
            <a:ext cx="3657600" cy="1447804"/>
            <a:chOff x="2438400" y="1828800"/>
            <a:chExt cx="3657600" cy="1447804"/>
          </a:xfrm>
        </p:grpSpPr>
        <p:grpSp>
          <p:nvGrpSpPr>
            <p:cNvPr id="6" name="Group 375"/>
            <p:cNvGrpSpPr/>
            <p:nvPr/>
          </p:nvGrpSpPr>
          <p:grpSpPr>
            <a:xfrm>
              <a:off x="3698544" y="2438400"/>
              <a:ext cx="1600200" cy="838202"/>
              <a:chOff x="4876800" y="5105400"/>
              <a:chExt cx="1183943" cy="838202"/>
            </a:xfrm>
          </p:grpSpPr>
          <p:cxnSp>
            <p:nvCxnSpPr>
              <p:cNvPr id="377" name="Straight Connector 376"/>
              <p:cNvCxnSpPr/>
              <p:nvPr/>
            </p:nvCxnSpPr>
            <p:spPr>
              <a:xfrm rot="10800000" flipH="1">
                <a:off x="5851161" y="5472753"/>
                <a:ext cx="20253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rot="5400000" flipH="1" flipV="1">
                <a:off x="5988888" y="5629498"/>
                <a:ext cx="76200" cy="675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 rot="5400000" flipH="1" flipV="1">
                <a:off x="5566448" y="5355726"/>
                <a:ext cx="381000" cy="337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rot="5400000" flipH="1" flipV="1">
                <a:off x="5701468" y="5355726"/>
                <a:ext cx="381000" cy="337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rot="16200000" flipH="1">
                <a:off x="4469087" y="5523798"/>
                <a:ext cx="838200" cy="14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rot="5400000" flipH="1" flipV="1">
                <a:off x="4907408" y="5379592"/>
                <a:ext cx="609601" cy="518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rot="5400000" flipH="1" flipV="1">
                <a:off x="4842040" y="5292560"/>
                <a:ext cx="609600" cy="5400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rot="5400000" flipH="1" flipV="1">
                <a:off x="4842040" y="5140161"/>
                <a:ext cx="609600" cy="5400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rot="5400000" flipH="1" flipV="1">
                <a:off x="4844684" y="5137516"/>
                <a:ext cx="457199" cy="3929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rot="5400000" flipH="1" flipV="1">
                <a:off x="4882900" y="5122780"/>
                <a:ext cx="304800" cy="27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rot="5400000" flipH="1" flipV="1">
                <a:off x="4876800" y="5105401"/>
                <a:ext cx="152399" cy="1523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rot="5400000" flipH="1" flipV="1">
                <a:off x="5068753" y="5368761"/>
                <a:ext cx="609600" cy="5400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rot="5400000" flipH="1" flipV="1">
                <a:off x="5203772" y="5368762"/>
                <a:ext cx="609601" cy="540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rot="5400000" flipH="1" flipV="1">
                <a:off x="5345024" y="5871746"/>
                <a:ext cx="76200" cy="675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 rot="10800000" flipH="1">
                <a:off x="4888892" y="5105401"/>
                <a:ext cx="540077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rot="16800000" flipV="1">
                <a:off x="5305549" y="5202824"/>
                <a:ext cx="228600" cy="337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rot="10800000" flipH="1">
                <a:off x="4913076" y="5942013"/>
                <a:ext cx="540077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rot="16800000" flipV="1">
                <a:off x="5305549" y="5810852"/>
                <a:ext cx="228600" cy="337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flipH="1">
                <a:off x="5453153" y="5715001"/>
                <a:ext cx="60759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H="1">
                <a:off x="5410200" y="5334001"/>
                <a:ext cx="60759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rot="16200000" flipH="1">
                <a:off x="5869540" y="5523798"/>
                <a:ext cx="381000" cy="14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397"/>
            <p:cNvGrpSpPr/>
            <p:nvPr/>
          </p:nvGrpSpPr>
          <p:grpSpPr>
            <a:xfrm flipH="1">
              <a:off x="2438400" y="2438402"/>
              <a:ext cx="1600200" cy="838202"/>
              <a:chOff x="4876800" y="5105400"/>
              <a:chExt cx="1183943" cy="838202"/>
            </a:xfrm>
          </p:grpSpPr>
          <p:cxnSp>
            <p:nvCxnSpPr>
              <p:cNvPr id="399" name="Straight Connector 398"/>
              <p:cNvCxnSpPr/>
              <p:nvPr/>
            </p:nvCxnSpPr>
            <p:spPr>
              <a:xfrm rot="10800000" flipH="1">
                <a:off x="5851161" y="5472753"/>
                <a:ext cx="20253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 rot="5400000" flipH="1" flipV="1">
                <a:off x="5988888" y="5629498"/>
                <a:ext cx="76200" cy="675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rot="5400000" flipH="1" flipV="1">
                <a:off x="5566448" y="5355726"/>
                <a:ext cx="381000" cy="337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 rot="5400000" flipH="1" flipV="1">
                <a:off x="5701468" y="5355726"/>
                <a:ext cx="381000" cy="337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rot="16200000" flipH="1">
                <a:off x="4469087" y="5523798"/>
                <a:ext cx="838200" cy="14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rot="5400000" flipH="1" flipV="1">
                <a:off x="4907408" y="5379592"/>
                <a:ext cx="609601" cy="5184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rot="5400000" flipH="1" flipV="1">
                <a:off x="4842040" y="5292560"/>
                <a:ext cx="609600" cy="5400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rot="5400000" flipH="1" flipV="1">
                <a:off x="4842040" y="5140161"/>
                <a:ext cx="609600" cy="5400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rot="5400000" flipH="1" flipV="1">
                <a:off x="4844684" y="5137516"/>
                <a:ext cx="457199" cy="3929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 rot="5400000" flipH="1" flipV="1">
                <a:off x="4882900" y="5122780"/>
                <a:ext cx="304800" cy="2700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rot="5400000" flipH="1" flipV="1">
                <a:off x="4876800" y="5105401"/>
                <a:ext cx="152399" cy="1523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rot="5400000" flipH="1" flipV="1">
                <a:off x="5068753" y="5368761"/>
                <a:ext cx="609600" cy="5400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rot="5400000" flipH="1" flipV="1">
                <a:off x="5203772" y="5368762"/>
                <a:ext cx="609601" cy="540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 rot="5400000" flipH="1" flipV="1">
                <a:off x="5345024" y="5871746"/>
                <a:ext cx="76200" cy="675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rot="10800000" flipH="1">
                <a:off x="4888892" y="5105401"/>
                <a:ext cx="540077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 rot="16800000" flipV="1">
                <a:off x="5305549" y="5202824"/>
                <a:ext cx="228600" cy="337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rot="10800000" flipH="1">
                <a:off x="4913076" y="5942013"/>
                <a:ext cx="540077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rot="16800000" flipV="1">
                <a:off x="5305549" y="5810852"/>
                <a:ext cx="228600" cy="337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5453153" y="5715001"/>
                <a:ext cx="60759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5410200" y="5334001"/>
                <a:ext cx="60759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rot="16200000" flipH="1">
                <a:off x="5869540" y="5523798"/>
                <a:ext cx="381000" cy="14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Straight Arrow Connector 269"/>
            <p:cNvCxnSpPr/>
            <p:nvPr/>
          </p:nvCxnSpPr>
          <p:spPr>
            <a:xfrm rot="5400000">
              <a:off x="4114800" y="2057400"/>
              <a:ext cx="3048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rot="10800000" flipV="1">
              <a:off x="4114800" y="1828800"/>
              <a:ext cx="198120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Straight Arrow Connector 275"/>
          <p:cNvCxnSpPr/>
          <p:nvPr/>
        </p:nvCxnSpPr>
        <p:spPr>
          <a:xfrm>
            <a:off x="4038600" y="4494213"/>
            <a:ext cx="1676400" cy="30638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rot="16200000" flipH="1">
            <a:off x="3981450" y="3067051"/>
            <a:ext cx="3276600" cy="19050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5943600" y="5257007"/>
            <a:ext cx="838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24"/>
          <p:cNvGrpSpPr/>
          <p:nvPr/>
        </p:nvGrpSpPr>
        <p:grpSpPr>
          <a:xfrm>
            <a:off x="5791200" y="5028407"/>
            <a:ext cx="1143000" cy="838994"/>
            <a:chOff x="838200" y="3124200"/>
            <a:chExt cx="1143000" cy="838994"/>
          </a:xfrm>
        </p:grpSpPr>
        <p:sp>
          <p:nvSpPr>
            <p:cNvPr id="526" name="Rectangle 525"/>
            <p:cNvSpPr/>
            <p:nvPr/>
          </p:nvSpPr>
          <p:spPr>
            <a:xfrm>
              <a:off x="838200" y="3124200"/>
              <a:ext cx="1143000" cy="838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7" name="Straight Connector 526"/>
            <p:cNvCxnSpPr/>
            <p:nvPr/>
          </p:nvCxnSpPr>
          <p:spPr>
            <a:xfrm rot="5400000">
              <a:off x="482446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5722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5400000">
              <a:off x="6484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7231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rot="5400000">
              <a:off x="8008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5400000">
              <a:off x="8770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5400000">
              <a:off x="9532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10279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11056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5400000">
              <a:off x="11818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5400000">
              <a:off x="12580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13327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14104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14866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40"/>
          <p:cNvGrpSpPr/>
          <p:nvPr/>
        </p:nvGrpSpPr>
        <p:grpSpPr>
          <a:xfrm>
            <a:off x="6213144" y="5029197"/>
            <a:ext cx="1600200" cy="838202"/>
            <a:chOff x="4876800" y="5105400"/>
            <a:chExt cx="1183943" cy="838202"/>
          </a:xfrm>
        </p:grpSpPr>
        <p:cxnSp>
          <p:nvCxnSpPr>
            <p:cNvPr id="542" name="Straight Connector 541"/>
            <p:cNvCxnSpPr/>
            <p:nvPr/>
          </p:nvCxnSpPr>
          <p:spPr>
            <a:xfrm rot="10800000" flipH="1">
              <a:off x="5851161" y="5472753"/>
              <a:ext cx="20253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rot="5400000" flipH="1" flipV="1">
              <a:off x="5988888" y="5629498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rot="5400000" flipH="1" flipV="1">
              <a:off x="556644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 flipH="1" flipV="1">
              <a:off x="570146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rot="16200000" flipH="1">
              <a:off x="4469087" y="5523798"/>
              <a:ext cx="8382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 rot="5400000" flipH="1" flipV="1">
              <a:off x="4907408" y="5379592"/>
              <a:ext cx="609601" cy="518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rot="5400000" flipH="1" flipV="1">
              <a:off x="4842040" y="5292560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 flipH="1" flipV="1">
              <a:off x="4842040" y="51401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 flipH="1" flipV="1">
              <a:off x="4844684" y="5137516"/>
              <a:ext cx="457199" cy="392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 flipH="1" flipV="1">
              <a:off x="4882900" y="5122780"/>
              <a:ext cx="304800" cy="27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 flipH="1" flipV="1">
              <a:off x="4876800" y="5105401"/>
              <a:ext cx="152399" cy="152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 flipH="1" flipV="1">
              <a:off x="5068753" y="53687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 flipH="1" flipV="1">
              <a:off x="5203772" y="5368762"/>
              <a:ext cx="609601" cy="5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 flipH="1" flipV="1">
              <a:off x="5345024" y="5871746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10800000" flipH="1">
              <a:off x="4888892" y="5105401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16800000" flipV="1">
              <a:off x="5305549" y="5202824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10800000" flipH="1">
              <a:off x="4913076" y="5942013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16800000" flipV="1">
              <a:off x="5305549" y="5810852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5453153" y="5715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H="1">
              <a:off x="5410200" y="5334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16200000" flipH="1">
              <a:off x="5869540" y="5523798"/>
              <a:ext cx="3810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562"/>
          <p:cNvGrpSpPr/>
          <p:nvPr/>
        </p:nvGrpSpPr>
        <p:grpSpPr>
          <a:xfrm flipH="1">
            <a:off x="4953000" y="5029199"/>
            <a:ext cx="1600200" cy="838202"/>
            <a:chOff x="4876800" y="5105400"/>
            <a:chExt cx="1183943" cy="838202"/>
          </a:xfrm>
        </p:grpSpPr>
        <p:cxnSp>
          <p:nvCxnSpPr>
            <p:cNvPr id="564" name="Straight Connector 563"/>
            <p:cNvCxnSpPr/>
            <p:nvPr/>
          </p:nvCxnSpPr>
          <p:spPr>
            <a:xfrm rot="10800000" flipH="1">
              <a:off x="5851161" y="5472753"/>
              <a:ext cx="20253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 flipH="1" flipV="1">
              <a:off x="5988888" y="5629498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 flipH="1" flipV="1">
              <a:off x="556644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 flipH="1" flipV="1">
              <a:off x="570146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16200000" flipH="1">
              <a:off x="4469087" y="5523798"/>
              <a:ext cx="8382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 flipH="1" flipV="1">
              <a:off x="4907408" y="5379592"/>
              <a:ext cx="609601" cy="518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 flipH="1" flipV="1">
              <a:off x="4842040" y="5292560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 flipH="1" flipV="1">
              <a:off x="4842040" y="51401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 flipH="1" flipV="1">
              <a:off x="4844684" y="5137516"/>
              <a:ext cx="457199" cy="392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 flipH="1" flipV="1">
              <a:off x="4882900" y="5122780"/>
              <a:ext cx="304800" cy="27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 flipH="1" flipV="1">
              <a:off x="4876800" y="5105401"/>
              <a:ext cx="152399" cy="152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 flipH="1" flipV="1">
              <a:off x="5068753" y="53687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 flipH="1" flipV="1">
              <a:off x="5203772" y="5368762"/>
              <a:ext cx="609601" cy="5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 flipH="1" flipV="1">
              <a:off x="5345024" y="5871746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10800000" flipH="1">
              <a:off x="4888892" y="5105401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16800000" flipV="1">
              <a:off x="5305549" y="5202824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rot="10800000" flipH="1">
              <a:off x="4913076" y="5942013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16800000" flipV="1">
              <a:off x="5305549" y="5810852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flipH="1">
              <a:off x="5453153" y="5715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flipH="1">
              <a:off x="5410200" y="5334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16200000" flipH="1">
              <a:off x="5869540" y="5523798"/>
              <a:ext cx="3810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/>
          <p:cNvCxnSpPr/>
          <p:nvPr/>
        </p:nvCxnSpPr>
        <p:spPr>
          <a:xfrm rot="5400000">
            <a:off x="3086100" y="3238500"/>
            <a:ext cx="838200" cy="7620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rot="16200000" flipH="1">
            <a:off x="1104900" y="1943100"/>
            <a:ext cx="2286000" cy="17526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318"/>
          <p:cNvGrpSpPr/>
          <p:nvPr/>
        </p:nvGrpSpPr>
        <p:grpSpPr>
          <a:xfrm>
            <a:off x="5791198" y="5029201"/>
            <a:ext cx="2743202" cy="1524000"/>
            <a:chOff x="1981198" y="4267200"/>
            <a:chExt cx="2743202" cy="1524000"/>
          </a:xfrm>
        </p:grpSpPr>
        <p:sp>
          <p:nvSpPr>
            <p:cNvPr id="301" name="TextBox 300"/>
            <p:cNvSpPr txBox="1"/>
            <p:nvPr/>
          </p:nvSpPr>
          <p:spPr>
            <a:xfrm>
              <a:off x="4191000" y="4495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cxnSp>
          <p:nvCxnSpPr>
            <p:cNvPr id="300" name="Straight Arrow Connector 299"/>
            <p:cNvCxnSpPr/>
            <p:nvPr/>
          </p:nvCxnSpPr>
          <p:spPr>
            <a:xfrm rot="5400000">
              <a:off x="3696494" y="4685506"/>
              <a:ext cx="838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10800000">
              <a:off x="2743200" y="4267200"/>
              <a:ext cx="1981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10800000" flipV="1">
              <a:off x="2895602" y="5105400"/>
              <a:ext cx="1676398" cy="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16200000" flipV="1">
              <a:off x="1447800" y="4953000"/>
              <a:ext cx="1066798" cy="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16200000" flipV="1">
              <a:off x="2590802" y="5029198"/>
              <a:ext cx="1066798" cy="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rot="10800000">
              <a:off x="1981200" y="5410200"/>
              <a:ext cx="1143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>
            <a:xfrm>
              <a:off x="2286000" y="5421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6</a:t>
              </a:r>
              <a:endParaRPr lang="en-US" dirty="0"/>
            </a:p>
          </p:txBody>
        </p:sp>
      </p:grpSp>
      <p:sp>
        <p:nvSpPr>
          <p:cNvPr id="323" name="TextBox 322"/>
          <p:cNvSpPr txBox="1"/>
          <p:nvPr/>
        </p:nvSpPr>
        <p:spPr>
          <a:xfrm>
            <a:off x="381000" y="15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Butting Contact: </a:t>
            </a:r>
            <a:r>
              <a:rPr lang="en-US" sz="2400" dirty="0" err="1" smtClean="0"/>
              <a:t>nMOS</a:t>
            </a:r>
            <a:endParaRPr lang="en-US" sz="2400" dirty="0"/>
          </a:p>
        </p:txBody>
      </p:sp>
      <p:grpSp>
        <p:nvGrpSpPr>
          <p:cNvPr id="12" name="Group 375"/>
          <p:cNvGrpSpPr/>
          <p:nvPr/>
        </p:nvGrpSpPr>
        <p:grpSpPr>
          <a:xfrm>
            <a:off x="2250748" y="4191000"/>
            <a:ext cx="1600201" cy="838202"/>
            <a:chOff x="4876800" y="5105400"/>
            <a:chExt cx="1183943" cy="838202"/>
          </a:xfrm>
        </p:grpSpPr>
        <p:cxnSp>
          <p:nvCxnSpPr>
            <p:cNvPr id="335" name="Straight Connector 334"/>
            <p:cNvCxnSpPr/>
            <p:nvPr/>
          </p:nvCxnSpPr>
          <p:spPr>
            <a:xfrm rot="10800000" flipH="1">
              <a:off x="5851161" y="5472753"/>
              <a:ext cx="20253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 flipH="1" flipV="1">
              <a:off x="5988888" y="5629498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 flipH="1" flipV="1">
              <a:off x="556644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 flipH="1" flipV="1">
              <a:off x="570146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16200000" flipH="1">
              <a:off x="4469087" y="5523798"/>
              <a:ext cx="8382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 flipH="1" flipV="1">
              <a:off x="4907408" y="5379592"/>
              <a:ext cx="609601" cy="518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 flipH="1" flipV="1">
              <a:off x="4842040" y="5292560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 flipH="1" flipV="1">
              <a:off x="4842040" y="51401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 flipH="1" flipV="1">
              <a:off x="4844684" y="5137516"/>
              <a:ext cx="457199" cy="392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 flipH="1" flipV="1">
              <a:off x="4882900" y="5122780"/>
              <a:ext cx="304800" cy="27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 flipH="1" flipV="1">
              <a:off x="4876800" y="5105401"/>
              <a:ext cx="152399" cy="152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 flipH="1" flipV="1">
              <a:off x="5068753" y="53687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 flipH="1" flipV="1">
              <a:off x="5203772" y="5368762"/>
              <a:ext cx="609601" cy="5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 flipH="1" flipV="1">
              <a:off x="5345024" y="5871746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10800000" flipH="1">
              <a:off x="4888892" y="5105401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16800000" flipV="1">
              <a:off x="5305549" y="5202824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10800000" flipH="1">
              <a:off x="4913076" y="5942013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16800000" flipV="1">
              <a:off x="5305549" y="5810852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5453153" y="5715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410200" y="5334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16200000" flipH="1">
              <a:off x="5869540" y="5523798"/>
              <a:ext cx="3810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97"/>
          <p:cNvGrpSpPr/>
          <p:nvPr/>
        </p:nvGrpSpPr>
        <p:grpSpPr>
          <a:xfrm flipH="1">
            <a:off x="990595" y="4191002"/>
            <a:ext cx="1600201" cy="838202"/>
            <a:chOff x="4876800" y="5105400"/>
            <a:chExt cx="1183943" cy="838202"/>
          </a:xfrm>
        </p:grpSpPr>
        <p:cxnSp>
          <p:nvCxnSpPr>
            <p:cNvPr id="305" name="Straight Connector 304"/>
            <p:cNvCxnSpPr/>
            <p:nvPr/>
          </p:nvCxnSpPr>
          <p:spPr>
            <a:xfrm rot="10800000" flipH="1">
              <a:off x="5851161" y="5472753"/>
              <a:ext cx="20253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 flipH="1" flipV="1">
              <a:off x="5988888" y="5629498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 flipH="1" flipV="1">
              <a:off x="556644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 flipH="1" flipV="1">
              <a:off x="5701468" y="5355726"/>
              <a:ext cx="381000" cy="337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16200000" flipH="1">
              <a:off x="4469087" y="5523798"/>
              <a:ext cx="8382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 flipH="1" flipV="1">
              <a:off x="4907408" y="5379592"/>
              <a:ext cx="609601" cy="518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 flipH="1" flipV="1">
              <a:off x="4842040" y="5292560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 flipH="1" flipV="1">
              <a:off x="4842040" y="51401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 flipH="1" flipV="1">
              <a:off x="4844684" y="5137516"/>
              <a:ext cx="457199" cy="392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 flipH="1" flipV="1">
              <a:off x="4882900" y="5122780"/>
              <a:ext cx="304800" cy="27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 flipH="1" flipV="1">
              <a:off x="4876800" y="5105401"/>
              <a:ext cx="152399" cy="1523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 flipH="1" flipV="1">
              <a:off x="5068753" y="5368761"/>
              <a:ext cx="609600" cy="5400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 flipH="1" flipV="1">
              <a:off x="5203772" y="5368762"/>
              <a:ext cx="609601" cy="5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 flipH="1" flipV="1">
              <a:off x="5345024" y="5871746"/>
              <a:ext cx="76200" cy="675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10800000" flipH="1">
              <a:off x="4888892" y="5105401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16800000" flipV="1">
              <a:off x="5305549" y="5202824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10800000" flipH="1">
              <a:off x="4913076" y="5942013"/>
              <a:ext cx="54007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16800000" flipV="1">
              <a:off x="5305549" y="5810852"/>
              <a:ext cx="228600" cy="33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>
              <a:off x="5453153" y="5715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5410200" y="5334001"/>
              <a:ext cx="6075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16200000" flipH="1">
              <a:off x="5869540" y="5523798"/>
              <a:ext cx="381000" cy="1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55"/>
          <p:cNvGrpSpPr/>
          <p:nvPr/>
        </p:nvGrpSpPr>
        <p:grpSpPr>
          <a:xfrm>
            <a:off x="1828800" y="4190206"/>
            <a:ext cx="1143000" cy="838994"/>
            <a:chOff x="838200" y="3124200"/>
            <a:chExt cx="1143000" cy="838994"/>
          </a:xfrm>
        </p:grpSpPr>
        <p:sp>
          <p:nvSpPr>
            <p:cNvPr id="357" name="Rectangle 356"/>
            <p:cNvSpPr/>
            <p:nvPr/>
          </p:nvSpPr>
          <p:spPr>
            <a:xfrm>
              <a:off x="838200" y="3124200"/>
              <a:ext cx="1143000" cy="838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482446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5722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6484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7231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8008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8770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9532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10279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11056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11818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5400000">
              <a:off x="12580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1332706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1410494" y="35433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1486694" y="3542506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 animBg="1"/>
      <p:bldP spid="3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2" name="Straight Arrow Connector 601"/>
          <p:cNvCxnSpPr/>
          <p:nvPr/>
        </p:nvCxnSpPr>
        <p:spPr>
          <a:xfrm rot="5400000">
            <a:off x="7163594" y="2818606"/>
            <a:ext cx="1066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 rot="10800000">
            <a:off x="7315200" y="2286000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rot="5400000">
            <a:off x="5410600" y="5333602"/>
            <a:ext cx="1828799" cy="7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605"/>
          <p:cNvSpPr txBox="1"/>
          <p:nvPr/>
        </p:nvSpPr>
        <p:spPr>
          <a:xfrm>
            <a:off x="48006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6</a:t>
            </a:r>
            <a:endParaRPr lang="en-US" dirty="0"/>
          </a:p>
        </p:txBody>
      </p:sp>
      <p:sp>
        <p:nvSpPr>
          <p:cNvPr id="639" name="TextBox 638"/>
          <p:cNvSpPr txBox="1"/>
          <p:nvPr/>
        </p:nvSpPr>
        <p:spPr>
          <a:xfrm flipH="1">
            <a:off x="6553200" y="601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640" name="Straight Connector 639"/>
          <p:cNvCxnSpPr/>
          <p:nvPr/>
        </p:nvCxnSpPr>
        <p:spPr>
          <a:xfrm rot="10800000">
            <a:off x="7162802" y="3352800"/>
            <a:ext cx="8381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772400" y="24016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Channel Length L</a:t>
            </a:r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28600" y="2667000"/>
            <a:ext cx="2743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Pull up transistor in </a:t>
            </a:r>
            <a:r>
              <a:rPr lang="en-US" dirty="0" err="1" smtClean="0"/>
              <a:t>nMOS</a:t>
            </a:r>
            <a:endParaRPr 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381000" y="15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Butting Contact: </a:t>
            </a:r>
            <a:r>
              <a:rPr lang="en-US" sz="2400" dirty="0" err="1" smtClean="0"/>
              <a:t>nMOS</a:t>
            </a:r>
            <a:endParaRPr lang="en-US" sz="2400" dirty="0"/>
          </a:p>
        </p:txBody>
      </p:sp>
      <p:cxnSp>
        <p:nvCxnSpPr>
          <p:cNvPr id="296" name="Straight Arrow Connector 295"/>
          <p:cNvCxnSpPr/>
          <p:nvPr/>
        </p:nvCxnSpPr>
        <p:spPr>
          <a:xfrm rot="5400000" flipH="1" flipV="1">
            <a:off x="4725194" y="38100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324600" y="6019800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76600" y="1295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Implant to extend 2</a:t>
            </a:r>
            <a:r>
              <a:rPr lang="en-US" dirty="0" smtClean="0">
                <a:sym typeface="Symbol"/>
              </a:rPr>
              <a:t> </a:t>
            </a:r>
            <a:r>
              <a:rPr lang="en-US" dirty="0" smtClean="0"/>
              <a:t>in all directions beyond channel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6933803" y="1523605"/>
            <a:ext cx="1066803" cy="7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10400" y="773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6667101" y="1333104"/>
            <a:ext cx="685802" cy="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096000" y="11430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6210696" y="1333104"/>
            <a:ext cx="685802" cy="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096000" y="773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rot="16200000" flipH="1">
            <a:off x="5676900" y="1485901"/>
            <a:ext cx="83820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53200" y="11430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7390606" y="2056606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5257802" y="3124200"/>
            <a:ext cx="25145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5257801" y="4495800"/>
            <a:ext cx="990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096000" y="1828800"/>
            <a:ext cx="1371600" cy="2438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553200" y="3352800"/>
            <a:ext cx="457200" cy="9144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5"/>
          <p:cNvGrpSpPr/>
          <p:nvPr/>
        </p:nvGrpSpPr>
        <p:grpSpPr>
          <a:xfrm>
            <a:off x="6092496" y="2249470"/>
            <a:ext cx="1375104" cy="2246330"/>
            <a:chOff x="4339896" y="2249470"/>
            <a:chExt cx="1327932" cy="2246330"/>
          </a:xfrm>
        </p:grpSpPr>
        <p:cxnSp>
          <p:nvCxnSpPr>
            <p:cNvPr id="97" name="Straight Connector 96"/>
            <p:cNvCxnSpPr/>
            <p:nvPr/>
          </p:nvCxnSpPr>
          <p:spPr>
            <a:xfrm rot="10860000">
              <a:off x="4573955" y="4257323"/>
              <a:ext cx="5334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 rot="16260000">
              <a:off x="4238992" y="2394132"/>
              <a:ext cx="1531278" cy="1277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1" name="Straight Connector 610"/>
            <p:cNvCxnSpPr/>
            <p:nvPr/>
          </p:nvCxnSpPr>
          <p:spPr>
            <a:xfrm rot="5460000" flipH="1">
              <a:off x="5081755" y="2049807"/>
              <a:ext cx="323321" cy="76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rot="60000" flipH="1" flipV="1">
              <a:off x="4358798" y="3158512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60000" flipH="1" flipV="1">
              <a:off x="4362562" y="2942824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60000" flipH="1" flipV="1">
              <a:off x="4366816" y="2699159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60000" flipH="1" flipV="1">
              <a:off x="4370721" y="2475407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rot="60000" flipH="1" flipV="1">
              <a:off x="4374350" y="2267512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rot="60000" flipH="1" flipV="1">
              <a:off x="5400338" y="2276465"/>
              <a:ext cx="255576" cy="10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rot="60000" flipH="1" flipV="1">
              <a:off x="4586544" y="2249470"/>
              <a:ext cx="1081284" cy="449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60000" flipH="1" flipV="1">
              <a:off x="4339896" y="3260022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60000" flipH="1" flipV="1">
              <a:off x="4343409" y="3036365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60000" flipH="1" flipV="1">
              <a:off x="4347399" y="2807799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60000" flipH="1" flipV="1">
              <a:off x="4351388" y="2579234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60000" flipH="1" flipV="1">
              <a:off x="4355378" y="2350669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10860000">
              <a:off x="5121356" y="2281307"/>
              <a:ext cx="5334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0800000">
              <a:off x="4343400" y="3428997"/>
              <a:ext cx="1066802" cy="4572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>
              <a:off x="4343401" y="3548742"/>
              <a:ext cx="1066802" cy="4572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0800000">
              <a:off x="4343401" y="3672114"/>
              <a:ext cx="1066802" cy="4572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4572001" y="3976914"/>
              <a:ext cx="838203" cy="380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0800000">
              <a:off x="4572001" y="4114801"/>
              <a:ext cx="838203" cy="380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10800000">
              <a:off x="4343401" y="3338283"/>
              <a:ext cx="1066802" cy="4572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10800000">
              <a:off x="4572001" y="3857172"/>
              <a:ext cx="838203" cy="380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>
              <a:off x="4657998" y="4319088"/>
              <a:ext cx="90714" cy="262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72"/>
          <p:cNvGrpSpPr/>
          <p:nvPr/>
        </p:nvGrpSpPr>
        <p:grpSpPr>
          <a:xfrm>
            <a:off x="6324600" y="1524000"/>
            <a:ext cx="1984742" cy="3830901"/>
            <a:chOff x="7768858" y="1536926"/>
            <a:chExt cx="1984742" cy="3830901"/>
          </a:xfrm>
        </p:grpSpPr>
        <p:cxnSp>
          <p:nvCxnSpPr>
            <p:cNvPr id="588" name="Straight Connector 587"/>
            <p:cNvCxnSpPr/>
            <p:nvPr/>
          </p:nvCxnSpPr>
          <p:spPr>
            <a:xfrm flipV="1">
              <a:off x="8286786" y="5181600"/>
              <a:ext cx="171414" cy="161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flipV="1">
              <a:off x="8018588" y="2648431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flipV="1">
              <a:off x="8018588" y="2489880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flipV="1">
              <a:off x="8018588" y="2331330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flipV="1">
              <a:off x="8018588" y="2172780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 flipV="1">
              <a:off x="8018588" y="2014229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 flipV="1">
              <a:off x="8018588" y="1855679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flipV="1">
              <a:off x="8018588" y="1697128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flipV="1">
              <a:off x="8018588" y="1538578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flipV="1">
              <a:off x="7770975" y="2806981"/>
              <a:ext cx="660302" cy="554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8023483" y="1533684"/>
              <a:ext cx="237826" cy="2476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10800000" flipV="1">
              <a:off x="8018589" y="1538578"/>
              <a:ext cx="82538" cy="79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8018588" y="4709585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8018588" y="4551035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8077200" y="5026686"/>
              <a:ext cx="354077" cy="3073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8018588" y="4868136"/>
              <a:ext cx="412689" cy="39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678889" y="4125631"/>
              <a:ext cx="1072990" cy="1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7770975" y="2965531"/>
              <a:ext cx="660302" cy="554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7770975" y="3124082"/>
              <a:ext cx="660302" cy="554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10800000" flipH="1">
              <a:off x="7768858" y="3124082"/>
              <a:ext cx="827494" cy="713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68858" y="3188257"/>
              <a:ext cx="910031" cy="7927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7770975" y="3346807"/>
              <a:ext cx="910031" cy="7927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7770975" y="3505358"/>
              <a:ext cx="910031" cy="7927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7770975" y="3679008"/>
              <a:ext cx="910031" cy="7927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8018588" y="4154659"/>
              <a:ext cx="742840" cy="6493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8018588" y="4105583"/>
              <a:ext cx="660302" cy="554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7853512" y="3822459"/>
              <a:ext cx="823261" cy="713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8018588" y="3981009"/>
              <a:ext cx="660302" cy="5398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 flipH="1" flipV="1">
              <a:off x="8490528" y="4117475"/>
              <a:ext cx="396376" cy="412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7770975" y="3139181"/>
              <a:ext cx="129701" cy="64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0800000" flipH="1">
              <a:off x="9504267" y="4284181"/>
              <a:ext cx="247613" cy="2378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 flipH="1" flipV="1">
              <a:off x="9655252" y="4426001"/>
              <a:ext cx="79275" cy="82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16200000" flipH="1" flipV="1">
              <a:off x="9347348" y="4117475"/>
              <a:ext cx="396376" cy="412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16200000" flipH="1" flipV="1">
              <a:off x="9182272" y="4117475"/>
              <a:ext cx="396376" cy="412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16200000" flipH="1" flipV="1">
              <a:off x="9017197" y="4117475"/>
              <a:ext cx="396376" cy="412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16200000" flipH="1" flipV="1">
              <a:off x="8852121" y="4117475"/>
              <a:ext cx="396376" cy="412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16200000" flipH="1" flipV="1">
              <a:off x="8687046" y="4117475"/>
              <a:ext cx="396376" cy="412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772400" y="4495800"/>
              <a:ext cx="1979480" cy="133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9554552" y="4322959"/>
              <a:ext cx="396376" cy="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7226696" y="2330470"/>
              <a:ext cx="1585504" cy="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7637664" y="2330470"/>
              <a:ext cx="1585504" cy="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10800000">
              <a:off x="8018588" y="1536926"/>
              <a:ext cx="412689" cy="1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7996123" y="4930954"/>
              <a:ext cx="872027" cy="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7581713" y="4930954"/>
              <a:ext cx="872027" cy="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10800000">
              <a:off x="8018588" y="5363028"/>
              <a:ext cx="412689" cy="1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7997827" y="3806827"/>
              <a:ext cx="1370896" cy="7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7086688" y="3809794"/>
              <a:ext cx="1371721" cy="2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0800000">
              <a:off x="8431276" y="3122430"/>
              <a:ext cx="247613" cy="1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0800000">
              <a:off x="7770975" y="3122430"/>
              <a:ext cx="247613" cy="1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Straight Connector 263"/>
          <p:cNvCxnSpPr/>
          <p:nvPr/>
        </p:nvCxnSpPr>
        <p:spPr>
          <a:xfrm rot="5400000">
            <a:off x="10363994" y="5028406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10800000">
            <a:off x="7010401" y="5561011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5400000">
            <a:off x="6286898" y="5295503"/>
            <a:ext cx="1905001" cy="7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10800000">
            <a:off x="6324600" y="5562600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5400000">
            <a:off x="6705601" y="5562600"/>
            <a:ext cx="6095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5400000">
            <a:off x="6247606" y="5485606"/>
            <a:ext cx="6095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 flipH="1">
            <a:off x="6934200" y="548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 flipH="1">
            <a:off x="6248400" y="548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6629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301" name="Straight Connector 300"/>
          <p:cNvCxnSpPr/>
          <p:nvPr/>
        </p:nvCxnSpPr>
        <p:spPr>
          <a:xfrm flipH="1">
            <a:off x="7010400" y="11430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7772400" y="1840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311" name="Straight Connector 310"/>
          <p:cNvCxnSpPr/>
          <p:nvPr/>
        </p:nvCxnSpPr>
        <p:spPr>
          <a:xfrm rot="10800000">
            <a:off x="5638800" y="3351212"/>
            <a:ext cx="990600" cy="15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 flipH="1">
            <a:off x="5486400" y="3059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cxnSp>
        <p:nvCxnSpPr>
          <p:cNvPr id="319" name="Straight Connector 318"/>
          <p:cNvCxnSpPr/>
          <p:nvPr/>
        </p:nvCxnSpPr>
        <p:spPr>
          <a:xfrm rot="16200000">
            <a:off x="5752306" y="3237707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10800000">
            <a:off x="5562600" y="4282972"/>
            <a:ext cx="990600" cy="15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 flipH="1">
            <a:off x="5486400" y="4202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cxnSp>
        <p:nvCxnSpPr>
          <p:cNvPr id="324" name="Straight Connector 323"/>
          <p:cNvCxnSpPr/>
          <p:nvPr/>
        </p:nvCxnSpPr>
        <p:spPr>
          <a:xfrm rot="16200000">
            <a:off x="5752306" y="4380706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34"/>
          <p:cNvGrpSpPr/>
          <p:nvPr/>
        </p:nvGrpSpPr>
        <p:grpSpPr>
          <a:xfrm>
            <a:off x="6324601" y="3124201"/>
            <a:ext cx="914399" cy="1371600"/>
            <a:chOff x="4572000" y="3124201"/>
            <a:chExt cx="914399" cy="1371600"/>
          </a:xfrm>
        </p:grpSpPr>
        <p:cxnSp>
          <p:nvCxnSpPr>
            <p:cNvPr id="325" name="Straight Connector 324"/>
            <p:cNvCxnSpPr/>
            <p:nvPr/>
          </p:nvCxnSpPr>
          <p:spPr>
            <a:xfrm rot="5400000" flipH="1" flipV="1">
              <a:off x="3886201" y="3810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 flipH="1" flipV="1">
              <a:off x="4038599" y="3810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 flipH="1" flipV="1">
              <a:off x="4190999" y="3810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 flipH="1" flipV="1">
              <a:off x="4343399" y="3810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 flipH="1" flipV="1">
              <a:off x="4495801" y="3810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 flipH="1" flipV="1">
              <a:off x="4800599" y="3810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 flipH="1" flipV="1">
              <a:off x="4648199" y="3810000"/>
              <a:ext cx="13716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/>
          <p:nvPr/>
        </p:nvCxnSpPr>
        <p:spPr>
          <a:xfrm rot="5400000">
            <a:off x="608806" y="1747837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89012" y="1519237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989806" y="2204243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989012" y="1974849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989806" y="1289843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85800" y="1747837"/>
            <a:ext cx="15081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419100" y="2014537"/>
            <a:ext cx="5326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85006" y="2281237"/>
            <a:ext cx="106759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066800" y="1062037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190625" y="2254568"/>
            <a:ext cx="45719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90600" y="1519237"/>
            <a:ext cx="76200" cy="45720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39" name="Object 4"/>
          <p:cNvGraphicFramePr>
            <a:graphicFrameLocks noChangeAspect="1"/>
          </p:cNvGraphicFramePr>
          <p:nvPr/>
        </p:nvGraphicFramePr>
        <p:xfrm>
          <a:off x="76200" y="3500437"/>
          <a:ext cx="4038600" cy="2747963"/>
        </p:xfrm>
        <a:graphic>
          <a:graphicData uri="http://schemas.openxmlformats.org/presentationml/2006/ole">
            <p:oleObj spid="_x0000_s25602" name="VISIO" r:id="rId3" imgW="1950840" imgH="1214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4848" y="5715000"/>
            <a:ext cx="5638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Connector 234"/>
          <p:cNvCxnSpPr/>
          <p:nvPr/>
        </p:nvCxnSpPr>
        <p:spPr>
          <a:xfrm rot="5400000" flipH="1" flipV="1">
            <a:off x="1866502" y="4076303"/>
            <a:ext cx="31242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2667000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type substrate</a:t>
            </a:r>
            <a:endParaRPr lang="en-US" dirty="0"/>
          </a:p>
        </p:txBody>
      </p:sp>
      <p:cxnSp>
        <p:nvCxnSpPr>
          <p:cNvPr id="346" name="Straight Connector 345"/>
          <p:cNvCxnSpPr/>
          <p:nvPr/>
        </p:nvCxnSpPr>
        <p:spPr>
          <a:xfrm rot="5400000" flipH="1" flipV="1">
            <a:off x="494506" y="3999706"/>
            <a:ext cx="2971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3275806" y="4191000"/>
            <a:ext cx="25915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16200000" flipV="1">
            <a:off x="5950424" y="4184176"/>
            <a:ext cx="3352800" cy="13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/>
          <p:cNvSpPr txBox="1"/>
          <p:nvPr/>
        </p:nvSpPr>
        <p:spPr>
          <a:xfrm>
            <a:off x="7924800" y="5421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3" name="Group 366"/>
          <p:cNvGrpSpPr/>
          <p:nvPr/>
        </p:nvGrpSpPr>
        <p:grpSpPr>
          <a:xfrm>
            <a:off x="1990726" y="5408612"/>
            <a:ext cx="2581274" cy="306388"/>
            <a:chOff x="1990726" y="5408612"/>
            <a:chExt cx="2581274" cy="306388"/>
          </a:xfrm>
        </p:grpSpPr>
        <p:sp>
          <p:nvSpPr>
            <p:cNvPr id="6" name="Rectangle 5"/>
            <p:cNvSpPr/>
            <p:nvPr/>
          </p:nvSpPr>
          <p:spPr>
            <a:xfrm>
              <a:off x="1994848" y="5410200"/>
              <a:ext cx="1967552" cy="76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62400" y="5638800"/>
              <a:ext cx="609600" cy="76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 rot="5400000">
              <a:off x="3848100" y="5524500"/>
              <a:ext cx="304800" cy="76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/>
            <p:nvPr/>
          </p:nvCxnSpPr>
          <p:spPr>
            <a:xfrm>
              <a:off x="1990726" y="5408612"/>
              <a:ext cx="2057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038600" y="5637212"/>
              <a:ext cx="533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3925094" y="5528469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1953420" y="5447506"/>
              <a:ext cx="76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4533106" y="5676106"/>
              <a:ext cx="76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05"/>
          <p:cNvGrpSpPr/>
          <p:nvPr/>
        </p:nvGrpSpPr>
        <p:grpSpPr>
          <a:xfrm>
            <a:off x="1994848" y="5486400"/>
            <a:ext cx="5625152" cy="228600"/>
            <a:chOff x="1994848" y="5486400"/>
            <a:chExt cx="5625152" cy="228600"/>
          </a:xfrm>
        </p:grpSpPr>
        <p:sp>
          <p:nvSpPr>
            <p:cNvPr id="314" name="Rectangle 313"/>
            <p:cNvSpPr/>
            <p:nvPr/>
          </p:nvSpPr>
          <p:spPr>
            <a:xfrm>
              <a:off x="5638800" y="5486400"/>
              <a:ext cx="1981200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94848" y="5486400"/>
              <a:ext cx="1967552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00"/>
          <p:cNvGrpSpPr/>
          <p:nvPr/>
        </p:nvGrpSpPr>
        <p:grpSpPr>
          <a:xfrm>
            <a:off x="1995489" y="5181595"/>
            <a:ext cx="2578099" cy="457205"/>
            <a:chOff x="1995489" y="5181598"/>
            <a:chExt cx="2578099" cy="457205"/>
          </a:xfrm>
        </p:grpSpPr>
        <p:cxnSp>
          <p:nvCxnSpPr>
            <p:cNvPr id="114" name="Straight Connector 113"/>
            <p:cNvCxnSpPr/>
            <p:nvPr/>
          </p:nvCxnSpPr>
          <p:spPr>
            <a:xfrm rot="5400000">
              <a:off x="4458493" y="5523707"/>
              <a:ext cx="228602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129089" y="5195887"/>
              <a:ext cx="44291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0800000">
              <a:off x="1995489" y="5186363"/>
              <a:ext cx="2133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16200000" flipH="1">
              <a:off x="2643189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16200000" flipH="1">
              <a:off x="2553341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16200000" flipH="1">
              <a:off x="2477141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16200000" flipH="1">
              <a:off x="2400941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16200000" flipH="1">
              <a:off x="2324741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rot="16200000" flipH="1">
              <a:off x="2248541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rot="16200000" flipH="1">
              <a:off x="1957389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16200000" flipH="1">
              <a:off x="1976439" y="5314949"/>
              <a:ext cx="114301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16200000" flipH="1">
              <a:off x="2185989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16200000" flipH="1">
              <a:off x="2033589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16200000" flipH="1">
              <a:off x="2109789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16200000" flipH="1">
              <a:off x="3176589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16200000" flipH="1">
              <a:off x="30867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16200000" flipH="1">
              <a:off x="30105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16200000" flipH="1">
              <a:off x="29343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rot="16200000" flipH="1">
              <a:off x="28581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16200000" flipH="1">
              <a:off x="27819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16200000" flipH="1">
              <a:off x="2719389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16200000" flipH="1">
              <a:off x="3709989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16200000" flipH="1">
              <a:off x="36201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16200000" flipH="1">
              <a:off x="35439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16200000" flipH="1">
              <a:off x="34677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16200000" flipH="1">
              <a:off x="33915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16200000" flipH="1">
              <a:off x="3315341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16200000" flipH="1">
              <a:off x="3252789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>
              <a:endCxn id="317" idx="0"/>
            </p:cNvCxnSpPr>
            <p:nvPr/>
          </p:nvCxnSpPr>
          <p:spPr>
            <a:xfrm rot="16200000" flipH="1">
              <a:off x="3886521" y="5258121"/>
              <a:ext cx="457200" cy="304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16200000" flipH="1">
              <a:off x="3786189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rot="5400000">
              <a:off x="1881983" y="5295107"/>
              <a:ext cx="228602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16200000" flipH="1">
              <a:off x="3809679" y="5258122"/>
              <a:ext cx="457200" cy="304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16200000" flipH="1">
              <a:off x="3962079" y="5258122"/>
              <a:ext cx="457200" cy="304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16200000" flipH="1">
              <a:off x="4038921" y="5258122"/>
              <a:ext cx="457200" cy="304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16980000" flipH="1">
              <a:off x="4495800" y="5412131"/>
              <a:ext cx="762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15960000" flipH="1">
              <a:off x="4181474" y="5334000"/>
              <a:ext cx="3810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16200000" flipH="1">
              <a:off x="4340105" y="5390959"/>
              <a:ext cx="288853" cy="1749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rot="16980000" flipH="1">
              <a:off x="4040531" y="5545479"/>
              <a:ext cx="762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Rectangle 401"/>
          <p:cNvSpPr/>
          <p:nvPr/>
        </p:nvSpPr>
        <p:spPr>
          <a:xfrm>
            <a:off x="1981200" y="4953000"/>
            <a:ext cx="14478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rot="5400000" flipH="1" flipV="1">
            <a:off x="4152503" y="4000103"/>
            <a:ext cx="29718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547"/>
          <p:cNvGrpSpPr/>
          <p:nvPr/>
        </p:nvGrpSpPr>
        <p:grpSpPr>
          <a:xfrm>
            <a:off x="3981450" y="1828799"/>
            <a:ext cx="3638550" cy="1220790"/>
            <a:chOff x="4114801" y="1828799"/>
            <a:chExt cx="3505199" cy="1220790"/>
          </a:xfrm>
        </p:grpSpPr>
        <p:cxnSp>
          <p:nvCxnSpPr>
            <p:cNvPr id="432" name="Straight Connector 431"/>
            <p:cNvCxnSpPr/>
            <p:nvPr/>
          </p:nvCxnSpPr>
          <p:spPr>
            <a:xfrm rot="5400000">
              <a:off x="66294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>
              <a:off x="72390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4038600" y="1906588"/>
              <a:ext cx="228601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7429500" y="2554288"/>
              <a:ext cx="3048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67056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rot="5400000">
              <a:off x="67818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68580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69342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70104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70866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71628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65532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5400000">
              <a:off x="64008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6477000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 flipH="1" flipV="1">
              <a:off x="3506838" y="2440534"/>
              <a:ext cx="1217017" cy="10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4419602" y="2287588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5438775" y="2325688"/>
              <a:ext cx="11430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5676900" y="2478088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5753100" y="2478088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5600700" y="2478088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4343402" y="2287588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4267202" y="2287588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4191002" y="2287588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4114801" y="2287588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4038601" y="2287588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3962401" y="228758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3886201" y="228758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3810001" y="228758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3733801" y="228758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H="1" flipV="1">
              <a:off x="6172199" y="2135188"/>
              <a:ext cx="1447801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3695701" y="2249488"/>
              <a:ext cx="11430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3771901" y="2173288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3886201" y="20589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>
              <a:off x="6172199" y="2744788"/>
              <a:ext cx="1447801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16200000" flipH="1">
              <a:off x="7314108" y="2438896"/>
              <a:ext cx="60960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6248399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6324599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6172199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6019799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6095999" y="2363788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16200000" flipH="1">
              <a:off x="6019799" y="1982788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16200000" flipH="1">
              <a:off x="6019005" y="2896394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10800000" flipV="1">
              <a:off x="4114802" y="1828800"/>
              <a:ext cx="2057399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10800000" flipV="1">
              <a:off x="4115598" y="3048000"/>
              <a:ext cx="2056603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5105400" y="22859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5029200" y="22859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4953000" y="22859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>
              <a:off x="4876799" y="22859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5400000">
              <a:off x="4800599" y="22859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4724399" y="22860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4648199" y="22860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5400000">
              <a:off x="4571999" y="22860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5400000">
              <a:off x="4495799" y="22860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5181600" y="22860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5334000" y="22860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5257800" y="22860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98"/>
          <p:cNvGrpSpPr/>
          <p:nvPr/>
        </p:nvGrpSpPr>
        <p:grpSpPr>
          <a:xfrm>
            <a:off x="2819400" y="4714875"/>
            <a:ext cx="3278188" cy="1009650"/>
            <a:chOff x="2819400" y="4724400"/>
            <a:chExt cx="3278188" cy="1009650"/>
          </a:xfrm>
        </p:grpSpPr>
        <p:cxnSp>
          <p:nvCxnSpPr>
            <p:cNvPr id="740" name="Straight Connector 739"/>
            <p:cNvCxnSpPr/>
            <p:nvPr/>
          </p:nvCxnSpPr>
          <p:spPr>
            <a:xfrm rot="5400000">
              <a:off x="4044233" y="5099767"/>
              <a:ext cx="304800" cy="11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 rot="5400000">
              <a:off x="4114006" y="5104606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/>
            <p:nvPr/>
          </p:nvCxnSpPr>
          <p:spPr>
            <a:xfrm rot="5400000">
              <a:off x="4991894" y="55999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 rot="5400000">
              <a:off x="4410075" y="5324475"/>
              <a:ext cx="32385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/>
            <p:nvPr/>
          </p:nvCxnSpPr>
          <p:spPr>
            <a:xfrm rot="5400000">
              <a:off x="5106194" y="5561806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>
              <a:off x="4876006" y="5562600"/>
              <a:ext cx="305594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5066506" y="5581650"/>
              <a:ext cx="229394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5400000">
              <a:off x="5830094" y="53713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5400000">
              <a:off x="5525294" y="53713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>
              <a:off x="5603082" y="53713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5400000">
              <a:off x="5679282" y="53713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rot="16200000" flipH="1">
              <a:off x="5334794" y="5485606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 rot="5400000">
              <a:off x="5181600" y="5562600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16200000" flipH="1">
              <a:off x="5301931" y="5518470"/>
              <a:ext cx="380999" cy="120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>
              <a:off x="5220494" y="5523706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5400000">
              <a:off x="3557742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 rot="10800000">
              <a:off x="3886204" y="4953000"/>
              <a:ext cx="38099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3784754" y="50665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3923506" y="50665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rot="5400000">
              <a:off x="3848894" y="50665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rot="5400000">
              <a:off x="4013354" y="50665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>
            <a:xfrm rot="5400000">
              <a:off x="2948142" y="4840287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>
            <a:xfrm rot="5400000">
              <a:off x="3025136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>
            <a:xfrm rot="5400000">
              <a:off x="3101336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>
              <a:off x="3175948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 rot="5400000">
              <a:off x="3252148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 rot="5400000">
              <a:off x="3318823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3284615" y="4946572"/>
              <a:ext cx="455613" cy="14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2793360" y="4840287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2870354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5400000">
              <a:off x="2793360" y="4839493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10800000" flipV="1">
              <a:off x="5105400" y="5257801"/>
              <a:ext cx="533400" cy="228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10800000" flipV="1">
              <a:off x="2819400" y="4724400"/>
              <a:ext cx="914400" cy="2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5400000">
              <a:off x="5743422" y="53713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 rot="5400000">
              <a:off x="2705894" y="48379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 rot="5400000">
              <a:off x="3360815" y="4944986"/>
              <a:ext cx="455613" cy="14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5400000">
              <a:off x="3437015" y="4944986"/>
              <a:ext cx="455613" cy="14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5400000">
              <a:off x="3508297" y="4944986"/>
              <a:ext cx="455613" cy="14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 rot="16200000" flipH="1">
              <a:off x="3695699" y="4762502"/>
              <a:ext cx="22860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 rot="5400000">
              <a:off x="3664821" y="5021980"/>
              <a:ext cx="304802" cy="144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/>
            <p:cNvCxnSpPr/>
            <p:nvPr/>
          </p:nvCxnSpPr>
          <p:spPr>
            <a:xfrm>
              <a:off x="4267200" y="4953000"/>
              <a:ext cx="8382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4385471" y="5442745"/>
              <a:ext cx="52387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5400000">
              <a:off x="4496594" y="5485606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5400000">
              <a:off x="4572794" y="5504656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5400000">
              <a:off x="4687094" y="5523706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rot="5400000">
              <a:off x="4763294" y="5542756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 rot="5400000">
              <a:off x="4177506" y="5167313"/>
              <a:ext cx="332584" cy="7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 rot="5400000">
              <a:off x="5982494" y="53713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 rot="5400000">
              <a:off x="5906294" y="53713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 rot="5400000">
              <a:off x="4267994" y="5180806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 rot="5400000">
              <a:off x="4344194" y="5247481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rot="10800000" flipV="1">
              <a:off x="5638802" y="5257800"/>
              <a:ext cx="457199" cy="2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06"/>
          <p:cNvGrpSpPr/>
          <p:nvPr/>
        </p:nvGrpSpPr>
        <p:grpSpPr>
          <a:xfrm>
            <a:off x="1981200" y="1827211"/>
            <a:ext cx="2590800" cy="1220789"/>
            <a:chOff x="1981200" y="3122611"/>
            <a:chExt cx="2590800" cy="1220789"/>
          </a:xfrm>
        </p:grpSpPr>
        <p:cxnSp>
          <p:nvCxnSpPr>
            <p:cNvPr id="657" name="Straight Connector 656"/>
            <p:cNvCxnSpPr/>
            <p:nvPr/>
          </p:nvCxnSpPr>
          <p:spPr>
            <a:xfrm rot="16200000" flipH="1">
              <a:off x="1752600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16200000" flipH="1">
              <a:off x="4419599" y="3200399"/>
              <a:ext cx="228601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16200000" flipH="1">
              <a:off x="1866900" y="3848099"/>
              <a:ext cx="3048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16200000" flipH="1">
              <a:off x="1905000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16200000" flipH="1">
              <a:off x="1828800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16200000" flipV="1">
              <a:off x="3962945" y="3734345"/>
              <a:ext cx="1217017" cy="10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16200000" flipH="1">
              <a:off x="3047998" y="35813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16200000" flipH="1">
              <a:off x="2409825" y="3619499"/>
              <a:ext cx="11430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16200000" flipH="1">
              <a:off x="2400300" y="3771899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16200000" flipH="1">
              <a:off x="2324100" y="3771899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16200000" flipH="1">
              <a:off x="2476500" y="3771899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16200000" flipH="1">
              <a:off x="3124198" y="35813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16200000" flipH="1">
              <a:off x="3200398" y="35813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16200000" flipH="1">
              <a:off x="3276598" y="35813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16200000" flipH="1">
              <a:off x="3352799" y="35813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16200000" flipH="1">
              <a:off x="3428999" y="3581399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16200000" flipH="1">
              <a:off x="3505199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16200000" flipH="1">
              <a:off x="3581399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16200000" flipH="1">
              <a:off x="3657599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16200000" flipH="1">
              <a:off x="3733799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flipV="1">
              <a:off x="1981200" y="3429000"/>
              <a:ext cx="8382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16200000" flipH="1">
              <a:off x="3848099" y="3543299"/>
              <a:ext cx="11430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16200000" flipH="1">
              <a:off x="4000499" y="3467099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rot="16200000" flipH="1">
              <a:off x="4190999" y="33527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>
              <a:off x="1981200" y="4038599"/>
              <a:ext cx="8382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1677492" y="3732707"/>
              <a:ext cx="60960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16200000" flipH="1">
              <a:off x="2133601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16200000" flipH="1">
              <a:off x="2057401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16200000" flipH="1">
              <a:off x="2209801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16200000" flipH="1">
              <a:off x="2362201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rot="16200000" flipH="1">
              <a:off x="2286001" y="3657599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>
              <a:off x="2667001" y="3276599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2667795" y="4190205"/>
              <a:ext cx="304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>
              <a:off x="2819399" y="3122611"/>
              <a:ext cx="1752601" cy="1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>
              <a:off x="2819399" y="4341811"/>
              <a:ext cx="1752601" cy="1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6200000" flipH="1">
              <a:off x="2743201" y="357981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rot="16200000" flipH="1">
              <a:off x="2819401" y="357981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16200000" flipH="1">
              <a:off x="2895601" y="357981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16200000" flipH="1">
              <a:off x="2971801" y="357981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rot="16200000" flipH="1">
              <a:off x="2590800" y="357981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rot="16200000" flipH="1">
              <a:off x="2438400" y="357981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rot="16200000" flipH="1">
              <a:off x="2514600" y="357981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 rot="16200000" flipH="1">
              <a:off x="1981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 rot="16200000" flipH="1">
              <a:off x="2667001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22"/>
          <p:cNvGrpSpPr/>
          <p:nvPr/>
        </p:nvGrpSpPr>
        <p:grpSpPr>
          <a:xfrm>
            <a:off x="2818605" y="2514600"/>
            <a:ext cx="3277395" cy="2971800"/>
            <a:chOff x="2818605" y="2514600"/>
            <a:chExt cx="3277395" cy="2971800"/>
          </a:xfrm>
        </p:grpSpPr>
        <p:cxnSp>
          <p:nvCxnSpPr>
            <p:cNvPr id="900" name="Straight Connector 899"/>
            <p:cNvCxnSpPr/>
            <p:nvPr/>
          </p:nvCxnSpPr>
          <p:spPr>
            <a:xfrm rot="5400000" flipH="1" flipV="1">
              <a:off x="1333102" y="4000103"/>
              <a:ext cx="2971800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5400000" flipH="1" flipV="1">
              <a:off x="4724003" y="4114403"/>
              <a:ext cx="2743200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47"/>
          <p:cNvGrpSpPr/>
          <p:nvPr/>
        </p:nvGrpSpPr>
        <p:grpSpPr>
          <a:xfrm>
            <a:off x="3044823" y="1828006"/>
            <a:ext cx="2820989" cy="1219994"/>
            <a:chOff x="3044823" y="1828800"/>
            <a:chExt cx="2820989" cy="1219994"/>
          </a:xfrm>
        </p:grpSpPr>
        <p:cxnSp>
          <p:nvCxnSpPr>
            <p:cNvPr id="928" name="Straight Connector 927"/>
            <p:cNvCxnSpPr/>
            <p:nvPr/>
          </p:nvCxnSpPr>
          <p:spPr>
            <a:xfrm rot="5400000">
              <a:off x="2436017" y="24384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5400000">
              <a:off x="2666205" y="243760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rot="5400000">
              <a:off x="2893216" y="243760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5400000">
              <a:off x="3123405" y="24384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3350418" y="24384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rot="5400000">
              <a:off x="3580606" y="243760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 rot="5400000">
              <a:off x="3807617" y="243760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4187030" y="24384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rot="5400000">
              <a:off x="4341018" y="24384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rot="5400000">
              <a:off x="4571206" y="243760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rot="5400000">
              <a:off x="4798217" y="243760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rot="5400000">
              <a:off x="5028406" y="24384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 rot="5400000">
              <a:off x="5255418" y="24384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9" name="Rectangle 948"/>
          <p:cNvSpPr/>
          <p:nvPr/>
        </p:nvSpPr>
        <p:spPr>
          <a:xfrm>
            <a:off x="3429000" y="2133600"/>
            <a:ext cx="22098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315"/>
          <p:cNvGrpSpPr/>
          <p:nvPr/>
        </p:nvGrpSpPr>
        <p:grpSpPr>
          <a:xfrm>
            <a:off x="4572000" y="5637211"/>
            <a:ext cx="4572000" cy="458789"/>
            <a:chOff x="4572000" y="5637211"/>
            <a:chExt cx="4572000" cy="458789"/>
          </a:xfrm>
        </p:grpSpPr>
        <p:cxnSp>
          <p:nvCxnSpPr>
            <p:cNvPr id="474" name="Straight Arrow Connector 473"/>
            <p:cNvCxnSpPr/>
            <p:nvPr/>
          </p:nvCxnSpPr>
          <p:spPr>
            <a:xfrm rot="10800000">
              <a:off x="7620001" y="5637211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/>
            <p:cNvSpPr/>
            <p:nvPr/>
          </p:nvSpPr>
          <p:spPr>
            <a:xfrm>
              <a:off x="4572000" y="5715000"/>
              <a:ext cx="3036049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/>
            <p:cNvCxnSpPr/>
            <p:nvPr/>
          </p:nvCxnSpPr>
          <p:spPr>
            <a:xfrm rot="5400000">
              <a:off x="5979436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6056928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134419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6211911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6293276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6370767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6448259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6525751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6603242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6680734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6758225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7378157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4534546" y="5752454"/>
              <a:ext cx="152400" cy="77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7493103" y="5904854"/>
              <a:ext cx="152400" cy="77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6835717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6913208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6990700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7068191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7145683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7223174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7300666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7904136" y="5726668"/>
              <a:ext cx="1239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diffusion</a:t>
              </a:r>
              <a:endParaRPr lang="en-US" dirty="0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rot="10800000">
              <a:off x="7608049" y="5955268"/>
              <a:ext cx="2960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5188059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5265550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5343042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5420533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5498025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5575516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5653008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5730499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5807991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5885482" y="5789908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4799309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4876800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4954292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5031783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5109275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4573292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>
              <a:off x="4650783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4728275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4497092" y="5789909"/>
              <a:ext cx="304800" cy="154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0" name="Straight Connector 319"/>
          <p:cNvCxnSpPr/>
          <p:nvPr/>
        </p:nvCxnSpPr>
        <p:spPr>
          <a:xfrm rot="5400000" flipH="1" flipV="1">
            <a:off x="2667000" y="4267200"/>
            <a:ext cx="25915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457200" y="457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Butting Contact</a:t>
            </a:r>
            <a:endParaRPr 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09600" y="1436132"/>
            <a:ext cx="1752600" cy="381000"/>
            <a:chOff x="609600" y="5257800"/>
            <a:chExt cx="1752600" cy="381000"/>
          </a:xfrm>
        </p:grpSpPr>
        <p:sp>
          <p:nvSpPr>
            <p:cNvPr id="2" name="Rectangle 1"/>
            <p:cNvSpPr/>
            <p:nvPr/>
          </p:nvSpPr>
          <p:spPr>
            <a:xfrm flipH="1">
              <a:off x="609600" y="5257800"/>
              <a:ext cx="1752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rot="10800000">
              <a:off x="2133600" y="52578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rot="16200000" flipV="1">
              <a:off x="19812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0800000">
              <a:off x="617560" y="5396552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V="1">
              <a:off x="16764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V="1">
              <a:off x="18288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15240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13716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12192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V="1">
              <a:off x="10668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9144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2286000" y="52578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V="1">
              <a:off x="617560" y="5548952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7620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6096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5400000">
            <a:off x="1066800" y="1893332"/>
            <a:ext cx="1752600" cy="381000"/>
            <a:chOff x="609600" y="52578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 flipH="1">
              <a:off x="609600" y="5257800"/>
              <a:ext cx="1752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2133600" y="52578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19812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617560" y="5396552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V="1">
              <a:off x="16764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V="1">
              <a:off x="18288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15240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V="1">
              <a:off x="13716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V="1">
              <a:off x="12192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10668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9144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V="1">
              <a:off x="2286000" y="52578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617560" y="5548952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7620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6096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524000" y="1207532"/>
            <a:ext cx="838200" cy="10668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62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86200" y="7620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817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2285206" y="2044938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" y="144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304006" y="1622994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2133600" y="3579812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74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1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1677194" y="2818606"/>
            <a:ext cx="1370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1448594" y="2818606"/>
            <a:ext cx="1370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1067594" y="2818606"/>
            <a:ext cx="1370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838994" y="2818606"/>
            <a:ext cx="1370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1524000" y="3591480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47800" y="3669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1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 rot="16200000" flipH="1">
            <a:off x="3657600" y="1905000"/>
            <a:ext cx="1752600" cy="381000"/>
            <a:chOff x="609600" y="5257800"/>
            <a:chExt cx="1752600" cy="381000"/>
          </a:xfrm>
        </p:grpSpPr>
        <p:sp>
          <p:nvSpPr>
            <p:cNvPr id="86" name="Rectangle 85"/>
            <p:cNvSpPr/>
            <p:nvPr/>
          </p:nvSpPr>
          <p:spPr>
            <a:xfrm flipH="1">
              <a:off x="609600" y="5257800"/>
              <a:ext cx="1752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10800000">
              <a:off x="2133600" y="52578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V="1">
              <a:off x="19812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617560" y="5396552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V="1">
              <a:off x="16764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V="1">
              <a:off x="18288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V="1">
              <a:off x="15240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V="1">
              <a:off x="13716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 flipV="1">
              <a:off x="12192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 flipV="1">
              <a:off x="10668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V="1">
              <a:off x="9144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V="1">
              <a:off x="2286000" y="52578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V="1">
              <a:off x="617560" y="5548952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V="1">
              <a:off x="7620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V="1">
              <a:off x="609600" y="5257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 rot="5400000">
            <a:off x="4123046" y="1009650"/>
            <a:ext cx="838200" cy="12573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724400" y="45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724400" y="7620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4000500" y="1027906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544094" y="1027906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4838700" y="1027906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382294" y="1027906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106194" y="1218406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105400" y="1447006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6200000">
            <a:off x="5601494" y="1332707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715000" y="11445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1</a:t>
            </a:r>
            <a:endParaRPr lang="en-US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5029994" y="1810790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029200" y="2039390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>
            <a:off x="5525294" y="1925091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638800" y="17369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1</a:t>
            </a:r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3124200" y="1447800"/>
            <a:ext cx="2514600" cy="381000"/>
            <a:chOff x="3048000" y="4419600"/>
            <a:chExt cx="2514600" cy="381000"/>
          </a:xfrm>
        </p:grpSpPr>
        <p:sp>
          <p:nvSpPr>
            <p:cNvPr id="122" name="Rectangle 121"/>
            <p:cNvSpPr/>
            <p:nvPr/>
          </p:nvSpPr>
          <p:spPr>
            <a:xfrm>
              <a:off x="3048000" y="4419600"/>
              <a:ext cx="2514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10800000" flipH="1">
              <a:off x="3048001" y="44196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30480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 flipH="1">
              <a:off x="5326040" y="4558352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41148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39624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42672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 flipH="1" flipV="1">
              <a:off x="44196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 flipH="1" flipV="1">
              <a:off x="45720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7244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48768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3048001" y="44196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5478440" y="4710752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50292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51816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 flipH="1" flipV="1">
              <a:off x="33528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32004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35052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36576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38100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 flipH="1">
            <a:off x="1371600" y="4876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rot="10800000">
            <a:off x="2438400" y="4876800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V="1">
            <a:off x="2286000" y="4876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>
            <a:off x="1379560" y="5015552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V="1">
            <a:off x="2133600" y="4876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2590800" y="48768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6200000" flipV="1">
            <a:off x="1371600" y="5167952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V="1">
            <a:off x="1524000" y="4876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V="1">
            <a:off x="1371600" y="4876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 flipH="1">
            <a:off x="2286000" y="4876800"/>
            <a:ext cx="1295400" cy="381000"/>
            <a:chOff x="3962400" y="4876800"/>
            <a:chExt cx="1295400" cy="381000"/>
          </a:xfrm>
        </p:grpSpPr>
        <p:sp>
          <p:nvSpPr>
            <p:cNvPr id="161" name="Rectangle 160"/>
            <p:cNvSpPr/>
            <p:nvPr/>
          </p:nvSpPr>
          <p:spPr>
            <a:xfrm flipH="1">
              <a:off x="3962400" y="4876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10800000">
              <a:off x="5029200" y="48768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6200000" flipV="1">
              <a:off x="48768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10800000">
              <a:off x="3970360" y="5015552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6200000" flipV="1">
              <a:off x="45720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 flipV="1">
              <a:off x="47244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 flipV="1">
              <a:off x="44196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 flipV="1">
              <a:off x="42672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 flipV="1">
              <a:off x="5181600" y="48768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6200000" flipV="1">
              <a:off x="3970360" y="5167952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6200000" flipV="1">
              <a:off x="41148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16200000" flipV="1">
              <a:off x="39624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/>
          <p:cNvCxnSpPr/>
          <p:nvPr/>
        </p:nvCxnSpPr>
        <p:spPr>
          <a:xfrm rot="5400000">
            <a:off x="2275990" y="5066506"/>
            <a:ext cx="838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1690048" y="4648199"/>
            <a:ext cx="991393" cy="838202"/>
            <a:chOff x="4037807" y="4648200"/>
            <a:chExt cx="991393" cy="838202"/>
          </a:xfrm>
        </p:grpSpPr>
        <p:cxnSp>
          <p:nvCxnSpPr>
            <p:cNvPr id="159" name="Straight Connector 158"/>
            <p:cNvCxnSpPr/>
            <p:nvPr/>
          </p:nvCxnSpPr>
          <p:spPr>
            <a:xfrm rot="16200000" flipV="1">
              <a:off x="4334361" y="4895849"/>
              <a:ext cx="609600" cy="571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16200000" flipV="1">
              <a:off x="4418807" y="4800600"/>
              <a:ext cx="609600" cy="609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16200000" flipV="1">
              <a:off x="4418806" y="4648201"/>
              <a:ext cx="609600" cy="609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 flipV="1">
              <a:off x="4571207" y="4648201"/>
              <a:ext cx="457199" cy="419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V="1">
              <a:off x="4724400" y="4648200"/>
              <a:ext cx="30480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V="1">
              <a:off x="4893634" y="4665828"/>
              <a:ext cx="152400" cy="117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V="1">
              <a:off x="4190206" y="4876801"/>
              <a:ext cx="609600" cy="609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V="1">
              <a:off x="4037806" y="4876802"/>
              <a:ext cx="609601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16200000" flipV="1">
            <a:off x="2057400" y="54102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2057400" y="4648200"/>
            <a:ext cx="1066800" cy="83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858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1</a:t>
            </a:r>
            <a:endParaRPr lang="en-US" dirty="0"/>
          </a:p>
        </p:txBody>
      </p:sp>
      <p:cxnSp>
        <p:nvCxnSpPr>
          <p:cNvPr id="226" name="Straight Arrow Connector 225"/>
          <p:cNvCxnSpPr/>
          <p:nvPr/>
        </p:nvCxnSpPr>
        <p:spPr>
          <a:xfrm rot="16200000">
            <a:off x="1027906" y="4761706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858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1</a:t>
            </a:r>
            <a:endParaRPr lang="en-US" dirty="0"/>
          </a:p>
        </p:txBody>
      </p:sp>
      <p:cxnSp>
        <p:nvCxnSpPr>
          <p:cNvPr id="228" name="Straight Arrow Connector 227"/>
          <p:cNvCxnSpPr/>
          <p:nvPr/>
        </p:nvCxnSpPr>
        <p:spPr>
          <a:xfrm rot="16200000">
            <a:off x="1027906" y="5371306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66800" y="4648200"/>
            <a:ext cx="1219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66800" y="5486400"/>
            <a:ext cx="1219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66800" y="4875212"/>
            <a:ext cx="1219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66800" y="5256212"/>
            <a:ext cx="1219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2437606" y="4572000"/>
            <a:ext cx="457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400000">
            <a:off x="2894806" y="4572000"/>
            <a:ext cx="457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667000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2667000" y="4418012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5334000" y="5181601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 rot="5400000" flipH="1" flipV="1">
            <a:off x="5334000" y="50292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5400000" flipH="1" flipV="1">
            <a:off x="5334000" y="5181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0800000" flipH="1">
            <a:off x="6392840" y="5320353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 flipH="1" flipV="1">
            <a:off x="5638800" y="5181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5400000" flipH="1" flipV="1">
            <a:off x="5486400" y="5181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 flipH="1" flipV="1">
            <a:off x="5791200" y="5181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 flipH="1" flipV="1">
            <a:off x="5943600" y="5181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 flipH="1" flipV="1">
            <a:off x="5334000" y="48768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5400000" flipH="1" flipV="1">
            <a:off x="6545240" y="5472753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5400000" flipH="1" flipV="1">
            <a:off x="6096000" y="5181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5400000" flipH="1" flipV="1">
            <a:off x="6248400" y="5181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rot="5400000" flipH="1">
            <a:off x="5334000" y="4572002"/>
            <a:ext cx="609600" cy="609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rot="10800000">
            <a:off x="5334001" y="4419602"/>
            <a:ext cx="608805" cy="571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16200000" flipV="1">
            <a:off x="5333999" y="4267202"/>
            <a:ext cx="609600" cy="609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rot="16200000" flipV="1">
            <a:off x="5791198" y="4572003"/>
            <a:ext cx="152404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16200000" flipV="1">
            <a:off x="5181600" y="4572001"/>
            <a:ext cx="60960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rot="5400000" flipH="1" flipV="1">
            <a:off x="5296694" y="5828506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 rot="5400000">
            <a:off x="4914900" y="4381501"/>
            <a:ext cx="1219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/>
          <p:nvPr/>
        </p:nvCxnSpPr>
        <p:spPr>
          <a:xfrm rot="10800000" flipH="1" flipV="1">
            <a:off x="5334001" y="41148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0800000">
            <a:off x="5334000" y="4800601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0800000">
            <a:off x="5105400" y="5180013"/>
            <a:ext cx="838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V="1">
            <a:off x="5105400" y="4800601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10800000">
            <a:off x="5105400" y="4953003"/>
            <a:ext cx="228600" cy="228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16200000" flipH="1">
            <a:off x="5486400" y="3962401"/>
            <a:ext cx="2286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10800000" flipH="1" flipV="1">
            <a:off x="5334000" y="3962400"/>
            <a:ext cx="381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10800000" flipH="1" flipV="1">
            <a:off x="5638801" y="3962400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6200000" flipV="1">
            <a:off x="5105400" y="4648202"/>
            <a:ext cx="533401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16200000" flipV="1">
            <a:off x="5105400" y="5105401"/>
            <a:ext cx="76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5105400" y="4572000"/>
            <a:ext cx="838200" cy="99059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8" name="Straight Connector 337"/>
          <p:cNvCxnSpPr/>
          <p:nvPr/>
        </p:nvCxnSpPr>
        <p:spPr>
          <a:xfrm rot="5400000" flipH="1" flipV="1">
            <a:off x="5334000" y="4800601"/>
            <a:ext cx="30480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rot="5400000" flipH="1" flipV="1">
            <a:off x="5334000" y="4800601"/>
            <a:ext cx="1524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533400" y="2286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Buried Contact: </a:t>
            </a:r>
            <a:r>
              <a:rPr lang="en-US" sz="2400" b="1" dirty="0" err="1" smtClean="0"/>
              <a:t>nMOS</a:t>
            </a:r>
            <a:endParaRPr lang="en-US" sz="2400" b="1" dirty="0"/>
          </a:p>
        </p:txBody>
      </p:sp>
      <p:sp>
        <p:nvSpPr>
          <p:cNvPr id="346" name="TextBox 345"/>
          <p:cNvSpPr txBox="1"/>
          <p:nvPr/>
        </p:nvSpPr>
        <p:spPr>
          <a:xfrm>
            <a:off x="5029200" y="6096000"/>
            <a:ext cx="23622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Unrelated </a:t>
            </a:r>
            <a:r>
              <a:rPr lang="en-US" dirty="0" err="1" smtClean="0"/>
              <a:t>polysilicon</a:t>
            </a:r>
            <a:r>
              <a:rPr lang="en-US" dirty="0" smtClean="0"/>
              <a:t> or diffusion</a:t>
            </a:r>
            <a:endParaRPr lang="en-US" dirty="0"/>
          </a:p>
        </p:txBody>
      </p:sp>
      <p:cxnSp>
        <p:nvCxnSpPr>
          <p:cNvPr id="349" name="Straight Arrow Connector 348"/>
          <p:cNvCxnSpPr/>
          <p:nvPr/>
        </p:nvCxnSpPr>
        <p:spPr>
          <a:xfrm rot="10800000">
            <a:off x="5562600" y="5867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5943600" y="5715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separation rule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6096000" y="304800"/>
            <a:ext cx="266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Layers are joined over a 2</a:t>
            </a:r>
            <a:r>
              <a:rPr lang="en-US" dirty="0" smtClean="0">
                <a:sym typeface="Symbol"/>
              </a:rPr>
              <a:t> X 2 area with the buried contact cut extending by 1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to all directions around the contact area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(But the contact cut extension is 2 in diffusion paths leaving the contact area)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257800" y="3962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6096794" y="3428206"/>
            <a:ext cx="1066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29400" y="3200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Channel Length L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6248400" y="2895600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4572000" y="5485606"/>
            <a:ext cx="1370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487591" y="5486003"/>
            <a:ext cx="137080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4190999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2590800" y="304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Buried Contact (</a:t>
            </a:r>
            <a:r>
              <a:rPr lang="en-US" sz="2400" b="1" dirty="0" err="1" smtClean="0"/>
              <a:t>nMOS</a:t>
            </a:r>
            <a:r>
              <a:rPr lang="en-US" sz="2400" b="1" dirty="0" smtClean="0"/>
              <a:t> pull up)</a:t>
            </a:r>
            <a:endParaRPr lang="en-US" sz="2400" b="1" dirty="0"/>
          </a:p>
        </p:txBody>
      </p:sp>
      <p:grpSp>
        <p:nvGrpSpPr>
          <p:cNvPr id="183" name="Group 182"/>
          <p:cNvGrpSpPr/>
          <p:nvPr/>
        </p:nvGrpSpPr>
        <p:grpSpPr>
          <a:xfrm rot="60000">
            <a:off x="5001271" y="2857776"/>
            <a:ext cx="1399844" cy="1551296"/>
            <a:chOff x="4709916" y="3630304"/>
            <a:chExt cx="1309884" cy="1551296"/>
          </a:xfrm>
        </p:grpSpPr>
        <p:sp>
          <p:nvSpPr>
            <p:cNvPr id="184" name="Rectangle 183"/>
            <p:cNvSpPr/>
            <p:nvPr/>
          </p:nvSpPr>
          <p:spPr>
            <a:xfrm rot="16200000">
              <a:off x="4600736" y="3777020"/>
              <a:ext cx="1531278" cy="1277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/>
            <p:cNvCxnSpPr/>
            <p:nvPr/>
          </p:nvCxnSpPr>
          <p:spPr>
            <a:xfrm rot="10920000">
              <a:off x="4750860" y="4876801"/>
              <a:ext cx="762000" cy="2798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4727434" y="4732074"/>
              <a:ext cx="1081284" cy="449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 flipH="1">
              <a:off x="5432993" y="3428619"/>
              <a:ext cx="323321" cy="766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4727434" y="454146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4727434" y="4325739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4727434" y="4082037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4727434" y="3858251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4727434" y="3650324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 flipV="1">
              <a:off x="5749738" y="3650324"/>
              <a:ext cx="255576" cy="10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 flipV="1">
              <a:off x="4938516" y="3630304"/>
              <a:ext cx="1081284" cy="449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4709916" y="4620904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 flipV="1">
              <a:off x="4709916" y="44196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 flipV="1">
              <a:off x="4709916" y="41910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4709916" y="39624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 flipV="1">
              <a:off x="4709916" y="3733800"/>
              <a:ext cx="1277880" cy="53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0800000">
              <a:off x="5471916" y="3657600"/>
              <a:ext cx="5334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0800000">
              <a:off x="4709916" y="4953000"/>
              <a:ext cx="5334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4709916" y="5073826"/>
              <a:ext cx="255576" cy="107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/>
          <p:cNvCxnSpPr/>
          <p:nvPr/>
        </p:nvCxnSpPr>
        <p:spPr>
          <a:xfrm rot="10800000">
            <a:off x="4419601" y="3962400"/>
            <a:ext cx="761999" cy="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0800000">
            <a:off x="4419600" y="4876005"/>
            <a:ext cx="761999" cy="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486400" y="601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236" name="Straight Connector 235"/>
          <p:cNvCxnSpPr/>
          <p:nvPr/>
        </p:nvCxnSpPr>
        <p:spPr>
          <a:xfrm rot="10800000">
            <a:off x="6096002" y="3960811"/>
            <a:ext cx="8381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9200" y="2438400"/>
            <a:ext cx="1371600" cy="1981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4267199" y="4418011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256211" y="6094412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486400" y="2057400"/>
            <a:ext cx="457200" cy="3429000"/>
            <a:chOff x="6096000" y="2133600"/>
            <a:chExt cx="381000" cy="3124200"/>
          </a:xfrm>
        </p:grpSpPr>
        <p:sp>
          <p:nvSpPr>
            <p:cNvPr id="22" name="Rectangle 21"/>
            <p:cNvSpPr/>
            <p:nvPr/>
          </p:nvSpPr>
          <p:spPr>
            <a:xfrm rot="5400000" flipH="1">
              <a:off x="4724400" y="3505200"/>
              <a:ext cx="3124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6200000">
              <a:off x="6248400" y="50292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096000" y="4876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96000" y="32004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096000" y="47244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096000" y="3048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096000" y="2895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096000" y="27432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096000" y="2590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096000" y="24384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400800" y="51816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096000" y="2286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6096000" y="2133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6096000" y="4572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6096000" y="38100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6096000" y="3657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6096000" y="35052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096000" y="3352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096000" y="44196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6096000" y="42672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6096000" y="41148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6096000" y="3962400"/>
              <a:ext cx="3810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6096001" y="2133600"/>
              <a:ext cx="2286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10800000" flipV="1">
              <a:off x="6096001" y="2133600"/>
              <a:ext cx="762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 rot="10800000">
            <a:off x="5943600" y="18288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5943601" y="5650468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400006" y="2651692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67400" y="5650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rot="10800000">
            <a:off x="5257801" y="5650468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816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rot="5400000">
            <a:off x="5714603" y="5562203"/>
            <a:ext cx="4572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5258197" y="5486003"/>
            <a:ext cx="4572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837406" y="1600200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217612" y="1371600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1218406" y="2056606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217612" y="1827212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1218406" y="1142206"/>
            <a:ext cx="457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14400" y="1600200"/>
            <a:ext cx="15081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647700" y="1866900"/>
            <a:ext cx="5326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13606" y="2133600"/>
            <a:ext cx="106759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295400" y="914400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419225" y="2106931"/>
            <a:ext cx="45719" cy="457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219200" y="1371600"/>
            <a:ext cx="76200" cy="45720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486400" y="914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Implant to extend 2</a:t>
            </a:r>
            <a:r>
              <a:rPr lang="en-US" dirty="0" smtClean="0">
                <a:sym typeface="Symbol"/>
              </a:rPr>
              <a:t> </a:t>
            </a:r>
            <a:r>
              <a:rPr lang="en-US" dirty="0" smtClean="0"/>
              <a:t>in all directions beyond channel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 rot="5400000">
            <a:off x="6057900" y="2095500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5715397" y="1980803"/>
            <a:ext cx="4572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43600" y="152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 rot="10800000">
            <a:off x="5029200" y="18288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687094" y="2018506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5258197" y="1904603"/>
            <a:ext cx="4572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029200" y="1535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4419600" y="2209800"/>
            <a:ext cx="609600" cy="382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7338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Implant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rot="10800000">
            <a:off x="6324600" y="2438400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172200" y="4648200"/>
            <a:ext cx="685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858000" y="4419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Buried Contact 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4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4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705600" y="2450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6400006" y="4190206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05600" y="39885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 rot="10800000">
            <a:off x="6400800" y="4418011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3352800"/>
          <a:ext cx="4038600" cy="2747963"/>
        </p:xfrm>
        <a:graphic>
          <a:graphicData uri="http://schemas.openxmlformats.org/presentationml/2006/ole">
            <p:oleObj spid="_x0000_s1026" name="VISIO" r:id="rId3" imgW="1950840" imgH="1214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4848" y="5715000"/>
            <a:ext cx="5638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Connector 234"/>
          <p:cNvCxnSpPr/>
          <p:nvPr/>
        </p:nvCxnSpPr>
        <p:spPr>
          <a:xfrm rot="5400000" flipH="1" flipV="1">
            <a:off x="3009503" y="4076303"/>
            <a:ext cx="31242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214048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type substrate</a:t>
            </a:r>
            <a:endParaRPr lang="en-US" dirty="0"/>
          </a:p>
        </p:txBody>
      </p:sp>
      <p:cxnSp>
        <p:nvCxnSpPr>
          <p:cNvPr id="346" name="Straight Connector 345"/>
          <p:cNvCxnSpPr/>
          <p:nvPr/>
        </p:nvCxnSpPr>
        <p:spPr>
          <a:xfrm rot="5400000" flipH="1" flipV="1">
            <a:off x="494506" y="3999706"/>
            <a:ext cx="2971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4000103" y="4000103"/>
            <a:ext cx="29718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94848" y="5410200"/>
            <a:ext cx="2119952" cy="76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" name="Straight Connector 410"/>
          <p:cNvCxnSpPr/>
          <p:nvPr/>
        </p:nvCxnSpPr>
        <p:spPr>
          <a:xfrm rot="16200000" flipV="1">
            <a:off x="5950424" y="4184176"/>
            <a:ext cx="3352800" cy="13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5" name="Group 684"/>
          <p:cNvGrpSpPr/>
          <p:nvPr/>
        </p:nvGrpSpPr>
        <p:grpSpPr>
          <a:xfrm>
            <a:off x="4572000" y="5715000"/>
            <a:ext cx="4572000" cy="381000"/>
            <a:chOff x="4572000" y="5715000"/>
            <a:chExt cx="4572000" cy="381000"/>
          </a:xfrm>
        </p:grpSpPr>
        <p:cxnSp>
          <p:nvCxnSpPr>
            <p:cNvPr id="250" name="Straight Connector 249"/>
            <p:cNvCxnSpPr/>
            <p:nvPr/>
          </p:nvCxnSpPr>
          <p:spPr>
            <a:xfrm rot="5400000">
              <a:off x="54238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55000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55762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56524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57286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58048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58810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59572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60334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61096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61858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62620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63382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64144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64906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65668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66430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67192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67954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74050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040000">
              <a:off x="5405433" y="57531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7519348" y="59055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68716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69478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70240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71002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71764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72526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7328848" y="5791200"/>
              <a:ext cx="304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7924800" y="57266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diffusion</a:t>
              </a:r>
              <a:endParaRPr lang="en-US" dirty="0"/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rot="10800000">
              <a:off x="7633648" y="5955268"/>
              <a:ext cx="2911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16200000" flipH="1">
              <a:off x="5372100" y="59055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3721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52959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52197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51435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50673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49911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49149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48387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47625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46863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46101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4533900" y="5753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4496594" y="5790406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10800000">
              <a:off x="4572002" y="5867400"/>
              <a:ext cx="83819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60000" flipH="1">
              <a:off x="5486400" y="6000435"/>
              <a:ext cx="2147248" cy="38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Group 506"/>
          <p:cNvGrpSpPr/>
          <p:nvPr/>
        </p:nvGrpSpPr>
        <p:grpSpPr>
          <a:xfrm>
            <a:off x="4572000" y="3429000"/>
            <a:ext cx="3061648" cy="609600"/>
            <a:chOff x="4572000" y="3429000"/>
            <a:chExt cx="3061648" cy="609600"/>
          </a:xfrm>
        </p:grpSpPr>
        <p:sp>
          <p:nvSpPr>
            <p:cNvPr id="445" name="Rectangle 444"/>
            <p:cNvSpPr/>
            <p:nvPr/>
          </p:nvSpPr>
          <p:spPr>
            <a:xfrm>
              <a:off x="4572000" y="3429000"/>
              <a:ext cx="3061648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Connector 445"/>
            <p:cNvCxnSpPr/>
            <p:nvPr/>
          </p:nvCxnSpPr>
          <p:spPr>
            <a:xfrm rot="5400000">
              <a:off x="4343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4419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4495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4572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4648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4724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4800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4876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4953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5029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60334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61096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61858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62620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63382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64144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64906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65668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66430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72526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4457700" y="3543300"/>
              <a:ext cx="3048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7443148" y="3848100"/>
              <a:ext cx="3048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67192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67954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rot="5400000">
              <a:off x="68716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rot="5400000">
              <a:off x="69478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rot="5400000">
              <a:off x="70240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71002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5400000">
              <a:off x="7176448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5105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5181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5257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5334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5410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5486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 rot="5400000">
              <a:off x="5562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>
              <a:off x="5638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5400000">
              <a:off x="5715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5791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5867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5943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6" name="Group 805"/>
          <p:cNvGrpSpPr/>
          <p:nvPr/>
        </p:nvGrpSpPr>
        <p:grpSpPr>
          <a:xfrm>
            <a:off x="1994848" y="5421868"/>
            <a:ext cx="6768152" cy="369332"/>
            <a:chOff x="1994848" y="2057400"/>
            <a:chExt cx="6768152" cy="369332"/>
          </a:xfrm>
        </p:grpSpPr>
        <p:sp>
          <p:nvSpPr>
            <p:cNvPr id="5" name="Rectangle 4"/>
            <p:cNvSpPr/>
            <p:nvPr/>
          </p:nvSpPr>
          <p:spPr>
            <a:xfrm>
              <a:off x="5486400" y="2121932"/>
              <a:ext cx="21336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7924800" y="2057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474" name="Straight Arrow Connector 473"/>
            <p:cNvCxnSpPr/>
            <p:nvPr/>
          </p:nvCxnSpPr>
          <p:spPr>
            <a:xfrm rot="10800000">
              <a:off x="7620001" y="2272743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10800000">
              <a:off x="5715000" y="2132012"/>
              <a:ext cx="1905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372894" y="2235436"/>
              <a:ext cx="228602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7504904" y="2235436"/>
              <a:ext cx="228602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994848" y="2121932"/>
              <a:ext cx="2577152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2" name="Group 771"/>
          <p:cNvGrpSpPr/>
          <p:nvPr/>
        </p:nvGrpSpPr>
        <p:grpSpPr>
          <a:xfrm>
            <a:off x="1981199" y="3124199"/>
            <a:ext cx="3505201" cy="1219202"/>
            <a:chOff x="-76200" y="3124199"/>
            <a:chExt cx="3505201" cy="1219202"/>
          </a:xfrm>
        </p:grpSpPr>
        <p:cxnSp>
          <p:nvCxnSpPr>
            <p:cNvPr id="566" name="Straight Connector 565"/>
            <p:cNvCxnSpPr/>
            <p:nvPr/>
          </p:nvCxnSpPr>
          <p:spPr>
            <a:xfrm rot="16200000" flipH="1">
              <a:off x="914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16200000" flipH="1">
              <a:off x="838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16200000" flipH="1">
              <a:off x="762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16200000" flipH="1">
              <a:off x="685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16200000" flipH="1">
              <a:off x="304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16200000" flipH="1">
              <a:off x="-304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16200000" flipH="1">
              <a:off x="3276600" y="3200400"/>
              <a:ext cx="228601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16200000" flipH="1">
              <a:off x="-190500" y="3848100"/>
              <a:ext cx="3048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16200000" flipH="1">
              <a:off x="228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16200000" flipH="1">
              <a:off x="152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16200000" flipH="1">
              <a:off x="76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16200000" flipH="1">
              <a:off x="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16200000" flipH="1">
              <a:off x="-76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16200000" flipH="1">
              <a:off x="-152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rot="16200000" flipH="1">
              <a:off x="-228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16200000" flipH="1">
              <a:off x="381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16200000" flipH="1">
              <a:off x="533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16200000" flipH="1">
              <a:off x="457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16200000" flipH="1">
              <a:off x="609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16200000" flipV="1">
              <a:off x="2819946" y="3734346"/>
              <a:ext cx="1217017" cy="10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16200000" flipH="1">
              <a:off x="1524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16200000" flipH="1">
              <a:off x="1447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16200000" flipH="1">
              <a:off x="1371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16200000" flipH="1">
              <a:off x="12954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rot="16200000" flipH="1">
              <a:off x="9906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rot="16200000" flipH="1">
              <a:off x="11430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16200000" flipH="1">
              <a:off x="10668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16200000" flipH="1">
              <a:off x="1219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16200000" flipH="1">
              <a:off x="16764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16200000" flipH="1">
              <a:off x="1647825" y="3619500"/>
              <a:ext cx="11430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16200000" flipH="1">
              <a:off x="1600200" y="36576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16200000" flipH="1">
              <a:off x="1638300" y="3771900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16200000" flipH="1">
              <a:off x="1562100" y="3771900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16200000" flipH="1">
              <a:off x="1714500" y="3771900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rot="16200000" flipH="1">
              <a:off x="17526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rot="16200000" flipH="1">
              <a:off x="18288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rot="16200000" flipH="1">
              <a:off x="19050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 rot="16200000" flipH="1">
              <a:off x="19812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 rot="16200000" flipH="1">
              <a:off x="20574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 rot="16200000" flipH="1">
              <a:off x="21336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 rot="16200000" flipH="1">
              <a:off x="22098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16200000" flipH="1">
              <a:off x="2286000" y="3581400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16200000" flipH="1">
              <a:off x="2362200" y="358140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16200000" flipH="1">
              <a:off x="2438400" y="358140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16200000" flipH="1">
              <a:off x="2514600" y="358140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16200000" flipH="1">
              <a:off x="2590800" y="3581401"/>
              <a:ext cx="1219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 flipV="1">
              <a:off x="-76200" y="3429000"/>
              <a:ext cx="21336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 rot="16200000" flipH="1">
              <a:off x="2705100" y="3543300"/>
              <a:ext cx="11430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16200000" flipH="1">
              <a:off x="2857500" y="3467100"/>
              <a:ext cx="9144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rot="16200000" flipH="1">
              <a:off x="3048000" y="3352800"/>
              <a:ext cx="609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 flipV="1">
              <a:off x="-76200" y="4038598"/>
              <a:ext cx="21336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rot="5400000">
              <a:off x="-379908" y="3732708"/>
              <a:ext cx="60960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4114800" y="3124198"/>
            <a:ext cx="2362202" cy="1219202"/>
            <a:chOff x="4114800" y="3124200"/>
            <a:chExt cx="2362202" cy="1219202"/>
          </a:xfrm>
        </p:grpSpPr>
        <p:cxnSp>
          <p:nvCxnSpPr>
            <p:cNvPr id="761" name="Straight Connector 760"/>
            <p:cNvCxnSpPr/>
            <p:nvPr/>
          </p:nvCxnSpPr>
          <p:spPr>
            <a:xfrm>
              <a:off x="4114801" y="3124200"/>
              <a:ext cx="2362201" cy="121920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/>
            <p:cNvSpPr/>
            <p:nvPr/>
          </p:nvSpPr>
          <p:spPr>
            <a:xfrm>
              <a:off x="4114800" y="3124200"/>
              <a:ext cx="2362200" cy="1219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3" name="Straight Connector 772"/>
            <p:cNvCxnSpPr/>
            <p:nvPr/>
          </p:nvCxnSpPr>
          <p:spPr>
            <a:xfrm flipH="1">
              <a:off x="4114800" y="3124200"/>
              <a:ext cx="2362201" cy="121920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2" name="Group 811"/>
          <p:cNvGrpSpPr/>
          <p:nvPr/>
        </p:nvGrpSpPr>
        <p:grpSpPr>
          <a:xfrm>
            <a:off x="1981200" y="4953000"/>
            <a:ext cx="3810000" cy="547915"/>
            <a:chOff x="1981200" y="4952998"/>
            <a:chExt cx="3810000" cy="547915"/>
          </a:xfrm>
        </p:grpSpPr>
        <p:sp>
          <p:nvSpPr>
            <p:cNvPr id="206" name="Rectangle 205"/>
            <p:cNvSpPr/>
            <p:nvPr/>
          </p:nvSpPr>
          <p:spPr>
            <a:xfrm>
              <a:off x="1981200" y="4952999"/>
              <a:ext cx="22860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9" name="Straight Connector 608"/>
            <p:cNvCxnSpPr/>
            <p:nvPr/>
          </p:nvCxnSpPr>
          <p:spPr>
            <a:xfrm>
              <a:off x="1981200" y="4952999"/>
              <a:ext cx="2286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Right Triangle 687"/>
            <p:cNvSpPr/>
            <p:nvPr/>
          </p:nvSpPr>
          <p:spPr>
            <a:xfrm rot="16200000" flipH="1">
              <a:off x="4229100" y="5067299"/>
              <a:ext cx="85726" cy="295274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ight Triangle 705"/>
            <p:cNvSpPr/>
            <p:nvPr/>
          </p:nvSpPr>
          <p:spPr>
            <a:xfrm>
              <a:off x="4267200" y="4952998"/>
              <a:ext cx="990600" cy="228601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343400" y="5181599"/>
              <a:ext cx="609600" cy="76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ight Triangle 708"/>
            <p:cNvSpPr/>
            <p:nvPr/>
          </p:nvSpPr>
          <p:spPr>
            <a:xfrm>
              <a:off x="4953000" y="5181599"/>
              <a:ext cx="762000" cy="3048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ight Triangle 709"/>
            <p:cNvSpPr/>
            <p:nvPr/>
          </p:nvSpPr>
          <p:spPr>
            <a:xfrm rot="16200000" flipH="1">
              <a:off x="4610102" y="5295900"/>
              <a:ext cx="228599" cy="152402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800600" y="5257799"/>
              <a:ext cx="1524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4" name="Straight Connector 713"/>
            <p:cNvCxnSpPr/>
            <p:nvPr/>
          </p:nvCxnSpPr>
          <p:spPr>
            <a:xfrm rot="5400000">
              <a:off x="1875333" y="5066207"/>
              <a:ext cx="22860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Right Triangle 774"/>
            <p:cNvSpPr/>
            <p:nvPr/>
          </p:nvSpPr>
          <p:spPr>
            <a:xfrm flipH="1" flipV="1">
              <a:off x="4953000" y="5181600"/>
              <a:ext cx="457200" cy="3048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Right Triangle 775"/>
            <p:cNvSpPr/>
            <p:nvPr/>
          </p:nvSpPr>
          <p:spPr>
            <a:xfrm rot="10800000" flipH="1" flipV="1">
              <a:off x="5334000" y="5181599"/>
              <a:ext cx="457200" cy="3048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9" name="Straight Connector 778"/>
            <p:cNvCxnSpPr/>
            <p:nvPr/>
          </p:nvCxnSpPr>
          <p:spPr>
            <a:xfrm rot="16380000" flipH="1">
              <a:off x="5395686" y="5119913"/>
              <a:ext cx="3048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>
              <a:stCxn id="775" idx="3"/>
              <a:endCxn id="776" idx="0"/>
            </p:cNvCxnSpPr>
            <p:nvPr/>
          </p:nvCxnSpPr>
          <p:spPr>
            <a:xfrm rot="5400000" flipH="1" flipV="1">
              <a:off x="5257800" y="5105400"/>
              <a:ext cx="1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>
              <a:endCxn id="775" idx="3"/>
            </p:cNvCxnSpPr>
            <p:nvPr/>
          </p:nvCxnSpPr>
          <p:spPr>
            <a:xfrm>
              <a:off x="4267200" y="4953000"/>
              <a:ext cx="9144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" name="Group 685"/>
          <p:cNvGrpSpPr/>
          <p:nvPr/>
        </p:nvGrpSpPr>
        <p:grpSpPr>
          <a:xfrm>
            <a:off x="1995489" y="5181598"/>
            <a:ext cx="3505206" cy="533402"/>
            <a:chOff x="1981200" y="5181598"/>
            <a:chExt cx="3505206" cy="53340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4114800" y="5181600"/>
              <a:ext cx="3048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0800000">
              <a:off x="1981200" y="5181600"/>
              <a:ext cx="2133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16200000" flipH="1">
              <a:off x="5295900" y="5524500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16200000" flipH="1">
              <a:off x="5219700" y="5524500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16200000" flipH="1">
              <a:off x="5129852" y="5524500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16200000" flipH="1">
              <a:off x="5053652" y="5524500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16200000" flipH="1">
              <a:off x="4977452" y="5524500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rot="16200000" flipH="1">
              <a:off x="4901252" y="5524500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16200000" flipH="1">
              <a:off x="4825052" y="5524500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rot="16200000" flipH="1">
              <a:off x="4343402" y="5334002"/>
              <a:ext cx="45719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16200000" flipH="1">
              <a:off x="5391150" y="5505449"/>
              <a:ext cx="114301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rot="16200000" flipH="1">
              <a:off x="4552950" y="5619750"/>
              <a:ext cx="114301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16200000" flipH="1">
              <a:off x="4572002" y="5334001"/>
              <a:ext cx="457198" cy="3047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16200000" flipH="1">
              <a:off x="4495800" y="5334000"/>
              <a:ext cx="457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16200000" flipH="1">
              <a:off x="4419602" y="5334002"/>
              <a:ext cx="45719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10800000" flipV="1">
              <a:off x="4800601" y="5486398"/>
              <a:ext cx="685805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16200000" flipH="1">
              <a:off x="2628900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16200000" flipH="1">
              <a:off x="2539052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16200000" flipH="1">
              <a:off x="2462852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16200000" flipH="1">
              <a:off x="2386652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16200000" flipH="1">
              <a:off x="2310452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rot="16200000" flipH="1">
              <a:off x="2234252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rot="16200000" flipH="1">
              <a:off x="1943100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16200000" flipH="1">
              <a:off x="1962150" y="5314949"/>
              <a:ext cx="114301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16200000" flipH="1">
              <a:off x="2171700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16200000" flipH="1">
              <a:off x="2019300" y="5219699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10800000">
              <a:off x="4419600" y="5257800"/>
              <a:ext cx="22860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16200000" flipH="1">
              <a:off x="2095500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16200000" flipH="1">
              <a:off x="3162300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16200000" flipH="1">
              <a:off x="30724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16200000" flipH="1">
              <a:off x="29962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16200000" flipH="1">
              <a:off x="29200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rot="16200000" flipH="1">
              <a:off x="28438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16200000" flipH="1">
              <a:off x="27676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16200000" flipH="1">
              <a:off x="2705100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16200000" flipH="1">
              <a:off x="3695700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16200000" flipH="1">
              <a:off x="36058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16200000" flipH="1">
              <a:off x="35296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16200000" flipH="1">
              <a:off x="34534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16200000" flipH="1">
              <a:off x="33772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16200000" flipH="1">
              <a:off x="33010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16200000" flipH="1">
              <a:off x="3238500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16200000" flipH="1">
              <a:off x="39106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16200000" flipH="1">
              <a:off x="3834452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16200000" flipH="1">
              <a:off x="3771900" y="5219701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 rot="16200000" flipH="1">
              <a:off x="4295774" y="5286373"/>
              <a:ext cx="228601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16200000" flipH="1">
              <a:off x="4162426" y="5233988"/>
              <a:ext cx="304800" cy="228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16200000" flipH="1">
              <a:off x="4067176" y="5219701"/>
              <a:ext cx="304799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16200000" flipH="1">
              <a:off x="3981450" y="5219701"/>
              <a:ext cx="304799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rot="5400000">
              <a:off x="1867694" y="5295107"/>
              <a:ext cx="228602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stCxn id="6" idx="3"/>
          </p:cNvCxnSpPr>
          <p:nvPr/>
        </p:nvCxnSpPr>
        <p:spPr>
          <a:xfrm flipV="1">
            <a:off x="4114800" y="2514600"/>
            <a:ext cx="1588" cy="2933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09600" y="457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Buried Contact: Cross Section</a:t>
            </a:r>
            <a:endParaRPr lang="en-US" sz="24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914400"/>
            <a:ext cx="457198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5353414" y="924289"/>
            <a:ext cx="1123223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5381626" y="896077"/>
            <a:ext cx="914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5219700" y="896077"/>
            <a:ext cx="914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5350494" y="1233856"/>
            <a:ext cx="1111850" cy="687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6009912" y="1381489"/>
            <a:ext cx="324577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5161805" y="862660"/>
            <a:ext cx="777112" cy="432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276851" y="781778"/>
            <a:ext cx="381000" cy="228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343890" y="1076692"/>
            <a:ext cx="1123220" cy="68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351146" y="917032"/>
            <a:ext cx="1047022" cy="624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5310414" y="896078"/>
            <a:ext cx="914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5334001" y="1371603"/>
            <a:ext cx="1142999" cy="68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6134102" y="1485900"/>
            <a:ext cx="152398" cy="76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5295900" y="743681"/>
            <a:ext cx="228599" cy="152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5143499" y="896078"/>
            <a:ext cx="914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640000" flipH="1" flipV="1">
            <a:off x="5202490" y="848089"/>
            <a:ext cx="6096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5341256" y="712835"/>
            <a:ext cx="76200" cy="61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43600" y="2741612"/>
            <a:ext cx="990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39000" y="4572000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267200" y="685800"/>
            <a:ext cx="3048000" cy="934179"/>
            <a:chOff x="3505200" y="457200"/>
            <a:chExt cx="3048000" cy="934179"/>
          </a:xfrm>
        </p:grpSpPr>
        <p:sp>
          <p:nvSpPr>
            <p:cNvPr id="40" name="Rectangle 39"/>
            <p:cNvSpPr/>
            <p:nvPr/>
          </p:nvSpPr>
          <p:spPr>
            <a:xfrm>
              <a:off x="3505200" y="457200"/>
              <a:ext cx="3048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4723606" y="933385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571206" y="933385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418806" y="933385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877594" y="933385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267994" y="933384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029994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5182394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5336382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5488782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5636418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5790406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5942806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201194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355182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507582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655218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809206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961606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14006" y="9136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/>
          <p:nvPr/>
        </p:nvCxnSpPr>
        <p:spPr>
          <a:xfrm rot="5400000">
            <a:off x="5334794" y="2286000"/>
            <a:ext cx="13708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5410200" y="1828800"/>
            <a:ext cx="7620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877594" y="2285206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5410200" y="1981200"/>
            <a:ext cx="7620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5410200" y="2133600"/>
            <a:ext cx="7620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5448300" y="2247900"/>
            <a:ext cx="685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62484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7277100" y="3848100"/>
            <a:ext cx="3048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7315200" y="4800600"/>
            <a:ext cx="457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4191794" y="4114006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 flipH="1" flipV="1">
            <a:off x="7315994" y="3885406"/>
            <a:ext cx="457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248400" y="36576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5105400" y="1828800"/>
            <a:ext cx="1371601" cy="1143000"/>
            <a:chOff x="5410199" y="2667000"/>
            <a:chExt cx="1371601" cy="1143000"/>
          </a:xfrm>
        </p:grpSpPr>
        <p:cxnSp>
          <p:nvCxnSpPr>
            <p:cNvPr id="136" name="Straight Connector 135"/>
            <p:cNvCxnSpPr>
              <a:stCxn id="156" idx="2"/>
            </p:cNvCxnSpPr>
            <p:nvPr/>
          </p:nvCxnSpPr>
          <p:spPr>
            <a:xfrm rot="5400000" flipH="1">
              <a:off x="5181599" y="2895601"/>
              <a:ext cx="1142999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 flipV="1">
              <a:off x="5334000" y="2895601"/>
              <a:ext cx="1143000" cy="685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 flipV="1">
              <a:off x="5486400" y="2895601"/>
              <a:ext cx="1142999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V="1">
              <a:off x="5638800" y="2895601"/>
              <a:ext cx="1143000" cy="685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V="1">
              <a:off x="5791200" y="2895601"/>
              <a:ext cx="1142999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 flipV="1">
              <a:off x="5981700" y="2857501"/>
              <a:ext cx="990600" cy="6095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V="1">
              <a:off x="5219702" y="3086102"/>
              <a:ext cx="914398" cy="533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6172199" y="2819401"/>
              <a:ext cx="761999" cy="4571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V="1">
              <a:off x="6362701" y="2781302"/>
              <a:ext cx="533399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endCxn id="156" idx="1"/>
            </p:cNvCxnSpPr>
            <p:nvPr/>
          </p:nvCxnSpPr>
          <p:spPr>
            <a:xfrm rot="16200000" flipV="1">
              <a:off x="5314950" y="3333749"/>
              <a:ext cx="571500" cy="381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5334002" y="3505202"/>
              <a:ext cx="380999" cy="228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6591300" y="2705101"/>
              <a:ext cx="228599" cy="152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5410199" y="2667000"/>
              <a:ext cx="13716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rot="16200000" flipV="1">
              <a:off x="5372101" y="3619501"/>
              <a:ext cx="228598" cy="152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5400000" flipH="1" flipV="1">
            <a:off x="5295900" y="3009900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 flipH="1" flipV="1">
            <a:off x="5181600" y="2438400"/>
            <a:ext cx="9906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5905897" y="3315097"/>
            <a:ext cx="68500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 flipH="1" flipV="1">
            <a:off x="5181600" y="2590800"/>
            <a:ext cx="9906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 flipH="1" flipV="1">
            <a:off x="5181600" y="2743200"/>
            <a:ext cx="9906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 flipH="1" flipV="1">
            <a:off x="5181600" y="2895600"/>
            <a:ext cx="9906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5181600" y="3048000"/>
            <a:ext cx="9906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181600" y="3124200"/>
            <a:ext cx="106680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 flipH="1" flipV="1">
            <a:off x="5143500" y="3162300"/>
            <a:ext cx="1219200" cy="838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5143500" y="32385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5143500" y="33909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 flipV="1">
            <a:off x="5143500" y="35433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 flipH="1" flipV="1">
            <a:off x="5143500" y="36957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5143500" y="38481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5105400" y="3886200"/>
            <a:ext cx="144780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5105400" y="1371600"/>
            <a:ext cx="13716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 rot="5400000">
            <a:off x="5678091" y="4685903"/>
            <a:ext cx="114220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 flipH="1" flipV="1">
            <a:off x="5105400" y="3886200"/>
            <a:ext cx="152400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 flipH="1" flipV="1">
            <a:off x="5067300" y="3924300"/>
            <a:ext cx="16764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 flipH="1" flipV="1">
            <a:off x="5029200" y="3962400"/>
            <a:ext cx="1828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 flipH="1" flipV="1">
            <a:off x="63246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 flipH="1" flipV="1">
            <a:off x="64008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 flipH="1" flipV="1">
            <a:off x="64770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65532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5400000" flipH="1" flipV="1">
            <a:off x="66294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 flipH="1" flipV="1">
            <a:off x="67056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 flipH="1" flipV="1">
            <a:off x="67818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 flipH="1" flipV="1">
            <a:off x="68580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5400000" flipH="1" flipV="1">
            <a:off x="69342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 flipH="1" flipV="1">
            <a:off x="70104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 flipH="1" flipV="1">
            <a:off x="70866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 flipH="1" flipV="1">
            <a:off x="7162800" y="37338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248400" y="4113212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400000" flipH="1" flipV="1">
            <a:off x="7353300" y="3924300"/>
            <a:ext cx="2286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 flipH="1" flipV="1">
            <a:off x="7429500" y="4000500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5400000" flipH="1" flipV="1">
            <a:off x="5143500" y="44577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 flipH="1" flipV="1">
            <a:off x="5143500" y="46101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 flipH="1" flipV="1">
            <a:off x="5143500" y="47625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16200000" flipV="1">
            <a:off x="54117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16200000" flipV="1">
            <a:off x="4535488" y="4762501"/>
            <a:ext cx="3048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rot="16200000" flipV="1">
            <a:off x="4342606" y="4799807"/>
            <a:ext cx="457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rot="10800000" flipV="1">
            <a:off x="4573588" y="4571999"/>
            <a:ext cx="2970212" cy="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16200000" flipV="1">
            <a:off x="53355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rot="16200000" flipV="1">
            <a:off x="52593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rot="16200000" flipV="1">
            <a:off x="51831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16200000" flipV="1">
            <a:off x="51069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16200000" flipV="1">
            <a:off x="50307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16200000" flipV="1">
            <a:off x="49545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16200000" flipV="1">
            <a:off x="48783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16200000" flipV="1">
            <a:off x="48021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rot="16200000" flipV="1">
            <a:off x="47259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16200000" flipV="1">
            <a:off x="46497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16200000" flipV="1">
            <a:off x="45735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16200000" flipV="1">
            <a:off x="4497388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rot="10800000" flipV="1">
            <a:off x="4573588" y="5029199"/>
            <a:ext cx="297021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6200000" flipV="1">
            <a:off x="4535488" y="4838701"/>
            <a:ext cx="2286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6200000" flipV="1">
            <a:off x="4533900" y="4914901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6200000" flipV="1">
            <a:off x="62499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6200000" flipV="1">
            <a:off x="61737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16200000" flipV="1">
            <a:off x="60975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16200000" flipV="1">
            <a:off x="60213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16200000" flipV="1">
            <a:off x="59451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16200000" flipV="1">
            <a:off x="58689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 flipV="1">
            <a:off x="57927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rot="16200000" flipV="1">
            <a:off x="57165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16200000" flipV="1">
            <a:off x="56403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16200000" flipV="1">
            <a:off x="55641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V="1">
            <a:off x="54879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70881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 flipV="1">
            <a:off x="70119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V="1">
            <a:off x="69357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V="1">
            <a:off x="68595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16200000" flipV="1">
            <a:off x="67833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16200000" flipV="1">
            <a:off x="67071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V="1">
            <a:off x="66309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16200000" flipV="1">
            <a:off x="65547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16200000" flipV="1">
            <a:off x="64785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6200000" flipV="1">
            <a:off x="64023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6200000" flipV="1">
            <a:off x="6326188" y="4648202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5400000" flipH="1" flipV="1">
            <a:off x="5143500" y="49149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5400000" flipH="1" flipV="1">
            <a:off x="5143500" y="50673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5400000" flipH="1" flipV="1">
            <a:off x="5257800" y="5181600"/>
            <a:ext cx="1143000" cy="838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 flipH="1" flipV="1">
            <a:off x="5372100" y="5295900"/>
            <a:ext cx="99060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 flipH="1" flipV="1">
            <a:off x="5524500" y="5448300"/>
            <a:ext cx="8382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 flipH="1" flipV="1">
            <a:off x="5676900" y="5600700"/>
            <a:ext cx="685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 365"/>
          <p:cNvGrpSpPr/>
          <p:nvPr/>
        </p:nvGrpSpPr>
        <p:grpSpPr>
          <a:xfrm>
            <a:off x="4419600" y="5257800"/>
            <a:ext cx="3048000" cy="914400"/>
            <a:chOff x="6172200" y="5257800"/>
            <a:chExt cx="3048000" cy="914400"/>
          </a:xfrm>
        </p:grpSpPr>
        <p:sp>
          <p:nvSpPr>
            <p:cNvPr id="323" name="Rectangle 322"/>
            <p:cNvSpPr/>
            <p:nvPr/>
          </p:nvSpPr>
          <p:spPr>
            <a:xfrm>
              <a:off x="6172200" y="5257800"/>
              <a:ext cx="3048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Connector 323"/>
            <p:cNvCxnSpPr/>
            <p:nvPr/>
          </p:nvCxnSpPr>
          <p:spPr>
            <a:xfrm rot="5400000">
              <a:off x="73906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2382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0858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7544594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6934994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696994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849394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8003382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8155782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8303418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84574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86098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5868194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6022182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6174582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6322218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64762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66286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6781006" y="57142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9" name="Straight Connector 358"/>
          <p:cNvCxnSpPr/>
          <p:nvPr/>
        </p:nvCxnSpPr>
        <p:spPr>
          <a:xfrm rot="5400000" flipH="1" flipV="1">
            <a:off x="5867400" y="57912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 flipH="1" flipV="1">
            <a:off x="5981700" y="5905500"/>
            <a:ext cx="3048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5400000" flipH="1" flipV="1">
            <a:off x="6096000" y="6019800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rot="16200000" flipV="1">
            <a:off x="7162800" y="46482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16200000" flipV="1">
            <a:off x="7277101" y="4610101"/>
            <a:ext cx="304799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rot="16200000" flipV="1">
            <a:off x="7429501" y="4610101"/>
            <a:ext cx="152399" cy="76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5562600" y="5486400"/>
            <a:ext cx="457198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6" name="Straight Connector 375"/>
          <p:cNvCxnSpPr/>
          <p:nvPr/>
        </p:nvCxnSpPr>
        <p:spPr>
          <a:xfrm rot="16200000">
            <a:off x="6134894" y="2856706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Group 14"/>
          <p:cNvGrpSpPr/>
          <p:nvPr/>
        </p:nvGrpSpPr>
        <p:grpSpPr>
          <a:xfrm>
            <a:off x="606424" y="2057400"/>
            <a:ext cx="839788" cy="1066800"/>
            <a:chOff x="1143000" y="457200"/>
            <a:chExt cx="839788" cy="1371600"/>
          </a:xfrm>
        </p:grpSpPr>
        <p:cxnSp>
          <p:nvCxnSpPr>
            <p:cNvPr id="378" name="Straight Connector 3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5" name="Straight Connector 384"/>
          <p:cNvCxnSpPr/>
          <p:nvPr/>
        </p:nvCxnSpPr>
        <p:spPr>
          <a:xfrm>
            <a:off x="1295400" y="3124200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1371600" y="3200400"/>
            <a:ext cx="15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11430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388" name="TextBox 387"/>
          <p:cNvSpPr txBox="1"/>
          <p:nvPr/>
        </p:nvSpPr>
        <p:spPr>
          <a:xfrm>
            <a:off x="76200" y="2297668"/>
            <a:ext cx="9906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89" name="TextBox 388"/>
          <p:cNvSpPr txBox="1"/>
          <p:nvPr/>
        </p:nvSpPr>
        <p:spPr>
          <a:xfrm>
            <a:off x="2057400" y="1828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390" name="Group 389"/>
          <p:cNvGrpSpPr/>
          <p:nvPr/>
        </p:nvGrpSpPr>
        <p:grpSpPr>
          <a:xfrm>
            <a:off x="913606" y="914400"/>
            <a:ext cx="1067594" cy="1143000"/>
            <a:chOff x="913606" y="914400"/>
            <a:chExt cx="1067594" cy="1371600"/>
          </a:xfrm>
        </p:grpSpPr>
        <p:cxnSp>
          <p:nvCxnSpPr>
            <p:cNvPr id="391" name="Straight Connector 390"/>
            <p:cNvCxnSpPr/>
            <p:nvPr/>
          </p:nvCxnSpPr>
          <p:spPr>
            <a:xfrm rot="5400000">
              <a:off x="837406" y="1600200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1217612" y="1371600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1218406" y="20566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217612" y="1827212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1218406" y="1142206"/>
              <a:ext cx="457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914400" y="1600200"/>
              <a:ext cx="150812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647700" y="1866900"/>
              <a:ext cx="5326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913606" y="2133600"/>
              <a:ext cx="1067594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1295400" y="914400"/>
              <a:ext cx="304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>
              <a:off x="1419225" y="2106931"/>
              <a:ext cx="45719" cy="45719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219200" y="1371600"/>
              <a:ext cx="76200" cy="4572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2" name="Straight Connector 401"/>
          <p:cNvCxnSpPr/>
          <p:nvPr/>
        </p:nvCxnSpPr>
        <p:spPr bwMode="auto">
          <a:xfrm>
            <a:off x="762000" y="4038600"/>
            <a:ext cx="838200" cy="15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 bwMode="auto">
          <a:xfrm>
            <a:off x="762000" y="6248400"/>
            <a:ext cx="762000" cy="15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 bwMode="auto">
          <a:xfrm rot="5400000" flipH="1" flipV="1">
            <a:off x="38894" y="5153818"/>
            <a:ext cx="2209800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val 404"/>
          <p:cNvSpPr/>
          <p:nvPr/>
        </p:nvSpPr>
        <p:spPr bwMode="auto">
          <a:xfrm>
            <a:off x="1066800" y="397351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6" name="Oval 405"/>
          <p:cNvSpPr/>
          <p:nvPr/>
        </p:nvSpPr>
        <p:spPr bwMode="auto">
          <a:xfrm>
            <a:off x="1066800" y="618331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7" name="Straight Connector 406"/>
          <p:cNvCxnSpPr/>
          <p:nvPr/>
        </p:nvCxnSpPr>
        <p:spPr bwMode="auto">
          <a:xfrm>
            <a:off x="685800" y="4506912"/>
            <a:ext cx="8382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 bwMode="auto">
          <a:xfrm rot="5400000" flipH="1" flipV="1">
            <a:off x="457994" y="4734718"/>
            <a:ext cx="4572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 bwMode="auto">
          <a:xfrm rot="10800000" flipV="1">
            <a:off x="685800" y="4953000"/>
            <a:ext cx="1295400" cy="95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/>
          <p:cNvSpPr/>
          <p:nvPr/>
        </p:nvSpPr>
        <p:spPr bwMode="auto">
          <a:xfrm>
            <a:off x="1066800" y="488791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1" name="Rectangle 410"/>
          <p:cNvSpPr/>
          <p:nvPr/>
        </p:nvSpPr>
        <p:spPr bwMode="auto">
          <a:xfrm>
            <a:off x="990600" y="4354512"/>
            <a:ext cx="304800" cy="3048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2" name="TextBox 50"/>
          <p:cNvSpPr txBox="1">
            <a:spLocks noChangeArrowheads="1"/>
          </p:cNvSpPr>
          <p:nvPr/>
        </p:nvSpPr>
        <p:spPr bwMode="auto">
          <a:xfrm>
            <a:off x="1600200" y="4355191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pu</a:t>
            </a:r>
            <a:r>
              <a:rPr lang="en-US" dirty="0" smtClean="0"/>
              <a:t>=2:1</a:t>
            </a:r>
            <a:endParaRPr lang="en-US" dirty="0"/>
          </a:p>
        </p:txBody>
      </p:sp>
      <p:sp>
        <p:nvSpPr>
          <p:cNvPr id="413" name="TextBox 54"/>
          <p:cNvSpPr txBox="1">
            <a:spLocks noChangeArrowheads="1"/>
          </p:cNvSpPr>
          <p:nvPr/>
        </p:nvSpPr>
        <p:spPr bwMode="auto">
          <a:xfrm>
            <a:off x="1752600" y="3745627"/>
            <a:ext cx="685800" cy="36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DD</a:t>
            </a:r>
          </a:p>
        </p:txBody>
      </p:sp>
      <p:sp>
        <p:nvSpPr>
          <p:cNvPr id="414" name="TextBox 56"/>
          <p:cNvSpPr txBox="1">
            <a:spLocks noChangeArrowheads="1"/>
          </p:cNvSpPr>
          <p:nvPr/>
        </p:nvSpPr>
        <p:spPr bwMode="auto">
          <a:xfrm>
            <a:off x="1600200" y="6107689"/>
            <a:ext cx="838200" cy="36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GND</a:t>
            </a:r>
            <a:endParaRPr lang="en-US" baseline="-25000" dirty="0"/>
          </a:p>
        </p:txBody>
      </p:sp>
      <p:cxnSp>
        <p:nvCxnSpPr>
          <p:cNvPr id="415" name="Straight Connector 414"/>
          <p:cNvCxnSpPr/>
          <p:nvPr/>
        </p:nvCxnSpPr>
        <p:spPr bwMode="auto">
          <a:xfrm>
            <a:off x="838200" y="5878512"/>
            <a:ext cx="6096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50"/>
          <p:cNvSpPr txBox="1">
            <a:spLocks noChangeArrowheads="1"/>
          </p:cNvSpPr>
          <p:nvPr/>
        </p:nvSpPr>
        <p:spPr bwMode="auto">
          <a:xfrm>
            <a:off x="1447800" y="566158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pd</a:t>
            </a:r>
            <a:r>
              <a:rPr lang="en-US" dirty="0" smtClean="0"/>
              <a:t>=1:2</a:t>
            </a:r>
            <a:endParaRPr lang="en-US" dirty="0"/>
          </a:p>
        </p:txBody>
      </p:sp>
      <p:sp>
        <p:nvSpPr>
          <p:cNvPr id="417" name="TextBox 416"/>
          <p:cNvSpPr txBox="1"/>
          <p:nvPr/>
        </p:nvSpPr>
        <p:spPr>
          <a:xfrm>
            <a:off x="1981200" y="4812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76200" y="5726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420" name="Straight Arrow Connector 419"/>
          <p:cNvCxnSpPr/>
          <p:nvPr/>
        </p:nvCxnSpPr>
        <p:spPr>
          <a:xfrm flipH="1">
            <a:off x="6477000" y="3059668"/>
            <a:ext cx="12192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7620000" y="2831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Implant</a:t>
            </a:r>
            <a:endParaRPr lang="en-US" dirty="0"/>
          </a:p>
        </p:txBody>
      </p:sp>
      <p:sp>
        <p:nvSpPr>
          <p:cNvPr id="424" name="TextBox 423"/>
          <p:cNvSpPr txBox="1"/>
          <p:nvPr/>
        </p:nvSpPr>
        <p:spPr>
          <a:xfrm>
            <a:off x="7543800" y="3593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25" name="Rectangle 424"/>
          <p:cNvSpPr/>
          <p:nvPr/>
        </p:nvSpPr>
        <p:spPr>
          <a:xfrm>
            <a:off x="5334000" y="2743200"/>
            <a:ext cx="914400" cy="9144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/>
          <p:cNvSpPr txBox="1"/>
          <p:nvPr/>
        </p:nvSpPr>
        <p:spPr>
          <a:xfrm>
            <a:off x="3810000" y="458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427" name="Straight Arrow Connector 426"/>
          <p:cNvCxnSpPr/>
          <p:nvPr/>
        </p:nvCxnSpPr>
        <p:spPr>
          <a:xfrm rot="10800000" flipV="1">
            <a:off x="6324600" y="3440668"/>
            <a:ext cx="6096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858000" y="3212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Buried contact</a:t>
            </a:r>
            <a:endParaRPr lang="en-US" dirty="0"/>
          </a:p>
        </p:txBody>
      </p:sp>
      <p:cxnSp>
        <p:nvCxnSpPr>
          <p:cNvPr id="433" name="Straight Connector 432"/>
          <p:cNvCxnSpPr/>
          <p:nvPr/>
        </p:nvCxnSpPr>
        <p:spPr>
          <a:xfrm>
            <a:off x="6172200" y="1828800"/>
            <a:ext cx="838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rot="5400000">
            <a:off x="6400800" y="2286001"/>
            <a:ext cx="915989" cy="1588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69342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pu</a:t>
            </a:r>
            <a:endParaRPr lang="en-US" dirty="0" smtClean="0"/>
          </a:p>
        </p:txBody>
      </p:sp>
      <p:sp>
        <p:nvSpPr>
          <p:cNvPr id="440" name="TextBox 439"/>
          <p:cNvSpPr txBox="1"/>
          <p:nvPr/>
        </p:nvSpPr>
        <p:spPr>
          <a:xfrm>
            <a:off x="4419600" y="152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pu</a:t>
            </a:r>
            <a:endParaRPr lang="en-US" sz="1600" baseline="-25000" dirty="0" smtClean="0"/>
          </a:p>
        </p:txBody>
      </p:sp>
      <p:sp>
        <p:nvSpPr>
          <p:cNvPr id="449" name="TextBox 448"/>
          <p:cNvSpPr txBox="1"/>
          <p:nvPr/>
        </p:nvSpPr>
        <p:spPr>
          <a:xfrm>
            <a:off x="5562600" y="4038600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pd</a:t>
            </a:r>
            <a:endParaRPr lang="en-US" sz="1600" baseline="-25000" dirty="0" smtClean="0"/>
          </a:p>
        </p:txBody>
      </p:sp>
      <p:cxnSp>
        <p:nvCxnSpPr>
          <p:cNvPr id="452" name="Straight Arrow Connector 451"/>
          <p:cNvCxnSpPr/>
          <p:nvPr/>
        </p:nvCxnSpPr>
        <p:spPr>
          <a:xfrm rot="10800000">
            <a:off x="5334000" y="4191003"/>
            <a:ext cx="304800" cy="16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 rot="10800000" flipH="1">
            <a:off x="6019800" y="41910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Box 460"/>
          <p:cNvSpPr txBox="1"/>
          <p:nvPr/>
        </p:nvSpPr>
        <p:spPr>
          <a:xfrm>
            <a:off x="76962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pd</a:t>
            </a:r>
            <a:endParaRPr lang="en-US" dirty="0" smtClean="0"/>
          </a:p>
        </p:txBody>
      </p:sp>
      <p:cxnSp>
        <p:nvCxnSpPr>
          <p:cNvPr id="462" name="Straight Connector 461"/>
          <p:cNvCxnSpPr/>
          <p:nvPr/>
        </p:nvCxnSpPr>
        <p:spPr>
          <a:xfrm rot="5400000">
            <a:off x="7466806" y="4799806"/>
            <a:ext cx="457200" cy="1588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7239000" y="5027612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Box 464"/>
          <p:cNvSpPr txBox="1"/>
          <p:nvPr/>
        </p:nvSpPr>
        <p:spPr>
          <a:xfrm>
            <a:off x="7391400" y="69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466" name="TextBox 56"/>
          <p:cNvSpPr txBox="1">
            <a:spLocks noChangeArrowheads="1"/>
          </p:cNvSpPr>
          <p:nvPr/>
        </p:nvSpPr>
        <p:spPr bwMode="auto">
          <a:xfrm>
            <a:off x="7620000" y="5421889"/>
            <a:ext cx="838200" cy="36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GND</a:t>
            </a:r>
            <a:endParaRPr lang="en-US" baseline="-25000" dirty="0"/>
          </a:p>
        </p:txBody>
      </p:sp>
      <p:sp>
        <p:nvSpPr>
          <p:cNvPr id="467" name="TextBox 50"/>
          <p:cNvSpPr txBox="1">
            <a:spLocks noChangeArrowheads="1"/>
          </p:cNvSpPr>
          <p:nvPr/>
        </p:nvSpPr>
        <p:spPr bwMode="auto">
          <a:xfrm>
            <a:off x="1371600" y="12954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pu</a:t>
            </a:r>
            <a:r>
              <a:rPr lang="en-US" dirty="0" smtClean="0"/>
              <a:t>=2:1</a:t>
            </a:r>
            <a:endParaRPr lang="en-US" dirty="0"/>
          </a:p>
        </p:txBody>
      </p:sp>
      <p:sp>
        <p:nvSpPr>
          <p:cNvPr id="468" name="TextBox 50"/>
          <p:cNvSpPr txBox="1">
            <a:spLocks noChangeArrowheads="1"/>
          </p:cNvSpPr>
          <p:nvPr/>
        </p:nvSpPr>
        <p:spPr bwMode="auto">
          <a:xfrm>
            <a:off x="1371600" y="2449389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pd</a:t>
            </a:r>
            <a:r>
              <a:rPr lang="en-US" dirty="0" smtClean="0"/>
              <a:t>=1:2</a:t>
            </a:r>
            <a:endParaRPr lang="en-US" dirty="0"/>
          </a:p>
        </p:txBody>
      </p:sp>
      <p:sp>
        <p:nvSpPr>
          <p:cNvPr id="469" name="TextBox 468"/>
          <p:cNvSpPr txBox="1"/>
          <p:nvPr/>
        </p:nvSpPr>
        <p:spPr>
          <a:xfrm>
            <a:off x="381000" y="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NMOS Inverter: Circuit-stick diagram-mask</a:t>
            </a:r>
            <a:endParaRPr lang="en-US" sz="2400" dirty="0"/>
          </a:p>
        </p:txBody>
      </p:sp>
      <p:cxnSp>
        <p:nvCxnSpPr>
          <p:cNvPr id="470" name="Straight Arrow Connector 469"/>
          <p:cNvCxnSpPr/>
          <p:nvPr/>
        </p:nvCxnSpPr>
        <p:spPr>
          <a:xfrm>
            <a:off x="4800600" y="1676400"/>
            <a:ext cx="7620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/>
          <p:nvPr/>
        </p:nvCxnSpPr>
        <p:spPr>
          <a:xfrm rot="10800000">
            <a:off x="6019800" y="1676401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4848" y="5715000"/>
            <a:ext cx="5638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Connector 234"/>
          <p:cNvCxnSpPr/>
          <p:nvPr/>
        </p:nvCxnSpPr>
        <p:spPr>
          <a:xfrm rot="5400000" flipH="1" flipV="1">
            <a:off x="2857500" y="3314700"/>
            <a:ext cx="3429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93"/>
          <p:cNvGrpSpPr/>
          <p:nvPr/>
        </p:nvGrpSpPr>
        <p:grpSpPr>
          <a:xfrm>
            <a:off x="1981200" y="4645820"/>
            <a:ext cx="2590801" cy="688180"/>
            <a:chOff x="1524000" y="4188620"/>
            <a:chExt cx="2590801" cy="688180"/>
          </a:xfrm>
        </p:grpSpPr>
        <p:cxnSp>
          <p:nvCxnSpPr>
            <p:cNvPr id="108" name="Straight Connector 107"/>
            <p:cNvCxnSpPr/>
            <p:nvPr/>
          </p:nvCxnSpPr>
          <p:spPr>
            <a:xfrm rot="10800000" flipV="1">
              <a:off x="3214048" y="4723605"/>
              <a:ext cx="6096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1537660" y="4571208"/>
              <a:ext cx="2577141" cy="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0800000">
              <a:off x="1537648" y="4722016"/>
              <a:ext cx="1295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2151856" y="4171949"/>
              <a:ext cx="1588" cy="1257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0800000">
              <a:off x="1537648" y="4495008"/>
              <a:ext cx="2577152" cy="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 flipH="1" flipV="1">
              <a:off x="1347148" y="4685506"/>
              <a:ext cx="381001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2741612" y="4190205"/>
              <a:ext cx="306388" cy="304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0800000">
              <a:off x="3279778" y="4190205"/>
              <a:ext cx="240658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581400" y="4343400"/>
              <a:ext cx="44196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16200000" flipH="1">
              <a:off x="3847703" y="4228702"/>
              <a:ext cx="305595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>
              <a:off x="3514407" y="4196234"/>
              <a:ext cx="240658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10800000">
              <a:off x="3749036" y="4188620"/>
              <a:ext cx="137164" cy="2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0800000" flipV="1">
              <a:off x="1537648" y="4645817"/>
              <a:ext cx="1371600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0800000" flipV="1">
              <a:off x="2819400" y="4419600"/>
              <a:ext cx="1219200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0800000" flipV="1">
              <a:off x="2971801" y="4266402"/>
              <a:ext cx="381001" cy="7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0800000">
              <a:off x="3048001" y="4191001"/>
              <a:ext cx="243837" cy="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10800000">
              <a:off x="3672836" y="4266406"/>
              <a:ext cx="289564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2895600" y="4343400"/>
              <a:ext cx="533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10800000" flipV="1">
              <a:off x="3214048" y="4799803"/>
              <a:ext cx="6096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4037806" y="4571206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0800000" flipV="1">
              <a:off x="3214048" y="4645817"/>
              <a:ext cx="6096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>
            <a:off x="3214048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type substrate</a:t>
            </a:r>
            <a:endParaRPr lang="en-US" dirty="0"/>
          </a:p>
        </p:txBody>
      </p:sp>
      <p:grpSp>
        <p:nvGrpSpPr>
          <p:cNvPr id="7" name="Group 466"/>
          <p:cNvGrpSpPr/>
          <p:nvPr/>
        </p:nvGrpSpPr>
        <p:grpSpPr>
          <a:xfrm>
            <a:off x="5500048" y="5715000"/>
            <a:ext cx="3643952" cy="381000"/>
            <a:chOff x="5042848" y="5334000"/>
            <a:chExt cx="3643952" cy="381000"/>
          </a:xfrm>
        </p:grpSpPr>
        <p:grpSp>
          <p:nvGrpSpPr>
            <p:cNvPr id="8" name="Group 188"/>
            <p:cNvGrpSpPr/>
            <p:nvPr/>
          </p:nvGrpSpPr>
          <p:grpSpPr>
            <a:xfrm>
              <a:off x="5042848" y="5334000"/>
              <a:ext cx="2133600" cy="304800"/>
              <a:chOff x="5486400" y="3276600"/>
              <a:chExt cx="2133600" cy="30480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5486400" y="3276600"/>
                <a:ext cx="21336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 rot="5400000">
                <a:off x="54102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rot="5400000">
                <a:off x="54864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rot="5400000">
                <a:off x="55626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rot="5400000">
                <a:off x="56388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rot="5400000">
                <a:off x="57150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5400000">
                <a:off x="57912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5400000">
                <a:off x="58674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5400000">
                <a:off x="59436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5400000">
                <a:off x="60198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5400000">
                <a:off x="60960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5400000">
                <a:off x="61722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5400000">
                <a:off x="62484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5400000">
                <a:off x="63246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rot="5400000">
                <a:off x="64008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rot="5400000">
                <a:off x="64770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rot="5400000">
                <a:off x="65532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rot="5400000">
                <a:off x="66294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5400000">
                <a:off x="67056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67818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5400000">
                <a:off x="73914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>
                <a:endCxn id="249" idx="1"/>
              </p:cNvCxnSpPr>
              <p:nvPr/>
            </p:nvCxnSpPr>
            <p:spPr>
              <a:xfrm rot="5400000">
                <a:off x="5448300" y="3314700"/>
                <a:ext cx="1524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7505700" y="3467100"/>
                <a:ext cx="1524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5400000">
                <a:off x="68580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5400000">
                <a:off x="69342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5400000">
                <a:off x="70104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rot="5400000">
                <a:off x="70866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rot="5400000">
                <a:off x="71628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rot="5400000">
                <a:off x="72390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rot="5400000">
                <a:off x="7315200" y="3352800"/>
                <a:ext cx="3048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TextBox 224"/>
            <p:cNvSpPr txBox="1"/>
            <p:nvPr/>
          </p:nvSpPr>
          <p:spPr>
            <a:xfrm>
              <a:off x="7467600" y="53456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diffusion</a:t>
              </a:r>
              <a:endParaRPr lang="en-US" dirty="0"/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rot="10800000">
              <a:off x="7176448" y="5574268"/>
              <a:ext cx="2911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6" name="Straight Connector 345"/>
          <p:cNvCxnSpPr/>
          <p:nvPr/>
        </p:nvCxnSpPr>
        <p:spPr>
          <a:xfrm rot="5400000" flipH="1" flipV="1">
            <a:off x="37306" y="35425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432"/>
          <p:cNvGrpSpPr/>
          <p:nvPr/>
        </p:nvGrpSpPr>
        <p:grpSpPr>
          <a:xfrm>
            <a:off x="1981200" y="1828800"/>
            <a:ext cx="2590800" cy="1066800"/>
            <a:chOff x="-76200" y="0"/>
            <a:chExt cx="2896394" cy="1066800"/>
          </a:xfrm>
        </p:grpSpPr>
        <p:sp>
          <p:nvSpPr>
            <p:cNvPr id="281" name="Rectangle 280"/>
            <p:cNvSpPr/>
            <p:nvPr/>
          </p:nvSpPr>
          <p:spPr>
            <a:xfrm>
              <a:off x="-76200" y="0"/>
              <a:ext cx="2896394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grpSp>
          <p:nvGrpSpPr>
            <p:cNvPr id="25" name="Group 141"/>
            <p:cNvGrpSpPr/>
            <p:nvPr/>
          </p:nvGrpSpPr>
          <p:grpSpPr>
            <a:xfrm>
              <a:off x="-76200" y="381000"/>
              <a:ext cx="2896394" cy="612776"/>
              <a:chOff x="381000" y="3806824"/>
              <a:chExt cx="762000" cy="612776"/>
            </a:xfrm>
          </p:grpSpPr>
          <p:cxnSp>
            <p:nvCxnSpPr>
              <p:cNvPr id="283" name="Straight Connector 282"/>
              <p:cNvCxnSpPr/>
              <p:nvPr/>
            </p:nvCxnSpPr>
            <p:spPr>
              <a:xfrm rot="10800000">
                <a:off x="382585" y="38068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0800000">
                <a:off x="381000" y="3881436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0800000">
                <a:off x="382585" y="39592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0800000">
                <a:off x="381000" y="40370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rot="10800000">
                <a:off x="382585" y="4114800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rot="10800000">
                <a:off x="381000" y="4186236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rot="10800000">
                <a:off x="382585" y="4267200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10800000">
                <a:off x="381000" y="43402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0800000">
                <a:off x="382585" y="44180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9" name="Straight Connector 428"/>
            <p:cNvCxnSpPr/>
            <p:nvPr/>
          </p:nvCxnSpPr>
          <p:spPr>
            <a:xfrm rot="10800000">
              <a:off x="-76200" y="228601"/>
              <a:ext cx="2890369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10800000">
              <a:off x="-76200" y="150811"/>
              <a:ext cx="2890369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10800000">
              <a:off x="-76200" y="76201"/>
              <a:ext cx="2890369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10800000">
              <a:off x="-76200" y="304801"/>
              <a:ext cx="2890369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Connector 186"/>
          <p:cNvCxnSpPr/>
          <p:nvPr/>
        </p:nvCxnSpPr>
        <p:spPr>
          <a:xfrm rot="10800000" flipH="1">
            <a:off x="6477000" y="1600200"/>
            <a:ext cx="794" cy="4000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484"/>
          <p:cNvGrpSpPr/>
          <p:nvPr/>
        </p:nvGrpSpPr>
        <p:grpSpPr>
          <a:xfrm>
            <a:off x="5848350" y="1371600"/>
            <a:ext cx="857250" cy="1295400"/>
            <a:chOff x="5391150" y="990600"/>
            <a:chExt cx="857250" cy="1295400"/>
          </a:xfrm>
        </p:grpSpPr>
        <p:sp>
          <p:nvSpPr>
            <p:cNvPr id="345" name="TextBox 344"/>
            <p:cNvSpPr txBox="1"/>
            <p:nvPr/>
          </p:nvSpPr>
          <p:spPr>
            <a:xfrm>
              <a:off x="5410200" y="990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cut</a:t>
              </a:r>
              <a:endParaRPr lang="en-US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391150" y="1676400"/>
              <a:ext cx="609600" cy="609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 flipH="1" flipV="1">
            <a:off x="1866902" y="33909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2418953" y="3447653"/>
            <a:ext cx="36957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6200000" flipV="1">
            <a:off x="3854130" y="3613470"/>
            <a:ext cx="3886200" cy="12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423"/>
          <p:cNvGrpSpPr/>
          <p:nvPr/>
        </p:nvGrpSpPr>
        <p:grpSpPr>
          <a:xfrm>
            <a:off x="5476875" y="1819275"/>
            <a:ext cx="2143919" cy="1076326"/>
            <a:chOff x="5019675" y="523875"/>
            <a:chExt cx="2143919" cy="1076326"/>
          </a:xfrm>
        </p:grpSpPr>
        <p:cxnSp>
          <p:nvCxnSpPr>
            <p:cNvPr id="322" name="Straight Connector 321"/>
            <p:cNvCxnSpPr/>
            <p:nvPr/>
          </p:nvCxnSpPr>
          <p:spPr>
            <a:xfrm rot="5400000">
              <a:off x="62865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6934200" y="1066800"/>
              <a:ext cx="3048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5791200" y="990600"/>
              <a:ext cx="7620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5715000" y="990600"/>
              <a:ext cx="7620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5600700" y="876300"/>
              <a:ext cx="914400" cy="53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5457825" y="762000"/>
              <a:ext cx="1066800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10800000" flipV="1">
              <a:off x="5029200" y="533399"/>
              <a:ext cx="12954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5362575" y="762000"/>
              <a:ext cx="1066800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5257800" y="762000"/>
              <a:ext cx="1066800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5172075" y="762000"/>
              <a:ext cx="1066800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4991100" y="571500"/>
              <a:ext cx="2286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4972052" y="590549"/>
              <a:ext cx="381001" cy="266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4953000" y="609600"/>
              <a:ext cx="5334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4914900" y="647700"/>
              <a:ext cx="6858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4943475" y="752475"/>
              <a:ext cx="1066800" cy="628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5067300" y="733425"/>
              <a:ext cx="1066800" cy="666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4843464" y="709611"/>
              <a:ext cx="923928" cy="552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10800000" flipV="1">
              <a:off x="6248400" y="1524000"/>
              <a:ext cx="76994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10800000">
              <a:off x="6324600" y="838201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10800000">
              <a:off x="6324600" y="1293812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4833938" y="719138"/>
              <a:ext cx="1066800" cy="6953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4495818" y="10668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6173292" y="684708"/>
              <a:ext cx="30480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6173292" y="1446708"/>
              <a:ext cx="30480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5867400" y="990600"/>
              <a:ext cx="7620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5943600" y="990600"/>
              <a:ext cx="7620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5400000">
              <a:off x="63627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64389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65151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65913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66675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67437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6819900" y="952500"/>
              <a:ext cx="4572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7048500" y="1181100"/>
              <a:ext cx="152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6134100" y="1409700"/>
              <a:ext cx="2286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6934200" y="10668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 flipV="1">
              <a:off x="5029200" y="1600199"/>
              <a:ext cx="12954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465"/>
          <p:cNvGrpSpPr/>
          <p:nvPr/>
        </p:nvGrpSpPr>
        <p:grpSpPr>
          <a:xfrm>
            <a:off x="3152780" y="5029200"/>
            <a:ext cx="4010020" cy="457200"/>
            <a:chOff x="2695580" y="3733800"/>
            <a:chExt cx="4010020" cy="457200"/>
          </a:xfrm>
        </p:grpSpPr>
        <p:sp>
          <p:nvSpPr>
            <p:cNvPr id="112" name="Right Triangle 111"/>
            <p:cNvSpPr/>
            <p:nvPr/>
          </p:nvSpPr>
          <p:spPr>
            <a:xfrm flipH="1">
              <a:off x="2695581" y="3735389"/>
              <a:ext cx="228601" cy="227011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24177" y="3733801"/>
              <a:ext cx="285751" cy="2285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5400000">
              <a:off x="2696375" y="3734593"/>
              <a:ext cx="227012" cy="228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ight Triangle 195"/>
            <p:cNvSpPr/>
            <p:nvPr/>
          </p:nvSpPr>
          <p:spPr>
            <a:xfrm>
              <a:off x="6477000" y="3734594"/>
              <a:ext cx="228600" cy="2286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810000" y="3734594"/>
              <a:ext cx="1752600" cy="2278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562600" y="3886994"/>
              <a:ext cx="609600" cy="76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ight Triangle 209"/>
            <p:cNvSpPr/>
            <p:nvPr/>
          </p:nvSpPr>
          <p:spPr>
            <a:xfrm flipH="1">
              <a:off x="5715000" y="3734594"/>
              <a:ext cx="152400" cy="1524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flipH="1">
              <a:off x="5867400" y="3733801"/>
              <a:ext cx="152400" cy="152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/>
            <p:nvPr/>
          </p:nvCxnSpPr>
          <p:spPr>
            <a:xfrm rot="5400000">
              <a:off x="3697289" y="3847306"/>
              <a:ext cx="227011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9"/>
            <p:cNvSpPr/>
            <p:nvPr/>
          </p:nvSpPr>
          <p:spPr>
            <a:xfrm>
              <a:off x="6019800" y="3734594"/>
              <a:ext cx="4572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>
              <a:off x="5710236" y="3734595"/>
              <a:ext cx="152400" cy="152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ight Triangle 201"/>
            <p:cNvSpPr/>
            <p:nvPr/>
          </p:nvSpPr>
          <p:spPr>
            <a:xfrm>
              <a:off x="5562600" y="3734594"/>
              <a:ext cx="152400" cy="152400"/>
            </a:xfrm>
            <a:prstGeom prst="rt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16200000" flipH="1">
              <a:off x="5562601" y="3734595"/>
              <a:ext cx="152400" cy="152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6" idx="0"/>
            </p:cNvCxnSpPr>
            <p:nvPr/>
          </p:nvCxnSpPr>
          <p:spPr>
            <a:xfrm rot="16200000" flipV="1">
              <a:off x="6172200" y="3429794"/>
              <a:ext cx="1588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endCxn id="196" idx="4"/>
            </p:cNvCxnSpPr>
            <p:nvPr/>
          </p:nvCxnSpPr>
          <p:spPr>
            <a:xfrm>
              <a:off x="6477000" y="3734595"/>
              <a:ext cx="2286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0"/>
            </p:cNvCxnSpPr>
            <p:nvPr/>
          </p:nvCxnSpPr>
          <p:spPr>
            <a:xfrm rot="16200000" flipH="1" flipV="1">
              <a:off x="4685903" y="2858691"/>
              <a:ext cx="794" cy="1752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10800000">
              <a:off x="2914655" y="3733800"/>
              <a:ext cx="30479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3094836" y="3847307"/>
              <a:ext cx="228602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Isosceles Triangle 447"/>
            <p:cNvSpPr/>
            <p:nvPr/>
          </p:nvSpPr>
          <p:spPr>
            <a:xfrm flipV="1">
              <a:off x="5562600" y="3962400"/>
              <a:ext cx="304800" cy="2286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463"/>
          <p:cNvGrpSpPr/>
          <p:nvPr/>
        </p:nvGrpSpPr>
        <p:grpSpPr>
          <a:xfrm>
            <a:off x="3352800" y="5256212"/>
            <a:ext cx="3429001" cy="468311"/>
            <a:chOff x="2895600" y="3960812"/>
            <a:chExt cx="3429001" cy="468311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4163372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2403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3165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391178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467378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543578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619778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695978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772178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8499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9261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0023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0785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1547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230966" y="4075111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639594" y="4190206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916766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9945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0707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5182394" y="4190205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5729442" y="4190206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613554" y="43045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606731" y="4232594"/>
              <a:ext cx="380999" cy="120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499254" y="4266405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5867402" y="3960812"/>
              <a:ext cx="45719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556948" y="4076699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633942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710142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7847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8609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9371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0133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0895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630766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3024342" y="4076699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3101336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177536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3252148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3328348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3404548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3480748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3556948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2869560" y="4076699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2946554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869560" y="4075905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16200000" flipH="1">
              <a:off x="5523707" y="4001294"/>
              <a:ext cx="228599" cy="150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5677694" y="4001294"/>
              <a:ext cx="228599" cy="150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16200000" flipH="1">
              <a:off x="5257006" y="4190207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16200000" flipH="1">
              <a:off x="5334794" y="4190207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10800000" flipV="1">
              <a:off x="2895600" y="3962400"/>
              <a:ext cx="2667000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6134894" y="4075906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461"/>
          <p:cNvGrpSpPr/>
          <p:nvPr/>
        </p:nvGrpSpPr>
        <p:grpSpPr>
          <a:xfrm>
            <a:off x="1994848" y="5257006"/>
            <a:ext cx="5638803" cy="229396"/>
            <a:chOff x="1537648" y="3961606"/>
            <a:chExt cx="5638803" cy="229396"/>
          </a:xfrm>
        </p:grpSpPr>
        <p:sp>
          <p:nvSpPr>
            <p:cNvPr id="6" name="Rectangle 5"/>
            <p:cNvSpPr/>
            <p:nvPr/>
          </p:nvSpPr>
          <p:spPr>
            <a:xfrm>
              <a:off x="1537648" y="3962400"/>
              <a:ext cx="1371600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338249" y="3961606"/>
              <a:ext cx="838200" cy="22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6200000" flipV="1">
              <a:off x="7062149" y="4075905"/>
              <a:ext cx="228601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V="1">
              <a:off x="6324600" y="3962400"/>
              <a:ext cx="838200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16200000" flipV="1">
              <a:off x="6210301" y="4076700"/>
              <a:ext cx="228601" cy="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/>
          <p:cNvCxnSpPr/>
          <p:nvPr/>
        </p:nvCxnSpPr>
        <p:spPr>
          <a:xfrm rot="16200000" flipV="1">
            <a:off x="3435030" y="3651570"/>
            <a:ext cx="4114800" cy="12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H="1" flipV="1">
            <a:off x="7620000" y="1600200"/>
            <a:ext cx="13648" cy="426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83"/>
          <p:cNvGrpSpPr/>
          <p:nvPr/>
        </p:nvGrpSpPr>
        <p:grpSpPr>
          <a:xfrm>
            <a:off x="1994848" y="5421868"/>
            <a:ext cx="6768152" cy="369332"/>
            <a:chOff x="1537648" y="5040868"/>
            <a:chExt cx="6768152" cy="369332"/>
          </a:xfrm>
        </p:grpSpPr>
        <p:sp>
          <p:nvSpPr>
            <p:cNvPr id="4" name="Rectangle 3"/>
            <p:cNvSpPr/>
            <p:nvPr/>
          </p:nvSpPr>
          <p:spPr>
            <a:xfrm>
              <a:off x="1537648" y="5105400"/>
              <a:ext cx="3810000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9800" y="5105400"/>
              <a:ext cx="1143000" cy="228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7467600" y="50408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474" name="Straight Arrow Connector 473"/>
            <p:cNvCxnSpPr/>
            <p:nvPr/>
          </p:nvCxnSpPr>
          <p:spPr>
            <a:xfrm rot="10800000">
              <a:off x="7162801" y="5256211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/>
          <p:cNvCxnSpPr/>
          <p:nvPr/>
        </p:nvCxnSpPr>
        <p:spPr>
          <a:xfrm rot="16200000" flipV="1">
            <a:off x="4718370" y="3651570"/>
            <a:ext cx="4114800" cy="12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V="1">
            <a:off x="1524001" y="3429000"/>
            <a:ext cx="365759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24"/>
          <p:cNvGrpSpPr/>
          <p:nvPr/>
        </p:nvGrpSpPr>
        <p:grpSpPr>
          <a:xfrm>
            <a:off x="3352800" y="1828800"/>
            <a:ext cx="3430588" cy="1066800"/>
            <a:chOff x="2895600" y="1828800"/>
            <a:chExt cx="3430588" cy="1066800"/>
          </a:xfrm>
        </p:grpSpPr>
        <p:cxnSp>
          <p:nvCxnSpPr>
            <p:cNvPr id="295" name="Straight Connector 294"/>
            <p:cNvCxnSpPr/>
            <p:nvPr/>
          </p:nvCxnSpPr>
          <p:spPr>
            <a:xfrm rot="5400000">
              <a:off x="2453103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2560061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2662653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2769611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2870019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2976978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3079569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3193079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5400000">
              <a:off x="3300037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3402629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3509587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3609995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3716954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3819545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3936028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4042986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4145578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4252536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5400000">
              <a:off x="4352944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4421802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4600593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4726602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4829194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4957387" y="2360000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5057795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5164754" y="235999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5267345" y="2362216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5374303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5481261" y="2359999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5581669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>
              <a:off x="5688628" y="236221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2364402" y="2359998"/>
              <a:ext cx="1064580" cy="2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6096794" y="2363626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10800000">
              <a:off x="4114800" y="1828800"/>
              <a:ext cx="914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10800000">
              <a:off x="4114800" y="2894011"/>
              <a:ext cx="914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01"/>
          <p:cNvGrpSpPr/>
          <p:nvPr/>
        </p:nvGrpSpPr>
        <p:grpSpPr>
          <a:xfrm>
            <a:off x="3657600" y="1295400"/>
            <a:ext cx="609600" cy="1371600"/>
            <a:chOff x="3200400" y="914400"/>
            <a:chExt cx="609600" cy="1371600"/>
          </a:xfrm>
        </p:grpSpPr>
        <p:sp>
          <p:nvSpPr>
            <p:cNvPr id="344" name="TextBox 343"/>
            <p:cNvSpPr txBox="1"/>
            <p:nvPr/>
          </p:nvSpPr>
          <p:spPr>
            <a:xfrm>
              <a:off x="3200400" y="914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via</a:t>
              </a:r>
              <a:endParaRPr lang="en-US" dirty="0"/>
            </a:p>
          </p:txBody>
        </p:sp>
        <p:grpSp>
          <p:nvGrpSpPr>
            <p:cNvPr id="40" name="Group 355"/>
            <p:cNvGrpSpPr/>
            <p:nvPr/>
          </p:nvGrpSpPr>
          <p:grpSpPr>
            <a:xfrm>
              <a:off x="3200400" y="1676400"/>
              <a:ext cx="609600" cy="609600"/>
              <a:chOff x="3200400" y="762000"/>
              <a:chExt cx="609600" cy="6096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3200400" y="762000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Straight Connector 353"/>
              <p:cNvCxnSpPr/>
              <p:nvPr/>
            </p:nvCxnSpPr>
            <p:spPr>
              <a:xfrm rot="16200000" flipH="1">
                <a:off x="3200400" y="762000"/>
                <a:ext cx="60960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rot="5400000">
                <a:off x="3200400" y="762000"/>
                <a:ext cx="60960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313"/>
          <p:cNvGrpSpPr/>
          <p:nvPr/>
        </p:nvGrpSpPr>
        <p:grpSpPr>
          <a:xfrm>
            <a:off x="685800" y="4876800"/>
            <a:ext cx="2667000" cy="685800"/>
            <a:chOff x="228600" y="4495800"/>
            <a:chExt cx="2667000" cy="685800"/>
          </a:xfrm>
        </p:grpSpPr>
        <p:sp>
          <p:nvSpPr>
            <p:cNvPr id="304" name="TextBox 303"/>
            <p:cNvSpPr txBox="1"/>
            <p:nvPr/>
          </p:nvSpPr>
          <p:spPr>
            <a:xfrm>
              <a:off x="228600" y="4495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Metal 2</a:t>
              </a:r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28600" y="4812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Metal 1</a:t>
              </a:r>
              <a:endParaRPr lang="en-US" dirty="0"/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>
              <a:off x="1066800" y="4648200"/>
              <a:ext cx="4572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>
              <a:off x="1066800" y="4953000"/>
              <a:ext cx="1828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279"/>
          <p:cNvSpPr txBox="1"/>
          <p:nvPr/>
        </p:nvSpPr>
        <p:spPr>
          <a:xfrm>
            <a:off x="1524000" y="2286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Metal2-via-Metal1-cut-ndiffusion connection</a:t>
            </a:r>
            <a:endParaRPr 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2667000" y="762000"/>
            <a:ext cx="580572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78"/>
          <p:cNvGrpSpPr/>
          <p:nvPr/>
        </p:nvGrpSpPr>
        <p:grpSpPr>
          <a:xfrm>
            <a:off x="3505200" y="4343399"/>
            <a:ext cx="914401" cy="914400"/>
            <a:chOff x="3505199" y="4343400"/>
            <a:chExt cx="914401" cy="914400"/>
          </a:xfrm>
        </p:grpSpPr>
        <p:sp>
          <p:nvSpPr>
            <p:cNvPr id="3" name="Rectangle 2"/>
            <p:cNvSpPr/>
            <p:nvPr/>
          </p:nvSpPr>
          <p:spPr>
            <a:xfrm>
              <a:off x="3505200" y="4343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36957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5433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3909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640000" flipH="1" flipV="1">
              <a:off x="3962400" y="48006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4229100" y="50673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" idx="0"/>
            </p:cNvCxnSpPr>
            <p:nvPr/>
          </p:nvCxnSpPr>
          <p:spPr>
            <a:xfrm rot="5400000" flipH="1" flipV="1">
              <a:off x="3390900" y="4457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428999" y="4419601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048000" y="3962400"/>
            <a:ext cx="18288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819400" y="3505200"/>
            <a:ext cx="41910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rot="5400000" flipH="1" flipV="1">
            <a:off x="2286794" y="6171406"/>
            <a:ext cx="1066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819400" y="6096000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438400" y="5715000"/>
            <a:ext cx="609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2781300" y="5905500"/>
            <a:ext cx="533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2782094" y="5980906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743200" y="609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9718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3</a:t>
            </a:r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819400" y="6477000"/>
            <a:ext cx="6858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438400" y="5257800"/>
            <a:ext cx="381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133600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 rot="5400000">
            <a:off x="2286794" y="5485606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438400" y="5942012"/>
            <a:ext cx="609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098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</a:t>
            </a:r>
            <a:endParaRPr lang="en-US" dirty="0"/>
          </a:p>
        </p:txBody>
      </p:sp>
      <p:cxnSp>
        <p:nvCxnSpPr>
          <p:cNvPr id="134" name="Straight Connector 133"/>
          <p:cNvCxnSpPr/>
          <p:nvPr/>
        </p:nvCxnSpPr>
        <p:spPr>
          <a:xfrm rot="5400000">
            <a:off x="2401094" y="5828506"/>
            <a:ext cx="2286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 flipH="1" flipV="1">
            <a:off x="3734594" y="5942806"/>
            <a:ext cx="1371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1676400" y="4799011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 flipV="1">
            <a:off x="4420394" y="5943600"/>
            <a:ext cx="1370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6576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3340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5105400" y="6477000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>
            <a:off x="3733800" y="60960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 flipH="1" flipV="1">
            <a:off x="2932906" y="5447506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 flipH="1" flipV="1">
            <a:off x="3391694" y="5447506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733800" y="6107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 rot="10800000" flipH="1" flipV="1">
            <a:off x="2286000" y="4568824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 flipH="1" flipV="1">
            <a:off x="2286000" y="5027612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6200000">
            <a:off x="2285205" y="4799807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336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grpSp>
        <p:nvGrpSpPr>
          <p:cNvPr id="5" name="Group 281"/>
          <p:cNvGrpSpPr/>
          <p:nvPr/>
        </p:nvGrpSpPr>
        <p:grpSpPr>
          <a:xfrm>
            <a:off x="5059459" y="3495674"/>
            <a:ext cx="960342" cy="1762126"/>
            <a:chOff x="5059458" y="3495675"/>
            <a:chExt cx="960342" cy="1762126"/>
          </a:xfrm>
        </p:grpSpPr>
        <p:cxnSp>
          <p:nvCxnSpPr>
            <p:cNvPr id="50" name="Straight Connector 49"/>
            <p:cNvCxnSpPr/>
            <p:nvPr/>
          </p:nvCxnSpPr>
          <p:spPr>
            <a:xfrm rot="5220000" flipH="1" flipV="1">
              <a:off x="4945158" y="4457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5524497" y="35433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105397" y="4343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 flipH="1" flipV="1">
              <a:off x="5275006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5056851" y="4294855"/>
              <a:ext cx="1219200" cy="7066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4866351" y="4104355"/>
              <a:ext cx="1447800" cy="859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640000" flipH="1" flipV="1">
              <a:off x="5541706" y="48006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5813169" y="5057774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5013068" y="4414838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167083" y="4405087"/>
              <a:ext cx="1066800" cy="638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63" idx="3"/>
            </p:cNvCxnSpPr>
            <p:nvPr/>
          </p:nvCxnSpPr>
          <p:spPr>
            <a:xfrm rot="5400000" flipH="1" flipV="1">
              <a:off x="4957533" y="4195537"/>
              <a:ext cx="1333500" cy="7910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4800598" y="3981455"/>
              <a:ext cx="1523999" cy="914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5424262" y="4646129"/>
              <a:ext cx="750627" cy="43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27" idx="3"/>
            </p:cNvCxnSpPr>
            <p:nvPr/>
          </p:nvCxnSpPr>
          <p:spPr>
            <a:xfrm rot="5400000" flipH="1" flipV="1">
              <a:off x="5662383" y="4900387"/>
              <a:ext cx="457200" cy="257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560000" flipH="1">
              <a:off x="5095870" y="4352926"/>
              <a:ext cx="351973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5052784" y="4396017"/>
              <a:ext cx="228599" cy="1233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562597" y="3505200"/>
              <a:ext cx="45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410198" y="3700459"/>
              <a:ext cx="762001" cy="457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410198" y="3657600"/>
              <a:ext cx="685801" cy="381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3" idx="1"/>
              <a:endCxn id="63" idx="0"/>
            </p:cNvCxnSpPr>
            <p:nvPr/>
          </p:nvCxnSpPr>
          <p:spPr>
            <a:xfrm rot="10800000" flipH="1">
              <a:off x="5562597" y="3505200"/>
              <a:ext cx="228600" cy="419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5488778" y="3559967"/>
              <a:ext cx="304800" cy="176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5448297" y="3619500"/>
              <a:ext cx="5334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5905497" y="51435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3733800" y="4572000"/>
            <a:ext cx="2032352" cy="457200"/>
            <a:chOff x="3733800" y="4572000"/>
            <a:chExt cx="2032352" cy="457200"/>
          </a:xfrm>
        </p:grpSpPr>
        <p:sp>
          <p:nvSpPr>
            <p:cNvPr id="148" name="Rectangle 147"/>
            <p:cNvSpPr/>
            <p:nvPr/>
          </p:nvSpPr>
          <p:spPr>
            <a:xfrm>
              <a:off x="3733800" y="4572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308952" y="4572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Connector 158"/>
          <p:cNvCxnSpPr/>
          <p:nvPr/>
        </p:nvCxnSpPr>
        <p:spPr>
          <a:xfrm rot="10800000" flipH="1" flipV="1">
            <a:off x="2057401" y="4343400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0800000" flipH="1" flipV="1">
            <a:off x="2057401" y="5256211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0800000">
            <a:off x="3503611" y="6477000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7526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sp>
        <p:nvSpPr>
          <p:cNvPr id="125" name="Line 12"/>
          <p:cNvSpPr>
            <a:spLocks noChangeShapeType="1"/>
          </p:cNvSpPr>
          <p:nvPr/>
        </p:nvSpPr>
        <p:spPr bwMode="auto">
          <a:xfrm flipH="1" flipV="1">
            <a:off x="6769100" y="2120900"/>
            <a:ext cx="6381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3" descr="Small checker board"/>
          <p:cNvSpPr>
            <a:spLocks noChangeArrowheads="1"/>
          </p:cNvSpPr>
          <p:nvPr/>
        </p:nvSpPr>
        <p:spPr bwMode="auto">
          <a:xfrm flipH="1">
            <a:off x="3232150" y="1635125"/>
            <a:ext cx="585787" cy="146050"/>
          </a:xfrm>
          <a:prstGeom prst="rect">
            <a:avLst/>
          </a:prstGeom>
          <a:pattFill prst="smCheck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14"/>
          <p:cNvSpPr txBox="1">
            <a:spLocks noChangeArrowheads="1"/>
          </p:cNvSpPr>
          <p:nvPr/>
        </p:nvSpPr>
        <p:spPr bwMode="auto">
          <a:xfrm flipH="1">
            <a:off x="3200400" y="19716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P</a:t>
            </a:r>
            <a:endParaRPr lang="en-GB"/>
          </a:p>
        </p:txBody>
      </p:sp>
      <p:sp>
        <p:nvSpPr>
          <p:cNvPr id="131" name="Rectangle 15"/>
          <p:cNvSpPr>
            <a:spLocks noChangeArrowheads="1"/>
          </p:cNvSpPr>
          <p:nvPr/>
        </p:nvSpPr>
        <p:spPr bwMode="auto">
          <a:xfrm flipH="1">
            <a:off x="2247899" y="1862138"/>
            <a:ext cx="5019675" cy="126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6"/>
          <p:cNvSpPr txBox="1">
            <a:spLocks noChangeArrowheads="1"/>
          </p:cNvSpPr>
          <p:nvPr/>
        </p:nvSpPr>
        <p:spPr bwMode="auto">
          <a:xfrm flipH="1">
            <a:off x="5105400" y="2667000"/>
            <a:ext cx="2247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 dirty="0"/>
              <a:t>N-type substrate</a:t>
            </a:r>
            <a:endParaRPr lang="en-GB" dirty="0"/>
          </a:p>
        </p:txBody>
      </p:sp>
      <p:sp>
        <p:nvSpPr>
          <p:cNvPr id="139" name="Rectangle 17"/>
          <p:cNvSpPr>
            <a:spLocks noChangeArrowheads="1"/>
          </p:cNvSpPr>
          <p:nvPr/>
        </p:nvSpPr>
        <p:spPr bwMode="auto">
          <a:xfrm flipH="1">
            <a:off x="2573337" y="1858963"/>
            <a:ext cx="1930400" cy="769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8"/>
          <p:cNvSpPr>
            <a:spLocks noChangeArrowheads="1"/>
          </p:cNvSpPr>
          <p:nvPr/>
        </p:nvSpPr>
        <p:spPr bwMode="auto">
          <a:xfrm flipH="1">
            <a:off x="7024687" y="1725613"/>
            <a:ext cx="231775" cy="128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9"/>
          <p:cNvSpPr>
            <a:spLocks noChangeArrowheads="1"/>
          </p:cNvSpPr>
          <p:nvPr/>
        </p:nvSpPr>
        <p:spPr bwMode="auto">
          <a:xfrm flipH="1">
            <a:off x="2247900" y="1746250"/>
            <a:ext cx="450850" cy="1190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20"/>
          <p:cNvSpPr>
            <a:spLocks noChangeArrowheads="1"/>
          </p:cNvSpPr>
          <p:nvPr/>
        </p:nvSpPr>
        <p:spPr bwMode="auto">
          <a:xfrm flipH="1">
            <a:off x="4364037" y="1746250"/>
            <a:ext cx="915988" cy="1190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21" descr="Recycled paper"/>
          <p:cNvSpPr>
            <a:spLocks noChangeArrowheads="1"/>
          </p:cNvSpPr>
          <p:nvPr/>
        </p:nvSpPr>
        <p:spPr bwMode="auto">
          <a:xfrm flipH="1">
            <a:off x="5761037" y="1789113"/>
            <a:ext cx="596900" cy="76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22" descr="Recycled paper"/>
          <p:cNvSpPr>
            <a:spLocks noChangeArrowheads="1"/>
          </p:cNvSpPr>
          <p:nvPr/>
        </p:nvSpPr>
        <p:spPr bwMode="auto">
          <a:xfrm flipH="1">
            <a:off x="3222625" y="1785938"/>
            <a:ext cx="596900" cy="76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Rectangle 23" descr="Small checker board"/>
          <p:cNvSpPr>
            <a:spLocks noChangeArrowheads="1"/>
          </p:cNvSpPr>
          <p:nvPr/>
        </p:nvSpPr>
        <p:spPr bwMode="auto">
          <a:xfrm flipH="1">
            <a:off x="5772150" y="1635125"/>
            <a:ext cx="585787" cy="146050"/>
          </a:xfrm>
          <a:prstGeom prst="rect">
            <a:avLst/>
          </a:prstGeom>
          <a:pattFill prst="smCheck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24" descr="Light horizontal"/>
          <p:cNvSpPr>
            <a:spLocks noChangeArrowheads="1"/>
          </p:cNvSpPr>
          <p:nvPr/>
        </p:nvSpPr>
        <p:spPr bwMode="auto">
          <a:xfrm flipH="1">
            <a:off x="6361112" y="1858963"/>
            <a:ext cx="493713" cy="231775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Rectangle 25" descr="Light horizontal"/>
          <p:cNvSpPr>
            <a:spLocks noChangeArrowheads="1"/>
          </p:cNvSpPr>
          <p:nvPr/>
        </p:nvSpPr>
        <p:spPr bwMode="auto">
          <a:xfrm flipH="1">
            <a:off x="5265737" y="1854200"/>
            <a:ext cx="493713" cy="231775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Text Box 26"/>
          <p:cNvSpPr txBox="1">
            <a:spLocks noChangeArrowheads="1"/>
          </p:cNvSpPr>
          <p:nvPr/>
        </p:nvSpPr>
        <p:spPr bwMode="auto">
          <a:xfrm flipH="1">
            <a:off x="7102475" y="2255838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P+</a:t>
            </a:r>
            <a:endParaRPr lang="en-GB"/>
          </a:p>
        </p:txBody>
      </p:sp>
      <p:sp>
        <p:nvSpPr>
          <p:cNvPr id="217" name="Line 27"/>
          <p:cNvSpPr>
            <a:spLocks noChangeShapeType="1"/>
          </p:cNvSpPr>
          <p:nvPr/>
        </p:nvSpPr>
        <p:spPr bwMode="auto">
          <a:xfrm flipH="1" flipV="1">
            <a:off x="4251325" y="2127250"/>
            <a:ext cx="6381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" name="Rectangle 28" descr="25%"/>
          <p:cNvSpPr>
            <a:spLocks noChangeArrowheads="1"/>
          </p:cNvSpPr>
          <p:nvPr/>
        </p:nvSpPr>
        <p:spPr bwMode="auto">
          <a:xfrm flipH="1">
            <a:off x="3843337" y="1865313"/>
            <a:ext cx="493713" cy="231775"/>
          </a:xfrm>
          <a:prstGeom prst="rect">
            <a:avLst/>
          </a:prstGeom>
          <a:pattFill prst="pct25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Rectangle 29" descr="25%"/>
          <p:cNvSpPr>
            <a:spLocks noChangeArrowheads="1"/>
          </p:cNvSpPr>
          <p:nvPr/>
        </p:nvSpPr>
        <p:spPr bwMode="auto">
          <a:xfrm flipH="1">
            <a:off x="2908300" y="1860550"/>
            <a:ext cx="304800" cy="217488"/>
          </a:xfrm>
          <a:prstGeom prst="rect">
            <a:avLst/>
          </a:prstGeom>
          <a:pattFill prst="pct25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Text Box 30"/>
          <p:cNvSpPr txBox="1">
            <a:spLocks noChangeArrowheads="1"/>
          </p:cNvSpPr>
          <p:nvPr/>
        </p:nvSpPr>
        <p:spPr bwMode="auto">
          <a:xfrm flipH="1">
            <a:off x="4584700" y="2262188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N+</a:t>
            </a:r>
            <a:endParaRPr lang="en-GB"/>
          </a:p>
        </p:txBody>
      </p:sp>
      <p:sp>
        <p:nvSpPr>
          <p:cNvPr id="221" name="Rectangle 31" descr="Light horizontal"/>
          <p:cNvSpPr>
            <a:spLocks noChangeArrowheads="1"/>
          </p:cNvSpPr>
          <p:nvPr/>
        </p:nvSpPr>
        <p:spPr bwMode="auto">
          <a:xfrm flipH="1">
            <a:off x="2697162" y="1865313"/>
            <a:ext cx="203200" cy="21748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Rectangle 32" descr="25%"/>
          <p:cNvSpPr>
            <a:spLocks noChangeArrowheads="1"/>
          </p:cNvSpPr>
          <p:nvPr/>
        </p:nvSpPr>
        <p:spPr bwMode="auto">
          <a:xfrm flipH="1">
            <a:off x="6848475" y="1854200"/>
            <a:ext cx="174625" cy="231775"/>
          </a:xfrm>
          <a:prstGeom prst="rect">
            <a:avLst/>
          </a:prstGeom>
          <a:pattFill prst="pct25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Text Box 33"/>
          <p:cNvSpPr txBox="1">
            <a:spLocks noChangeArrowheads="1"/>
          </p:cNvSpPr>
          <p:nvPr/>
        </p:nvSpPr>
        <p:spPr bwMode="auto">
          <a:xfrm flipH="1">
            <a:off x="7175500" y="1006475"/>
            <a:ext cx="20447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N+ for N-substrate contact)</a:t>
            </a:r>
            <a:endParaRPr lang="en-GB"/>
          </a:p>
          <a:p>
            <a:pPr algn="l">
              <a:spcBef>
                <a:spcPct val="50000"/>
              </a:spcBef>
            </a:pPr>
            <a:endParaRPr lang="en-GB"/>
          </a:p>
        </p:txBody>
      </p:sp>
      <p:sp>
        <p:nvSpPr>
          <p:cNvPr id="224" name="Line 34"/>
          <p:cNvSpPr>
            <a:spLocks noChangeShapeType="1"/>
          </p:cNvSpPr>
          <p:nvPr/>
        </p:nvSpPr>
        <p:spPr bwMode="auto">
          <a:xfrm flipH="1">
            <a:off x="6985000" y="1249363"/>
            <a:ext cx="566737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" name="Text Box 35"/>
          <p:cNvSpPr txBox="1">
            <a:spLocks noChangeArrowheads="1"/>
          </p:cNvSpPr>
          <p:nvPr/>
        </p:nvSpPr>
        <p:spPr bwMode="auto">
          <a:xfrm flipH="1">
            <a:off x="76200" y="1058863"/>
            <a:ext cx="190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 dirty="0"/>
              <a:t>P+ (for P-substrate contact)</a:t>
            </a:r>
            <a:endParaRPr lang="en-GB" dirty="0"/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>
            <a:off x="1890712" y="1235075"/>
            <a:ext cx="914400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 flipH="1">
            <a:off x="6588125" y="928688"/>
            <a:ext cx="695325" cy="930275"/>
            <a:chOff x="1220" y="2559"/>
            <a:chExt cx="438" cy="586"/>
          </a:xfrm>
        </p:grpSpPr>
        <p:sp>
          <p:nvSpPr>
            <p:cNvPr id="228" name="Line 38"/>
            <p:cNvSpPr>
              <a:spLocks noChangeShapeType="1"/>
            </p:cNvSpPr>
            <p:nvPr/>
          </p:nvSpPr>
          <p:spPr bwMode="auto">
            <a:xfrm flipV="1">
              <a:off x="1646" y="2789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39"/>
            <p:cNvSpPr>
              <a:spLocks noChangeShapeType="1"/>
            </p:cNvSpPr>
            <p:nvPr/>
          </p:nvSpPr>
          <p:spPr bwMode="auto">
            <a:xfrm flipV="1">
              <a:off x="1445" y="278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40"/>
            <p:cNvSpPr>
              <a:spLocks noChangeShapeType="1"/>
            </p:cNvSpPr>
            <p:nvPr/>
          </p:nvSpPr>
          <p:spPr bwMode="auto">
            <a:xfrm flipH="1">
              <a:off x="1445" y="2780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41"/>
            <p:cNvSpPr>
              <a:spLocks noChangeShapeType="1"/>
            </p:cNvSpPr>
            <p:nvPr/>
          </p:nvSpPr>
          <p:spPr bwMode="auto">
            <a:xfrm flipH="1">
              <a:off x="1362" y="2779"/>
              <a:ext cx="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 Box 42"/>
            <p:cNvSpPr txBox="1">
              <a:spLocks noChangeArrowheads="1"/>
            </p:cNvSpPr>
            <p:nvPr/>
          </p:nvSpPr>
          <p:spPr bwMode="auto">
            <a:xfrm>
              <a:off x="1220" y="2559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IE"/>
                <a:t>Vdd</a:t>
              </a:r>
              <a:endParaRPr lang="en-GB"/>
            </a:p>
          </p:txBody>
        </p:sp>
      </p:grpSp>
      <p:sp>
        <p:nvSpPr>
          <p:cNvPr id="233" name="Line 43"/>
          <p:cNvSpPr>
            <a:spLocks noChangeShapeType="1"/>
          </p:cNvSpPr>
          <p:nvPr/>
        </p:nvSpPr>
        <p:spPr bwMode="auto">
          <a:xfrm flipH="1" flipV="1">
            <a:off x="2811462" y="1300163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" name="Line 44"/>
          <p:cNvSpPr>
            <a:spLocks noChangeShapeType="1"/>
          </p:cNvSpPr>
          <p:nvPr/>
        </p:nvSpPr>
        <p:spPr bwMode="auto">
          <a:xfrm flipH="1" flipV="1">
            <a:off x="3130550" y="1295400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Line 45"/>
          <p:cNvSpPr>
            <a:spLocks noChangeShapeType="1"/>
          </p:cNvSpPr>
          <p:nvPr/>
        </p:nvSpPr>
        <p:spPr bwMode="auto">
          <a:xfrm>
            <a:off x="2811462" y="128587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Line 46"/>
          <p:cNvSpPr>
            <a:spLocks noChangeShapeType="1"/>
          </p:cNvSpPr>
          <p:nvPr/>
        </p:nvSpPr>
        <p:spPr bwMode="auto">
          <a:xfrm>
            <a:off x="3130550" y="1298575"/>
            <a:ext cx="13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" name="Text Box 47"/>
          <p:cNvSpPr txBox="1">
            <a:spLocks noChangeArrowheads="1"/>
          </p:cNvSpPr>
          <p:nvPr/>
        </p:nvSpPr>
        <p:spPr bwMode="auto">
          <a:xfrm flipH="1">
            <a:off x="2792412" y="935038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Vss</a:t>
            </a:r>
            <a:endParaRPr lang="en-GB"/>
          </a:p>
        </p:txBody>
      </p:sp>
      <p:sp>
        <p:nvSpPr>
          <p:cNvPr id="238" name="Line 48"/>
          <p:cNvSpPr>
            <a:spLocks noChangeShapeType="1"/>
          </p:cNvSpPr>
          <p:nvPr/>
        </p:nvSpPr>
        <p:spPr bwMode="auto">
          <a:xfrm flipH="1">
            <a:off x="4822825" y="5524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 flipH="1">
            <a:off x="3516312" y="304800"/>
            <a:ext cx="2525713" cy="1336675"/>
            <a:chOff x="2002" y="2166"/>
            <a:chExt cx="1591" cy="842"/>
          </a:xfrm>
        </p:grpSpPr>
        <p:sp>
          <p:nvSpPr>
            <p:cNvPr id="240" name="Line 50"/>
            <p:cNvSpPr>
              <a:spLocks noChangeShapeType="1"/>
            </p:cNvSpPr>
            <p:nvPr/>
          </p:nvSpPr>
          <p:spPr bwMode="auto">
            <a:xfrm flipV="1">
              <a:off x="2002" y="2395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51"/>
            <p:cNvSpPr>
              <a:spLocks noChangeShapeType="1"/>
            </p:cNvSpPr>
            <p:nvPr/>
          </p:nvSpPr>
          <p:spPr bwMode="auto">
            <a:xfrm flipV="1">
              <a:off x="3588" y="2392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52"/>
            <p:cNvSpPr>
              <a:spLocks noChangeShapeType="1"/>
            </p:cNvSpPr>
            <p:nvPr/>
          </p:nvSpPr>
          <p:spPr bwMode="auto">
            <a:xfrm>
              <a:off x="2002" y="2395"/>
              <a:ext cx="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Text Box 53"/>
            <p:cNvSpPr txBox="1">
              <a:spLocks noChangeArrowheads="1"/>
            </p:cNvSpPr>
            <p:nvPr/>
          </p:nvSpPr>
          <p:spPr bwMode="auto">
            <a:xfrm>
              <a:off x="2712" y="2166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IE"/>
                <a:t>Vin</a:t>
              </a:r>
              <a:endParaRPr lang="en-GB"/>
            </a:p>
          </p:txBody>
        </p:sp>
      </p:grpSp>
      <p:sp>
        <p:nvSpPr>
          <p:cNvPr id="244" name="Line 54"/>
          <p:cNvSpPr>
            <a:spLocks noChangeShapeType="1"/>
          </p:cNvSpPr>
          <p:nvPr/>
        </p:nvSpPr>
        <p:spPr bwMode="auto">
          <a:xfrm flipH="1" flipV="1">
            <a:off x="5518150" y="1198563"/>
            <a:ext cx="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" name="Line 55"/>
          <p:cNvSpPr>
            <a:spLocks noChangeShapeType="1"/>
          </p:cNvSpPr>
          <p:nvPr/>
        </p:nvSpPr>
        <p:spPr bwMode="auto">
          <a:xfrm flipH="1" flipV="1">
            <a:off x="4114800" y="1195388"/>
            <a:ext cx="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" name="Line 56"/>
          <p:cNvSpPr>
            <a:spLocks noChangeShapeType="1"/>
          </p:cNvSpPr>
          <p:nvPr/>
        </p:nvSpPr>
        <p:spPr bwMode="auto">
          <a:xfrm flipH="1">
            <a:off x="4081462" y="1198563"/>
            <a:ext cx="143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" name="Text Box 57"/>
          <p:cNvSpPr txBox="1">
            <a:spLocks noChangeArrowheads="1"/>
          </p:cNvSpPr>
          <p:nvPr/>
        </p:nvSpPr>
        <p:spPr bwMode="auto">
          <a:xfrm flipH="1">
            <a:off x="3941762" y="855663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Vout</a:t>
            </a:r>
            <a:endParaRPr lang="en-GB"/>
          </a:p>
        </p:txBody>
      </p:sp>
      <p:sp>
        <p:nvSpPr>
          <p:cNvPr id="248" name="Line 58"/>
          <p:cNvSpPr>
            <a:spLocks noChangeShapeType="1"/>
          </p:cNvSpPr>
          <p:nvPr/>
        </p:nvSpPr>
        <p:spPr bwMode="auto">
          <a:xfrm flipH="1">
            <a:off x="4575175" y="1074738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Text Box 59"/>
          <p:cNvSpPr txBox="1">
            <a:spLocks noChangeArrowheads="1"/>
          </p:cNvSpPr>
          <p:nvPr/>
        </p:nvSpPr>
        <p:spPr bwMode="auto">
          <a:xfrm flipH="1">
            <a:off x="5334000" y="21336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err="1" smtClean="0"/>
              <a:t>pMOS</a:t>
            </a:r>
            <a:endParaRPr lang="en-GB" dirty="0"/>
          </a:p>
        </p:txBody>
      </p:sp>
      <p:sp>
        <p:nvSpPr>
          <p:cNvPr id="250" name="Text Box 60"/>
          <p:cNvSpPr txBox="1">
            <a:spLocks noChangeArrowheads="1"/>
          </p:cNvSpPr>
          <p:nvPr/>
        </p:nvSpPr>
        <p:spPr bwMode="auto">
          <a:xfrm flipH="1">
            <a:off x="2743200" y="25908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err="1" smtClean="0"/>
              <a:t>nMOS</a:t>
            </a:r>
            <a:endParaRPr lang="en-GB" dirty="0"/>
          </a:p>
        </p:txBody>
      </p:sp>
      <p:sp>
        <p:nvSpPr>
          <p:cNvPr id="251" name="Line 62"/>
          <p:cNvSpPr>
            <a:spLocks noChangeShapeType="1"/>
          </p:cNvSpPr>
          <p:nvPr/>
        </p:nvSpPr>
        <p:spPr bwMode="auto">
          <a:xfrm flipH="1" flipV="1">
            <a:off x="3200400" y="1971675"/>
            <a:ext cx="16764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Line 63"/>
          <p:cNvSpPr>
            <a:spLocks noChangeShapeType="1"/>
          </p:cNvSpPr>
          <p:nvPr/>
        </p:nvSpPr>
        <p:spPr bwMode="auto">
          <a:xfrm flipH="1" flipV="1">
            <a:off x="5791200" y="1971675"/>
            <a:ext cx="16002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62" name="Straight Connector 261"/>
          <p:cNvCxnSpPr/>
          <p:nvPr/>
        </p:nvCxnSpPr>
        <p:spPr>
          <a:xfrm rot="5400000" flipH="1" flipV="1">
            <a:off x="5334000" y="5942806"/>
            <a:ext cx="1370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2057400" y="3581400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 Box 60"/>
          <p:cNvSpPr txBox="1">
            <a:spLocks noChangeArrowheads="1"/>
          </p:cNvSpPr>
          <p:nvPr/>
        </p:nvSpPr>
        <p:spPr bwMode="auto">
          <a:xfrm flipH="1">
            <a:off x="2743200" y="22860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/>
              <a:t>p well </a:t>
            </a:r>
            <a:endParaRPr lang="en-GB" dirty="0"/>
          </a:p>
        </p:txBody>
      </p:sp>
      <p:sp>
        <p:nvSpPr>
          <p:cNvPr id="266" name="TextBox 265"/>
          <p:cNvSpPr txBox="1"/>
          <p:nvPr/>
        </p:nvSpPr>
        <p:spPr>
          <a:xfrm>
            <a:off x="12192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well</a:t>
            </a:r>
            <a:endParaRPr lang="en-US" dirty="0"/>
          </a:p>
        </p:txBody>
      </p:sp>
      <p:cxnSp>
        <p:nvCxnSpPr>
          <p:cNvPr id="267" name="Straight Arrow Connector 266"/>
          <p:cNvCxnSpPr/>
          <p:nvPr/>
        </p:nvCxnSpPr>
        <p:spPr>
          <a:xfrm flipV="1">
            <a:off x="2057400" y="3962400"/>
            <a:ext cx="990600" cy="11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990600" y="3745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+</a:t>
            </a:r>
            <a:r>
              <a:rPr lang="en-US" dirty="0" smtClean="0"/>
              <a:t> mask</a:t>
            </a:r>
            <a:endParaRPr lang="en-US" dirty="0"/>
          </a:p>
        </p:txBody>
      </p:sp>
      <p:cxnSp>
        <p:nvCxnSpPr>
          <p:cNvPr id="272" name="Straight Connector 271"/>
          <p:cNvCxnSpPr/>
          <p:nvPr/>
        </p:nvCxnSpPr>
        <p:spPr>
          <a:xfrm rot="5400000" flipH="1" flipV="1">
            <a:off x="5715000" y="3429000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5791200" y="33528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2390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n-type features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8001000" y="457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cxnSp>
        <p:nvCxnSpPr>
          <p:cNvPr id="277" name="Straight Arrow Connector 276"/>
          <p:cNvCxnSpPr/>
          <p:nvPr/>
        </p:nvCxnSpPr>
        <p:spPr>
          <a:xfrm rot="10800000">
            <a:off x="7620000" y="47244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2667000" y="4343400"/>
            <a:ext cx="4953000" cy="915194"/>
            <a:chOff x="2667000" y="4343400"/>
            <a:chExt cx="4953000" cy="915194"/>
          </a:xfrm>
        </p:grpSpPr>
        <p:sp>
          <p:nvSpPr>
            <p:cNvPr id="2" name="Rectangle 1"/>
            <p:cNvSpPr/>
            <p:nvPr/>
          </p:nvSpPr>
          <p:spPr>
            <a:xfrm>
              <a:off x="2667000" y="4343400"/>
              <a:ext cx="495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rot="5400000">
              <a:off x="6858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011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704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552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400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098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250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5944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5791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5639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5334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5487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5180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5028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4876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4574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4726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4420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4267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4115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3810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3963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3656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3504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3352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3050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3202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2896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2743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2591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4391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286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7086600" y="4724400"/>
            <a:ext cx="533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SS</a:t>
            </a:r>
            <a:endParaRPr lang="en-US" baseline="-25000" dirty="0"/>
          </a:p>
        </p:txBody>
      </p:sp>
      <p:cxnSp>
        <p:nvCxnSpPr>
          <p:cNvPr id="207" name="Straight Arrow Connector 206"/>
          <p:cNvCxnSpPr/>
          <p:nvPr/>
        </p:nvCxnSpPr>
        <p:spPr>
          <a:xfrm rot="10800000">
            <a:off x="4419600" y="5335588"/>
            <a:ext cx="3124200" cy="15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467600" y="52972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SS</a:t>
            </a:r>
            <a:r>
              <a:rPr lang="en-US" dirty="0" smtClean="0"/>
              <a:t> contact to p-well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p-well CMOS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Rules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Allow translation of circuits (usually in stick diagram or symbolic form) into actual geometry in silicon</a:t>
            </a:r>
          </a:p>
          <a:p>
            <a:r>
              <a:rPr lang="en-US" smtClean="0"/>
              <a:t>Interface between circuit designer and fabrication engineer</a:t>
            </a:r>
          </a:p>
          <a:p>
            <a:r>
              <a:rPr lang="en-US" smtClean="0"/>
              <a:t>Compromise</a:t>
            </a:r>
          </a:p>
          <a:p>
            <a:pPr lvl="1"/>
            <a:r>
              <a:rPr lang="en-US" smtClean="0"/>
              <a:t>designer - tighter, smaller</a:t>
            </a:r>
          </a:p>
          <a:p>
            <a:pPr lvl="1"/>
            <a:r>
              <a:rPr lang="en-US" smtClean="0"/>
              <a:t>fabricator - controllable, reproducable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8"/>
          <p:cNvGrpSpPr/>
          <p:nvPr/>
        </p:nvGrpSpPr>
        <p:grpSpPr>
          <a:xfrm>
            <a:off x="2971800" y="1523999"/>
            <a:ext cx="914401" cy="914400"/>
            <a:chOff x="3505199" y="4343400"/>
            <a:chExt cx="914401" cy="914400"/>
          </a:xfrm>
        </p:grpSpPr>
        <p:sp>
          <p:nvSpPr>
            <p:cNvPr id="273" name="Rectangle 272"/>
            <p:cNvSpPr/>
            <p:nvPr/>
          </p:nvSpPr>
          <p:spPr>
            <a:xfrm>
              <a:off x="3505200" y="4343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36957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 flipH="1" flipV="1">
              <a:off x="35433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 flipH="1" flipV="1">
              <a:off x="33909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640000" flipH="1" flipV="1">
              <a:off x="3962400" y="48006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 flipH="1" flipV="1">
              <a:off x="4229100" y="50673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endCxn id="273" idx="0"/>
            </p:cNvCxnSpPr>
            <p:nvPr/>
          </p:nvCxnSpPr>
          <p:spPr>
            <a:xfrm rot="5400000" flipH="1" flipV="1">
              <a:off x="3390900" y="4457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 flipH="1" flipV="1">
              <a:off x="3428999" y="4419601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Rectangle 284"/>
          <p:cNvSpPr/>
          <p:nvPr/>
        </p:nvSpPr>
        <p:spPr>
          <a:xfrm>
            <a:off x="2514600" y="1143000"/>
            <a:ext cx="1828800" cy="1752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286000" y="685800"/>
            <a:ext cx="41910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281"/>
          <p:cNvGrpSpPr/>
          <p:nvPr/>
        </p:nvGrpSpPr>
        <p:grpSpPr>
          <a:xfrm>
            <a:off x="4526059" y="676274"/>
            <a:ext cx="960342" cy="1762126"/>
            <a:chOff x="5059458" y="3495675"/>
            <a:chExt cx="960342" cy="1762126"/>
          </a:xfrm>
        </p:grpSpPr>
        <p:cxnSp>
          <p:nvCxnSpPr>
            <p:cNvPr id="316" name="Straight Connector 315"/>
            <p:cNvCxnSpPr/>
            <p:nvPr/>
          </p:nvCxnSpPr>
          <p:spPr>
            <a:xfrm rot="5220000" flipH="1" flipV="1">
              <a:off x="4945158" y="4457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 flipH="1" flipV="1">
              <a:off x="5524497" y="35433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 317"/>
            <p:cNvSpPr/>
            <p:nvPr/>
          </p:nvSpPr>
          <p:spPr>
            <a:xfrm>
              <a:off x="5105397" y="4343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/>
            <p:nvPr/>
          </p:nvCxnSpPr>
          <p:spPr>
            <a:xfrm rot="5400000" flipH="1" flipV="1">
              <a:off x="5275006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 flipH="1" flipV="1">
              <a:off x="5056851" y="4294855"/>
              <a:ext cx="1219200" cy="7066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 flipH="1" flipV="1">
              <a:off x="4866351" y="4104355"/>
              <a:ext cx="1447800" cy="859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640000" flipH="1" flipV="1">
              <a:off x="5541706" y="48006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 flipH="1" flipV="1">
              <a:off x="5813169" y="5057774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 flipH="1" flipV="1">
              <a:off x="5013068" y="4414838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 flipH="1" flipV="1">
              <a:off x="5167083" y="4405087"/>
              <a:ext cx="1066800" cy="638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endCxn id="332" idx="3"/>
            </p:cNvCxnSpPr>
            <p:nvPr/>
          </p:nvCxnSpPr>
          <p:spPr>
            <a:xfrm rot="5400000" flipH="1" flipV="1">
              <a:off x="4957533" y="4195537"/>
              <a:ext cx="1333500" cy="7910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 flipH="1" flipV="1">
              <a:off x="4800598" y="3981455"/>
              <a:ext cx="1523999" cy="914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 flipH="1" flipV="1">
              <a:off x="5424262" y="4646129"/>
              <a:ext cx="750627" cy="43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endCxn id="318" idx="3"/>
            </p:cNvCxnSpPr>
            <p:nvPr/>
          </p:nvCxnSpPr>
          <p:spPr>
            <a:xfrm rot="5400000" flipH="1" flipV="1">
              <a:off x="5662383" y="4900387"/>
              <a:ext cx="457200" cy="257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10560000" flipH="1">
              <a:off x="5095870" y="4352926"/>
              <a:ext cx="351973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 flipH="1" flipV="1">
              <a:off x="5052784" y="4396017"/>
              <a:ext cx="228599" cy="1233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562597" y="3505200"/>
              <a:ext cx="45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/>
            <p:cNvCxnSpPr/>
            <p:nvPr/>
          </p:nvCxnSpPr>
          <p:spPr>
            <a:xfrm rot="5400000" flipH="1" flipV="1">
              <a:off x="5410198" y="3700459"/>
              <a:ext cx="762001" cy="457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 flipH="1" flipV="1">
              <a:off x="5410198" y="3657600"/>
              <a:ext cx="685801" cy="381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32" idx="1"/>
              <a:endCxn id="332" idx="0"/>
            </p:cNvCxnSpPr>
            <p:nvPr/>
          </p:nvCxnSpPr>
          <p:spPr>
            <a:xfrm rot="10800000" flipH="1">
              <a:off x="5562597" y="3505200"/>
              <a:ext cx="228600" cy="419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 flipH="1" flipV="1">
              <a:off x="5488778" y="3559967"/>
              <a:ext cx="304800" cy="176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 flipH="1" flipV="1">
              <a:off x="5448297" y="3619500"/>
              <a:ext cx="5334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 flipH="1" flipV="1">
              <a:off x="5905497" y="51435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3200400" y="1752600"/>
            <a:ext cx="2032352" cy="457200"/>
            <a:chOff x="3733800" y="4572000"/>
            <a:chExt cx="2032352" cy="457200"/>
          </a:xfrm>
        </p:grpSpPr>
        <p:sp>
          <p:nvSpPr>
            <p:cNvPr id="340" name="Rectangle 339"/>
            <p:cNvSpPr/>
            <p:nvPr/>
          </p:nvSpPr>
          <p:spPr>
            <a:xfrm>
              <a:off x="3733800" y="4572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308952" y="4572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7" name="Straight Arrow Connector 346"/>
          <p:cNvCxnSpPr/>
          <p:nvPr/>
        </p:nvCxnSpPr>
        <p:spPr>
          <a:xfrm>
            <a:off x="1524000" y="762000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685800" y="53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well</a:t>
            </a:r>
            <a:endParaRPr lang="en-US" dirty="0"/>
          </a:p>
        </p:txBody>
      </p:sp>
      <p:cxnSp>
        <p:nvCxnSpPr>
          <p:cNvPr id="349" name="Straight Arrow Connector 348"/>
          <p:cNvCxnSpPr/>
          <p:nvPr/>
        </p:nvCxnSpPr>
        <p:spPr>
          <a:xfrm flipV="1">
            <a:off x="1524000" y="1143000"/>
            <a:ext cx="990600" cy="11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457200" y="926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30000" dirty="0" smtClean="0"/>
              <a:t>+</a:t>
            </a:r>
            <a:r>
              <a:rPr lang="en-US" dirty="0" smtClean="0"/>
              <a:t> mask</a:t>
            </a:r>
            <a:endParaRPr lang="en-US" dirty="0"/>
          </a:p>
        </p:txBody>
      </p:sp>
      <p:cxnSp>
        <p:nvCxnSpPr>
          <p:cNvPr id="351" name="Straight Connector 350"/>
          <p:cNvCxnSpPr/>
          <p:nvPr/>
        </p:nvCxnSpPr>
        <p:spPr>
          <a:xfrm rot="5400000" flipH="1" flipV="1">
            <a:off x="5181600" y="609600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5257800" y="5334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6705600" y="38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n-type features</a:t>
            </a:r>
            <a:endParaRPr lang="en-US" dirty="0"/>
          </a:p>
        </p:txBody>
      </p:sp>
      <p:sp>
        <p:nvSpPr>
          <p:cNvPr id="354" name="TextBox 353"/>
          <p:cNvSpPr txBox="1"/>
          <p:nvPr/>
        </p:nvSpPr>
        <p:spPr>
          <a:xfrm>
            <a:off x="7467600" y="175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cxnSp>
        <p:nvCxnSpPr>
          <p:cNvPr id="355" name="Straight Arrow Connector 354"/>
          <p:cNvCxnSpPr/>
          <p:nvPr/>
        </p:nvCxnSpPr>
        <p:spPr>
          <a:xfrm rot="10800000">
            <a:off x="7086600" y="19050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Group 355"/>
          <p:cNvGrpSpPr/>
          <p:nvPr/>
        </p:nvGrpSpPr>
        <p:grpSpPr>
          <a:xfrm>
            <a:off x="2133600" y="1524000"/>
            <a:ext cx="4953000" cy="915194"/>
            <a:chOff x="2667000" y="4343400"/>
            <a:chExt cx="4953000" cy="915194"/>
          </a:xfrm>
        </p:grpSpPr>
        <p:sp>
          <p:nvSpPr>
            <p:cNvPr id="357" name="Rectangle 356"/>
            <p:cNvSpPr/>
            <p:nvPr/>
          </p:nvSpPr>
          <p:spPr>
            <a:xfrm>
              <a:off x="2667000" y="4343400"/>
              <a:ext cx="495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6858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7011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6704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6552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6400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6098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6250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5944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5791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5639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5400000">
              <a:off x="5334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5487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5180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5028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4876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4574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4726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4420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4267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4115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5400000">
              <a:off x="3810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3963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5400000">
              <a:off x="3656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3504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3352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3050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3202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2896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2743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2591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>
              <a:off x="24391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2286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TextBox 389"/>
          <p:cNvSpPr txBox="1"/>
          <p:nvPr/>
        </p:nvSpPr>
        <p:spPr>
          <a:xfrm>
            <a:off x="6553200" y="1905000"/>
            <a:ext cx="533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SS</a:t>
            </a:r>
            <a:endParaRPr lang="en-US" baseline="-25000" dirty="0"/>
          </a:p>
        </p:txBody>
      </p:sp>
      <p:cxnSp>
        <p:nvCxnSpPr>
          <p:cNvPr id="391" name="Straight Arrow Connector 390"/>
          <p:cNvCxnSpPr/>
          <p:nvPr/>
        </p:nvCxnSpPr>
        <p:spPr>
          <a:xfrm rot="10800000">
            <a:off x="3886200" y="2516188"/>
            <a:ext cx="3124200" cy="150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228600" y="2438400"/>
            <a:ext cx="4381500" cy="999530"/>
            <a:chOff x="228600" y="2438400"/>
            <a:chExt cx="4381500" cy="999530"/>
          </a:xfrm>
        </p:grpSpPr>
        <p:sp>
          <p:nvSpPr>
            <p:cNvPr id="395" name="TextBox 394"/>
            <p:cNvSpPr txBox="1"/>
            <p:nvPr/>
          </p:nvSpPr>
          <p:spPr>
            <a:xfrm>
              <a:off x="228600" y="2514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 be merged into single split contact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8" name="Straight Arrow Connector 397"/>
            <p:cNvCxnSpPr>
              <a:stCxn id="395" idx="3"/>
            </p:cNvCxnSpPr>
            <p:nvPr/>
          </p:nvCxnSpPr>
          <p:spPr>
            <a:xfrm flipV="1">
              <a:off x="1905000" y="2438400"/>
              <a:ext cx="1371600" cy="5378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stCxn id="395" idx="3"/>
              <a:endCxn id="357" idx="2"/>
            </p:cNvCxnSpPr>
            <p:nvPr/>
          </p:nvCxnSpPr>
          <p:spPr>
            <a:xfrm flipV="1">
              <a:off x="1905000" y="2438400"/>
              <a:ext cx="2705100" cy="5378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7010400" y="2438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SS</a:t>
            </a:r>
            <a:r>
              <a:rPr lang="en-US" dirty="0" smtClean="0"/>
              <a:t> contact to p-well</a:t>
            </a:r>
            <a:endParaRPr lang="en-US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990600" y="3200400"/>
            <a:ext cx="8001000" cy="3722132"/>
            <a:chOff x="990600" y="3200400"/>
            <a:chExt cx="8001000" cy="3722132"/>
          </a:xfrm>
        </p:grpSpPr>
        <p:grpSp>
          <p:nvGrpSpPr>
            <p:cNvPr id="4" name="Group 278"/>
            <p:cNvGrpSpPr/>
            <p:nvPr/>
          </p:nvGrpSpPr>
          <p:grpSpPr>
            <a:xfrm>
              <a:off x="3733800" y="4495799"/>
              <a:ext cx="914401" cy="914400"/>
              <a:chOff x="3505199" y="4343400"/>
              <a:chExt cx="914401" cy="914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05200" y="4343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6957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5433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3909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640000" flipH="1" flipV="1">
                <a:off x="3962400" y="4800600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 flipH="1" flipV="1">
                <a:off x="4229100" y="5067300"/>
                <a:ext cx="2286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" idx="0"/>
              </p:cNvCxnSpPr>
              <p:nvPr/>
            </p:nvCxnSpPr>
            <p:spPr>
              <a:xfrm rot="5400000" flipH="1" flipV="1">
                <a:off x="3390900" y="4457700"/>
                <a:ext cx="6858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28999" y="4419601"/>
                <a:ext cx="38100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/>
            <p:cNvSpPr/>
            <p:nvPr/>
          </p:nvSpPr>
          <p:spPr>
            <a:xfrm>
              <a:off x="3276600" y="4038600"/>
              <a:ext cx="1371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048000" y="3657600"/>
              <a:ext cx="3200400" cy="2438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 flipH="1" flipV="1">
              <a:off x="2515394" y="6323806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733800" y="6248400"/>
              <a:ext cx="2286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667000" y="5867400"/>
              <a:ext cx="609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009900" y="6057900"/>
              <a:ext cx="5334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3010694" y="6133306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733800" y="6172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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0400" y="6553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3</a:t>
              </a:r>
              <a:endParaRPr lang="en-US" dirty="0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048000" y="6629400"/>
              <a:ext cx="6858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667000" y="5410200"/>
              <a:ext cx="381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362200" y="541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2515394" y="5638006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667000" y="6094412"/>
              <a:ext cx="609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438400" y="5791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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>
              <a:off x="2629694" y="5980906"/>
              <a:ext cx="2286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3963194" y="6095206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1827211" y="4953001"/>
              <a:ext cx="915989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 flipH="1" flipV="1">
              <a:off x="5067697" y="5905897"/>
              <a:ext cx="98980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86200" y="6553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10800000">
              <a:off x="3962400" y="6248400"/>
              <a:ext cx="6858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 flipH="1" flipV="1">
              <a:off x="3161506" y="5599906"/>
              <a:ext cx="1600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114800" y="6248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3</a:t>
              </a:r>
              <a:endParaRPr lang="en-US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2362200" y="4722812"/>
              <a:ext cx="1752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 flipH="1" flipV="1">
              <a:off x="2514600" y="5180012"/>
              <a:ext cx="16002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6200000">
              <a:off x="2513805" y="4952207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2362200" y="4724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grpSp>
          <p:nvGrpSpPr>
            <p:cNvPr id="5" name="Group 281"/>
            <p:cNvGrpSpPr/>
            <p:nvPr/>
          </p:nvGrpSpPr>
          <p:grpSpPr>
            <a:xfrm>
              <a:off x="4602258" y="3648074"/>
              <a:ext cx="960342" cy="1762126"/>
              <a:chOff x="5059458" y="3495675"/>
              <a:chExt cx="960342" cy="176212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rot="5220000" flipH="1" flipV="1">
                <a:off x="4945158" y="4457700"/>
                <a:ext cx="6858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5524497" y="3543300"/>
                <a:ext cx="1524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5105397" y="4343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5275006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5056851" y="4294855"/>
                <a:ext cx="1219200" cy="7066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4866351" y="4104355"/>
                <a:ext cx="1447800" cy="8590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640000" flipH="1" flipV="1">
                <a:off x="5541706" y="4800600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5813169" y="5057774"/>
                <a:ext cx="2286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5013068" y="4414838"/>
                <a:ext cx="38100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5167083" y="4405087"/>
                <a:ext cx="1066800" cy="6386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63" idx="3"/>
              </p:cNvCxnSpPr>
              <p:nvPr/>
            </p:nvCxnSpPr>
            <p:spPr>
              <a:xfrm rot="5400000" flipH="1" flipV="1">
                <a:off x="4957533" y="4195537"/>
                <a:ext cx="1333500" cy="7910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4800598" y="3981455"/>
                <a:ext cx="1523999" cy="9143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5424262" y="4646129"/>
                <a:ext cx="750627" cy="43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27" idx="3"/>
              </p:cNvCxnSpPr>
              <p:nvPr/>
            </p:nvCxnSpPr>
            <p:spPr>
              <a:xfrm rot="5400000" flipH="1" flipV="1">
                <a:off x="5662383" y="4900387"/>
                <a:ext cx="457200" cy="2576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560000" flipH="1">
                <a:off x="5095870" y="4352926"/>
                <a:ext cx="351973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5052784" y="4396017"/>
                <a:ext cx="228599" cy="1233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5562597" y="3505200"/>
                <a:ext cx="4572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rot="5400000" flipH="1" flipV="1">
                <a:off x="5410198" y="3700459"/>
                <a:ext cx="762001" cy="4572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 flipH="1" flipV="1">
                <a:off x="5410198" y="3657600"/>
                <a:ext cx="685801" cy="3810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3" idx="1"/>
                <a:endCxn id="63" idx="0"/>
              </p:cNvCxnSpPr>
              <p:nvPr/>
            </p:nvCxnSpPr>
            <p:spPr>
              <a:xfrm rot="10800000" flipH="1">
                <a:off x="5562597" y="3505200"/>
                <a:ext cx="228600" cy="419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 flipH="1" flipV="1">
                <a:off x="5488778" y="3559967"/>
                <a:ext cx="304800" cy="1762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 flipH="1" flipV="1">
                <a:off x="5448297" y="3619500"/>
                <a:ext cx="5334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 flipH="1" flipV="1">
                <a:off x="5905497" y="5143500"/>
                <a:ext cx="1524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>
              <a:off x="3962400" y="4724400"/>
              <a:ext cx="6858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648200" y="4724400"/>
              <a:ext cx="6858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133600" y="4495800"/>
              <a:ext cx="1752601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133600" y="5410200"/>
              <a:ext cx="1752601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0800000">
              <a:off x="3732211" y="6629400"/>
              <a:ext cx="915989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905000" y="4724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cxnSp>
          <p:nvCxnSpPr>
            <p:cNvPr id="262" name="Straight Connector 261"/>
            <p:cNvCxnSpPr/>
            <p:nvPr/>
          </p:nvCxnSpPr>
          <p:spPr>
            <a:xfrm rot="5400000" flipH="1" flipV="1">
              <a:off x="5753100" y="5905500"/>
              <a:ext cx="990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286000" y="3884612"/>
              <a:ext cx="762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1600200" y="3657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 well</a:t>
              </a:r>
              <a:endParaRPr lang="en-US" dirty="0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1828800" y="4343400"/>
              <a:ext cx="1447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990600" y="4114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30000" dirty="0" smtClean="0"/>
                <a:t>+</a:t>
              </a:r>
              <a:r>
                <a:rPr lang="en-US" dirty="0" smtClean="0"/>
                <a:t> mask</a:t>
              </a:r>
              <a:endParaRPr lang="en-US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781800" y="3352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n-type features</a:t>
              </a:r>
              <a:endParaRPr lang="en-US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543801" y="4888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Metal</a:t>
              </a:r>
              <a:endParaRPr lang="en-US" dirty="0"/>
            </a:p>
          </p:txBody>
        </p:sp>
        <p:cxnSp>
          <p:nvCxnSpPr>
            <p:cNvPr id="277" name="Straight Arrow Connector 276"/>
            <p:cNvCxnSpPr/>
            <p:nvPr/>
          </p:nvCxnSpPr>
          <p:spPr>
            <a:xfrm rot="10800000">
              <a:off x="7391401" y="4888468"/>
              <a:ext cx="381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04"/>
            <p:cNvGrpSpPr/>
            <p:nvPr/>
          </p:nvGrpSpPr>
          <p:grpSpPr>
            <a:xfrm>
              <a:off x="3733800" y="4495006"/>
              <a:ext cx="3657600" cy="915194"/>
              <a:chOff x="2743200" y="4343400"/>
              <a:chExt cx="3657600" cy="91519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743200" y="4343400"/>
                <a:ext cx="36576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 rot="5400000">
                <a:off x="56395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5400000">
                <a:off x="5791994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54871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>
                <a:off x="53347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51823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>
                <a:off x="5029994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5400000">
                <a:off x="48760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4574382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5400000">
                <a:off x="4726782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rot="5400000">
                <a:off x="44203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42679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400000">
                <a:off x="41155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rot="5400000">
                <a:off x="38107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3963194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5400000">
                <a:off x="36568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5400000">
                <a:off x="35044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33520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5400000">
                <a:off x="3050382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3202782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5400000">
                <a:off x="28963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5400000">
                <a:off x="27439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25915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5400000">
                <a:off x="24391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rot="5400000">
                <a:off x="22867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6553200" y="4724400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SS</a:t>
              </a:r>
              <a:endParaRPr lang="en-US" baseline="-250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rot="10800000">
              <a:off x="4648200" y="5487988"/>
              <a:ext cx="3124200" cy="1508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7696200" y="544966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SS</a:t>
              </a:r>
              <a:r>
                <a:rPr lang="en-US" dirty="0" smtClean="0"/>
                <a:t> contact to p-well</a:t>
              </a:r>
              <a:endParaRPr lang="en-US" dirty="0"/>
            </a:p>
          </p:txBody>
        </p:sp>
        <p:cxnSp>
          <p:nvCxnSpPr>
            <p:cNvPr id="195" name="Straight Connector 194"/>
            <p:cNvCxnSpPr/>
            <p:nvPr/>
          </p:nvCxnSpPr>
          <p:spPr>
            <a:xfrm rot="16200000" flipH="1">
              <a:off x="4418806" y="4953000"/>
              <a:ext cx="45720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562600" y="6260068"/>
              <a:ext cx="6858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7150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3</a:t>
              </a:r>
              <a:endParaRPr lang="en-US" dirty="0"/>
            </a:p>
          </p:txBody>
        </p:sp>
        <p:cxnSp>
          <p:nvCxnSpPr>
            <p:cNvPr id="206" name="Straight Connector 205"/>
            <p:cNvCxnSpPr/>
            <p:nvPr/>
          </p:nvCxnSpPr>
          <p:spPr>
            <a:xfrm rot="16200000">
              <a:off x="2513805" y="4266407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362200" y="4038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2362200" y="4038600"/>
              <a:ext cx="9144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2438400" y="441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</a:t>
              </a:r>
              <a:endParaRPr lang="en-US" dirty="0"/>
            </a:p>
          </p:txBody>
        </p:sp>
        <p:cxnSp>
          <p:nvCxnSpPr>
            <p:cNvPr id="255" name="Straight Connector 254"/>
            <p:cNvCxnSpPr/>
            <p:nvPr/>
          </p:nvCxnSpPr>
          <p:spPr>
            <a:xfrm rot="5400000">
              <a:off x="2629694" y="4609306"/>
              <a:ext cx="2286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0800000">
              <a:off x="3276600" y="6248400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3276600" y="6183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sp>
          <p:nvSpPr>
            <p:cNvPr id="402" name="Down Arrow 401"/>
            <p:cNvSpPr/>
            <p:nvPr/>
          </p:nvSpPr>
          <p:spPr>
            <a:xfrm>
              <a:off x="4343400" y="3200400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/>
            <p:cNvCxnSpPr/>
            <p:nvPr/>
          </p:nvCxnSpPr>
          <p:spPr>
            <a:xfrm rot="5400000" flipH="1" flipV="1">
              <a:off x="5182394" y="3620869"/>
              <a:ext cx="152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/>
            <p:nvPr/>
          </p:nvCxnSpPr>
          <p:spPr>
            <a:xfrm>
              <a:off x="5258594" y="3544669"/>
              <a:ext cx="1447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p-well CMOS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6324600" y="762000"/>
            <a:ext cx="732972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rot="10800000">
            <a:off x="6096000" y="3733801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7237411" y="4875211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2578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5181600" y="3657600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 flipH="1" flipV="1">
            <a:off x="5410994" y="4266406"/>
            <a:ext cx="1371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0960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4191000" y="4646611"/>
            <a:ext cx="3200400" cy="15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4114800" y="5105399"/>
            <a:ext cx="327660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6200000">
            <a:off x="7011194" y="4876006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7818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733800" y="46482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410200" y="46482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6553200" y="3962400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00800" y="4419600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620000" y="464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sp>
        <p:nvSpPr>
          <p:cNvPr id="125" name="Line 12"/>
          <p:cNvSpPr>
            <a:spLocks noChangeShapeType="1"/>
          </p:cNvSpPr>
          <p:nvPr/>
        </p:nvSpPr>
        <p:spPr bwMode="auto">
          <a:xfrm flipH="1" flipV="1">
            <a:off x="6769100" y="2120900"/>
            <a:ext cx="6381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3" descr="Small checker board"/>
          <p:cNvSpPr>
            <a:spLocks noChangeArrowheads="1"/>
          </p:cNvSpPr>
          <p:nvPr/>
        </p:nvSpPr>
        <p:spPr bwMode="auto">
          <a:xfrm flipH="1">
            <a:off x="3232150" y="1635125"/>
            <a:ext cx="585787" cy="146050"/>
          </a:xfrm>
          <a:prstGeom prst="rect">
            <a:avLst/>
          </a:prstGeom>
          <a:pattFill prst="smCheck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14"/>
          <p:cNvSpPr txBox="1">
            <a:spLocks noChangeArrowheads="1"/>
          </p:cNvSpPr>
          <p:nvPr/>
        </p:nvSpPr>
        <p:spPr bwMode="auto">
          <a:xfrm flipH="1">
            <a:off x="3200400" y="1971675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P</a:t>
            </a:r>
            <a:endParaRPr lang="en-GB"/>
          </a:p>
        </p:txBody>
      </p:sp>
      <p:sp>
        <p:nvSpPr>
          <p:cNvPr id="131" name="Rectangle 15"/>
          <p:cNvSpPr>
            <a:spLocks noChangeArrowheads="1"/>
          </p:cNvSpPr>
          <p:nvPr/>
        </p:nvSpPr>
        <p:spPr bwMode="auto">
          <a:xfrm flipH="1">
            <a:off x="2247899" y="1862138"/>
            <a:ext cx="5019675" cy="126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7"/>
          <p:cNvSpPr>
            <a:spLocks noChangeArrowheads="1"/>
          </p:cNvSpPr>
          <p:nvPr/>
        </p:nvSpPr>
        <p:spPr bwMode="auto">
          <a:xfrm flipH="1">
            <a:off x="2573337" y="1858963"/>
            <a:ext cx="1930400" cy="769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8"/>
          <p:cNvSpPr>
            <a:spLocks noChangeArrowheads="1"/>
          </p:cNvSpPr>
          <p:nvPr/>
        </p:nvSpPr>
        <p:spPr bwMode="auto">
          <a:xfrm flipH="1">
            <a:off x="7024687" y="1725613"/>
            <a:ext cx="231775" cy="128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9"/>
          <p:cNvSpPr>
            <a:spLocks noChangeArrowheads="1"/>
          </p:cNvSpPr>
          <p:nvPr/>
        </p:nvSpPr>
        <p:spPr bwMode="auto">
          <a:xfrm flipH="1">
            <a:off x="2247900" y="1746250"/>
            <a:ext cx="450850" cy="1190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20"/>
          <p:cNvSpPr>
            <a:spLocks noChangeArrowheads="1"/>
          </p:cNvSpPr>
          <p:nvPr/>
        </p:nvSpPr>
        <p:spPr bwMode="auto">
          <a:xfrm flipH="1">
            <a:off x="4364037" y="1746250"/>
            <a:ext cx="915988" cy="1190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21" descr="Recycled paper"/>
          <p:cNvSpPr>
            <a:spLocks noChangeArrowheads="1"/>
          </p:cNvSpPr>
          <p:nvPr/>
        </p:nvSpPr>
        <p:spPr bwMode="auto">
          <a:xfrm flipH="1">
            <a:off x="5761037" y="1789113"/>
            <a:ext cx="596900" cy="76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22" descr="Recycled paper"/>
          <p:cNvSpPr>
            <a:spLocks noChangeArrowheads="1"/>
          </p:cNvSpPr>
          <p:nvPr/>
        </p:nvSpPr>
        <p:spPr bwMode="auto">
          <a:xfrm flipH="1">
            <a:off x="3222625" y="1785938"/>
            <a:ext cx="596900" cy="76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Rectangle 23" descr="Small checker board"/>
          <p:cNvSpPr>
            <a:spLocks noChangeArrowheads="1"/>
          </p:cNvSpPr>
          <p:nvPr/>
        </p:nvSpPr>
        <p:spPr bwMode="auto">
          <a:xfrm flipH="1">
            <a:off x="5772150" y="1635125"/>
            <a:ext cx="585787" cy="146050"/>
          </a:xfrm>
          <a:prstGeom prst="rect">
            <a:avLst/>
          </a:prstGeom>
          <a:pattFill prst="smCheck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24" descr="Light horizontal"/>
          <p:cNvSpPr>
            <a:spLocks noChangeArrowheads="1"/>
          </p:cNvSpPr>
          <p:nvPr/>
        </p:nvSpPr>
        <p:spPr bwMode="auto">
          <a:xfrm flipH="1">
            <a:off x="6361112" y="1858963"/>
            <a:ext cx="493713" cy="231775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Rectangle 25" descr="Light horizontal"/>
          <p:cNvSpPr>
            <a:spLocks noChangeArrowheads="1"/>
          </p:cNvSpPr>
          <p:nvPr/>
        </p:nvSpPr>
        <p:spPr bwMode="auto">
          <a:xfrm flipH="1">
            <a:off x="5265737" y="1854200"/>
            <a:ext cx="493713" cy="231775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Text Box 26"/>
          <p:cNvSpPr txBox="1">
            <a:spLocks noChangeArrowheads="1"/>
          </p:cNvSpPr>
          <p:nvPr/>
        </p:nvSpPr>
        <p:spPr bwMode="auto">
          <a:xfrm flipH="1">
            <a:off x="7102475" y="2255838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P+</a:t>
            </a:r>
            <a:endParaRPr lang="en-GB"/>
          </a:p>
        </p:txBody>
      </p:sp>
      <p:sp>
        <p:nvSpPr>
          <p:cNvPr id="217" name="Line 27"/>
          <p:cNvSpPr>
            <a:spLocks noChangeShapeType="1"/>
          </p:cNvSpPr>
          <p:nvPr/>
        </p:nvSpPr>
        <p:spPr bwMode="auto">
          <a:xfrm flipH="1" flipV="1">
            <a:off x="4251325" y="2127250"/>
            <a:ext cx="6381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" name="Rectangle 28" descr="25%"/>
          <p:cNvSpPr>
            <a:spLocks noChangeArrowheads="1"/>
          </p:cNvSpPr>
          <p:nvPr/>
        </p:nvSpPr>
        <p:spPr bwMode="auto">
          <a:xfrm flipH="1">
            <a:off x="3843337" y="1865313"/>
            <a:ext cx="493713" cy="231775"/>
          </a:xfrm>
          <a:prstGeom prst="rect">
            <a:avLst/>
          </a:prstGeom>
          <a:pattFill prst="pct25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Rectangle 29" descr="25%"/>
          <p:cNvSpPr>
            <a:spLocks noChangeArrowheads="1"/>
          </p:cNvSpPr>
          <p:nvPr/>
        </p:nvSpPr>
        <p:spPr bwMode="auto">
          <a:xfrm flipH="1">
            <a:off x="2908300" y="1860550"/>
            <a:ext cx="304800" cy="217488"/>
          </a:xfrm>
          <a:prstGeom prst="rect">
            <a:avLst/>
          </a:prstGeom>
          <a:pattFill prst="pct25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Text Box 30"/>
          <p:cNvSpPr txBox="1">
            <a:spLocks noChangeArrowheads="1"/>
          </p:cNvSpPr>
          <p:nvPr/>
        </p:nvSpPr>
        <p:spPr bwMode="auto">
          <a:xfrm flipH="1">
            <a:off x="4584700" y="2262188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N+</a:t>
            </a:r>
            <a:endParaRPr lang="en-GB"/>
          </a:p>
        </p:txBody>
      </p:sp>
      <p:sp>
        <p:nvSpPr>
          <p:cNvPr id="221" name="Rectangle 31" descr="Light horizontal"/>
          <p:cNvSpPr>
            <a:spLocks noChangeArrowheads="1"/>
          </p:cNvSpPr>
          <p:nvPr/>
        </p:nvSpPr>
        <p:spPr bwMode="auto">
          <a:xfrm flipH="1">
            <a:off x="2697162" y="1865313"/>
            <a:ext cx="203200" cy="21748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Rectangle 32" descr="25%"/>
          <p:cNvSpPr>
            <a:spLocks noChangeArrowheads="1"/>
          </p:cNvSpPr>
          <p:nvPr/>
        </p:nvSpPr>
        <p:spPr bwMode="auto">
          <a:xfrm flipH="1">
            <a:off x="6848475" y="1854200"/>
            <a:ext cx="174625" cy="231775"/>
          </a:xfrm>
          <a:prstGeom prst="rect">
            <a:avLst/>
          </a:prstGeom>
          <a:pattFill prst="pct25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Text Box 33"/>
          <p:cNvSpPr txBox="1">
            <a:spLocks noChangeArrowheads="1"/>
          </p:cNvSpPr>
          <p:nvPr/>
        </p:nvSpPr>
        <p:spPr bwMode="auto">
          <a:xfrm flipH="1">
            <a:off x="7175500" y="1006475"/>
            <a:ext cx="20447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N+ for N-substrate contact)</a:t>
            </a:r>
            <a:endParaRPr lang="en-GB"/>
          </a:p>
          <a:p>
            <a:pPr algn="l">
              <a:spcBef>
                <a:spcPct val="50000"/>
              </a:spcBef>
            </a:pPr>
            <a:endParaRPr lang="en-GB"/>
          </a:p>
        </p:txBody>
      </p:sp>
      <p:sp>
        <p:nvSpPr>
          <p:cNvPr id="224" name="Line 34"/>
          <p:cNvSpPr>
            <a:spLocks noChangeShapeType="1"/>
          </p:cNvSpPr>
          <p:nvPr/>
        </p:nvSpPr>
        <p:spPr bwMode="auto">
          <a:xfrm flipH="1">
            <a:off x="6985000" y="1249363"/>
            <a:ext cx="566737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" name="Text Box 35"/>
          <p:cNvSpPr txBox="1">
            <a:spLocks noChangeArrowheads="1"/>
          </p:cNvSpPr>
          <p:nvPr/>
        </p:nvSpPr>
        <p:spPr bwMode="auto">
          <a:xfrm flipH="1">
            <a:off x="76200" y="1058863"/>
            <a:ext cx="190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 dirty="0"/>
              <a:t>P+ (for P-substrate contact)</a:t>
            </a:r>
            <a:endParaRPr lang="en-GB" dirty="0"/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>
            <a:off x="1890712" y="1235075"/>
            <a:ext cx="914400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 flipH="1">
            <a:off x="6588125" y="928688"/>
            <a:ext cx="695325" cy="930275"/>
            <a:chOff x="1220" y="2559"/>
            <a:chExt cx="438" cy="586"/>
          </a:xfrm>
        </p:grpSpPr>
        <p:sp>
          <p:nvSpPr>
            <p:cNvPr id="228" name="Line 38"/>
            <p:cNvSpPr>
              <a:spLocks noChangeShapeType="1"/>
            </p:cNvSpPr>
            <p:nvPr/>
          </p:nvSpPr>
          <p:spPr bwMode="auto">
            <a:xfrm flipV="1">
              <a:off x="1646" y="2789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39"/>
            <p:cNvSpPr>
              <a:spLocks noChangeShapeType="1"/>
            </p:cNvSpPr>
            <p:nvPr/>
          </p:nvSpPr>
          <p:spPr bwMode="auto">
            <a:xfrm flipV="1">
              <a:off x="1445" y="278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40"/>
            <p:cNvSpPr>
              <a:spLocks noChangeShapeType="1"/>
            </p:cNvSpPr>
            <p:nvPr/>
          </p:nvSpPr>
          <p:spPr bwMode="auto">
            <a:xfrm flipH="1">
              <a:off x="1445" y="2780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41"/>
            <p:cNvSpPr>
              <a:spLocks noChangeShapeType="1"/>
            </p:cNvSpPr>
            <p:nvPr/>
          </p:nvSpPr>
          <p:spPr bwMode="auto">
            <a:xfrm flipH="1">
              <a:off x="1362" y="2779"/>
              <a:ext cx="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 Box 42"/>
            <p:cNvSpPr txBox="1">
              <a:spLocks noChangeArrowheads="1"/>
            </p:cNvSpPr>
            <p:nvPr/>
          </p:nvSpPr>
          <p:spPr bwMode="auto">
            <a:xfrm>
              <a:off x="1220" y="2559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IE"/>
                <a:t>Vdd</a:t>
              </a:r>
              <a:endParaRPr lang="en-GB"/>
            </a:p>
          </p:txBody>
        </p:sp>
      </p:grpSp>
      <p:sp>
        <p:nvSpPr>
          <p:cNvPr id="233" name="Line 43"/>
          <p:cNvSpPr>
            <a:spLocks noChangeShapeType="1"/>
          </p:cNvSpPr>
          <p:nvPr/>
        </p:nvSpPr>
        <p:spPr bwMode="auto">
          <a:xfrm flipH="1" flipV="1">
            <a:off x="2811462" y="1300163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" name="Line 44"/>
          <p:cNvSpPr>
            <a:spLocks noChangeShapeType="1"/>
          </p:cNvSpPr>
          <p:nvPr/>
        </p:nvSpPr>
        <p:spPr bwMode="auto">
          <a:xfrm flipH="1" flipV="1">
            <a:off x="3130550" y="1295400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Line 45"/>
          <p:cNvSpPr>
            <a:spLocks noChangeShapeType="1"/>
          </p:cNvSpPr>
          <p:nvPr/>
        </p:nvSpPr>
        <p:spPr bwMode="auto">
          <a:xfrm>
            <a:off x="2811462" y="128587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Line 46"/>
          <p:cNvSpPr>
            <a:spLocks noChangeShapeType="1"/>
          </p:cNvSpPr>
          <p:nvPr/>
        </p:nvSpPr>
        <p:spPr bwMode="auto">
          <a:xfrm>
            <a:off x="3130550" y="1298575"/>
            <a:ext cx="13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" name="Text Box 47"/>
          <p:cNvSpPr txBox="1">
            <a:spLocks noChangeArrowheads="1"/>
          </p:cNvSpPr>
          <p:nvPr/>
        </p:nvSpPr>
        <p:spPr bwMode="auto">
          <a:xfrm flipH="1">
            <a:off x="2792412" y="935038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Vss</a:t>
            </a:r>
            <a:endParaRPr lang="en-GB"/>
          </a:p>
        </p:txBody>
      </p:sp>
      <p:sp>
        <p:nvSpPr>
          <p:cNvPr id="238" name="Line 48"/>
          <p:cNvSpPr>
            <a:spLocks noChangeShapeType="1"/>
          </p:cNvSpPr>
          <p:nvPr/>
        </p:nvSpPr>
        <p:spPr bwMode="auto">
          <a:xfrm flipH="1">
            <a:off x="4822825" y="5524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 flipH="1">
            <a:off x="3516312" y="304800"/>
            <a:ext cx="2525713" cy="1336675"/>
            <a:chOff x="2002" y="2166"/>
            <a:chExt cx="1591" cy="842"/>
          </a:xfrm>
        </p:grpSpPr>
        <p:sp>
          <p:nvSpPr>
            <p:cNvPr id="240" name="Line 50"/>
            <p:cNvSpPr>
              <a:spLocks noChangeShapeType="1"/>
            </p:cNvSpPr>
            <p:nvPr/>
          </p:nvSpPr>
          <p:spPr bwMode="auto">
            <a:xfrm flipV="1">
              <a:off x="2002" y="2395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51"/>
            <p:cNvSpPr>
              <a:spLocks noChangeShapeType="1"/>
            </p:cNvSpPr>
            <p:nvPr/>
          </p:nvSpPr>
          <p:spPr bwMode="auto">
            <a:xfrm flipV="1">
              <a:off x="3588" y="2392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52"/>
            <p:cNvSpPr>
              <a:spLocks noChangeShapeType="1"/>
            </p:cNvSpPr>
            <p:nvPr/>
          </p:nvSpPr>
          <p:spPr bwMode="auto">
            <a:xfrm>
              <a:off x="2002" y="2395"/>
              <a:ext cx="1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Text Box 53"/>
            <p:cNvSpPr txBox="1">
              <a:spLocks noChangeArrowheads="1"/>
            </p:cNvSpPr>
            <p:nvPr/>
          </p:nvSpPr>
          <p:spPr bwMode="auto">
            <a:xfrm>
              <a:off x="2712" y="2166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IE"/>
                <a:t>Vin</a:t>
              </a:r>
              <a:endParaRPr lang="en-GB"/>
            </a:p>
          </p:txBody>
        </p:sp>
      </p:grpSp>
      <p:sp>
        <p:nvSpPr>
          <p:cNvPr id="244" name="Line 54"/>
          <p:cNvSpPr>
            <a:spLocks noChangeShapeType="1"/>
          </p:cNvSpPr>
          <p:nvPr/>
        </p:nvSpPr>
        <p:spPr bwMode="auto">
          <a:xfrm flipH="1" flipV="1">
            <a:off x="5518150" y="1198563"/>
            <a:ext cx="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" name="Line 55"/>
          <p:cNvSpPr>
            <a:spLocks noChangeShapeType="1"/>
          </p:cNvSpPr>
          <p:nvPr/>
        </p:nvSpPr>
        <p:spPr bwMode="auto">
          <a:xfrm flipH="1" flipV="1">
            <a:off x="4114800" y="1195388"/>
            <a:ext cx="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" name="Line 56"/>
          <p:cNvSpPr>
            <a:spLocks noChangeShapeType="1"/>
          </p:cNvSpPr>
          <p:nvPr/>
        </p:nvSpPr>
        <p:spPr bwMode="auto">
          <a:xfrm flipH="1">
            <a:off x="4081462" y="1198563"/>
            <a:ext cx="143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" name="Text Box 57"/>
          <p:cNvSpPr txBox="1">
            <a:spLocks noChangeArrowheads="1"/>
          </p:cNvSpPr>
          <p:nvPr/>
        </p:nvSpPr>
        <p:spPr bwMode="auto">
          <a:xfrm flipH="1">
            <a:off x="3941762" y="855663"/>
            <a:ext cx="695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IE"/>
              <a:t>Vout</a:t>
            </a:r>
            <a:endParaRPr lang="en-GB"/>
          </a:p>
        </p:txBody>
      </p:sp>
      <p:sp>
        <p:nvSpPr>
          <p:cNvPr id="248" name="Line 58"/>
          <p:cNvSpPr>
            <a:spLocks noChangeShapeType="1"/>
          </p:cNvSpPr>
          <p:nvPr/>
        </p:nvSpPr>
        <p:spPr bwMode="auto">
          <a:xfrm flipH="1">
            <a:off x="4575175" y="1074738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Text Box 59"/>
          <p:cNvSpPr txBox="1">
            <a:spLocks noChangeArrowheads="1"/>
          </p:cNvSpPr>
          <p:nvPr/>
        </p:nvSpPr>
        <p:spPr bwMode="auto">
          <a:xfrm flipH="1">
            <a:off x="5334000" y="21336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err="1" smtClean="0"/>
              <a:t>pMOS</a:t>
            </a:r>
            <a:endParaRPr lang="en-GB" dirty="0"/>
          </a:p>
        </p:txBody>
      </p:sp>
      <p:sp>
        <p:nvSpPr>
          <p:cNvPr id="250" name="Text Box 60"/>
          <p:cNvSpPr txBox="1">
            <a:spLocks noChangeArrowheads="1"/>
          </p:cNvSpPr>
          <p:nvPr/>
        </p:nvSpPr>
        <p:spPr bwMode="auto">
          <a:xfrm flipH="1">
            <a:off x="2743200" y="25908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err="1" smtClean="0"/>
              <a:t>nMOS</a:t>
            </a:r>
            <a:endParaRPr lang="en-GB" dirty="0"/>
          </a:p>
        </p:txBody>
      </p:sp>
      <p:sp>
        <p:nvSpPr>
          <p:cNvPr id="251" name="Line 62"/>
          <p:cNvSpPr>
            <a:spLocks noChangeShapeType="1"/>
          </p:cNvSpPr>
          <p:nvPr/>
        </p:nvSpPr>
        <p:spPr bwMode="auto">
          <a:xfrm flipH="1" flipV="1">
            <a:off x="3200400" y="1971675"/>
            <a:ext cx="16764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Line 63"/>
          <p:cNvSpPr>
            <a:spLocks noChangeShapeType="1"/>
          </p:cNvSpPr>
          <p:nvPr/>
        </p:nvSpPr>
        <p:spPr bwMode="auto">
          <a:xfrm flipH="1" flipV="1">
            <a:off x="5791200" y="1971675"/>
            <a:ext cx="16002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5" name="Text Box 60"/>
          <p:cNvSpPr txBox="1">
            <a:spLocks noChangeArrowheads="1"/>
          </p:cNvSpPr>
          <p:nvPr/>
        </p:nvSpPr>
        <p:spPr bwMode="auto">
          <a:xfrm flipH="1">
            <a:off x="2743200" y="22860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/>
              <a:t>p well </a:t>
            </a:r>
            <a:endParaRPr lang="en-GB" dirty="0"/>
          </a:p>
        </p:txBody>
      </p:sp>
      <p:sp>
        <p:nvSpPr>
          <p:cNvPr id="276" name="TextBox 275"/>
          <p:cNvSpPr txBox="1"/>
          <p:nvPr/>
        </p:nvSpPr>
        <p:spPr>
          <a:xfrm>
            <a:off x="9906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grpSp>
        <p:nvGrpSpPr>
          <p:cNvPr id="10" name="Group 204"/>
          <p:cNvGrpSpPr/>
          <p:nvPr/>
        </p:nvGrpSpPr>
        <p:grpSpPr>
          <a:xfrm>
            <a:off x="2057400" y="4419600"/>
            <a:ext cx="4953000" cy="915194"/>
            <a:chOff x="2667000" y="4343400"/>
            <a:chExt cx="4953000" cy="915194"/>
          </a:xfrm>
        </p:grpSpPr>
        <p:sp>
          <p:nvSpPr>
            <p:cNvPr id="2" name="Rectangle 1"/>
            <p:cNvSpPr/>
            <p:nvPr/>
          </p:nvSpPr>
          <p:spPr>
            <a:xfrm>
              <a:off x="2667000" y="4343400"/>
              <a:ext cx="495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rot="5400000">
              <a:off x="6858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011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704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552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400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098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250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5944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5791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5639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5334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5487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5180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5028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4876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4574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4726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4420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4267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4115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3810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3963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3656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3504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3352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3050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3202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2896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2743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2591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4391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286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2133600" y="4648200"/>
            <a:ext cx="533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3505198" y="4400550"/>
            <a:ext cx="914402" cy="929512"/>
            <a:chOff x="457199" y="4328289"/>
            <a:chExt cx="914402" cy="929512"/>
          </a:xfrm>
        </p:grpSpPr>
        <p:sp>
          <p:nvSpPr>
            <p:cNvPr id="3" name="Rectangle 2"/>
            <p:cNvSpPr/>
            <p:nvPr/>
          </p:nvSpPr>
          <p:spPr>
            <a:xfrm>
              <a:off x="457201" y="4343399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647701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504827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42901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640000" flipH="1" flipV="1">
              <a:off x="895349" y="4800599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1181101" y="5067299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285006" y="4500482"/>
              <a:ext cx="777112" cy="432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400052" y="4419600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 flipH="1" flipV="1">
              <a:off x="769257" y="4655458"/>
              <a:ext cx="762000" cy="442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 flipH="1" flipV="1">
              <a:off x="586015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 flipH="1" flipV="1">
              <a:off x="433615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endCxn id="3" idx="3"/>
            </p:cNvCxnSpPr>
            <p:nvPr/>
          </p:nvCxnSpPr>
          <p:spPr>
            <a:xfrm rot="5400000" flipH="1" flipV="1">
              <a:off x="1031198" y="4906025"/>
              <a:ext cx="445828" cy="234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 flipH="1" flipV="1">
              <a:off x="1302657" y="5188858"/>
              <a:ext cx="76200" cy="61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 flipH="1" flipV="1">
              <a:off x="419101" y="4381503"/>
              <a:ext cx="228599" cy="152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 flipH="1" flipV="1">
              <a:off x="2667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640000" flipH="1" flipV="1">
              <a:off x="325691" y="4485911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 flipH="1" flipV="1">
              <a:off x="464457" y="4350657"/>
              <a:ext cx="76200" cy="61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16200000">
            <a:off x="6553994" y="4190206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 flipH="1" flipV="1">
            <a:off x="6172200" y="3581400"/>
            <a:ext cx="762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rot="5400000" flipH="1" flipV="1">
            <a:off x="5105400" y="3962400"/>
            <a:ext cx="1524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59436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3</a:t>
            </a:r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5867400" y="3427412"/>
            <a:ext cx="6858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4724400" y="3960812"/>
            <a:ext cx="18288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5400000">
            <a:off x="3620294" y="5066506"/>
            <a:ext cx="22098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6200000" flipH="1">
            <a:off x="5448299" y="5067299"/>
            <a:ext cx="2209800" cy="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7239000" y="4659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289" name="Straight Connector 288"/>
          <p:cNvCxnSpPr/>
          <p:nvPr/>
        </p:nvCxnSpPr>
        <p:spPr>
          <a:xfrm rot="5400000" flipH="1" flipV="1">
            <a:off x="4496594" y="4266406"/>
            <a:ext cx="1371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477000" y="5332412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5400000" flipH="1" flipV="1">
            <a:off x="4534694" y="3771106"/>
            <a:ext cx="381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47244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296" name="Straight Connector 295"/>
          <p:cNvCxnSpPr/>
          <p:nvPr/>
        </p:nvCxnSpPr>
        <p:spPr>
          <a:xfrm rot="10800000">
            <a:off x="4724400" y="37338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/>
          <p:cNvGrpSpPr/>
          <p:nvPr/>
        </p:nvGrpSpPr>
        <p:grpSpPr>
          <a:xfrm>
            <a:off x="5181600" y="4419600"/>
            <a:ext cx="928530" cy="1752600"/>
            <a:chOff x="7772400" y="5638800"/>
            <a:chExt cx="928530" cy="1752600"/>
          </a:xfrm>
        </p:grpSpPr>
        <p:sp>
          <p:nvSpPr>
            <p:cNvPr id="27" name="Rectangle 26"/>
            <p:cNvSpPr/>
            <p:nvPr/>
          </p:nvSpPr>
          <p:spPr>
            <a:xfrm flipV="1">
              <a:off x="7772400" y="5638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8220075" y="6553200"/>
              <a:ext cx="45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220000">
              <a:off x="8126061" y="5981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7586663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640000">
              <a:off x="7624763" y="57912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734300" y="5686426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 flipV="1">
              <a:off x="8442070" y="6929436"/>
              <a:ext cx="258860" cy="4619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8061069" y="62484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7739063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7870569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8061069" y="64770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8061069" y="67818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8556369" y="7277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/>
          <p:cNvSpPr txBox="1"/>
          <p:nvPr/>
        </p:nvSpPr>
        <p:spPr>
          <a:xfrm>
            <a:off x="3200400" y="5562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 </a:t>
            </a:r>
            <a:r>
              <a:rPr lang="en-US" dirty="0" smtClean="0"/>
              <a:t>contact to substrate</a:t>
            </a:r>
            <a:endParaRPr lang="en-US" dirty="0"/>
          </a:p>
        </p:txBody>
      </p:sp>
      <p:cxnSp>
        <p:nvCxnSpPr>
          <p:cNvPr id="318" name="Straight Arrow Connector 317"/>
          <p:cNvCxnSpPr/>
          <p:nvPr/>
        </p:nvCxnSpPr>
        <p:spPr>
          <a:xfrm rot="5400000" flipH="1" flipV="1">
            <a:off x="3619500" y="54483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5181600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p-type features</a:t>
            </a:r>
            <a:endParaRPr lang="en-US" dirty="0"/>
          </a:p>
        </p:txBody>
      </p:sp>
      <p:cxnSp>
        <p:nvCxnSpPr>
          <p:cNvPr id="321" name="Straight Arrow Connector 320"/>
          <p:cNvCxnSpPr>
            <a:stCxn id="63" idx="0"/>
          </p:cNvCxnSpPr>
          <p:nvPr/>
        </p:nvCxnSpPr>
        <p:spPr>
          <a:xfrm rot="16200000" flipH="1">
            <a:off x="5748337" y="6281737"/>
            <a:ext cx="22860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1752600" y="4648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p-well CMOS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6781800" y="304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733800" y="990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410200" y="990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7162800" y="106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grpSp>
        <p:nvGrpSpPr>
          <p:cNvPr id="6" name="Group 204"/>
          <p:cNvGrpSpPr/>
          <p:nvPr/>
        </p:nvGrpSpPr>
        <p:grpSpPr>
          <a:xfrm>
            <a:off x="2057400" y="762000"/>
            <a:ext cx="4953000" cy="915194"/>
            <a:chOff x="2667000" y="4343400"/>
            <a:chExt cx="4953000" cy="915194"/>
          </a:xfrm>
        </p:grpSpPr>
        <p:sp>
          <p:nvSpPr>
            <p:cNvPr id="2" name="Rectangle 1"/>
            <p:cNvSpPr/>
            <p:nvPr/>
          </p:nvSpPr>
          <p:spPr>
            <a:xfrm>
              <a:off x="2667000" y="4343400"/>
              <a:ext cx="49530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rot="5400000">
              <a:off x="6858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011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704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6552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400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6098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250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5944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5791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5639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5334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5487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5180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5028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4876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4574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4726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4420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4267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4115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3810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3963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3656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3504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3352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3050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3202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2896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2743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2591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4391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286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2133600" y="990600"/>
            <a:ext cx="533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grpSp>
        <p:nvGrpSpPr>
          <p:cNvPr id="7" name="Group 210"/>
          <p:cNvGrpSpPr/>
          <p:nvPr/>
        </p:nvGrpSpPr>
        <p:grpSpPr>
          <a:xfrm>
            <a:off x="3505198" y="742950"/>
            <a:ext cx="914402" cy="929512"/>
            <a:chOff x="457199" y="4328289"/>
            <a:chExt cx="914402" cy="929512"/>
          </a:xfrm>
        </p:grpSpPr>
        <p:sp>
          <p:nvSpPr>
            <p:cNvPr id="3" name="Rectangle 2"/>
            <p:cNvSpPr/>
            <p:nvPr/>
          </p:nvSpPr>
          <p:spPr>
            <a:xfrm>
              <a:off x="457201" y="4343399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647701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504827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42901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640000" flipH="1" flipV="1">
              <a:off x="895349" y="4800599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1181101" y="5067299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285006" y="4500482"/>
              <a:ext cx="777112" cy="432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400052" y="4419600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 flipH="1" flipV="1">
              <a:off x="769257" y="4655458"/>
              <a:ext cx="762000" cy="442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 flipH="1" flipV="1">
              <a:off x="586015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 flipH="1" flipV="1">
              <a:off x="433615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endCxn id="3" idx="3"/>
            </p:cNvCxnSpPr>
            <p:nvPr/>
          </p:nvCxnSpPr>
          <p:spPr>
            <a:xfrm rot="5400000" flipH="1" flipV="1">
              <a:off x="1031198" y="4906025"/>
              <a:ext cx="445828" cy="234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 flipH="1" flipV="1">
              <a:off x="1302657" y="5188858"/>
              <a:ext cx="76200" cy="61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 flipH="1" flipV="1">
              <a:off x="419101" y="4381503"/>
              <a:ext cx="228599" cy="152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 flipH="1" flipV="1">
              <a:off x="2667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640000" flipH="1" flipV="1">
              <a:off x="325691" y="4485911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 flipH="1" flipV="1">
              <a:off x="464457" y="4350657"/>
              <a:ext cx="76200" cy="61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2" name="Straight Connector 281"/>
          <p:cNvCxnSpPr/>
          <p:nvPr/>
        </p:nvCxnSpPr>
        <p:spPr>
          <a:xfrm>
            <a:off x="4724400" y="303212"/>
            <a:ext cx="18288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5400000">
            <a:off x="3620294" y="1408906"/>
            <a:ext cx="22098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6200000" flipH="1">
            <a:off x="5448299" y="1409699"/>
            <a:ext cx="2209800" cy="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4"/>
          <p:cNvGrpSpPr/>
          <p:nvPr/>
        </p:nvGrpSpPr>
        <p:grpSpPr>
          <a:xfrm>
            <a:off x="5181600" y="762000"/>
            <a:ext cx="928530" cy="1752600"/>
            <a:chOff x="7772400" y="5638800"/>
            <a:chExt cx="928530" cy="1752600"/>
          </a:xfrm>
        </p:grpSpPr>
        <p:sp>
          <p:nvSpPr>
            <p:cNvPr id="27" name="Rectangle 26"/>
            <p:cNvSpPr/>
            <p:nvPr/>
          </p:nvSpPr>
          <p:spPr>
            <a:xfrm flipV="1">
              <a:off x="7772400" y="5638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8220075" y="6553200"/>
              <a:ext cx="45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220000">
              <a:off x="8126061" y="5981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7586663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640000">
              <a:off x="7624763" y="57912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734300" y="5686426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 flipV="1">
              <a:off x="8442070" y="6929436"/>
              <a:ext cx="258860" cy="4619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8061069" y="62484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7739063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7870569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8061069" y="64770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8061069" y="67818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8556369" y="7277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/>
          <p:cNvSpPr txBox="1"/>
          <p:nvPr/>
        </p:nvSpPr>
        <p:spPr>
          <a:xfrm>
            <a:off x="3200400" y="1905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 </a:t>
            </a:r>
            <a:r>
              <a:rPr lang="en-US" dirty="0" smtClean="0"/>
              <a:t>contact to substrate</a:t>
            </a:r>
            <a:endParaRPr lang="en-US" dirty="0"/>
          </a:p>
        </p:txBody>
      </p:sp>
      <p:cxnSp>
        <p:nvCxnSpPr>
          <p:cNvPr id="318" name="Straight Arrow Connector 317"/>
          <p:cNvCxnSpPr/>
          <p:nvPr/>
        </p:nvCxnSpPr>
        <p:spPr>
          <a:xfrm rot="5400000" flipH="1" flipV="1">
            <a:off x="3619500" y="17907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5181600" y="266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p-type features</a:t>
            </a:r>
            <a:endParaRPr lang="en-US" dirty="0"/>
          </a:p>
        </p:txBody>
      </p:sp>
      <p:cxnSp>
        <p:nvCxnSpPr>
          <p:cNvPr id="321" name="Straight Arrow Connector 320"/>
          <p:cNvCxnSpPr/>
          <p:nvPr/>
        </p:nvCxnSpPr>
        <p:spPr>
          <a:xfrm rot="16200000" flipH="1">
            <a:off x="5748337" y="2624137"/>
            <a:ext cx="22860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571500" y="1676400"/>
            <a:ext cx="4838700" cy="999530"/>
            <a:chOff x="571500" y="1676400"/>
            <a:chExt cx="4838700" cy="999530"/>
          </a:xfrm>
        </p:grpSpPr>
        <p:sp>
          <p:nvSpPr>
            <p:cNvPr id="387" name="TextBox 386"/>
            <p:cNvSpPr txBox="1"/>
            <p:nvPr/>
          </p:nvSpPr>
          <p:spPr>
            <a:xfrm>
              <a:off x="571500" y="1752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 be merged into single split contact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8" name="Straight Arrow Connector 387"/>
            <p:cNvCxnSpPr>
              <a:stCxn id="387" idx="3"/>
            </p:cNvCxnSpPr>
            <p:nvPr/>
          </p:nvCxnSpPr>
          <p:spPr>
            <a:xfrm flipV="1">
              <a:off x="2247900" y="1676400"/>
              <a:ext cx="1371600" cy="5378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87" idx="3"/>
            </p:cNvCxnSpPr>
            <p:nvPr/>
          </p:nvCxnSpPr>
          <p:spPr>
            <a:xfrm flipV="1">
              <a:off x="2247900" y="1676400"/>
              <a:ext cx="3162300" cy="5378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066800" y="2971800"/>
            <a:ext cx="6019800" cy="3874532"/>
            <a:chOff x="1066800" y="2971800"/>
            <a:chExt cx="6019800" cy="3874532"/>
          </a:xfrm>
        </p:grpSpPr>
        <p:cxnSp>
          <p:nvCxnSpPr>
            <p:cNvPr id="198" name="Straight Connector 197"/>
            <p:cNvCxnSpPr/>
            <p:nvPr/>
          </p:nvCxnSpPr>
          <p:spPr>
            <a:xfrm rot="5400000">
              <a:off x="5943599" y="5029200"/>
              <a:ext cx="915989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4648200" y="3200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4419600" y="3657600"/>
              <a:ext cx="915989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2820194" y="4418806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4191000" y="4800600"/>
              <a:ext cx="2057400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4114800" y="5257800"/>
              <a:ext cx="2133600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6200000">
              <a:off x="5791994" y="5028406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5867400" y="4114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733800" y="4800600"/>
              <a:ext cx="6858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419600" y="4800600"/>
              <a:ext cx="6858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/>
            <p:nvPr/>
          </p:nvCxnSpPr>
          <p:spPr>
            <a:xfrm>
              <a:off x="5410200" y="4114800"/>
              <a:ext cx="685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4648200" y="4570412"/>
              <a:ext cx="1828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647700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066800" y="4724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Metal</a:t>
              </a:r>
              <a:endParaRPr lang="en-US" dirty="0"/>
            </a:p>
          </p:txBody>
        </p:sp>
        <p:grpSp>
          <p:nvGrpSpPr>
            <p:cNvPr id="260" name="Group 204"/>
            <p:cNvGrpSpPr/>
            <p:nvPr/>
          </p:nvGrpSpPr>
          <p:grpSpPr>
            <a:xfrm>
              <a:off x="2133600" y="4572000"/>
              <a:ext cx="3200400" cy="915194"/>
              <a:chOff x="4419600" y="4343400"/>
              <a:chExt cx="3200400" cy="915194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4419600" y="4343400"/>
                <a:ext cx="3200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 rot="5400000">
                <a:off x="68587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rot="5400000">
                <a:off x="7011194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rot="5400000">
                <a:off x="67048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rot="5400000">
                <a:off x="65524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5400000">
                <a:off x="64000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6098382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5400000">
                <a:off x="6250782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5400000">
                <a:off x="59443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5400000">
                <a:off x="57919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rot="5400000">
                <a:off x="56395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rot="5400000">
                <a:off x="53347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5400000">
                <a:off x="5487194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5400000">
                <a:off x="51808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5400000">
                <a:off x="50284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5400000">
                <a:off x="4876006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rot="5400000">
                <a:off x="4574382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5400000">
                <a:off x="4726782" y="4799806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5400000">
                <a:off x="44203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5400000">
                <a:off x="42679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5400000">
                <a:off x="4115594" y="4800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TextBox 316"/>
            <p:cNvSpPr txBox="1"/>
            <p:nvPr/>
          </p:nvSpPr>
          <p:spPr>
            <a:xfrm>
              <a:off x="2514600" y="4800600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DD</a:t>
              </a:r>
              <a:endParaRPr lang="en-US" baseline="-25000" dirty="0"/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3505198" y="4552950"/>
              <a:ext cx="914402" cy="929512"/>
              <a:chOff x="457199" y="4328289"/>
              <a:chExt cx="914402" cy="929512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457201" y="4343399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 rot="5400000" flipH="1" flipV="1">
                <a:off x="647701" y="4533899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rot="5400000" flipH="1" flipV="1">
                <a:off x="504827" y="4533899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rot="5400000" flipH="1" flipV="1">
                <a:off x="342901" y="4533899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 rot="5640000" flipH="1" flipV="1">
                <a:off x="895349" y="4800599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5400000" flipH="1" flipV="1">
                <a:off x="1181101" y="5067299"/>
                <a:ext cx="2286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5400000" flipH="1" flipV="1">
                <a:off x="285006" y="4500482"/>
                <a:ext cx="777112" cy="4327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5400000" flipH="1" flipV="1">
                <a:off x="400052" y="4419600"/>
                <a:ext cx="38100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5400000" flipH="1" flipV="1">
                <a:off x="769257" y="4655458"/>
                <a:ext cx="762000" cy="442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5400000" flipH="1" flipV="1">
                <a:off x="586015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5400000" flipH="1" flipV="1">
                <a:off x="433615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endCxn id="322" idx="3"/>
              </p:cNvCxnSpPr>
              <p:nvPr/>
            </p:nvCxnSpPr>
            <p:spPr>
              <a:xfrm rot="5400000" flipH="1" flipV="1">
                <a:off x="1031198" y="4906025"/>
                <a:ext cx="445828" cy="2349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5400000" flipH="1" flipV="1">
                <a:off x="1302657" y="5188858"/>
                <a:ext cx="76200" cy="61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rot="5400000" flipH="1" flipV="1">
                <a:off x="419101" y="4381503"/>
                <a:ext cx="228599" cy="1523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rot="5400000" flipH="1" flipV="1">
                <a:off x="2667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5640000" flipH="1" flipV="1">
                <a:off x="325691" y="4485911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rot="5400000" flipH="1" flipV="1">
                <a:off x="464457" y="4350657"/>
                <a:ext cx="76200" cy="61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/>
            <p:cNvCxnSpPr/>
            <p:nvPr/>
          </p:nvCxnSpPr>
          <p:spPr>
            <a:xfrm rot="16200000">
              <a:off x="5639594" y="4342606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 flipH="1" flipV="1">
              <a:off x="5410994" y="4114006"/>
              <a:ext cx="762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 flipH="1" flipV="1">
              <a:off x="4572794" y="4495006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4572000" y="3657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3</a:t>
              </a:r>
              <a:endParaRPr lang="en-US" dirty="0"/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4419600" y="3962400"/>
              <a:ext cx="6858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419600" y="4113212"/>
              <a:ext cx="1295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3313906" y="5218906"/>
              <a:ext cx="22098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16200000" flipH="1">
              <a:off x="4686301" y="5219700"/>
              <a:ext cx="220980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/>
            <p:cNvSpPr txBox="1"/>
            <p:nvPr/>
          </p:nvSpPr>
          <p:spPr>
            <a:xfrm>
              <a:off x="594360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348" name="Straight Connector 347"/>
            <p:cNvCxnSpPr/>
            <p:nvPr/>
          </p:nvCxnSpPr>
          <p:spPr>
            <a:xfrm rot="5400000" flipH="1" flipV="1">
              <a:off x="3734594" y="4418806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5105400" y="5486400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 flipH="1">
              <a:off x="4361656" y="4553744"/>
              <a:ext cx="1524000" cy="365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3429000" y="3581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</a:t>
              </a:r>
              <a:endParaRPr lang="en-US" dirty="0"/>
            </a:p>
          </p:txBody>
        </p:sp>
        <p:cxnSp>
          <p:nvCxnSpPr>
            <p:cNvPr id="352" name="Straight Connector 351"/>
            <p:cNvCxnSpPr/>
            <p:nvPr/>
          </p:nvCxnSpPr>
          <p:spPr>
            <a:xfrm rot="10800000">
              <a:off x="3505200" y="3960811"/>
              <a:ext cx="2286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/>
            <p:cNvGrpSpPr/>
            <p:nvPr/>
          </p:nvGrpSpPr>
          <p:grpSpPr>
            <a:xfrm>
              <a:off x="4419600" y="4572000"/>
              <a:ext cx="928530" cy="1752600"/>
              <a:chOff x="7772400" y="5638800"/>
              <a:chExt cx="928530" cy="1752600"/>
            </a:xfrm>
          </p:grpSpPr>
          <p:sp>
            <p:nvSpPr>
              <p:cNvPr id="354" name="Rectangle 353"/>
              <p:cNvSpPr/>
              <p:nvPr/>
            </p:nvSpPr>
            <p:spPr>
              <a:xfrm flipV="1">
                <a:off x="7772400" y="5638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 flipV="1">
                <a:off x="8220075" y="6553200"/>
                <a:ext cx="4572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 rot="5220000">
                <a:off x="8126061" y="5981700"/>
                <a:ext cx="6858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rot="5400000">
                <a:off x="7586663" y="58293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rot="5640000">
                <a:off x="7624763" y="5791200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rot="5400000">
                <a:off x="7734300" y="5686426"/>
                <a:ext cx="2286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rot="10800000" flipV="1">
                <a:off x="8442070" y="6929436"/>
                <a:ext cx="258860" cy="4619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rot="5400000">
                <a:off x="8061069" y="6248400"/>
                <a:ext cx="7620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rot="5400000">
                <a:off x="7739063" y="58293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rot="5400000">
                <a:off x="7870569" y="58293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rot="5400000">
                <a:off x="8061069" y="6477000"/>
                <a:ext cx="7620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rot="5400000">
                <a:off x="8061069" y="6781800"/>
                <a:ext cx="7620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 rot="5400000">
                <a:off x="8556369" y="7277100"/>
                <a:ext cx="1524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/>
            <p:cNvSpPr txBox="1"/>
            <p:nvPr/>
          </p:nvSpPr>
          <p:spPr>
            <a:xfrm>
              <a:off x="3200400" y="57150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DD </a:t>
              </a:r>
              <a:r>
                <a:rPr lang="en-US" dirty="0" smtClean="0"/>
                <a:t>contact to substrate</a:t>
              </a:r>
              <a:endParaRPr lang="en-US" dirty="0"/>
            </a:p>
          </p:txBody>
        </p:sp>
        <p:cxnSp>
          <p:nvCxnSpPr>
            <p:cNvPr id="368" name="Straight Arrow Connector 367"/>
            <p:cNvCxnSpPr/>
            <p:nvPr/>
          </p:nvCxnSpPr>
          <p:spPr>
            <a:xfrm rot="5400000" flipH="1" flipV="1">
              <a:off x="3619500" y="5600700"/>
              <a:ext cx="304800" cy="76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5181600" y="6477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p-type features</a:t>
              </a:r>
              <a:endParaRPr lang="en-US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rot="16200000" flipH="1">
              <a:off x="5748337" y="6434137"/>
              <a:ext cx="228600" cy="9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10800000">
              <a:off x="5334000" y="3962401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374"/>
            <p:cNvSpPr txBox="1"/>
            <p:nvPr/>
          </p:nvSpPr>
          <p:spPr>
            <a:xfrm>
              <a:off x="5334000" y="3581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376" name="Straight Connector 375"/>
            <p:cNvCxnSpPr/>
            <p:nvPr/>
          </p:nvCxnSpPr>
          <p:spPr>
            <a:xfrm rot="5400000" flipH="1" flipV="1">
              <a:off x="3047206" y="4418806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1828800" y="4953000"/>
              <a:ext cx="304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Down Arrow 390"/>
            <p:cNvSpPr/>
            <p:nvPr/>
          </p:nvSpPr>
          <p:spPr>
            <a:xfrm>
              <a:off x="4343400" y="2971800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rot="16200000" flipH="1">
              <a:off x="4191794" y="5028406"/>
              <a:ext cx="45720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p-well CMOS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8"/>
          <p:cNvGrpSpPr/>
          <p:nvPr/>
        </p:nvGrpSpPr>
        <p:grpSpPr>
          <a:xfrm>
            <a:off x="839789" y="1914525"/>
            <a:ext cx="914401" cy="914400"/>
            <a:chOff x="3505199" y="4343400"/>
            <a:chExt cx="914401" cy="914400"/>
          </a:xfrm>
        </p:grpSpPr>
        <p:sp>
          <p:nvSpPr>
            <p:cNvPr id="3" name="Rectangle 2"/>
            <p:cNvSpPr/>
            <p:nvPr/>
          </p:nvSpPr>
          <p:spPr>
            <a:xfrm>
              <a:off x="3505200" y="4343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 flipH="1" flipV="1">
              <a:off x="36957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 flipH="1" flipV="1">
              <a:off x="35433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 flipV="1">
              <a:off x="33909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640000" flipH="1" flipV="1">
              <a:off x="3962400" y="48006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229100" y="50673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3" idx="0"/>
            </p:cNvCxnSpPr>
            <p:nvPr/>
          </p:nvCxnSpPr>
          <p:spPr>
            <a:xfrm rot="5400000" flipH="1" flipV="1">
              <a:off x="3390900" y="4457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428999" y="4419601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382589" y="1457326"/>
            <a:ext cx="13716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3989" y="1076326"/>
            <a:ext cx="32004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81"/>
          <p:cNvGrpSpPr/>
          <p:nvPr/>
        </p:nvGrpSpPr>
        <p:grpSpPr>
          <a:xfrm>
            <a:off x="1708247" y="1066800"/>
            <a:ext cx="960342" cy="1762126"/>
            <a:chOff x="5059458" y="3495675"/>
            <a:chExt cx="960342" cy="1762126"/>
          </a:xfrm>
        </p:grpSpPr>
        <p:cxnSp>
          <p:nvCxnSpPr>
            <p:cNvPr id="19" name="Straight Connector 18"/>
            <p:cNvCxnSpPr/>
            <p:nvPr/>
          </p:nvCxnSpPr>
          <p:spPr>
            <a:xfrm rot="5220000" flipH="1" flipV="1">
              <a:off x="4945158" y="4457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5524497" y="35433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105397" y="4343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 flipH="1" flipV="1">
              <a:off x="5275006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5056851" y="4294855"/>
              <a:ext cx="1219200" cy="7066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4866351" y="4104355"/>
              <a:ext cx="1447800" cy="859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640000" flipH="1" flipV="1">
              <a:off x="5541706" y="48006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813169" y="5057774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5013068" y="4414838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5167083" y="4405087"/>
              <a:ext cx="1066800" cy="638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5" idx="3"/>
            </p:cNvCxnSpPr>
            <p:nvPr/>
          </p:nvCxnSpPr>
          <p:spPr>
            <a:xfrm rot="5400000" flipH="1" flipV="1">
              <a:off x="4957533" y="4195537"/>
              <a:ext cx="1333500" cy="7910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4800598" y="3981455"/>
              <a:ext cx="1523999" cy="914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5424262" y="4646129"/>
              <a:ext cx="750627" cy="43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1" idx="3"/>
            </p:cNvCxnSpPr>
            <p:nvPr/>
          </p:nvCxnSpPr>
          <p:spPr>
            <a:xfrm rot="5400000" flipH="1" flipV="1">
              <a:off x="5662383" y="4900387"/>
              <a:ext cx="457200" cy="257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560000" flipH="1">
              <a:off x="5095870" y="4352926"/>
              <a:ext cx="351973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5052784" y="4396017"/>
              <a:ext cx="228599" cy="1233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562597" y="3505200"/>
              <a:ext cx="45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 flipH="1" flipV="1">
              <a:off x="5410198" y="3700459"/>
              <a:ext cx="762001" cy="457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5410198" y="3657600"/>
              <a:ext cx="685801" cy="381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5" idx="1"/>
              <a:endCxn id="35" idx="0"/>
            </p:cNvCxnSpPr>
            <p:nvPr/>
          </p:nvCxnSpPr>
          <p:spPr>
            <a:xfrm rot="10800000" flipH="1">
              <a:off x="5562597" y="3505200"/>
              <a:ext cx="228600" cy="419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5488778" y="3559967"/>
              <a:ext cx="304800" cy="176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5448297" y="3619500"/>
              <a:ext cx="5334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5905497" y="51435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1068389" y="2143126"/>
            <a:ext cx="685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54189" y="2143126"/>
            <a:ext cx="685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04"/>
          <p:cNvGrpSpPr/>
          <p:nvPr/>
        </p:nvGrpSpPr>
        <p:grpSpPr>
          <a:xfrm>
            <a:off x="839789" y="1913732"/>
            <a:ext cx="3657600" cy="915194"/>
            <a:chOff x="2743200" y="4343400"/>
            <a:chExt cx="3657600" cy="915194"/>
          </a:xfrm>
        </p:grpSpPr>
        <p:sp>
          <p:nvSpPr>
            <p:cNvPr id="45" name="Rectangle 44"/>
            <p:cNvSpPr/>
            <p:nvPr/>
          </p:nvSpPr>
          <p:spPr>
            <a:xfrm>
              <a:off x="2743200" y="4343400"/>
              <a:ext cx="36576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5639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7919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54871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334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182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0299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876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4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726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420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267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115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810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963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656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504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352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50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202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896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743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591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24391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2286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3659189" y="2143126"/>
            <a:ext cx="533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SS</a:t>
            </a:r>
            <a:endParaRPr lang="en-US" baseline="-25000" dirty="0"/>
          </a:p>
        </p:txBody>
      </p:sp>
      <p:cxnSp>
        <p:nvCxnSpPr>
          <p:cNvPr id="71" name="Straight Connector 70"/>
          <p:cNvCxnSpPr/>
          <p:nvPr/>
        </p:nvCxnSpPr>
        <p:spPr>
          <a:xfrm rot="16200000" flipH="1">
            <a:off x="1524795" y="2371726"/>
            <a:ext cx="457200" cy="158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858000" y="2152650"/>
            <a:ext cx="685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43800" y="2145864"/>
            <a:ext cx="685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204"/>
          <p:cNvGrpSpPr/>
          <p:nvPr/>
        </p:nvGrpSpPr>
        <p:grpSpPr>
          <a:xfrm>
            <a:off x="5257800" y="1917264"/>
            <a:ext cx="3200400" cy="915194"/>
            <a:chOff x="4419600" y="4343400"/>
            <a:chExt cx="3200400" cy="915194"/>
          </a:xfrm>
        </p:grpSpPr>
        <p:sp>
          <p:nvSpPr>
            <p:cNvPr id="88" name="Rectangle 87"/>
            <p:cNvSpPr/>
            <p:nvPr/>
          </p:nvSpPr>
          <p:spPr>
            <a:xfrm>
              <a:off x="4419600" y="4343400"/>
              <a:ext cx="3200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6858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7011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6704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6552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6400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6098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6250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5944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791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639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3347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487194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1808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0284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876006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574382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726782" y="4799806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4203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2679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115594" y="4800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638800" y="2145864"/>
            <a:ext cx="533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629398" y="1905000"/>
            <a:ext cx="914402" cy="929512"/>
            <a:chOff x="457199" y="4328289"/>
            <a:chExt cx="914402" cy="929512"/>
          </a:xfrm>
        </p:grpSpPr>
        <p:sp>
          <p:nvSpPr>
            <p:cNvPr id="111" name="Rectangle 110"/>
            <p:cNvSpPr/>
            <p:nvPr/>
          </p:nvSpPr>
          <p:spPr>
            <a:xfrm>
              <a:off x="457201" y="4343399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647701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 flipH="1" flipV="1">
              <a:off x="504827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42901" y="4533899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640000" flipH="1" flipV="1">
              <a:off x="895349" y="4800599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1181101" y="5067299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 flipH="1" flipV="1">
              <a:off x="285006" y="4500482"/>
              <a:ext cx="777112" cy="432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 flipH="1" flipV="1">
              <a:off x="400052" y="4419600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769257" y="4655458"/>
              <a:ext cx="762000" cy="442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586015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433615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1" idx="3"/>
            </p:cNvCxnSpPr>
            <p:nvPr/>
          </p:nvCxnSpPr>
          <p:spPr>
            <a:xfrm rot="5400000" flipH="1" flipV="1">
              <a:off x="1031198" y="4906025"/>
              <a:ext cx="445828" cy="234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1302657" y="5188858"/>
              <a:ext cx="76200" cy="61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419101" y="4381503"/>
              <a:ext cx="228599" cy="1523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2667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640000" flipH="1" flipV="1">
              <a:off x="325691" y="4485911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464457" y="4350657"/>
              <a:ext cx="76200" cy="61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>
            <a:off x="7543800" y="1458476"/>
            <a:ext cx="12954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6438106" y="2564170"/>
            <a:ext cx="2209800" cy="158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H="1">
            <a:off x="7810501" y="2564964"/>
            <a:ext cx="2209800" cy="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543800" y="1917264"/>
            <a:ext cx="928530" cy="1752600"/>
            <a:chOff x="7772400" y="5638800"/>
            <a:chExt cx="928530" cy="1752600"/>
          </a:xfrm>
        </p:grpSpPr>
        <p:sp>
          <p:nvSpPr>
            <p:cNvPr id="135" name="Rectangle 134"/>
            <p:cNvSpPr/>
            <p:nvPr/>
          </p:nvSpPr>
          <p:spPr>
            <a:xfrm flipV="1">
              <a:off x="7772400" y="5638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flipV="1">
              <a:off x="8220075" y="6553200"/>
              <a:ext cx="45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220000">
              <a:off x="8126061" y="5981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7586663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640000">
              <a:off x="7624763" y="57912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7734300" y="5686426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8442070" y="6929436"/>
              <a:ext cx="258860" cy="4619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8061069" y="62484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7739063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7870569" y="58293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8061069" y="64770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8061069" y="6781800"/>
              <a:ext cx="7620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8556369" y="7277100"/>
              <a:ext cx="1524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Connector 149"/>
          <p:cNvCxnSpPr/>
          <p:nvPr/>
        </p:nvCxnSpPr>
        <p:spPr>
          <a:xfrm rot="16200000" flipH="1">
            <a:off x="7314406" y="2368192"/>
            <a:ext cx="457200" cy="158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219200" y="3810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Split contacts may also be made with separate cuts</a:t>
            </a:r>
            <a:endParaRPr lang="en-US" sz="2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3352800" y="3440952"/>
            <a:ext cx="2819400" cy="2795780"/>
            <a:chOff x="3352800" y="3440952"/>
            <a:chExt cx="2819400" cy="2795780"/>
          </a:xfrm>
        </p:grpSpPr>
        <p:grpSp>
          <p:nvGrpSpPr>
            <p:cNvPr id="151" name="Group 278"/>
            <p:cNvGrpSpPr/>
            <p:nvPr/>
          </p:nvGrpSpPr>
          <p:grpSpPr>
            <a:xfrm>
              <a:off x="3657598" y="4495801"/>
              <a:ext cx="914401" cy="914400"/>
              <a:chOff x="3505199" y="4343400"/>
              <a:chExt cx="914401" cy="9144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505200" y="4343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 rot="5400000" flipH="1" flipV="1">
                <a:off x="36957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5400000" flipH="1" flipV="1">
                <a:off x="35433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5400000" flipH="1" flipV="1">
                <a:off x="33909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5640000" flipH="1" flipV="1">
                <a:off x="3962400" y="4800600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 flipH="1" flipV="1">
                <a:off x="4229100" y="5067300"/>
                <a:ext cx="2286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endCxn id="152" idx="0"/>
              </p:cNvCxnSpPr>
              <p:nvPr/>
            </p:nvCxnSpPr>
            <p:spPr>
              <a:xfrm rot="5400000" flipH="1" flipV="1">
                <a:off x="3390900" y="4457700"/>
                <a:ext cx="6858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 flipH="1" flipV="1">
                <a:off x="3428999" y="4419601"/>
                <a:ext cx="38100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3886198" y="4724402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 rot="16200000" flipH="1">
              <a:off x="4342604" y="4953002"/>
              <a:ext cx="457200" cy="1588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4800600" y="4728339"/>
              <a:ext cx="457198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571998" y="4480689"/>
              <a:ext cx="914402" cy="929512"/>
              <a:chOff x="457199" y="4328289"/>
              <a:chExt cx="914402" cy="92951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457201" y="4343399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rot="5400000" flipH="1" flipV="1">
                <a:off x="647701" y="4533899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 flipH="1" flipV="1">
                <a:off x="504827" y="4533899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 flipH="1" flipV="1">
                <a:off x="342901" y="4533899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640000" flipH="1" flipV="1">
                <a:off x="895349" y="4800599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 flipH="1" flipV="1">
                <a:off x="1181101" y="5067299"/>
                <a:ext cx="2286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 flipH="1" flipV="1">
                <a:off x="285006" y="4500482"/>
                <a:ext cx="777112" cy="4327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 flipH="1" flipV="1">
                <a:off x="400052" y="4419600"/>
                <a:ext cx="38100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 flipH="1" flipV="1">
                <a:off x="769257" y="4655458"/>
                <a:ext cx="762000" cy="442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 flipH="1" flipV="1">
                <a:off x="586015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5400000" flipH="1" flipV="1">
                <a:off x="433615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endCxn id="164" idx="3"/>
              </p:cNvCxnSpPr>
              <p:nvPr/>
            </p:nvCxnSpPr>
            <p:spPr>
              <a:xfrm rot="5400000" flipH="1" flipV="1">
                <a:off x="1031198" y="4906025"/>
                <a:ext cx="445828" cy="2349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5400000" flipH="1" flipV="1">
                <a:off x="1302657" y="5188858"/>
                <a:ext cx="76200" cy="61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 flipH="1" flipV="1">
                <a:off x="419101" y="4381503"/>
                <a:ext cx="228599" cy="1523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5400000" flipH="1" flipV="1">
                <a:off x="266700" y="4533900"/>
                <a:ext cx="9144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rot="5640000" flipH="1" flipV="1">
                <a:off x="325691" y="4485911"/>
                <a:ext cx="6096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 flipH="1" flipV="1">
                <a:off x="464457" y="4350657"/>
                <a:ext cx="76200" cy="616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/>
            <p:cNvCxnSpPr/>
            <p:nvPr/>
          </p:nvCxnSpPr>
          <p:spPr>
            <a:xfrm rot="5400000">
              <a:off x="4723606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4571206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4418806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4266406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4114006" y="4951413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3960018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3658394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3810794" y="4951413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3504406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3352006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4877594" y="4952207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Down Arrow 197"/>
            <p:cNvSpPr/>
            <p:nvPr/>
          </p:nvSpPr>
          <p:spPr>
            <a:xfrm rot="-2700000">
              <a:off x="4050553" y="3440952"/>
              <a:ext cx="533400" cy="685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own Arrow 198"/>
            <p:cNvSpPr/>
            <p:nvPr/>
          </p:nvSpPr>
          <p:spPr>
            <a:xfrm rot="2700000" flipH="1">
              <a:off x="5117352" y="3440953"/>
              <a:ext cx="533400" cy="685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886200" y="586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657600" y="5867400"/>
              <a:ext cx="915989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 flipH="1" flipV="1">
              <a:off x="3886994" y="5409406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 flipH="1" flipV="1">
              <a:off x="3086894" y="5523706"/>
              <a:ext cx="1143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4876800" y="5486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207" name="Straight Connector 206"/>
            <p:cNvCxnSpPr/>
            <p:nvPr/>
          </p:nvCxnSpPr>
          <p:spPr>
            <a:xfrm rot="5400000" flipH="1" flipV="1">
              <a:off x="4725194" y="5257006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 flipH="1" flipV="1">
              <a:off x="4253480" y="5257006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4800600" y="5562600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 flipH="1" flipV="1">
              <a:off x="4800600" y="54102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962400" y="5498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214" name="Straight Connector 213"/>
            <p:cNvCxnSpPr/>
            <p:nvPr/>
          </p:nvCxnSpPr>
          <p:spPr>
            <a:xfrm rot="5400000" flipH="1" flipV="1">
              <a:off x="3810794" y="5268674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 flipH="1" flipV="1">
              <a:off x="3339080" y="5268674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3886200" y="5574268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876800" y="586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4</a:t>
              </a:r>
              <a:endParaRPr lang="en-US" dirty="0"/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4572000" y="5867400"/>
              <a:ext cx="915989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3352800" y="4709886"/>
              <a:ext cx="2667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3429000" y="5180012"/>
              <a:ext cx="2667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71500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232" name="Straight Connector 231"/>
            <p:cNvCxnSpPr/>
            <p:nvPr/>
          </p:nvCxnSpPr>
          <p:spPr>
            <a:xfrm rot="5400000">
              <a:off x="5487194" y="4952206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Box 194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p-well CMOS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 flipH="1" flipV="1">
            <a:off x="1372394" y="5428277"/>
            <a:ext cx="609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362200" y="1923871"/>
            <a:ext cx="457200" cy="1676400"/>
            <a:chOff x="2362200" y="2057400"/>
            <a:chExt cx="457200" cy="1676400"/>
          </a:xfrm>
        </p:grpSpPr>
        <p:sp>
          <p:nvSpPr>
            <p:cNvPr id="7" name="Rectangle 6"/>
            <p:cNvSpPr/>
            <p:nvPr/>
          </p:nvSpPr>
          <p:spPr>
            <a:xfrm>
              <a:off x="2362200" y="2057400"/>
              <a:ext cx="457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 flipH="1" flipV="1">
              <a:off x="2667000" y="3581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514600" y="3429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362200" y="3276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362200" y="3124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2362200" y="2971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2362200" y="2819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2362200" y="2667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2362200" y="2514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2362200" y="2362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2362200" y="2209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2362200" y="2057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2362200" y="2057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2362200" y="2057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362200" y="2457271"/>
            <a:ext cx="457200" cy="457200"/>
            <a:chOff x="3962400" y="2667000"/>
            <a:chExt cx="457200" cy="457200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3962400" y="2667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16200000" flipV="1">
              <a:off x="4267200" y="26670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4114800" y="2667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962400" y="2667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3962400" y="29718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3962400" y="2819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1676400" y="5505271"/>
            <a:ext cx="9159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676400" y="1238071"/>
            <a:ext cx="1828802" cy="4114800"/>
            <a:chOff x="1676400" y="457200"/>
            <a:chExt cx="1828802" cy="41148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676400" y="457200"/>
              <a:ext cx="18288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2058194" y="4037806"/>
              <a:ext cx="10668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-380206" y="2514600"/>
              <a:ext cx="4114006" cy="79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981201" y="1981201"/>
              <a:ext cx="3048001" cy="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590800" y="35052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676400" y="4570412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81000" y="581007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p-well must overlap all enclosed </a:t>
            </a:r>
            <a:r>
              <a:rPr lang="en-US" dirty="0" err="1" smtClean="0"/>
              <a:t>thinox</a:t>
            </a:r>
            <a:r>
              <a:rPr lang="en-US" dirty="0" smtClean="0"/>
              <a:t> by 3</a:t>
            </a:r>
            <a:r>
              <a:rPr lang="en-US" dirty="0" smtClean="0">
                <a:sym typeface="Symbol"/>
              </a:rPr>
              <a:t> minimum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Thinox</a:t>
            </a:r>
            <a:r>
              <a:rPr lang="en-US" dirty="0" smtClean="0">
                <a:sym typeface="Symbol"/>
              </a:rPr>
              <a:t> must not cross well boundary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 rot="5400000" flipH="1" flipV="1">
            <a:off x="2285206" y="5428277"/>
            <a:ext cx="609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81200" y="55169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4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rot="5400000" flipH="1">
            <a:off x="5563396" y="2608879"/>
            <a:ext cx="2895597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962400" y="2228671"/>
            <a:ext cx="1066800" cy="25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3962400" y="4057471"/>
            <a:ext cx="30480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 flipV="1">
            <a:off x="5029200" y="1161871"/>
            <a:ext cx="1981201" cy="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V="1">
            <a:off x="4495008" y="1694479"/>
            <a:ext cx="1066797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3048794" y="3142277"/>
            <a:ext cx="182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3505200" y="4438471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 rot="16200000" flipH="1">
            <a:off x="5257800" y="2304871"/>
            <a:ext cx="457200" cy="1676400"/>
            <a:chOff x="2362200" y="2057400"/>
            <a:chExt cx="457200" cy="1676400"/>
          </a:xfrm>
        </p:grpSpPr>
        <p:sp>
          <p:nvSpPr>
            <p:cNvPr id="95" name="Rectangle 94"/>
            <p:cNvSpPr/>
            <p:nvPr/>
          </p:nvSpPr>
          <p:spPr>
            <a:xfrm>
              <a:off x="2362200" y="2057400"/>
              <a:ext cx="457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 flipH="1" flipV="1">
              <a:off x="2667000" y="3581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2514600" y="3429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2362200" y="3276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2362200" y="3124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2362200" y="2971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2362200" y="2819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362200" y="2667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2362200" y="2514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2362200" y="2362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2362200" y="2209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2362200" y="2057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2362200" y="2057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2362200" y="2057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105400" y="2914471"/>
            <a:ext cx="457200" cy="457200"/>
            <a:chOff x="3962400" y="2667000"/>
            <a:chExt cx="457200" cy="457200"/>
          </a:xfrm>
        </p:grpSpPr>
        <p:sp>
          <p:nvSpPr>
            <p:cNvPr id="118" name="Rectangle 117"/>
            <p:cNvSpPr/>
            <p:nvPr/>
          </p:nvSpPr>
          <p:spPr>
            <a:xfrm rot="16200000">
              <a:off x="3962400" y="2667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16200000" flipV="1">
              <a:off x="4267200" y="26670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V="1">
              <a:off x="4114800" y="2667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962400" y="2667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3962400" y="29718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 flipV="1">
              <a:off x="3962400" y="2819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flipH="1">
            <a:off x="5867400" y="2457271"/>
            <a:ext cx="457200" cy="457200"/>
            <a:chOff x="3962400" y="2667000"/>
            <a:chExt cx="457200" cy="457200"/>
          </a:xfrm>
        </p:grpSpPr>
        <p:sp>
          <p:nvSpPr>
            <p:cNvPr id="125" name="Rectangle 124"/>
            <p:cNvSpPr/>
            <p:nvPr/>
          </p:nvSpPr>
          <p:spPr>
            <a:xfrm rot="16200000">
              <a:off x="3962400" y="2667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16200000" flipV="1">
              <a:off x="4267200" y="26670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6200000" flipV="1">
              <a:off x="4114800" y="2667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962400" y="2667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3962400" y="29718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3962400" y="2819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153400" y="1923871"/>
            <a:ext cx="457200" cy="1676400"/>
            <a:chOff x="2362200" y="2057400"/>
            <a:chExt cx="457200" cy="1676400"/>
          </a:xfrm>
        </p:grpSpPr>
        <p:sp>
          <p:nvSpPr>
            <p:cNvPr id="132" name="Rectangle 131"/>
            <p:cNvSpPr/>
            <p:nvPr/>
          </p:nvSpPr>
          <p:spPr>
            <a:xfrm>
              <a:off x="2362200" y="2057400"/>
              <a:ext cx="457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2667000" y="3581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2514600" y="3429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2362200" y="3276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2362200" y="3124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 flipH="1" flipV="1">
              <a:off x="2362200" y="2971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2362200" y="2819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2362200" y="2667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2362200" y="2514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2362200" y="2362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2362200" y="2209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2362200" y="2057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2362200" y="2057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H="1" flipV="1">
              <a:off x="2362200" y="2057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/>
          <p:cNvCxnSpPr/>
          <p:nvPr/>
        </p:nvCxnSpPr>
        <p:spPr>
          <a:xfrm rot="5400000" flipH="1" flipV="1">
            <a:off x="3391694" y="3942377"/>
            <a:ext cx="1143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 flipH="1" flipV="1">
            <a:off x="2934494" y="3942377"/>
            <a:ext cx="1143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581400" y="45146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2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 minimum for wells at same potential</a:t>
            </a:r>
          </a:p>
          <a:p>
            <a:r>
              <a:rPr lang="en-US" dirty="0" smtClean="0"/>
              <a:t>   = 6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 minimum for wells at different potentials</a:t>
            </a:r>
            <a:endParaRPr lang="en-US" dirty="0"/>
          </a:p>
        </p:txBody>
      </p:sp>
      <p:cxnSp>
        <p:nvCxnSpPr>
          <p:cNvPr id="166" name="Straight Arrow Connector 165"/>
          <p:cNvCxnSpPr/>
          <p:nvPr/>
        </p:nvCxnSpPr>
        <p:spPr>
          <a:xfrm rot="5400000" flipH="1" flipV="1">
            <a:off x="8115300" y="3714571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924800" y="375267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</a:t>
            </a:r>
            <a:r>
              <a:rPr lang="en-US" dirty="0" err="1" smtClean="0"/>
              <a:t>Thinox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7008811" y="2076271"/>
            <a:ext cx="1144589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391400" y="16952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5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p-well CMOS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00400" y="18288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278"/>
          <p:cNvGrpSpPr/>
          <p:nvPr/>
        </p:nvGrpSpPr>
        <p:grpSpPr>
          <a:xfrm>
            <a:off x="3657600" y="2286000"/>
            <a:ext cx="914401" cy="914400"/>
            <a:chOff x="3505199" y="4343400"/>
            <a:chExt cx="914401" cy="914400"/>
          </a:xfrm>
        </p:grpSpPr>
        <p:sp>
          <p:nvSpPr>
            <p:cNvPr id="15" name="Rectangle 14"/>
            <p:cNvSpPr/>
            <p:nvPr/>
          </p:nvSpPr>
          <p:spPr>
            <a:xfrm>
              <a:off x="3505200" y="4343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 flipH="1" flipV="1">
              <a:off x="36957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35433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3390900" y="45339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640000" flipH="1" flipV="1">
              <a:off x="3962400" y="4800600"/>
              <a:ext cx="609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229100" y="5067300"/>
              <a:ext cx="228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5" idx="0"/>
            </p:cNvCxnSpPr>
            <p:nvPr/>
          </p:nvCxnSpPr>
          <p:spPr>
            <a:xfrm rot="5400000" flipH="1" flipV="1">
              <a:off x="3390900" y="4457700"/>
              <a:ext cx="6858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3428999" y="4419601"/>
              <a:ext cx="381000" cy="228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3886200" y="25146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4342604" y="2743202"/>
            <a:ext cx="457200" cy="158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114006" y="2741613"/>
            <a:ext cx="914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29200" y="16002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943600" y="4191000"/>
            <a:ext cx="457200" cy="1676400"/>
            <a:chOff x="2362200" y="2057400"/>
            <a:chExt cx="457200" cy="1676400"/>
          </a:xfrm>
        </p:grpSpPr>
        <p:sp>
          <p:nvSpPr>
            <p:cNvPr id="41" name="Rectangle 40"/>
            <p:cNvSpPr/>
            <p:nvPr/>
          </p:nvSpPr>
          <p:spPr>
            <a:xfrm>
              <a:off x="2362200" y="2057400"/>
              <a:ext cx="457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667000" y="3581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2514600" y="3429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362200" y="3276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362200" y="3124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2362200" y="2971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2362200" y="2819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2362200" y="2667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2362200" y="2514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2362200" y="2362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2362200" y="2209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2362200" y="2057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2362200" y="2057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2362200" y="2057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943600" y="2514600"/>
            <a:ext cx="457200" cy="1676400"/>
            <a:chOff x="6324600" y="609600"/>
            <a:chExt cx="457200" cy="1676400"/>
          </a:xfrm>
        </p:grpSpPr>
        <p:sp>
          <p:nvSpPr>
            <p:cNvPr id="81" name="Rectangle 80"/>
            <p:cNvSpPr/>
            <p:nvPr/>
          </p:nvSpPr>
          <p:spPr>
            <a:xfrm>
              <a:off x="6324600" y="609600"/>
              <a:ext cx="457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rot="5400000" flipH="1" flipV="1">
              <a:off x="6477000" y="19812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6324600" y="1676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6324600" y="1371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 flipV="1">
              <a:off x="6324600" y="1066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6324600" y="762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6324600" y="6096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5486400" y="2057400"/>
            <a:ext cx="1371600" cy="2133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10800000">
            <a:off x="6858000" y="18288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>
            <a:off x="2667794" y="3428206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5486400" y="4648200"/>
            <a:ext cx="3048000" cy="457200"/>
            <a:chOff x="5638800" y="2743200"/>
            <a:chExt cx="3048000" cy="457200"/>
          </a:xfrm>
        </p:grpSpPr>
        <p:sp>
          <p:nvSpPr>
            <p:cNvPr id="56" name="Rectangle 55"/>
            <p:cNvSpPr/>
            <p:nvPr/>
          </p:nvSpPr>
          <p:spPr>
            <a:xfrm rot="5400000">
              <a:off x="6934200" y="1447800"/>
              <a:ext cx="457200" cy="30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10800000" flipH="1" flipV="1">
              <a:off x="5638800" y="30480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 flipH="1" flipV="1">
              <a:off x="5638800" y="28956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 flipV="1">
              <a:off x="56388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 flipH="1" flipV="1">
              <a:off x="57912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 flipH="1" flipV="1">
              <a:off x="59436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 flipH="1" flipV="1">
              <a:off x="60960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0800000" flipH="1" flipV="1">
              <a:off x="62484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 flipH="1" flipV="1">
              <a:off x="64008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 flipH="1" flipV="1">
              <a:off x="65532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 flipH="1" flipV="1">
              <a:off x="67056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H="1" flipV="1">
              <a:off x="68580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H="1" flipV="1">
              <a:off x="8534400" y="27432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 flipH="1" flipV="1">
              <a:off x="8382000" y="27432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 flipH="1" flipV="1">
              <a:off x="70104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 flipH="1" flipV="1">
              <a:off x="71628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 flipH="1" flipV="1">
              <a:off x="73152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 flipH="1" flipV="1">
              <a:off x="74676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 flipH="1" flipV="1">
              <a:off x="82296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 flipH="1" flipV="1">
              <a:off x="76200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77724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 flipH="1" flipV="1">
              <a:off x="79248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80772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7315200" y="2057400"/>
            <a:ext cx="486228" cy="4343400"/>
            <a:chOff x="7743372" y="1905000"/>
            <a:chExt cx="486228" cy="4343400"/>
          </a:xfrm>
        </p:grpSpPr>
        <p:sp>
          <p:nvSpPr>
            <p:cNvPr id="101" name="Rectangle 100"/>
            <p:cNvSpPr/>
            <p:nvPr/>
          </p:nvSpPr>
          <p:spPr>
            <a:xfrm>
              <a:off x="7772400" y="1905000"/>
              <a:ext cx="4572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8077200" y="60960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7924800" y="59436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7772400" y="4572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7772400" y="4419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7772400" y="4267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7772400" y="4114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7772400" y="3962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7772400" y="3810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7772400" y="3657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7772400" y="3505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7772400" y="3352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 flipH="1" flipV="1">
              <a:off x="7772400" y="19050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7772400" y="1905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7743372" y="1905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7772400" y="5791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 flipH="1" flipV="1">
              <a:off x="7772400" y="5638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7772400" y="5486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7772400" y="5334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7772400" y="5181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7772400" y="5029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7772400" y="4876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7772400" y="4724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 flipH="1" flipV="1">
              <a:off x="7772400" y="3200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 flipH="1" flipV="1">
              <a:off x="7772400" y="3048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 flipH="1" flipV="1">
              <a:off x="77724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 flipH="1" flipV="1">
              <a:off x="7772400" y="2743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 flipH="1" flipV="1">
              <a:off x="7772400" y="25908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 flipH="1" flipV="1">
              <a:off x="7772400" y="2438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 flipH="1" flipV="1">
              <a:off x="7772400" y="2286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 flipH="1" flipV="1">
              <a:off x="7772400" y="2133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 flipV="1">
              <a:off x="7772400" y="19812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 rot="5400000">
            <a:off x="4647406" y="1905000"/>
            <a:ext cx="7627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5066506" y="1942306"/>
            <a:ext cx="838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29200" y="160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2819400" y="32004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819400" y="36576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438400" y="3212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78" name="Straight Connector 177"/>
          <p:cNvCxnSpPr/>
          <p:nvPr/>
        </p:nvCxnSpPr>
        <p:spPr>
          <a:xfrm rot="5400000">
            <a:off x="4115197" y="3657203"/>
            <a:ext cx="9144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4533900" y="3695700"/>
            <a:ext cx="990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0800000">
            <a:off x="4572000" y="39624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5720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83" name="Straight Connector 182"/>
          <p:cNvCxnSpPr/>
          <p:nvPr/>
        </p:nvCxnSpPr>
        <p:spPr>
          <a:xfrm rot="16200000">
            <a:off x="5029994" y="4417218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181600" y="4189412"/>
            <a:ext cx="457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257800" y="42010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181600" y="4646612"/>
            <a:ext cx="457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8580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90" name="Straight Connector 189"/>
          <p:cNvCxnSpPr/>
          <p:nvPr/>
        </p:nvCxnSpPr>
        <p:spPr>
          <a:xfrm rot="5400000">
            <a:off x="6477000" y="1905000"/>
            <a:ext cx="7627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6933406" y="1904206"/>
            <a:ext cx="7627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419600" y="4497388"/>
            <a:ext cx="762000" cy="6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819400" y="4953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Separation to channel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4572000" y="76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Separation between two p</a:t>
            </a:r>
            <a:r>
              <a:rPr lang="en-US" baseline="30000" dirty="0" smtClean="0"/>
              <a:t>+</a:t>
            </a:r>
            <a:r>
              <a:rPr lang="en-US" dirty="0" smtClean="0"/>
              <a:t> masks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 rot="5400000">
            <a:off x="5073134" y="1327666"/>
            <a:ext cx="5217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867400" y="1154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Spacing from unrelated </a:t>
            </a:r>
            <a:r>
              <a:rPr lang="en-US" dirty="0" err="1" smtClean="0"/>
              <a:t>thinox</a:t>
            </a:r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 rot="5400000">
            <a:off x="6895306" y="1637506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rot="10800000">
            <a:off x="2895600" y="3429000"/>
            <a:ext cx="12192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4114800" y="40386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971800" y="4343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Overlap of </a:t>
            </a:r>
            <a:r>
              <a:rPr lang="en-US" dirty="0" err="1" smtClean="0"/>
              <a:t>thinox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Rules: p-well CMOS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1447800" y="1371603"/>
            <a:ext cx="3048000" cy="914400"/>
            <a:chOff x="2667000" y="5105400"/>
            <a:chExt cx="762000" cy="762000"/>
          </a:xfrm>
        </p:grpSpPr>
        <p:sp>
          <p:nvSpPr>
            <p:cNvPr id="117" name="Rectangle 116"/>
            <p:cNvSpPr/>
            <p:nvPr/>
          </p:nvSpPr>
          <p:spPr>
            <a:xfrm>
              <a:off x="2667000" y="5105400"/>
              <a:ext cx="76200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grpSp>
          <p:nvGrpSpPr>
            <p:cNvPr id="118" name="Group 141"/>
            <p:cNvGrpSpPr/>
            <p:nvPr/>
          </p:nvGrpSpPr>
          <p:grpSpPr>
            <a:xfrm>
              <a:off x="2667000" y="5181600"/>
              <a:ext cx="762000" cy="612776"/>
              <a:chOff x="381000" y="3806824"/>
              <a:chExt cx="762000" cy="612776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rot="10800000">
                <a:off x="382585" y="38068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0800000">
                <a:off x="381000" y="3881436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0800000">
                <a:off x="382585" y="39592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0800000">
                <a:off x="381000" y="40370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0800000">
                <a:off x="382585" y="4114800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0800000">
                <a:off x="381000" y="41894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0800000">
                <a:off x="382585" y="4267200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0800000">
                <a:off x="381000" y="4340224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10800000">
                <a:off x="382585" y="4418012"/>
                <a:ext cx="760415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Rectangle 157"/>
          <p:cNvSpPr/>
          <p:nvPr/>
        </p:nvSpPr>
        <p:spPr>
          <a:xfrm>
            <a:off x="2133600" y="1600203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 rot="10800000">
            <a:off x="2133600" y="1827215"/>
            <a:ext cx="4572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>
            <a:off x="2134394" y="1828009"/>
            <a:ext cx="4572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051630" y="1600203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 rot="10800000">
            <a:off x="3051630" y="1827215"/>
            <a:ext cx="4572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>
            <a:off x="3052424" y="1828009"/>
            <a:ext cx="457200" cy="15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0800000">
            <a:off x="2590800" y="2438403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2247900" y="2247903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2705894" y="2247109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590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Aspects related to </a:t>
            </a:r>
            <a:r>
              <a:rPr lang="en-US" sz="2400" dirty="0" err="1" smtClean="0"/>
              <a:t>vias</a:t>
            </a:r>
            <a:endParaRPr lang="en-US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66800" y="2895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Separation via to via</a:t>
            </a:r>
            <a:endParaRPr lang="en-US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5105400" y="1357086"/>
            <a:ext cx="3352800" cy="1919514"/>
            <a:chOff x="5105400" y="1357086"/>
            <a:chExt cx="3352800" cy="1919514"/>
          </a:xfrm>
        </p:grpSpPr>
        <p:sp>
          <p:nvSpPr>
            <p:cNvPr id="130" name="Rectangle 129"/>
            <p:cNvSpPr/>
            <p:nvPr/>
          </p:nvSpPr>
          <p:spPr>
            <a:xfrm rot="5400000">
              <a:off x="5562600" y="1293810"/>
              <a:ext cx="6858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 rot="16200000" flipV="1">
              <a:off x="5295905" y="1943099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V="1">
              <a:off x="5600701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V="1">
              <a:off x="5448305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V="1">
              <a:off x="5524501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V="1">
              <a:off x="5219701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16200000" flipV="1">
              <a:off x="5372104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16200000" flipV="1">
              <a:off x="5143501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16200000" flipV="1">
              <a:off x="5067301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16200000" flipV="1">
              <a:off x="4991101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16200000" flipV="1">
              <a:off x="5981705" y="1943100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V="1">
              <a:off x="6134105" y="1943101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V="1">
              <a:off x="5905501" y="1943101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V="1">
              <a:off x="6057904" y="1943101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V="1">
              <a:off x="5829301" y="1943101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V="1">
              <a:off x="5753101" y="1943101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16200000" flipV="1">
              <a:off x="5676901" y="1943101"/>
              <a:ext cx="685801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6629400" y="1371600"/>
              <a:ext cx="762003" cy="914400"/>
              <a:chOff x="6172200" y="3505198"/>
              <a:chExt cx="762003" cy="685802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rot="16200000" flipV="1">
                <a:off x="5829301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rot="16200000" flipV="1">
                <a:off x="5981701" y="3848097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rot="16200000" flipV="1">
                <a:off x="5905501" y="3848097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16200000" flipV="1">
                <a:off x="6362705" y="3848097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V="1">
                <a:off x="6515105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V="1">
                <a:off x="6591301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 flipV="1">
                <a:off x="6286501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V="1">
                <a:off x="6438904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 flipV="1">
                <a:off x="6210301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 flipV="1">
                <a:off x="6134101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V="1">
                <a:off x="6057901" y="3848098"/>
                <a:ext cx="685801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Rectangle 214"/>
            <p:cNvSpPr/>
            <p:nvPr/>
          </p:nvSpPr>
          <p:spPr>
            <a:xfrm rot="5400000">
              <a:off x="6553200" y="1357086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781800" y="1600201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 rot="10800000">
              <a:off x="6781800" y="1827213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>
              <a:off x="6782594" y="1828007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105400" y="290726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Overlap by metal1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62800" y="2602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</a:t>
              </a:r>
              <a:endParaRPr lang="en-US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10800000" flipV="1">
              <a:off x="7239000" y="2514600"/>
              <a:ext cx="228600" cy="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7848600" y="1371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 rot="5400000">
              <a:off x="6895306" y="2399509"/>
              <a:ext cx="685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125494" y="2399506"/>
              <a:ext cx="685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7277894" y="1371600"/>
              <a:ext cx="685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0800000">
              <a:off x="7162800" y="1600200"/>
              <a:ext cx="685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 flipV="1">
              <a:off x="7505698" y="1485899"/>
              <a:ext cx="228600" cy="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685800" y="3810000"/>
            <a:ext cx="3733800" cy="2133600"/>
            <a:chOff x="685800" y="3810000"/>
            <a:chExt cx="3733800" cy="2133600"/>
          </a:xfrm>
        </p:grpSpPr>
        <p:cxnSp>
          <p:nvCxnSpPr>
            <p:cNvPr id="10" name="Straight Connector 9"/>
            <p:cNvCxnSpPr/>
            <p:nvPr/>
          </p:nvCxnSpPr>
          <p:spPr>
            <a:xfrm rot="16200000">
              <a:off x="3658394" y="4723606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22"/>
            <p:cNvGrpSpPr/>
            <p:nvPr/>
          </p:nvGrpSpPr>
          <p:grpSpPr>
            <a:xfrm>
              <a:off x="685800" y="3810000"/>
              <a:ext cx="3048000" cy="914400"/>
              <a:chOff x="2667000" y="5105400"/>
              <a:chExt cx="762000" cy="762000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2667000" y="5105400"/>
                <a:ext cx="762000" cy="762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225" name="Group 141"/>
              <p:cNvGrpSpPr/>
              <p:nvPr/>
            </p:nvGrpSpPr>
            <p:grpSpPr>
              <a:xfrm>
                <a:off x="2667000" y="5181600"/>
                <a:ext cx="762000" cy="612776"/>
                <a:chOff x="381000" y="3806824"/>
                <a:chExt cx="762000" cy="612776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 rot="10800000">
                  <a:off x="382585" y="38068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rot="10800000">
                  <a:off x="381000" y="3881436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rot="10800000">
                  <a:off x="382585" y="39592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rot="10800000">
                  <a:off x="381000" y="40370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rot="10800000">
                  <a:off x="382585" y="4114800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rot="10800000">
                  <a:off x="381000" y="41894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rot="10800000">
                  <a:off x="382585" y="4267200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rot="10800000">
                  <a:off x="381000" y="43402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rot="10800000">
                  <a:off x="382585" y="44180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Rectangle 234"/>
            <p:cNvSpPr/>
            <p:nvPr/>
          </p:nvSpPr>
          <p:spPr>
            <a:xfrm>
              <a:off x="1905001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/>
            <p:nvPr/>
          </p:nvCxnSpPr>
          <p:spPr>
            <a:xfrm rot="10800000">
              <a:off x="1905001" y="4265612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>
              <a:off x="1905795" y="4266406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685800" y="4953000"/>
              <a:ext cx="3048000" cy="457200"/>
              <a:chOff x="5638800" y="2743200"/>
              <a:chExt cx="3048000" cy="457200"/>
            </a:xfrm>
          </p:grpSpPr>
          <p:sp>
            <p:nvSpPr>
              <p:cNvPr id="242" name="Rectangle 241"/>
              <p:cNvSpPr/>
              <p:nvPr/>
            </p:nvSpPr>
            <p:spPr>
              <a:xfrm rot="5400000">
                <a:off x="6934200" y="1447800"/>
                <a:ext cx="457200" cy="30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 rot="10800000" flipH="1" flipV="1">
                <a:off x="5638800" y="30480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0800000" flipH="1" flipV="1">
                <a:off x="5638800" y="28956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0800000" flipH="1" flipV="1">
                <a:off x="5638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0800000" flipH="1" flipV="1">
                <a:off x="5791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0800000" flipH="1" flipV="1">
                <a:off x="5943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0800000" flipH="1" flipV="1">
                <a:off x="60960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0800000" flipH="1" flipV="1">
                <a:off x="62484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0800000" flipH="1" flipV="1">
                <a:off x="6400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rot="10800000" flipH="1" flipV="1">
                <a:off x="6553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rot="10800000" flipH="1" flipV="1">
                <a:off x="6705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rot="10800000" flipH="1" flipV="1">
                <a:off x="68580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rot="10800000" flipH="1" flipV="1">
                <a:off x="8534400" y="27432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0800000" flipH="1" flipV="1">
                <a:off x="8382000" y="27432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0800000" flipH="1" flipV="1">
                <a:off x="70104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0800000" flipH="1" flipV="1">
                <a:off x="7162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0800000" flipH="1" flipV="1">
                <a:off x="7315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0800000" flipH="1" flipV="1">
                <a:off x="7467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0800000" flipH="1" flipV="1">
                <a:off x="8229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0800000" flipH="1" flipV="1">
                <a:off x="76200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0800000" flipH="1" flipV="1">
                <a:off x="77724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rot="10800000" flipH="1" flipV="1">
                <a:off x="7924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rot="10800000" flipH="1" flipV="1">
                <a:off x="8077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6" name="Straight Connector 265"/>
            <p:cNvCxnSpPr/>
            <p:nvPr/>
          </p:nvCxnSpPr>
          <p:spPr>
            <a:xfrm>
              <a:off x="2286000" y="4495800"/>
              <a:ext cx="1905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286000" y="4951412"/>
              <a:ext cx="1905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962400" y="4583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90600" y="557426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Separation via to </a:t>
              </a:r>
              <a:r>
                <a:rPr lang="en-US" dirty="0" err="1" smtClean="0"/>
                <a:t>polysilicon</a:t>
              </a:r>
              <a:endParaRPr lang="en-US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181600" y="3810000"/>
            <a:ext cx="3810000" cy="2121932"/>
            <a:chOff x="5181600" y="3810000"/>
            <a:chExt cx="3810000" cy="2121932"/>
          </a:xfrm>
        </p:grpSpPr>
        <p:cxnSp>
          <p:nvCxnSpPr>
            <p:cNvPr id="269" name="Straight Connector 268"/>
            <p:cNvCxnSpPr/>
            <p:nvPr/>
          </p:nvCxnSpPr>
          <p:spPr>
            <a:xfrm rot="16200000">
              <a:off x="8230394" y="4723606"/>
              <a:ext cx="4572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5257800" y="3810000"/>
              <a:ext cx="3048000" cy="914400"/>
              <a:chOff x="2667000" y="5105400"/>
              <a:chExt cx="762000" cy="7620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2667000" y="5105400"/>
                <a:ext cx="762000" cy="762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272" name="Group 141"/>
              <p:cNvGrpSpPr/>
              <p:nvPr/>
            </p:nvGrpSpPr>
            <p:grpSpPr>
              <a:xfrm>
                <a:off x="2667000" y="5181600"/>
                <a:ext cx="762000" cy="612776"/>
                <a:chOff x="381000" y="3806824"/>
                <a:chExt cx="762000" cy="612776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 rot="10800000">
                  <a:off x="382585" y="38068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rot="10800000">
                  <a:off x="381000" y="3881436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rot="10800000">
                  <a:off x="382585" y="39592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rot="10800000">
                  <a:off x="381000" y="40370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rot="10800000">
                  <a:off x="382585" y="4114800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rot="10800000">
                  <a:off x="381000" y="41894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rot="10800000">
                  <a:off x="382585" y="4267200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rot="10800000">
                  <a:off x="381000" y="4340224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10800000">
                  <a:off x="382585" y="4418012"/>
                  <a:ext cx="760415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2" name="Rectangle 281"/>
            <p:cNvSpPr/>
            <p:nvPr/>
          </p:nvSpPr>
          <p:spPr>
            <a:xfrm>
              <a:off x="6477001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Straight Connector 282"/>
            <p:cNvCxnSpPr/>
            <p:nvPr/>
          </p:nvCxnSpPr>
          <p:spPr>
            <a:xfrm rot="10800000">
              <a:off x="6477001" y="4265612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16200000">
              <a:off x="6477795" y="4266406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 flipV="1">
              <a:off x="5257800" y="4953000"/>
              <a:ext cx="3048000" cy="457200"/>
              <a:chOff x="5638800" y="2743200"/>
              <a:chExt cx="3048000" cy="457200"/>
            </a:xfrm>
          </p:grpSpPr>
          <p:sp>
            <p:nvSpPr>
              <p:cNvPr id="286" name="Rectangle 285"/>
              <p:cNvSpPr/>
              <p:nvPr/>
            </p:nvSpPr>
            <p:spPr>
              <a:xfrm rot="5400000">
                <a:off x="6934200" y="1447800"/>
                <a:ext cx="457200" cy="30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 rot="10800000" flipH="1" flipV="1">
                <a:off x="5638800" y="30480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rot="10800000" flipH="1" flipV="1">
                <a:off x="5638800" y="28956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rot="10800000" flipH="1" flipV="1">
                <a:off x="5638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10800000" flipH="1" flipV="1">
                <a:off x="5791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0800000" flipH="1" flipV="1">
                <a:off x="5943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0800000" flipH="1" flipV="1">
                <a:off x="60960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0800000" flipH="1" flipV="1">
                <a:off x="62484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0800000" flipH="1" flipV="1">
                <a:off x="6400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0800000" flipH="1" flipV="1">
                <a:off x="6553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0800000" flipH="1" flipV="1">
                <a:off x="6705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0800000" flipH="1" flipV="1">
                <a:off x="68580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0800000" flipH="1" flipV="1">
                <a:off x="8534400" y="27432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rot="10800000" flipH="1" flipV="1">
                <a:off x="8382000" y="27432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rot="10800000" flipH="1" flipV="1">
                <a:off x="70104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rot="10800000" flipH="1" flipV="1">
                <a:off x="7162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H="1" flipV="1">
                <a:off x="7315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0800000" flipH="1" flipV="1">
                <a:off x="7467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0800000" flipH="1" flipV="1">
                <a:off x="82296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0800000" flipH="1" flipV="1">
                <a:off x="76200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0800000" flipH="1" flipV="1">
                <a:off x="77724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0800000" flipH="1" flipV="1">
                <a:off x="79248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0800000" flipH="1" flipV="1">
                <a:off x="8077200" y="2743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9" name="Straight Connector 308"/>
            <p:cNvCxnSpPr/>
            <p:nvPr/>
          </p:nvCxnSpPr>
          <p:spPr>
            <a:xfrm>
              <a:off x="6858000" y="4495800"/>
              <a:ext cx="1905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6858000" y="4951412"/>
              <a:ext cx="1905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8534400" y="4583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2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81600" y="55626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Separation via to </a:t>
              </a:r>
              <a:r>
                <a:rPr lang="en-US" dirty="0" err="1" smtClean="0"/>
                <a:t>thinox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16200000" flipV="1">
            <a:off x="990599" y="1295400"/>
            <a:ext cx="9144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 rot="10800000" flipH="1">
            <a:off x="228599" y="2057400"/>
            <a:ext cx="152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 flipH="1">
            <a:off x="228599" y="2057400"/>
            <a:ext cx="4572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10800000" flipH="1">
            <a:off x="533399" y="2057400"/>
            <a:ext cx="4572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0800000" flipH="1">
            <a:off x="838199" y="2057400"/>
            <a:ext cx="4572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10800000" flipH="1">
            <a:off x="2362199" y="2362200"/>
            <a:ext cx="3048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0800000" flipH="1">
            <a:off x="1142999" y="2057400"/>
            <a:ext cx="4572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0800000" flipH="1">
            <a:off x="1447799" y="2057400"/>
            <a:ext cx="4572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 flipH="1">
            <a:off x="1752599" y="2057400"/>
            <a:ext cx="4572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0800000" flipH="1">
            <a:off x="2057399" y="2057400"/>
            <a:ext cx="4572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/>
          <p:cNvSpPr/>
          <p:nvPr/>
        </p:nvSpPr>
        <p:spPr>
          <a:xfrm>
            <a:off x="685799" y="22860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1600199" y="22860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1" name="Group 580"/>
          <p:cNvGrpSpPr/>
          <p:nvPr/>
        </p:nvGrpSpPr>
        <p:grpSpPr>
          <a:xfrm>
            <a:off x="304005" y="457199"/>
            <a:ext cx="2286794" cy="1373189"/>
            <a:chOff x="913606" y="838199"/>
            <a:chExt cx="2286794" cy="1373189"/>
          </a:xfrm>
        </p:grpSpPr>
        <p:cxnSp>
          <p:nvCxnSpPr>
            <p:cNvPr id="315" name="Straight Connector 314"/>
            <p:cNvCxnSpPr/>
            <p:nvPr/>
          </p:nvCxnSpPr>
          <p:spPr>
            <a:xfrm rot="10800000" flipH="1" flipV="1">
              <a:off x="913606" y="2057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10800000" flipH="1" flipV="1">
              <a:off x="913606" y="19050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10800000" flipH="1" flipV="1">
              <a:off x="914399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10800000" flipH="1" flipV="1">
              <a:off x="1066799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10800000" flipH="1" flipV="1">
              <a:off x="2132806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10800000" flipH="1" flipV="1">
              <a:off x="2742406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10800000" flipH="1" flipV="1">
              <a:off x="2285206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10800000" flipH="1" flipV="1">
              <a:off x="2437606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10800000" flipH="1" flipV="1">
              <a:off x="2590006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 flipV="1">
              <a:off x="3047206" y="838199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 flipV="1">
              <a:off x="2894806" y="838199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 flipV="1">
              <a:off x="2742406" y="838199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 flipV="1">
              <a:off x="2742406" y="990599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 flipV="1">
              <a:off x="2742406" y="11430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16200000" flipH="1">
              <a:off x="2742406" y="1600201"/>
              <a:ext cx="457200" cy="4571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742405" y="1447802"/>
              <a:ext cx="457201" cy="457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 flipV="1">
              <a:off x="2742406" y="1295402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913606" y="1752600"/>
              <a:ext cx="1828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685800" y="1981200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913606" y="2209800"/>
              <a:ext cx="2286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2513806" y="1524000"/>
              <a:ext cx="1371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10800000">
              <a:off x="2742406" y="838201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2285206" y="12954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10800000" flipH="1" flipV="1">
              <a:off x="1219200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10800000" flipH="1" flipV="1">
              <a:off x="1371600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10800000" flipH="1" flipV="1">
              <a:off x="1980407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10800000" flipH="1" flipV="1">
              <a:off x="1523205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10800000" flipH="1" flipV="1">
              <a:off x="1675606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10800000" flipH="1" flipV="1">
              <a:off x="1828006" y="1752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/>
          <p:cNvSpPr txBox="1"/>
          <p:nvPr/>
        </p:nvSpPr>
        <p:spPr>
          <a:xfrm>
            <a:off x="0" y="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Polysilicon</a:t>
            </a:r>
            <a:r>
              <a:rPr lang="en-US" sz="2400" dirty="0" smtClean="0"/>
              <a:t> wire separation from cuts </a:t>
            </a:r>
            <a:endParaRPr lang="en-US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743200" y="19050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244" name="Straight Connector 243"/>
          <p:cNvCxnSpPr/>
          <p:nvPr/>
        </p:nvCxnSpPr>
        <p:spPr>
          <a:xfrm rot="16200000" flipH="1">
            <a:off x="2474912" y="1408113"/>
            <a:ext cx="3176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1981200" y="2286001"/>
            <a:ext cx="99060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6200000">
            <a:off x="2515394" y="2056608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57200" y="3124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polysilicon</a:t>
            </a:r>
            <a:r>
              <a:rPr lang="en-US" dirty="0" smtClean="0"/>
              <a:t> run</a:t>
            </a:r>
            <a:endParaRPr lang="en-US" dirty="0"/>
          </a:p>
        </p:txBody>
      </p:sp>
      <p:grpSp>
        <p:nvGrpSpPr>
          <p:cNvPr id="254" name="Group 253"/>
          <p:cNvGrpSpPr/>
          <p:nvPr/>
        </p:nvGrpSpPr>
        <p:grpSpPr>
          <a:xfrm>
            <a:off x="3581399" y="228600"/>
            <a:ext cx="5334001" cy="3264932"/>
            <a:chOff x="3581399" y="228600"/>
            <a:chExt cx="5334001" cy="3264932"/>
          </a:xfrm>
        </p:grpSpPr>
        <p:sp>
          <p:nvSpPr>
            <p:cNvPr id="241" name="Rectangle 240"/>
            <p:cNvSpPr/>
            <p:nvPr/>
          </p:nvSpPr>
          <p:spPr>
            <a:xfrm>
              <a:off x="6019800" y="2286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934200" y="2286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848600" y="2286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191000" y="2286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105400" y="2286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7" name="Group 426"/>
            <p:cNvGrpSpPr/>
            <p:nvPr/>
          </p:nvGrpSpPr>
          <p:grpSpPr>
            <a:xfrm>
              <a:off x="3581399" y="2057400"/>
              <a:ext cx="5334001" cy="914400"/>
              <a:chOff x="2971799" y="4953000"/>
              <a:chExt cx="5334001" cy="457200"/>
            </a:xfrm>
          </p:grpSpPr>
          <p:sp>
            <p:nvSpPr>
              <p:cNvPr id="375" name="Rectangle 374"/>
              <p:cNvSpPr/>
              <p:nvPr/>
            </p:nvSpPr>
            <p:spPr>
              <a:xfrm rot="16200000" flipV="1">
                <a:off x="5410200" y="2514600"/>
                <a:ext cx="457200" cy="533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/>
              <p:cNvCxnSpPr/>
              <p:nvPr/>
            </p:nvCxnSpPr>
            <p:spPr>
              <a:xfrm rot="10800000" flipH="1">
                <a:off x="2971799" y="49530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rot="10800000" flipH="1">
                <a:off x="2971799" y="49530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rot="10800000" flipH="1">
                <a:off x="52578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 rot="10800000" flipH="1">
                <a:off x="54102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rot="10800000" flipH="1">
                <a:off x="55626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rot="10800000" flipH="1">
                <a:off x="57150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rot="10800000" flipH="1">
                <a:off x="58674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rot="10800000" flipH="1">
                <a:off x="60198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rot="10800000" flipH="1">
                <a:off x="61722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rot="10800000" flipH="1">
                <a:off x="63246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rot="10800000" flipH="1">
                <a:off x="64770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rot="10800000" flipH="1">
                <a:off x="8153400" y="52578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rot="10800000" flipH="1">
                <a:off x="8001000" y="51054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rot="10800000" flipH="1">
                <a:off x="66294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rot="10800000" flipH="1">
                <a:off x="67818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 rot="10800000" flipH="1">
                <a:off x="69342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rot="10800000" flipH="1">
                <a:off x="70866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rot="10800000" flipH="1">
                <a:off x="78486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rot="10800000" flipH="1">
                <a:off x="72390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rot="10800000" flipH="1">
                <a:off x="73914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rot="10800000" flipH="1">
                <a:off x="75438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rot="10800000" flipH="1">
                <a:off x="76962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rot="10800000" flipH="1">
                <a:off x="43434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rot="10800000" flipH="1">
                <a:off x="44958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rot="10800000" flipH="1">
                <a:off x="46482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rot="10800000" flipH="1">
                <a:off x="48006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 rot="10800000" flipH="1">
                <a:off x="49530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rot="10800000" flipH="1">
                <a:off x="51054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rot="10800000" flipH="1">
                <a:off x="34290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rot="10800000" flipH="1">
                <a:off x="35814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 rot="10800000" flipH="1">
                <a:off x="37338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rot="10800000" flipH="1">
                <a:off x="38862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 rot="10800000" flipH="1">
                <a:off x="40386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rot="10800000" flipH="1">
                <a:off x="41910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rot="10800000" flipH="1">
                <a:off x="3276601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rot="10800000" flipH="1">
                <a:off x="29718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rot="10800000" flipH="1">
                <a:off x="3124200" y="49530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 562"/>
            <p:cNvGrpSpPr/>
            <p:nvPr/>
          </p:nvGrpSpPr>
          <p:grpSpPr>
            <a:xfrm>
              <a:off x="3581400" y="228600"/>
              <a:ext cx="5334000" cy="1374777"/>
              <a:chOff x="2971800" y="3427411"/>
              <a:chExt cx="5334000" cy="1374777"/>
            </a:xfrm>
          </p:grpSpPr>
          <p:cxnSp>
            <p:nvCxnSpPr>
              <p:cNvPr id="510" name="Straight Connector 509"/>
              <p:cNvCxnSpPr/>
              <p:nvPr/>
            </p:nvCxnSpPr>
            <p:spPr>
              <a:xfrm rot="10800000" flipH="1" flipV="1">
                <a:off x="2972593" y="4646612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 rot="10800000" flipH="1" flipV="1">
                <a:off x="2972593" y="4494212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 rot="10800000" flipH="1" flipV="1">
                <a:off x="6323805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rot="10800000" flipH="1" flipV="1">
                <a:off x="6476205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 rot="10800000" flipH="1" flipV="1">
                <a:off x="6628605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 rot="10800000" flipH="1" flipV="1">
                <a:off x="6781005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rot="10800000" flipH="1" flipV="1">
                <a:off x="6933405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rot="10800000" flipH="1" flipV="1">
                <a:off x="7085805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rot="10800000" flipH="1" flipV="1">
                <a:off x="7238205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0800000" flipH="1" flipV="1">
                <a:off x="7847806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rot="10800000" flipH="1" flipV="1">
                <a:off x="7390606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 rot="10800000" flipH="1" flipV="1">
                <a:off x="7543006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rot="10800000" flipH="1" flipV="1">
                <a:off x="7695406" y="4341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rot="5400000" flipV="1">
                <a:off x="8152606" y="3427411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rot="5400000" flipV="1">
                <a:off x="8000206" y="3427411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rot="5400000" flipV="1">
                <a:off x="7847806" y="3427411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rot="5400000" flipV="1">
                <a:off x="7847806" y="3579811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rot="5400000" flipV="1">
                <a:off x="7847806" y="37322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 rot="16200000" flipH="1">
                <a:off x="7847806" y="4189413"/>
                <a:ext cx="457200" cy="457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7847805" y="4037014"/>
                <a:ext cx="457201" cy="4571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rot="5400000" flipV="1">
                <a:off x="7847806" y="3884614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>
                <a:off x="2971800" y="4343400"/>
                <a:ext cx="48760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 rot="5400000">
                <a:off x="2743994" y="4570412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>
                <a:off x="2971800" y="4800600"/>
                <a:ext cx="53332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 rot="5400000">
                <a:off x="7619206" y="4113212"/>
                <a:ext cx="13716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 rot="10800000">
                <a:off x="7847806" y="3427413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rot="5400000">
                <a:off x="7390606" y="3884612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 rot="10800000" flipH="1" flipV="1">
                <a:off x="4800599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 rot="10800000" flipH="1" flipV="1">
                <a:off x="4952999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 rot="10800000" flipH="1" flipV="1">
                <a:off x="5105399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rot="10800000" flipH="1" flipV="1">
                <a:off x="5257799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 rot="10800000" flipH="1" flipV="1">
                <a:off x="5410199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rot="10800000" flipH="1" flipV="1">
                <a:off x="5562599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 rot="10800000" flipH="1" flipV="1">
                <a:off x="5714999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/>
              <p:cNvCxnSpPr/>
              <p:nvPr/>
            </p:nvCxnSpPr>
            <p:spPr>
              <a:xfrm rot="10800000" flipH="1" flipV="1">
                <a:off x="5867400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rot="10800000" flipH="1" flipV="1">
                <a:off x="6019800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rot="10800000" flipH="1" flipV="1">
                <a:off x="6172200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10800000" flipH="1" flipV="1">
                <a:off x="32766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rot="10800000" flipH="1" flipV="1">
                <a:off x="34290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 rot="10800000" flipH="1" flipV="1">
                <a:off x="35814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 rot="10800000" flipH="1" flipV="1">
                <a:off x="37338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 rot="10800000" flipH="1" flipV="1">
                <a:off x="38862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 rot="10800000" flipH="1" flipV="1">
                <a:off x="40386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rot="10800000" flipH="1" flipV="1">
                <a:off x="41910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rot="10800000" flipH="1" flipV="1">
                <a:off x="4343402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 rot="10800000" flipH="1" flipV="1">
                <a:off x="4495802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rot="10800000" flipH="1" flipV="1">
                <a:off x="4648202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rot="10800000" flipH="1" flipV="1">
                <a:off x="29718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10800000" flipH="1" flipV="1">
                <a:off x="3124201" y="43434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5" name="Straight Connector 564"/>
            <p:cNvCxnSpPr/>
            <p:nvPr/>
          </p:nvCxnSpPr>
          <p:spPr>
            <a:xfrm rot="5400000">
              <a:off x="4228306" y="1942306"/>
              <a:ext cx="6858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4648200" y="167640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3</a:t>
              </a:r>
              <a:endParaRPr lang="en-US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953000" y="31242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Long </a:t>
              </a:r>
              <a:r>
                <a:rPr lang="en-US" dirty="0" err="1" smtClean="0"/>
                <a:t>polysilicon</a:t>
              </a:r>
              <a:r>
                <a:rPr lang="en-US" dirty="0" smtClean="0"/>
                <a:t> run</a:t>
              </a:r>
              <a:endParaRPr lang="en-US" dirty="0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0" y="3581400"/>
            <a:ext cx="8534402" cy="3276600"/>
            <a:chOff x="0" y="3581400"/>
            <a:chExt cx="8534402" cy="3276600"/>
          </a:xfrm>
        </p:grpSpPr>
        <p:sp>
          <p:nvSpPr>
            <p:cNvPr id="311" name="TextBox 310"/>
            <p:cNvSpPr txBox="1"/>
            <p:nvPr/>
          </p:nvSpPr>
          <p:spPr>
            <a:xfrm>
              <a:off x="4267200" y="48037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6</a:t>
              </a:r>
              <a:endParaRPr lang="en-US" dirty="0"/>
            </a:p>
          </p:txBody>
        </p:sp>
        <p:grpSp>
          <p:nvGrpSpPr>
            <p:cNvPr id="667" name="Group 666"/>
            <p:cNvGrpSpPr/>
            <p:nvPr/>
          </p:nvGrpSpPr>
          <p:grpSpPr>
            <a:xfrm>
              <a:off x="1828800" y="5413376"/>
              <a:ext cx="2286794" cy="914400"/>
              <a:chOff x="3275806" y="5257800"/>
              <a:chExt cx="2286794" cy="914400"/>
            </a:xfrm>
          </p:grpSpPr>
          <p:cxnSp>
            <p:nvCxnSpPr>
              <p:cNvPr id="583" name="Straight Connector 582"/>
              <p:cNvCxnSpPr/>
              <p:nvPr/>
            </p:nvCxnSpPr>
            <p:spPr>
              <a:xfrm rot="10800000" flipV="1">
                <a:off x="5410200" y="6018212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 rot="10800000" flipV="1">
                <a:off x="5257800" y="5865812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rot="10800000" flipV="1">
                <a:off x="5104607" y="57134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 rot="10800000" flipV="1">
                <a:off x="4952207" y="57134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0800000" flipV="1">
                <a:off x="3886200" y="5257800"/>
                <a:ext cx="914400" cy="912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3276600" y="5257800"/>
                <a:ext cx="913606" cy="912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rot="10800000" flipV="1">
                <a:off x="3733800" y="5257800"/>
                <a:ext cx="914400" cy="912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rot="10800000" flipV="1">
                <a:off x="3581400" y="5257800"/>
                <a:ext cx="914400" cy="912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rot="10800000" flipV="1">
                <a:off x="3429000" y="5257800"/>
                <a:ext cx="914400" cy="912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 rot="16200000" flipH="1" flipV="1">
                <a:off x="3276600" y="52578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 rot="16200000" flipH="1" flipV="1">
                <a:off x="3276600" y="52578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rot="16200000" flipH="1" flipV="1">
                <a:off x="3276600" y="52578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3276601" y="5257802"/>
                <a:ext cx="761203" cy="760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 flipH="1">
                <a:off x="3276600" y="5257800"/>
                <a:ext cx="608806" cy="6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rot="10800000" flipV="1">
                <a:off x="4953000" y="5713412"/>
                <a:ext cx="6096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 rot="16200000" flipH="1">
                <a:off x="5333206" y="5942012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 flipH="1">
                <a:off x="3276600" y="6170612"/>
                <a:ext cx="2286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rot="16200000" flipH="1">
                <a:off x="2819797" y="5713809"/>
                <a:ext cx="9136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V="1">
                <a:off x="3276600" y="5257800"/>
                <a:ext cx="1676400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rot="16200000" flipH="1">
                <a:off x="4725591" y="5485209"/>
                <a:ext cx="4564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 rot="10800000" flipV="1">
                <a:off x="4799806" y="57134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 rot="10800000" flipV="1">
                <a:off x="4647406" y="57134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rot="10800000" flipV="1">
                <a:off x="4038600" y="5257800"/>
                <a:ext cx="914401" cy="912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rot="10800000" flipV="1">
                <a:off x="4495801" y="57134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 rot="10800000" flipV="1">
                <a:off x="4343400" y="5562600"/>
                <a:ext cx="609600" cy="6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 rot="10800000" flipV="1">
                <a:off x="4191000" y="5410200"/>
                <a:ext cx="762000" cy="7604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7" name="Group 656"/>
            <p:cNvGrpSpPr/>
            <p:nvPr/>
          </p:nvGrpSpPr>
          <p:grpSpPr>
            <a:xfrm>
              <a:off x="1752600" y="3581400"/>
              <a:ext cx="2286794" cy="917576"/>
              <a:chOff x="5942806" y="4875212"/>
              <a:chExt cx="2286794" cy="917576"/>
            </a:xfrm>
          </p:grpSpPr>
          <p:cxnSp>
            <p:nvCxnSpPr>
              <p:cNvPr id="639" name="Straight Connector 638"/>
              <p:cNvCxnSpPr/>
              <p:nvPr/>
            </p:nvCxnSpPr>
            <p:spPr>
              <a:xfrm>
                <a:off x="5942806" y="5330824"/>
                <a:ext cx="137239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/>
              <p:cNvCxnSpPr/>
              <p:nvPr/>
            </p:nvCxnSpPr>
            <p:spPr>
              <a:xfrm rot="5400000">
                <a:off x="5715000" y="5559424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5943600" y="5789612"/>
                <a:ext cx="2286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 rot="5400000">
                <a:off x="7772003" y="5331221"/>
                <a:ext cx="9136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 rot="10800000">
                <a:off x="7315200" y="4875212"/>
                <a:ext cx="913606" cy="1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 rot="5400000">
                <a:off x="7087791" y="5102621"/>
                <a:ext cx="4564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 rot="10800000" flipH="1">
                <a:off x="5942806" y="5335588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 rot="10800000" flipH="1">
                <a:off x="5942806" y="5335588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rot="10800000" flipH="1">
                <a:off x="5943599" y="5335588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rot="10800000" flipH="1">
                <a:off x="6095999" y="5335588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rot="5400000" flipH="1" flipV="1">
                <a:off x="7314803" y="4877197"/>
                <a:ext cx="304801" cy="304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 flipV="1">
                <a:off x="7315200" y="4876800"/>
                <a:ext cx="913606" cy="912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 rot="10800000" flipH="1">
                <a:off x="7314406" y="4876799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 rot="5400000" flipH="1" flipV="1">
                <a:off x="7010003" y="4877197"/>
                <a:ext cx="914400" cy="9136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 rot="5400000" flipH="1" flipV="1">
                <a:off x="7162403" y="4877197"/>
                <a:ext cx="914400" cy="9136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rot="16200000">
                <a:off x="8076406" y="5637212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rot="16200000">
                <a:off x="7924006" y="5484812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rot="16200000">
                <a:off x="7771606" y="53324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7467602" y="5029199"/>
                <a:ext cx="761203" cy="760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7620000" y="5181600"/>
                <a:ext cx="608806" cy="608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 rot="10800000" flipH="1">
                <a:off x="6248400" y="5335588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 rot="10800000" flipH="1">
                <a:off x="6400800" y="5335588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 rot="5400000" flipH="1" flipV="1">
                <a:off x="7314803" y="4877197"/>
                <a:ext cx="152401" cy="1516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 rot="10800000" flipH="1">
                <a:off x="6552405" y="5335588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 rot="10800000" flipH="1">
                <a:off x="6704806" y="5335588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 rot="10800000" flipH="1">
                <a:off x="6857206" y="5335588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8" name="Rectangle 667"/>
            <p:cNvSpPr/>
            <p:nvPr/>
          </p:nvSpPr>
          <p:spPr>
            <a:xfrm>
              <a:off x="2820194" y="5641976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353594" y="3810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5" name="Straight Connector 674"/>
            <p:cNvCxnSpPr/>
            <p:nvPr/>
          </p:nvCxnSpPr>
          <p:spPr>
            <a:xfrm rot="5400000">
              <a:off x="3505200" y="4956176"/>
              <a:ext cx="1371600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>
              <a:stCxn id="672" idx="2"/>
            </p:cNvCxnSpPr>
            <p:nvPr/>
          </p:nvCxnSpPr>
          <p:spPr>
            <a:xfrm rot="16200000" flipH="1">
              <a:off x="3999706" y="3849688"/>
              <a:ext cx="3176" cy="838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>
              <a:off x="3201194" y="5638800"/>
              <a:ext cx="1295400" cy="31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rot="10800000" flipV="1">
              <a:off x="6781801" y="5486399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10800000" flipV="1">
              <a:off x="6629400" y="5332412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10800000" flipV="1">
              <a:off x="5867400" y="4724400"/>
              <a:ext cx="914400" cy="91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flipH="1">
              <a:off x="5257800" y="4724400"/>
              <a:ext cx="913606" cy="91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10800000" flipV="1">
              <a:off x="5715000" y="4724400"/>
              <a:ext cx="914400" cy="91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10800000" flipV="1">
              <a:off x="5562600" y="4724400"/>
              <a:ext cx="914400" cy="91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10800000" flipV="1">
              <a:off x="5410200" y="4724400"/>
              <a:ext cx="914400" cy="91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16200000" flipH="1" flipV="1">
              <a:off x="5257800" y="4724400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16200000" flipH="1" flipV="1">
              <a:off x="5257800" y="4724400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rot="16200000" flipH="1" flipV="1">
              <a:off x="5257800" y="47244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H="1">
              <a:off x="5257801" y="4724402"/>
              <a:ext cx="761203" cy="760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flipH="1">
              <a:off x="5257800" y="4724400"/>
              <a:ext cx="608806" cy="608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rot="10800000" flipV="1">
              <a:off x="6019800" y="4724400"/>
              <a:ext cx="914401" cy="91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rot="10800000" flipV="1">
              <a:off x="6477001" y="5180012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 rot="10800000" flipV="1">
              <a:off x="6324600" y="5029200"/>
              <a:ext cx="609600" cy="608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10800000" flipV="1">
              <a:off x="6172200" y="4876800"/>
              <a:ext cx="762000" cy="760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Rectangle 708"/>
            <p:cNvSpPr/>
            <p:nvPr/>
          </p:nvSpPr>
          <p:spPr>
            <a:xfrm>
              <a:off x="5257800" y="4724400"/>
              <a:ext cx="1676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6248400" y="49530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0" name="Group 749"/>
            <p:cNvGrpSpPr/>
            <p:nvPr/>
          </p:nvGrpSpPr>
          <p:grpSpPr>
            <a:xfrm>
              <a:off x="8077200" y="3886200"/>
              <a:ext cx="457202" cy="2286000"/>
              <a:chOff x="7238999" y="3886200"/>
              <a:chExt cx="457202" cy="2286000"/>
            </a:xfrm>
          </p:grpSpPr>
          <p:cxnSp>
            <p:nvCxnSpPr>
              <p:cNvPr id="717" name="Straight Connector 716"/>
              <p:cNvCxnSpPr/>
              <p:nvPr/>
            </p:nvCxnSpPr>
            <p:spPr>
              <a:xfrm rot="10800000" flipH="1" flipV="1">
                <a:off x="7239000" y="57134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>
                <a:off x="7239000" y="6019800"/>
                <a:ext cx="152400" cy="1508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7239000" y="5867400"/>
                <a:ext cx="304800" cy="3032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 rot="5400000" flipV="1">
                <a:off x="7543800" y="3886200"/>
                <a:ext cx="152400" cy="152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rot="5400000" flipV="1">
                <a:off x="7391400" y="3886200"/>
                <a:ext cx="3048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 rot="5400000" flipV="1">
                <a:off x="7239000" y="4799011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 rot="5400000" flipV="1">
                <a:off x="7239000" y="4951411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rot="5400000" flipV="1">
                <a:off x="7239000" y="5103812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 rot="16200000" flipH="1">
                <a:off x="7239000" y="5561013"/>
                <a:ext cx="457200" cy="457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7238999" y="5408614"/>
                <a:ext cx="457201" cy="4571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rot="5400000" flipV="1">
                <a:off x="7239000" y="5256214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1" name="Rectangle 740"/>
              <p:cNvSpPr/>
              <p:nvPr/>
            </p:nvSpPr>
            <p:spPr>
              <a:xfrm>
                <a:off x="7239000" y="3886200"/>
                <a:ext cx="457200" cy="228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4" name="Straight Connector 743"/>
              <p:cNvCxnSpPr/>
              <p:nvPr/>
            </p:nvCxnSpPr>
            <p:spPr>
              <a:xfrm rot="5400000" flipV="1">
                <a:off x="7239001" y="38862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 rot="5400000" flipV="1">
                <a:off x="7239001" y="4038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rot="5400000" flipV="1">
                <a:off x="7239001" y="4191001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rot="16200000" flipH="1">
                <a:off x="7239001" y="4648202"/>
                <a:ext cx="457200" cy="4571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>
                <a:off x="7239000" y="4495803"/>
                <a:ext cx="457201" cy="4571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rot="5400000" flipV="1">
                <a:off x="7239001" y="4343403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1" name="Straight Connector 750"/>
            <p:cNvCxnSpPr/>
            <p:nvPr/>
          </p:nvCxnSpPr>
          <p:spPr>
            <a:xfrm>
              <a:off x="6934200" y="4419600"/>
              <a:ext cx="1144589" cy="158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5400000" flipH="1" flipV="1">
              <a:off x="6629400" y="4495800"/>
              <a:ext cx="609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TextBox 755"/>
            <p:cNvSpPr txBox="1"/>
            <p:nvPr/>
          </p:nvSpPr>
          <p:spPr>
            <a:xfrm>
              <a:off x="7315200" y="4114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5</a:t>
              </a:r>
              <a:endParaRPr lang="en-US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0" y="4572000"/>
              <a:ext cx="1295400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Diffusion wire separation from cuts</a:t>
              </a:r>
              <a:endParaRPr lang="en-US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819400" y="6488668"/>
              <a:ext cx="426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Separation between different active areas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505200" y="1981995"/>
            <a:ext cx="2286000" cy="914400"/>
            <a:chOff x="5257800" y="2819400"/>
            <a:chExt cx="2286000" cy="457200"/>
          </a:xfrm>
        </p:grpSpPr>
        <p:sp>
          <p:nvSpPr>
            <p:cNvPr id="33" name="Rectangle 32"/>
            <p:cNvSpPr/>
            <p:nvPr/>
          </p:nvSpPr>
          <p:spPr>
            <a:xfrm rot="5400000">
              <a:off x="6172200" y="1905000"/>
              <a:ext cx="457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5106194" y="3048000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1823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2585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3340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4102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5487194" y="3048000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5633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6395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7150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57912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868194" y="3048000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59443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60205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0960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61722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6249194" y="3048000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63253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64015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64770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65532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630194" y="3048000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67063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67825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68580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69342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011194" y="3048000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70873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7163594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7239000" y="3047206"/>
              <a:ext cx="456406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4648200" y="1981994"/>
            <a:ext cx="1143003" cy="2286001"/>
            <a:chOff x="4648200" y="1981994"/>
            <a:chExt cx="1143003" cy="2286001"/>
          </a:xfrm>
        </p:grpSpPr>
        <p:cxnSp>
          <p:nvCxnSpPr>
            <p:cNvPr id="3" name="Straight Connector 2"/>
            <p:cNvCxnSpPr/>
            <p:nvPr/>
          </p:nvCxnSpPr>
          <p:spPr>
            <a:xfrm rot="10800000" flipH="1" flipV="1">
              <a:off x="5334001" y="3809207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5334001" y="4115595"/>
              <a:ext cx="152400" cy="150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334001" y="3963195"/>
              <a:ext cx="304800" cy="3032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V="1">
              <a:off x="5638801" y="1981995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V="1">
              <a:off x="5486401" y="1981995"/>
              <a:ext cx="3048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648200" y="2210595"/>
              <a:ext cx="1143001" cy="1141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V="1">
              <a:off x="5334001" y="3047206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V="1">
              <a:off x="5334001" y="3199607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5334001" y="3656808"/>
              <a:ext cx="457200" cy="4571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34000" y="3504409"/>
              <a:ext cx="457201" cy="457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V="1">
              <a:off x="5334001" y="3352009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334001" y="1981995"/>
              <a:ext cx="457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 flipV="1">
              <a:off x="5334002" y="1981995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0" y="1981995"/>
              <a:ext cx="609602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29200" y="1981995"/>
              <a:ext cx="762002" cy="762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24400" y="1981995"/>
              <a:ext cx="1066802" cy="1066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4876800" y="1981995"/>
              <a:ext cx="914403" cy="914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4648200" y="2058195"/>
              <a:ext cx="11430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H="1">
              <a:off x="4648200" y="2362995"/>
              <a:ext cx="533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H="1">
              <a:off x="4648202" y="2515397"/>
              <a:ext cx="380998" cy="380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4648200" y="2667795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H="1">
              <a:off x="4648202" y="2820197"/>
              <a:ext cx="76199" cy="761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5105400" y="2209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rot="10800000">
            <a:off x="4648200" y="30480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4342606" y="2819400"/>
            <a:ext cx="6103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4799805" y="2819400"/>
            <a:ext cx="6103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48200" y="2983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177" name="Straight Connector 176"/>
          <p:cNvCxnSpPr/>
          <p:nvPr/>
        </p:nvCxnSpPr>
        <p:spPr>
          <a:xfrm rot="10800000">
            <a:off x="4190999" y="4116387"/>
            <a:ext cx="4572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4495799" y="4116387"/>
            <a:ext cx="152400" cy="15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4343399" y="4116387"/>
            <a:ext cx="304800" cy="303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>
            <a:off x="3733801" y="6248399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>
            <a:off x="3733801" y="6095999"/>
            <a:ext cx="3048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0800000">
            <a:off x="4191000" y="5030790"/>
            <a:ext cx="914400" cy="912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>
            <a:off x="4190999" y="4878388"/>
            <a:ext cx="4572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 flipH="1">
            <a:off x="4190999" y="4725987"/>
            <a:ext cx="4572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6200000" flipV="1">
            <a:off x="4190999" y="4268787"/>
            <a:ext cx="457200" cy="457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4190999" y="4421187"/>
            <a:ext cx="457201" cy="457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>
            <a:off x="4190999" y="4573585"/>
            <a:ext cx="4572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 flipH="1" flipV="1">
            <a:off x="4190999" y="4114799"/>
            <a:ext cx="4572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rot="5400000" flipH="1">
            <a:off x="3733800" y="5943599"/>
            <a:ext cx="4572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>
            <a:off x="4190998" y="5334000"/>
            <a:ext cx="914402" cy="914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16200000" flipV="1">
            <a:off x="4190997" y="5486397"/>
            <a:ext cx="914403" cy="914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6200000" flipV="1">
            <a:off x="4191000" y="5181600"/>
            <a:ext cx="914401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6200000" flipV="1">
            <a:off x="4800600" y="5486400"/>
            <a:ext cx="304801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 flipV="1">
            <a:off x="4953000" y="5486400"/>
            <a:ext cx="152401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10800000">
            <a:off x="4648201" y="51816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648201" y="511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cxnSp>
        <p:nvCxnSpPr>
          <p:cNvPr id="202" name="Straight Connector 201"/>
          <p:cNvCxnSpPr/>
          <p:nvPr/>
        </p:nvCxnSpPr>
        <p:spPr>
          <a:xfrm rot="5400000">
            <a:off x="4648597" y="5562203"/>
            <a:ext cx="9144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191000" y="57150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/>
          <p:cNvCxnSpPr/>
          <p:nvPr/>
        </p:nvCxnSpPr>
        <p:spPr>
          <a:xfrm rot="16200000" flipV="1">
            <a:off x="4038600" y="5486401"/>
            <a:ext cx="914403" cy="914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10800000">
            <a:off x="3733801" y="5181600"/>
            <a:ext cx="4572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16200000" flipV="1">
            <a:off x="3886200" y="5486401"/>
            <a:ext cx="914403" cy="914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6200000" flipV="1">
            <a:off x="3733800" y="5486401"/>
            <a:ext cx="914403" cy="914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16200000" flipV="1">
            <a:off x="3733798" y="5638802"/>
            <a:ext cx="762004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6200000" flipV="1">
            <a:off x="3733798" y="5791203"/>
            <a:ext cx="609605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37338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2</a:t>
            </a:r>
            <a:endParaRPr lang="en-US" dirty="0"/>
          </a:p>
        </p:txBody>
      </p:sp>
      <p:grpSp>
        <p:nvGrpSpPr>
          <p:cNvPr id="241" name="Group 240"/>
          <p:cNvGrpSpPr/>
          <p:nvPr/>
        </p:nvGrpSpPr>
        <p:grpSpPr>
          <a:xfrm>
            <a:off x="2895600" y="5486400"/>
            <a:ext cx="3200400" cy="914400"/>
            <a:chOff x="5638800" y="5486400"/>
            <a:chExt cx="3200400" cy="914400"/>
          </a:xfrm>
        </p:grpSpPr>
        <p:sp>
          <p:nvSpPr>
            <p:cNvPr id="144" name="Rectangle 143"/>
            <p:cNvSpPr/>
            <p:nvPr/>
          </p:nvSpPr>
          <p:spPr>
            <a:xfrm rot="5400000">
              <a:off x="6781800" y="4343400"/>
              <a:ext cx="914400" cy="32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5400000">
              <a:off x="52589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53351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54113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54867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55629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56399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7161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57923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58677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59439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0209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0971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1733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62487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3249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4019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64781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4687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5441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6203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973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7735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8497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9251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80013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80783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81545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82307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83061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5543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66297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67059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67829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68591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69353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70107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70869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7163991" y="5943997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72401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7316391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7391797" y="5942409"/>
              <a:ext cx="912812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/>
          <p:cNvCxnSpPr/>
          <p:nvPr/>
        </p:nvCxnSpPr>
        <p:spPr>
          <a:xfrm rot="5400000">
            <a:off x="3276997" y="5562203"/>
            <a:ext cx="9144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0" y="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Polysilicon</a:t>
            </a:r>
            <a:r>
              <a:rPr lang="en-US" sz="2400" dirty="0" smtClean="0"/>
              <a:t> wire separation from cuts </a:t>
            </a:r>
            <a:endParaRPr 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62000" y="9144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in </a:t>
            </a:r>
            <a:r>
              <a:rPr lang="en-US" dirty="0" err="1" smtClean="0"/>
              <a:t>polysilicon</a:t>
            </a:r>
            <a:r>
              <a:rPr lang="en-US" dirty="0" smtClean="0"/>
              <a:t> overlap</a:t>
            </a:r>
          </a:p>
          <a:p>
            <a:endParaRPr lang="en-US" dirty="0" smtClean="0"/>
          </a:p>
          <a:p>
            <a:r>
              <a:rPr lang="en-US" dirty="0" err="1" smtClean="0"/>
              <a:t>Polysilicon</a:t>
            </a:r>
            <a:r>
              <a:rPr lang="en-US" dirty="0" smtClean="0"/>
              <a:t> is to be extended in direction of metal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91"/>
          <p:cNvSpPr txBox="1">
            <a:spLocks noChangeArrowheads="1"/>
          </p:cNvSpPr>
          <p:nvPr/>
        </p:nvSpPr>
        <p:spPr bwMode="auto">
          <a:xfrm>
            <a:off x="1600200" y="0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Example: 1 bit shift </a:t>
            </a:r>
            <a:r>
              <a:rPr lang="en-US" sz="2400" dirty="0" smtClean="0"/>
              <a:t>register: Circuit to stick diagram</a:t>
            </a:r>
            <a:endParaRPr lang="en-US" sz="2400" dirty="0"/>
          </a:p>
        </p:txBody>
      </p:sp>
      <p:sp>
        <p:nvSpPr>
          <p:cNvPr id="54275" name="TextBox 93"/>
          <p:cNvSpPr txBox="1">
            <a:spLocks noChangeArrowheads="1"/>
          </p:cNvSpPr>
          <p:nvPr/>
        </p:nvSpPr>
        <p:spPr bwMode="auto">
          <a:xfrm>
            <a:off x="2286000" y="696912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1</a:t>
            </a:r>
          </a:p>
        </p:txBody>
      </p:sp>
      <p:sp>
        <p:nvSpPr>
          <p:cNvPr id="54276" name="TextBox 105"/>
          <p:cNvSpPr txBox="1">
            <a:spLocks noChangeArrowheads="1"/>
          </p:cNvSpPr>
          <p:nvPr/>
        </p:nvSpPr>
        <p:spPr bwMode="auto">
          <a:xfrm>
            <a:off x="3200400" y="2982912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SS</a:t>
            </a:r>
          </a:p>
        </p:txBody>
      </p:sp>
      <p:sp>
        <p:nvSpPr>
          <p:cNvPr id="54277" name="TextBox 106"/>
          <p:cNvSpPr txBox="1">
            <a:spLocks noChangeArrowheads="1"/>
          </p:cNvSpPr>
          <p:nvPr/>
        </p:nvSpPr>
        <p:spPr bwMode="auto">
          <a:xfrm>
            <a:off x="5410200" y="2982912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SS</a:t>
            </a:r>
          </a:p>
        </p:txBody>
      </p:sp>
      <p:sp>
        <p:nvSpPr>
          <p:cNvPr id="54278" name="TextBox 114"/>
          <p:cNvSpPr txBox="1">
            <a:spLocks noChangeArrowheads="1"/>
          </p:cNvSpPr>
          <p:nvPr/>
        </p:nvSpPr>
        <p:spPr bwMode="auto">
          <a:xfrm>
            <a:off x="3886200" y="2678112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2</a:t>
            </a:r>
          </a:p>
        </p:txBody>
      </p:sp>
      <p:sp>
        <p:nvSpPr>
          <p:cNvPr id="54279" name="TextBox 115"/>
          <p:cNvSpPr txBox="1">
            <a:spLocks noChangeArrowheads="1"/>
          </p:cNvSpPr>
          <p:nvPr/>
        </p:nvSpPr>
        <p:spPr bwMode="auto">
          <a:xfrm>
            <a:off x="3962400" y="696912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sz="2400" baseline="-25000">
                <a:sym typeface="Symbol" pitchFamily="18" charset="2"/>
              </a:rPr>
              <a:t>2</a:t>
            </a:r>
            <a:endParaRPr lang="en-US" baseline="-25000"/>
          </a:p>
        </p:txBody>
      </p:sp>
      <p:cxnSp>
        <p:nvCxnSpPr>
          <p:cNvPr id="3" name="Straight Connector 2"/>
          <p:cNvCxnSpPr/>
          <p:nvPr/>
        </p:nvCxnSpPr>
        <p:spPr bwMode="auto">
          <a:xfrm rot="5400000">
            <a:off x="3222625" y="249078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 rot="5400000">
            <a:off x="3307557" y="2489993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3446463" y="2351087"/>
            <a:ext cx="1285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 rot="5400000">
            <a:off x="3436144" y="276939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3446463" y="2628900"/>
            <a:ext cx="1285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>
            <a:off x="3421857" y="2210593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V="1">
            <a:off x="3021013" y="2460625"/>
            <a:ext cx="352425" cy="4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52813" y="1246187"/>
            <a:ext cx="234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636838" y="2058987"/>
            <a:ext cx="81121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041650" y="1246187"/>
            <a:ext cx="530225" cy="838200"/>
            <a:chOff x="5789612" y="1981200"/>
            <a:chExt cx="687388" cy="838200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6072842" y="2399271"/>
              <a:ext cx="279400" cy="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177802" y="2399271"/>
              <a:ext cx="279400" cy="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318531" y="2260600"/>
              <a:ext cx="15641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336272" y="2678671"/>
              <a:ext cx="279400" cy="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18531" y="2538413"/>
              <a:ext cx="15641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6336272" y="2119871"/>
              <a:ext cx="279400" cy="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89612" y="2400300"/>
              <a:ext cx="31693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106551" y="2354263"/>
              <a:ext cx="104961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 rot="16200000" flipH="1">
            <a:off x="3590132" y="2924968"/>
            <a:ext cx="4762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59163" y="2903537"/>
            <a:ext cx="293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52"/>
          <p:cNvGrpSpPr>
            <a:grpSpLocks/>
          </p:cNvGrpSpPr>
          <p:nvPr/>
        </p:nvGrpSpPr>
        <p:grpSpPr bwMode="auto">
          <a:xfrm rot="5400000" flipV="1">
            <a:off x="2119313" y="1176337"/>
            <a:ext cx="687387" cy="646113"/>
            <a:chOff x="5789612" y="1981200"/>
            <a:chExt cx="687388" cy="83820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073667" y="2399506"/>
              <a:ext cx="278027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6178443" y="2399506"/>
              <a:ext cx="278027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318250" y="2279821"/>
              <a:ext cx="157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336163" y="2697098"/>
              <a:ext cx="280086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18250" y="2557848"/>
              <a:ext cx="157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36163" y="2138985"/>
              <a:ext cx="280086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89611" y="2399271"/>
              <a:ext cx="317500" cy="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107112" y="2353963"/>
              <a:ext cx="104775" cy="92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3" name="Group 42"/>
          <p:cNvGrpSpPr>
            <a:grpSpLocks/>
          </p:cNvGrpSpPr>
          <p:nvPr/>
        </p:nvGrpSpPr>
        <p:grpSpPr bwMode="auto">
          <a:xfrm rot="16200000" flipV="1">
            <a:off x="2116138" y="2168525"/>
            <a:ext cx="720725" cy="644525"/>
            <a:chOff x="4876800" y="3886200"/>
            <a:chExt cx="721364" cy="838200"/>
          </a:xfrm>
        </p:grpSpPr>
        <p:cxnSp>
          <p:nvCxnSpPr>
            <p:cNvPr id="34" name="Straight Connector 33"/>
            <p:cNvCxnSpPr/>
            <p:nvPr/>
          </p:nvCxnSpPr>
          <p:spPr bwMode="auto">
            <a:xfrm rot="5400000">
              <a:off x="5179718" y="4305301"/>
              <a:ext cx="2807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>
              <a:off x="5304447" y="4304506"/>
              <a:ext cx="2807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5444040" y="4164912"/>
              <a:ext cx="166835" cy="2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5472314" y="4584250"/>
              <a:ext cx="278711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>
              <a:off x="5444040" y="4443624"/>
              <a:ext cx="166835" cy="2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 rot="5400000">
              <a:off x="5472314" y="4024762"/>
              <a:ext cx="278712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4876801" y="4274331"/>
              <a:ext cx="457605" cy="6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rot="5400000">
            <a:off x="1987550" y="1997075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632869" y="1994693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05000" y="1995487"/>
            <a:ext cx="234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6063" y="1995487"/>
            <a:ext cx="234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2"/>
          <p:cNvGrpSpPr>
            <a:grpSpLocks/>
          </p:cNvGrpSpPr>
          <p:nvPr/>
        </p:nvGrpSpPr>
        <p:grpSpPr bwMode="auto">
          <a:xfrm rot="5400000" flipV="1">
            <a:off x="3762375" y="1177925"/>
            <a:ext cx="687388" cy="646112"/>
            <a:chOff x="5789612" y="1981200"/>
            <a:chExt cx="687388" cy="838200"/>
          </a:xfrm>
        </p:grpSpPr>
        <p:cxnSp>
          <p:nvCxnSpPr>
            <p:cNvPr id="51" name="Straight Connector 50"/>
            <p:cNvCxnSpPr/>
            <p:nvPr/>
          </p:nvCxnSpPr>
          <p:spPr>
            <a:xfrm rot="5400000">
              <a:off x="6073668" y="2399506"/>
              <a:ext cx="27802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6178443" y="2399506"/>
              <a:ext cx="27802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318250" y="2279821"/>
              <a:ext cx="157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6336163" y="2697098"/>
              <a:ext cx="28008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18250" y="2557849"/>
              <a:ext cx="157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336163" y="2138984"/>
              <a:ext cx="28008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89612" y="2399270"/>
              <a:ext cx="317500" cy="20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6107113" y="2353961"/>
              <a:ext cx="104775" cy="92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5" name="Group 58"/>
          <p:cNvGrpSpPr>
            <a:grpSpLocks/>
          </p:cNvGrpSpPr>
          <p:nvPr/>
        </p:nvGrpSpPr>
        <p:grpSpPr bwMode="auto">
          <a:xfrm rot="16200000" flipV="1">
            <a:off x="3759994" y="2169318"/>
            <a:ext cx="720725" cy="646113"/>
            <a:chOff x="4876800" y="3886200"/>
            <a:chExt cx="721364" cy="838200"/>
          </a:xfrm>
        </p:grpSpPr>
        <p:cxnSp>
          <p:nvCxnSpPr>
            <p:cNvPr id="60" name="Straight Connector 59"/>
            <p:cNvCxnSpPr/>
            <p:nvPr/>
          </p:nvCxnSpPr>
          <p:spPr bwMode="auto">
            <a:xfrm rot="5400000">
              <a:off x="5181091" y="4305300"/>
              <a:ext cx="278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rot="5400000">
              <a:off x="5305820" y="4304505"/>
              <a:ext cx="278027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>
              <a:off x="5444039" y="4166286"/>
              <a:ext cx="1668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 rot="5400000">
              <a:off x="5471626" y="4583563"/>
              <a:ext cx="28008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>
              <a:off x="5444039" y="4444314"/>
              <a:ext cx="1668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rot="5400000">
              <a:off x="5471626" y="4025449"/>
              <a:ext cx="28008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4876801" y="4275438"/>
              <a:ext cx="457605" cy="4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rot="5400000">
            <a:off x="3631407" y="1997868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276725" y="1997075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549650" y="1997075"/>
            <a:ext cx="233363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29125" y="1997075"/>
            <a:ext cx="23495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5400000">
            <a:off x="4867275" y="251618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rot="5400000">
            <a:off x="4951413" y="251618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>
            <a:off x="5091113" y="2376487"/>
            <a:ext cx="1285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 bwMode="auto">
          <a:xfrm rot="5400000">
            <a:off x="5080000" y="279558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>
            <a:off x="5091113" y="2654300"/>
            <a:ext cx="1285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 bwMode="auto">
          <a:xfrm rot="5400000">
            <a:off x="5064919" y="223599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 flipV="1">
            <a:off x="4664075" y="2486025"/>
            <a:ext cx="352425" cy="4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95875" y="1271587"/>
            <a:ext cx="2349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4279901" y="2084387"/>
            <a:ext cx="81121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52"/>
          <p:cNvGrpSpPr>
            <a:grpSpLocks/>
          </p:cNvGrpSpPr>
          <p:nvPr/>
        </p:nvGrpSpPr>
        <p:grpSpPr bwMode="auto">
          <a:xfrm>
            <a:off x="4684713" y="1271587"/>
            <a:ext cx="530225" cy="838200"/>
            <a:chOff x="5789612" y="1981200"/>
            <a:chExt cx="687388" cy="838200"/>
          </a:xfrm>
        </p:grpSpPr>
        <p:cxnSp>
          <p:nvCxnSpPr>
            <p:cNvPr id="81" name="Straight Connector 80"/>
            <p:cNvCxnSpPr/>
            <p:nvPr/>
          </p:nvCxnSpPr>
          <p:spPr>
            <a:xfrm rot="5400000">
              <a:off x="6072841" y="2399271"/>
              <a:ext cx="279400" cy="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177802" y="2399271"/>
              <a:ext cx="279400" cy="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18530" y="2260600"/>
              <a:ext cx="15641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6336271" y="2678671"/>
              <a:ext cx="279400" cy="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318530" y="2538413"/>
              <a:ext cx="15641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6336271" y="2119871"/>
              <a:ext cx="279400" cy="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89612" y="2400300"/>
              <a:ext cx="31693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106551" y="2354263"/>
              <a:ext cx="104960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89" name="Straight Connector 88"/>
          <p:cNvCxnSpPr/>
          <p:nvPr/>
        </p:nvCxnSpPr>
        <p:spPr>
          <a:xfrm rot="16200000" flipH="1">
            <a:off x="5234782" y="2950368"/>
            <a:ext cx="4762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02225" y="2928937"/>
            <a:ext cx="293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92713" y="2022475"/>
            <a:ext cx="23495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17" name="TextBox 92"/>
          <p:cNvSpPr txBox="1">
            <a:spLocks noChangeArrowheads="1"/>
          </p:cNvSpPr>
          <p:nvPr/>
        </p:nvSpPr>
        <p:spPr bwMode="auto">
          <a:xfrm>
            <a:off x="2316163" y="2751137"/>
            <a:ext cx="528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1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2438400" y="773112"/>
            <a:ext cx="2047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19" name="TextBox 104"/>
          <p:cNvSpPr txBox="1">
            <a:spLocks noChangeArrowheads="1"/>
          </p:cNvSpPr>
          <p:nvPr/>
        </p:nvSpPr>
        <p:spPr bwMode="auto">
          <a:xfrm>
            <a:off x="4957763" y="785812"/>
            <a:ext cx="909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DD</a:t>
            </a:r>
          </a:p>
        </p:txBody>
      </p:sp>
      <p:sp>
        <p:nvSpPr>
          <p:cNvPr id="54320" name="TextBox 107"/>
          <p:cNvSpPr txBox="1">
            <a:spLocks noChangeArrowheads="1"/>
          </p:cNvSpPr>
          <p:nvPr/>
        </p:nvSpPr>
        <p:spPr bwMode="auto">
          <a:xfrm>
            <a:off x="3432175" y="850900"/>
            <a:ext cx="682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DD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017963" y="773112"/>
            <a:ext cx="206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3" name="TextBox 380"/>
          <p:cNvSpPr txBox="1">
            <a:spLocks noChangeArrowheads="1"/>
          </p:cNvSpPr>
          <p:nvPr/>
        </p:nvSpPr>
        <p:spPr bwMode="auto">
          <a:xfrm rot="5400000">
            <a:off x="946944" y="1959768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 input</a:t>
            </a:r>
          </a:p>
        </p:txBody>
      </p:sp>
      <p:sp>
        <p:nvSpPr>
          <p:cNvPr id="54374" name="TextBox 381"/>
          <p:cNvSpPr txBox="1">
            <a:spLocks noChangeArrowheads="1"/>
          </p:cNvSpPr>
          <p:nvPr/>
        </p:nvSpPr>
        <p:spPr bwMode="auto">
          <a:xfrm rot="16200000" flipV="1">
            <a:off x="4718844" y="1845468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 output</a:t>
            </a:r>
          </a:p>
        </p:txBody>
      </p:sp>
      <p:grpSp>
        <p:nvGrpSpPr>
          <p:cNvPr id="238" name="Group 768"/>
          <p:cNvGrpSpPr>
            <a:grpSpLocks/>
          </p:cNvGrpSpPr>
          <p:nvPr/>
        </p:nvGrpSpPr>
        <p:grpSpPr bwMode="auto">
          <a:xfrm>
            <a:off x="463550" y="3887788"/>
            <a:ext cx="8248650" cy="2817812"/>
            <a:chOff x="464228" y="381794"/>
            <a:chExt cx="8247338" cy="3199608"/>
          </a:xfrm>
        </p:grpSpPr>
        <p:cxnSp>
          <p:nvCxnSpPr>
            <p:cNvPr id="239" name="Straight Connector 238"/>
            <p:cNvCxnSpPr/>
            <p:nvPr/>
          </p:nvCxnSpPr>
          <p:spPr>
            <a:xfrm rot="5400000" flipH="1" flipV="1">
              <a:off x="6847457" y="2808587"/>
              <a:ext cx="609278" cy="206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Line 20"/>
            <p:cNvSpPr>
              <a:spLocks noChangeShapeType="1"/>
            </p:cNvSpPr>
            <p:nvPr/>
          </p:nvSpPr>
          <p:spPr bwMode="auto">
            <a:xfrm flipV="1">
              <a:off x="1023370" y="2095481"/>
              <a:ext cx="7129054" cy="38119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743584" y="762141"/>
              <a:ext cx="7866399" cy="18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618192" y="3123543"/>
              <a:ext cx="7991791" cy="18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0800000" flipV="1">
              <a:off x="1162617" y="1290303"/>
              <a:ext cx="3174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2539447" y="2362989"/>
              <a:ext cx="1803" cy="59998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10800000" flipV="1">
              <a:off x="4099025" y="1290303"/>
              <a:ext cx="3174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0800000" flipV="1">
              <a:off x="4797414" y="1288499"/>
              <a:ext cx="3174" cy="137177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4800588" y="1292105"/>
              <a:ext cx="555537" cy="360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6200000" flipH="1">
              <a:off x="6034566" y="2362989"/>
              <a:ext cx="1803" cy="59998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620000" flipV="1">
              <a:off x="3098007" y="2868531"/>
              <a:ext cx="456056" cy="5396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72" idx="6"/>
            </p:cNvCxnSpPr>
            <p:nvPr/>
          </p:nvCxnSpPr>
          <p:spPr>
            <a:xfrm flipH="1">
              <a:off x="2840338" y="1802240"/>
              <a:ext cx="1045996" cy="25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099025" y="1827476"/>
              <a:ext cx="698389" cy="180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0800000" flipV="1">
              <a:off x="8151268" y="1290303"/>
              <a:ext cx="1587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0800000" flipV="1">
              <a:off x="6324346" y="1829278"/>
              <a:ext cx="129519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8152855" y="1829278"/>
              <a:ext cx="55871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64228" y="1681465"/>
              <a:ext cx="698389" cy="18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686443" y="608921"/>
              <a:ext cx="7923540" cy="266784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4" name="Straight Connector 263"/>
            <p:cNvCxnSpPr/>
            <p:nvPr/>
          </p:nvCxnSpPr>
          <p:spPr>
            <a:xfrm rot="16200000" flipV="1">
              <a:off x="-113629" y="2019453"/>
              <a:ext cx="312389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062587" y="3350670"/>
              <a:ext cx="374590" cy="1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5664051" y="3350670"/>
              <a:ext cx="376178" cy="1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3691103" y="1697689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>
            <a:xfrm rot="10800000" flipV="1">
              <a:off x="2840338" y="1290303"/>
              <a:ext cx="3174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>
              <a:off x="2775260" y="1775200"/>
              <a:ext cx="196819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>
              <a:off x="1162617" y="1290303"/>
              <a:ext cx="699977" cy="180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4038709" y="1751767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4648212" y="1751767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5400000" flipH="1" flipV="1">
              <a:off x="3154725" y="979960"/>
              <a:ext cx="609278" cy="2222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 flipH="1" flipV="1">
              <a:off x="3467996" y="1942950"/>
              <a:ext cx="3123899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 flipH="1" flipV="1">
              <a:off x="4495499" y="1981598"/>
              <a:ext cx="30481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/>
            <p:cNvSpPr/>
            <p:nvPr/>
          </p:nvSpPr>
          <p:spPr>
            <a:xfrm>
              <a:off x="6281491" y="1164121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6281491" y="1751767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043369" y="1142490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043369" y="2514265"/>
              <a:ext cx="195231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5" name="Straight Connector 284"/>
            <p:cNvCxnSpPr/>
            <p:nvPr/>
          </p:nvCxnSpPr>
          <p:spPr>
            <a:xfrm rot="10800000" flipV="1">
              <a:off x="6335457" y="1288499"/>
              <a:ext cx="3174" cy="137177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 flipH="1" flipV="1">
              <a:off x="6512853" y="1942950"/>
              <a:ext cx="2211786" cy="15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 flipH="1" flipV="1">
              <a:off x="6847457" y="1056463"/>
              <a:ext cx="609278" cy="206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2700000">
              <a:off x="7741021" y="3118243"/>
              <a:ext cx="30463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8900000">
              <a:off x="7729060" y="3121740"/>
              <a:ext cx="304752" cy="18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2700000">
              <a:off x="8198148" y="792894"/>
              <a:ext cx="30463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18900000">
              <a:off x="8184600" y="798193"/>
              <a:ext cx="304752" cy="18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298" idx="6"/>
            </p:cNvCxnSpPr>
            <p:nvPr/>
          </p:nvCxnSpPr>
          <p:spPr>
            <a:xfrm>
              <a:off x="1814976" y="1295710"/>
              <a:ext cx="1123771" cy="2704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16200000" flipV="1">
              <a:off x="953002" y="2019453"/>
              <a:ext cx="312389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1676885" y="1220001"/>
              <a:ext cx="195232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5" name="Straight Connector 294"/>
            <p:cNvCxnSpPr/>
            <p:nvPr/>
          </p:nvCxnSpPr>
          <p:spPr>
            <a:xfrm>
              <a:off x="3448253" y="1295710"/>
              <a:ext cx="680930" cy="2343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3962521" y="1200173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353018" y="1164121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2743515" y="1220001"/>
              <a:ext cx="195232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9" name="Straight Connector 298"/>
            <p:cNvCxnSpPr>
              <a:endCxn id="281" idx="2"/>
            </p:cNvCxnSpPr>
            <p:nvPr/>
          </p:nvCxnSpPr>
          <p:spPr>
            <a:xfrm flipV="1">
              <a:off x="5352950" y="1268671"/>
              <a:ext cx="928540" cy="2703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5257715" y="1164121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1" name="Straight Connector 300"/>
            <p:cNvCxnSpPr/>
            <p:nvPr/>
          </p:nvCxnSpPr>
          <p:spPr>
            <a:xfrm rot="5400000" flipH="1" flipV="1">
              <a:off x="2628858" y="1942950"/>
              <a:ext cx="2211786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endCxn id="303" idx="7"/>
            </p:cNvCxnSpPr>
            <p:nvPr/>
          </p:nvCxnSpPr>
          <p:spPr>
            <a:xfrm flipV="1">
              <a:off x="7238600" y="1270473"/>
              <a:ext cx="961872" cy="252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/>
            <p:cNvSpPr/>
            <p:nvPr/>
          </p:nvSpPr>
          <p:spPr>
            <a:xfrm>
              <a:off x="8033812" y="1241632"/>
              <a:ext cx="195231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4" name="Straight Connector 303"/>
            <p:cNvCxnSpPr>
              <a:endCxn id="308" idx="6"/>
            </p:cNvCxnSpPr>
            <p:nvPr/>
          </p:nvCxnSpPr>
          <p:spPr>
            <a:xfrm>
              <a:off x="1219758" y="2640447"/>
              <a:ext cx="1033299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353018" y="2640447"/>
              <a:ext cx="680930" cy="23434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16200000" flipH="1">
              <a:off x="5219514" y="2296178"/>
              <a:ext cx="1802" cy="74442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284" idx="6"/>
            </p:cNvCxnSpPr>
            <p:nvPr/>
          </p:nvCxnSpPr>
          <p:spPr>
            <a:xfrm flipV="1">
              <a:off x="7238600" y="2615210"/>
              <a:ext cx="990442" cy="360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Oval 307"/>
            <p:cNvSpPr/>
            <p:nvPr/>
          </p:nvSpPr>
          <p:spPr>
            <a:xfrm>
              <a:off x="2057824" y="2535896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1067382" y="2514265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38709" y="2514265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200643" y="2535896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5562467" y="2535896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681545" y="2535896"/>
              <a:ext cx="195231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8110000" y="2535896"/>
              <a:ext cx="195231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5" name="TextBox 247"/>
          <p:cNvSpPr txBox="1">
            <a:spLocks noChangeArrowheads="1"/>
          </p:cNvSpPr>
          <p:nvPr/>
        </p:nvSpPr>
        <p:spPr bwMode="auto">
          <a:xfrm rot="5400000">
            <a:off x="-608806" y="4788694"/>
            <a:ext cx="143827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Data input</a:t>
            </a:r>
          </a:p>
        </p:txBody>
      </p:sp>
      <p:sp>
        <p:nvSpPr>
          <p:cNvPr id="316" name="TextBox 263"/>
          <p:cNvSpPr txBox="1">
            <a:spLocks noChangeArrowheads="1"/>
          </p:cNvSpPr>
          <p:nvPr/>
        </p:nvSpPr>
        <p:spPr bwMode="auto">
          <a:xfrm rot="16200000" flipV="1">
            <a:off x="7912100" y="4821238"/>
            <a:ext cx="1633538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 output</a:t>
            </a:r>
          </a:p>
        </p:txBody>
      </p:sp>
      <p:sp>
        <p:nvSpPr>
          <p:cNvPr id="317" name="TextBox 180"/>
          <p:cNvSpPr txBox="1">
            <a:spLocks noChangeArrowheads="1"/>
          </p:cNvSpPr>
          <p:nvPr/>
        </p:nvSpPr>
        <p:spPr bwMode="auto">
          <a:xfrm>
            <a:off x="8686800" y="3886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DD</a:t>
            </a:r>
          </a:p>
        </p:txBody>
      </p:sp>
      <p:sp>
        <p:nvSpPr>
          <p:cNvPr id="318" name="TextBox 181"/>
          <p:cNvSpPr txBox="1">
            <a:spLocks noChangeArrowheads="1"/>
          </p:cNvSpPr>
          <p:nvPr/>
        </p:nvSpPr>
        <p:spPr bwMode="auto">
          <a:xfrm>
            <a:off x="8609013" y="6172200"/>
            <a:ext cx="687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SS</a:t>
            </a:r>
          </a:p>
        </p:txBody>
      </p:sp>
      <p:sp>
        <p:nvSpPr>
          <p:cNvPr id="319" name="Down Arrow 318"/>
          <p:cNvSpPr/>
          <p:nvPr/>
        </p:nvSpPr>
        <p:spPr>
          <a:xfrm>
            <a:off x="3810000" y="35052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249"/>
          <p:cNvSpPr txBox="1">
            <a:spLocks noChangeArrowheads="1"/>
          </p:cNvSpPr>
          <p:nvPr/>
        </p:nvSpPr>
        <p:spPr bwMode="auto">
          <a:xfrm>
            <a:off x="1981200" y="6381750"/>
            <a:ext cx="12573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ym typeface="Symbol" pitchFamily="18" charset="2"/>
              </a:rPr>
              <a:t></a:t>
            </a:r>
            <a:r>
              <a:rPr lang="en-US" baseline="-25000" dirty="0"/>
              <a:t>1</a:t>
            </a:r>
          </a:p>
        </p:txBody>
      </p:sp>
      <p:sp>
        <p:nvSpPr>
          <p:cNvPr id="321" name="TextBox 250"/>
          <p:cNvSpPr txBox="1">
            <a:spLocks noChangeArrowheads="1"/>
          </p:cNvSpPr>
          <p:nvPr/>
        </p:nvSpPr>
        <p:spPr bwMode="auto">
          <a:xfrm>
            <a:off x="1011238" y="6381750"/>
            <a:ext cx="96996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1</a:t>
            </a:r>
          </a:p>
        </p:txBody>
      </p:sp>
      <p:sp>
        <p:nvSpPr>
          <p:cNvPr id="322" name="TextBox 252"/>
          <p:cNvSpPr txBox="1">
            <a:spLocks noChangeArrowheads="1"/>
          </p:cNvSpPr>
          <p:nvPr/>
        </p:nvSpPr>
        <p:spPr bwMode="auto">
          <a:xfrm>
            <a:off x="5600700" y="6384925"/>
            <a:ext cx="125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2</a:t>
            </a:r>
          </a:p>
        </p:txBody>
      </p:sp>
      <p:sp>
        <p:nvSpPr>
          <p:cNvPr id="323" name="TextBox 256"/>
          <p:cNvSpPr txBox="1">
            <a:spLocks noChangeArrowheads="1"/>
          </p:cNvSpPr>
          <p:nvPr/>
        </p:nvSpPr>
        <p:spPr bwMode="auto">
          <a:xfrm>
            <a:off x="4551363" y="6384925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Rules - The Reality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Manufacturing processes have inherent limitations in accuracy and repeatability</a:t>
            </a:r>
          </a:p>
          <a:p>
            <a:r>
              <a:rPr lang="en-US" smtClean="0"/>
              <a:t>Design rules specify geometry of masks that provide reasonable yield</a:t>
            </a:r>
          </a:p>
          <a:p>
            <a:r>
              <a:rPr lang="en-US" smtClean="0"/>
              <a:t>Design rules are determined by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91"/>
          <p:cNvSpPr txBox="1">
            <a:spLocks noChangeArrowheads="1"/>
          </p:cNvSpPr>
          <p:nvPr/>
        </p:nvSpPr>
        <p:spPr bwMode="auto">
          <a:xfrm>
            <a:off x="609600" y="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Stick Diagram to Symbolic Form: CMOS shift Register</a:t>
            </a:r>
          </a:p>
        </p:txBody>
      </p:sp>
      <p:sp>
        <p:nvSpPr>
          <p:cNvPr id="55299" name="TextBox 180"/>
          <p:cNvSpPr txBox="1">
            <a:spLocks noChangeArrowheads="1"/>
          </p:cNvSpPr>
          <p:nvPr/>
        </p:nvSpPr>
        <p:spPr bwMode="auto">
          <a:xfrm>
            <a:off x="8686800" y="609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DD</a:t>
            </a:r>
          </a:p>
        </p:txBody>
      </p:sp>
      <p:sp>
        <p:nvSpPr>
          <p:cNvPr id="55300" name="TextBox 181"/>
          <p:cNvSpPr txBox="1">
            <a:spLocks noChangeArrowheads="1"/>
          </p:cNvSpPr>
          <p:nvPr/>
        </p:nvSpPr>
        <p:spPr bwMode="auto">
          <a:xfrm>
            <a:off x="8609013" y="2895600"/>
            <a:ext cx="687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SS</a:t>
            </a:r>
          </a:p>
        </p:txBody>
      </p:sp>
      <p:sp>
        <p:nvSpPr>
          <p:cNvPr id="55301" name="TextBox 247"/>
          <p:cNvSpPr txBox="1">
            <a:spLocks noChangeArrowheads="1"/>
          </p:cNvSpPr>
          <p:nvPr/>
        </p:nvSpPr>
        <p:spPr bwMode="auto">
          <a:xfrm rot="5400000">
            <a:off x="-608806" y="1473994"/>
            <a:ext cx="143827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Data input</a:t>
            </a:r>
          </a:p>
        </p:txBody>
      </p:sp>
      <p:sp>
        <p:nvSpPr>
          <p:cNvPr id="55302" name="TextBox 249"/>
          <p:cNvSpPr txBox="1">
            <a:spLocks noChangeArrowheads="1"/>
          </p:cNvSpPr>
          <p:nvPr/>
        </p:nvSpPr>
        <p:spPr bwMode="auto">
          <a:xfrm>
            <a:off x="1981200" y="2876550"/>
            <a:ext cx="12573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ym typeface="Symbol" pitchFamily="18" charset="2"/>
              </a:rPr>
              <a:t></a:t>
            </a:r>
            <a:r>
              <a:rPr lang="en-US" baseline="-25000" dirty="0"/>
              <a:t>1</a:t>
            </a:r>
          </a:p>
        </p:txBody>
      </p:sp>
      <p:sp>
        <p:nvSpPr>
          <p:cNvPr id="55303" name="TextBox 250"/>
          <p:cNvSpPr txBox="1">
            <a:spLocks noChangeArrowheads="1"/>
          </p:cNvSpPr>
          <p:nvPr/>
        </p:nvSpPr>
        <p:spPr bwMode="auto">
          <a:xfrm>
            <a:off x="1011238" y="2876550"/>
            <a:ext cx="96996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1</a:t>
            </a:r>
          </a:p>
        </p:txBody>
      </p:sp>
      <p:sp>
        <p:nvSpPr>
          <p:cNvPr id="55304" name="TextBox 252"/>
          <p:cNvSpPr txBox="1">
            <a:spLocks noChangeArrowheads="1"/>
          </p:cNvSpPr>
          <p:nvPr/>
        </p:nvSpPr>
        <p:spPr bwMode="auto">
          <a:xfrm>
            <a:off x="5600700" y="2879725"/>
            <a:ext cx="125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2</a:t>
            </a:r>
          </a:p>
        </p:txBody>
      </p:sp>
      <p:sp>
        <p:nvSpPr>
          <p:cNvPr id="55305" name="TextBox 256"/>
          <p:cNvSpPr txBox="1">
            <a:spLocks noChangeArrowheads="1"/>
          </p:cNvSpPr>
          <p:nvPr/>
        </p:nvSpPr>
        <p:spPr bwMode="auto">
          <a:xfrm>
            <a:off x="4551363" y="2879725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2</a:t>
            </a:r>
          </a:p>
        </p:txBody>
      </p:sp>
      <p:sp>
        <p:nvSpPr>
          <p:cNvPr id="55306" name="TextBox 263"/>
          <p:cNvSpPr txBox="1">
            <a:spLocks noChangeArrowheads="1"/>
          </p:cNvSpPr>
          <p:nvPr/>
        </p:nvSpPr>
        <p:spPr bwMode="auto">
          <a:xfrm rot="16200000" flipV="1">
            <a:off x="7912100" y="1506538"/>
            <a:ext cx="1633538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 output</a:t>
            </a:r>
          </a:p>
        </p:txBody>
      </p:sp>
      <p:cxnSp>
        <p:nvCxnSpPr>
          <p:cNvPr id="655" name="Straight Connector 654"/>
          <p:cNvCxnSpPr/>
          <p:nvPr/>
        </p:nvCxnSpPr>
        <p:spPr>
          <a:xfrm rot="5400000" flipH="1" flipV="1">
            <a:off x="6688138" y="6008687"/>
            <a:ext cx="609600" cy="222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1" name="Line 20"/>
          <p:cNvSpPr>
            <a:spLocks noChangeShapeType="1"/>
          </p:cNvSpPr>
          <p:nvPr/>
        </p:nvSpPr>
        <p:spPr bwMode="auto">
          <a:xfrm flipV="1">
            <a:off x="865188" y="5295900"/>
            <a:ext cx="7127875" cy="38100"/>
          </a:xfrm>
          <a:prstGeom prst="line">
            <a:avLst/>
          </a:prstGeom>
          <a:noFill/>
          <a:ln w="38100">
            <a:solidFill>
              <a:srgbClr val="CC9900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TextBox 180"/>
          <p:cNvSpPr txBox="1">
            <a:spLocks noChangeArrowheads="1"/>
          </p:cNvSpPr>
          <p:nvPr/>
        </p:nvSpPr>
        <p:spPr bwMode="auto">
          <a:xfrm>
            <a:off x="8604250" y="3810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DD</a:t>
            </a:r>
          </a:p>
        </p:txBody>
      </p:sp>
      <p:sp>
        <p:nvSpPr>
          <p:cNvPr id="55313" name="TextBox 181"/>
          <p:cNvSpPr txBox="1">
            <a:spLocks noChangeArrowheads="1"/>
          </p:cNvSpPr>
          <p:nvPr/>
        </p:nvSpPr>
        <p:spPr bwMode="auto">
          <a:xfrm>
            <a:off x="8450263" y="6096000"/>
            <a:ext cx="687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SS</a:t>
            </a:r>
          </a:p>
        </p:txBody>
      </p:sp>
      <p:cxnSp>
        <p:nvCxnSpPr>
          <p:cNvPr id="659" name="Straight Connector 658"/>
          <p:cNvCxnSpPr/>
          <p:nvPr/>
        </p:nvCxnSpPr>
        <p:spPr>
          <a:xfrm>
            <a:off x="585788" y="3962400"/>
            <a:ext cx="7866062" cy="158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458788" y="6324600"/>
            <a:ext cx="7993062" cy="158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rot="10800000" flipV="1">
            <a:off x="1004888" y="4491038"/>
            <a:ext cx="3175" cy="13716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 rot="10800000" flipV="1">
            <a:off x="4638675" y="4489450"/>
            <a:ext cx="3175" cy="13716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flipV="1">
            <a:off x="5410200" y="5864225"/>
            <a:ext cx="766763" cy="31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 rot="16620000" flipV="1">
            <a:off x="2938463" y="6069012"/>
            <a:ext cx="457200" cy="539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>
            <a:stCxn id="703" idx="6"/>
          </p:cNvCxnSpPr>
          <p:nvPr/>
        </p:nvCxnSpPr>
        <p:spPr>
          <a:xfrm flipH="1">
            <a:off x="2681288" y="5002213"/>
            <a:ext cx="1046162" cy="25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/>
          <p:cNvCxnSpPr/>
          <p:nvPr/>
        </p:nvCxnSpPr>
        <p:spPr>
          <a:xfrm>
            <a:off x="3940175" y="5027613"/>
            <a:ext cx="698500" cy="158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 rot="10800000" flipV="1">
            <a:off x="6165850" y="5029200"/>
            <a:ext cx="1295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7994650" y="5029200"/>
            <a:ext cx="558800" cy="158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04800" y="4883150"/>
            <a:ext cx="700088" cy="158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Rectangle 675"/>
          <p:cNvSpPr/>
          <p:nvPr/>
        </p:nvSpPr>
        <p:spPr>
          <a:xfrm>
            <a:off x="527050" y="3810000"/>
            <a:ext cx="79248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7" name="Straight Connector 676"/>
          <p:cNvCxnSpPr/>
          <p:nvPr/>
        </p:nvCxnSpPr>
        <p:spPr>
          <a:xfrm rot="16200000" flipV="1">
            <a:off x="-273050" y="5219700"/>
            <a:ext cx="312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rot="16200000" flipV="1">
            <a:off x="793750" y="5219700"/>
            <a:ext cx="312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32" name="TextBox 247"/>
          <p:cNvSpPr txBox="1">
            <a:spLocks noChangeArrowheads="1"/>
          </p:cNvSpPr>
          <p:nvPr/>
        </p:nvSpPr>
        <p:spPr bwMode="auto">
          <a:xfrm rot="5400000">
            <a:off x="-523081" y="4828382"/>
            <a:ext cx="1438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 input</a:t>
            </a:r>
          </a:p>
        </p:txBody>
      </p:sp>
      <p:sp>
        <p:nvSpPr>
          <p:cNvPr id="55333" name="TextBox 249"/>
          <p:cNvSpPr txBox="1">
            <a:spLocks noChangeArrowheads="1"/>
          </p:cNvSpPr>
          <p:nvPr/>
        </p:nvSpPr>
        <p:spPr bwMode="auto">
          <a:xfrm>
            <a:off x="1822450" y="6457950"/>
            <a:ext cx="12573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1</a:t>
            </a:r>
          </a:p>
        </p:txBody>
      </p:sp>
      <p:sp>
        <p:nvSpPr>
          <p:cNvPr id="55334" name="TextBox 250"/>
          <p:cNvSpPr txBox="1">
            <a:spLocks noChangeArrowheads="1"/>
          </p:cNvSpPr>
          <p:nvPr/>
        </p:nvSpPr>
        <p:spPr bwMode="auto">
          <a:xfrm>
            <a:off x="852488" y="6457950"/>
            <a:ext cx="96996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1</a:t>
            </a:r>
          </a:p>
        </p:txBody>
      </p:sp>
      <p:cxnSp>
        <p:nvCxnSpPr>
          <p:cNvPr id="682" name="Straight Connector 681"/>
          <p:cNvCxnSpPr/>
          <p:nvPr/>
        </p:nvCxnSpPr>
        <p:spPr>
          <a:xfrm>
            <a:off x="1903413" y="6551613"/>
            <a:ext cx="37623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36" name="TextBox 252"/>
          <p:cNvSpPr txBox="1">
            <a:spLocks noChangeArrowheads="1"/>
          </p:cNvSpPr>
          <p:nvPr/>
        </p:nvSpPr>
        <p:spPr bwMode="auto">
          <a:xfrm>
            <a:off x="5441950" y="6461125"/>
            <a:ext cx="125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2</a:t>
            </a:r>
          </a:p>
        </p:txBody>
      </p:sp>
      <p:sp>
        <p:nvSpPr>
          <p:cNvPr id="55337" name="TextBox 256"/>
          <p:cNvSpPr txBox="1">
            <a:spLocks noChangeArrowheads="1"/>
          </p:cNvSpPr>
          <p:nvPr/>
        </p:nvSpPr>
        <p:spPr bwMode="auto">
          <a:xfrm>
            <a:off x="4392613" y="6461125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</a:t>
            </a:r>
            <a:r>
              <a:rPr lang="en-US" baseline="-25000"/>
              <a:t>2</a:t>
            </a:r>
          </a:p>
        </p:txBody>
      </p:sp>
      <p:cxnSp>
        <p:nvCxnSpPr>
          <p:cNvPr id="685" name="Straight Connector 684"/>
          <p:cNvCxnSpPr/>
          <p:nvPr/>
        </p:nvCxnSpPr>
        <p:spPr>
          <a:xfrm>
            <a:off x="5505450" y="6551613"/>
            <a:ext cx="37623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39" name="TextBox 263"/>
          <p:cNvSpPr txBox="1">
            <a:spLocks noChangeArrowheads="1"/>
          </p:cNvSpPr>
          <p:nvPr/>
        </p:nvSpPr>
        <p:spPr bwMode="auto">
          <a:xfrm rot="16200000" flipV="1">
            <a:off x="7753350" y="4706938"/>
            <a:ext cx="1633538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 output</a:t>
            </a:r>
          </a:p>
        </p:txBody>
      </p:sp>
      <p:grpSp>
        <p:nvGrpSpPr>
          <p:cNvPr id="2" name="Group 686"/>
          <p:cNvGrpSpPr>
            <a:grpSpLocks/>
          </p:cNvGrpSpPr>
          <p:nvPr/>
        </p:nvGrpSpPr>
        <p:grpSpPr bwMode="auto">
          <a:xfrm>
            <a:off x="755650" y="5562600"/>
            <a:ext cx="1524000" cy="609600"/>
            <a:chOff x="990600" y="2362200"/>
            <a:chExt cx="1524000" cy="609600"/>
          </a:xfrm>
        </p:grpSpPr>
        <p:sp>
          <p:nvSpPr>
            <p:cNvPr id="688" name="Rectangle 687"/>
            <p:cNvSpPr/>
            <p:nvPr/>
          </p:nvSpPr>
          <p:spPr>
            <a:xfrm>
              <a:off x="990600" y="2362200"/>
              <a:ext cx="1524000" cy="6096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1074738" y="2463800"/>
              <a:ext cx="339725" cy="40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2057400" y="2463800"/>
              <a:ext cx="338138" cy="40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91" name="Rectangle 690"/>
          <p:cNvSpPr/>
          <p:nvPr/>
        </p:nvSpPr>
        <p:spPr>
          <a:xfrm>
            <a:off x="2889250" y="5562600"/>
            <a:ext cx="1371600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2965450" y="5664200"/>
            <a:ext cx="338138" cy="406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3846513" y="5664200"/>
            <a:ext cx="338137" cy="406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693"/>
          <p:cNvGrpSpPr>
            <a:grpSpLocks/>
          </p:cNvGrpSpPr>
          <p:nvPr/>
        </p:nvGrpSpPr>
        <p:grpSpPr bwMode="auto">
          <a:xfrm>
            <a:off x="1365250" y="4191000"/>
            <a:ext cx="1600200" cy="609600"/>
            <a:chOff x="990600" y="2362200"/>
            <a:chExt cx="1524000" cy="609600"/>
          </a:xfrm>
        </p:grpSpPr>
        <p:sp>
          <p:nvSpPr>
            <p:cNvPr id="695" name="Rectangle 694"/>
            <p:cNvSpPr/>
            <p:nvPr/>
          </p:nvSpPr>
          <p:spPr>
            <a:xfrm>
              <a:off x="990600" y="2362200"/>
              <a:ext cx="1524000" cy="6096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087362" y="2463800"/>
              <a:ext cx="338667" cy="406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2058005" y="2463800"/>
              <a:ext cx="338667" cy="406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03" name="Oval 702"/>
          <p:cNvSpPr/>
          <p:nvPr/>
        </p:nvSpPr>
        <p:spPr>
          <a:xfrm>
            <a:off x="3532188" y="4899025"/>
            <a:ext cx="195262" cy="2063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04" name="Straight Connector 703"/>
          <p:cNvCxnSpPr/>
          <p:nvPr/>
        </p:nvCxnSpPr>
        <p:spPr>
          <a:xfrm rot="10800000" flipV="1">
            <a:off x="2681288" y="4491038"/>
            <a:ext cx="3175" cy="13716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Oval 705"/>
          <p:cNvSpPr/>
          <p:nvPr/>
        </p:nvSpPr>
        <p:spPr>
          <a:xfrm>
            <a:off x="2617788" y="4975225"/>
            <a:ext cx="195262" cy="2063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07" name="Straight Connector 706"/>
          <p:cNvCxnSpPr/>
          <p:nvPr/>
        </p:nvCxnSpPr>
        <p:spPr>
          <a:xfrm>
            <a:off x="1004888" y="4491038"/>
            <a:ext cx="698500" cy="158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/>
          <p:cNvSpPr/>
          <p:nvPr/>
        </p:nvSpPr>
        <p:spPr>
          <a:xfrm>
            <a:off x="3041650" y="4191000"/>
            <a:ext cx="1295400" cy="609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3124200" y="4292600"/>
            <a:ext cx="287338" cy="4064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3727450" y="4267200"/>
            <a:ext cx="457200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3" name="Oval 712"/>
          <p:cNvSpPr/>
          <p:nvPr/>
        </p:nvSpPr>
        <p:spPr>
          <a:xfrm>
            <a:off x="3879850" y="4953000"/>
            <a:ext cx="195263" cy="2063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5" name="Oval 714"/>
          <p:cNvSpPr/>
          <p:nvPr/>
        </p:nvSpPr>
        <p:spPr>
          <a:xfrm>
            <a:off x="4489450" y="4953000"/>
            <a:ext cx="195263" cy="2063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4337050" y="5562600"/>
            <a:ext cx="1371600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4456113" y="5664200"/>
            <a:ext cx="338137" cy="406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5294313" y="5664200"/>
            <a:ext cx="338137" cy="406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720"/>
          <p:cNvGrpSpPr>
            <a:grpSpLocks/>
          </p:cNvGrpSpPr>
          <p:nvPr/>
        </p:nvGrpSpPr>
        <p:grpSpPr bwMode="auto">
          <a:xfrm>
            <a:off x="6699250" y="4191000"/>
            <a:ext cx="1600200" cy="609600"/>
            <a:chOff x="990600" y="2362200"/>
            <a:chExt cx="1524000" cy="609600"/>
          </a:xfrm>
        </p:grpSpPr>
        <p:sp>
          <p:nvSpPr>
            <p:cNvPr id="722" name="Rectangle 721"/>
            <p:cNvSpPr/>
            <p:nvPr/>
          </p:nvSpPr>
          <p:spPr>
            <a:xfrm>
              <a:off x="990600" y="2362200"/>
              <a:ext cx="1524000" cy="6096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1087362" y="2463800"/>
              <a:ext cx="338667" cy="406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2058005" y="2463800"/>
              <a:ext cx="338667" cy="406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25" name="Straight Connector 724"/>
          <p:cNvCxnSpPr/>
          <p:nvPr/>
        </p:nvCxnSpPr>
        <p:spPr>
          <a:xfrm rot="5400000" flipH="1" flipV="1">
            <a:off x="3309144" y="5144294"/>
            <a:ext cx="3124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726"/>
          <p:cNvGrpSpPr>
            <a:grpSpLocks/>
          </p:cNvGrpSpPr>
          <p:nvPr/>
        </p:nvGrpSpPr>
        <p:grpSpPr bwMode="auto">
          <a:xfrm>
            <a:off x="4946650" y="4191000"/>
            <a:ext cx="1600200" cy="609600"/>
            <a:chOff x="990600" y="2362200"/>
            <a:chExt cx="1524000" cy="609600"/>
          </a:xfrm>
        </p:grpSpPr>
        <p:sp>
          <p:nvSpPr>
            <p:cNvPr id="728" name="Rectangle 727"/>
            <p:cNvSpPr/>
            <p:nvPr/>
          </p:nvSpPr>
          <p:spPr>
            <a:xfrm>
              <a:off x="990600" y="2362200"/>
              <a:ext cx="1524000" cy="6096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1087362" y="2463800"/>
              <a:ext cx="338667" cy="406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2058005" y="2463800"/>
              <a:ext cx="338667" cy="4064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2" name="Oval 731"/>
          <p:cNvSpPr/>
          <p:nvPr/>
        </p:nvSpPr>
        <p:spPr>
          <a:xfrm>
            <a:off x="6122988" y="4953000"/>
            <a:ext cx="195262" cy="2063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37" name="Straight Connector 736"/>
          <p:cNvCxnSpPr/>
          <p:nvPr/>
        </p:nvCxnSpPr>
        <p:spPr>
          <a:xfrm rot="10800000" flipV="1">
            <a:off x="6176963" y="4489450"/>
            <a:ext cx="3175" cy="13716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37"/>
          <p:cNvGrpSpPr>
            <a:grpSpLocks/>
          </p:cNvGrpSpPr>
          <p:nvPr/>
        </p:nvGrpSpPr>
        <p:grpSpPr bwMode="auto">
          <a:xfrm>
            <a:off x="6775450" y="5562600"/>
            <a:ext cx="1524000" cy="609600"/>
            <a:chOff x="990600" y="2362200"/>
            <a:chExt cx="1524000" cy="609600"/>
          </a:xfrm>
        </p:grpSpPr>
        <p:sp>
          <p:nvSpPr>
            <p:cNvPr id="739" name="Rectangle 738"/>
            <p:cNvSpPr/>
            <p:nvPr/>
          </p:nvSpPr>
          <p:spPr>
            <a:xfrm>
              <a:off x="990600" y="2362200"/>
              <a:ext cx="1524000" cy="6096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0" name="Rectangle 739"/>
            <p:cNvSpPr/>
            <p:nvPr/>
          </p:nvSpPr>
          <p:spPr>
            <a:xfrm>
              <a:off x="1074738" y="2463800"/>
              <a:ext cx="339725" cy="40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2057400" y="2463800"/>
              <a:ext cx="338138" cy="40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42" name="Straight Connector 741"/>
          <p:cNvCxnSpPr/>
          <p:nvPr/>
        </p:nvCxnSpPr>
        <p:spPr>
          <a:xfrm rot="5400000" flipH="1" flipV="1">
            <a:off x="6354763" y="5143500"/>
            <a:ext cx="2211388" cy="15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 rot="2700000">
            <a:off x="7963694" y="6317456"/>
            <a:ext cx="304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 rot="18900000">
            <a:off x="7950200" y="6323013"/>
            <a:ext cx="304800" cy="1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rot="2700000">
            <a:off x="8038307" y="3993356"/>
            <a:ext cx="304800" cy="1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 rot="18900000">
            <a:off x="8026400" y="3998913"/>
            <a:ext cx="304800" cy="15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68"/>
          <p:cNvGrpSpPr>
            <a:grpSpLocks/>
          </p:cNvGrpSpPr>
          <p:nvPr/>
        </p:nvGrpSpPr>
        <p:grpSpPr bwMode="auto">
          <a:xfrm>
            <a:off x="463550" y="382588"/>
            <a:ext cx="8248650" cy="2817812"/>
            <a:chOff x="464228" y="381794"/>
            <a:chExt cx="8247338" cy="3199608"/>
          </a:xfrm>
        </p:grpSpPr>
        <p:cxnSp>
          <p:nvCxnSpPr>
            <p:cNvPr id="641" name="Straight Connector 640"/>
            <p:cNvCxnSpPr/>
            <p:nvPr/>
          </p:nvCxnSpPr>
          <p:spPr>
            <a:xfrm rot="5400000" flipH="1" flipV="1">
              <a:off x="6847457" y="2808587"/>
              <a:ext cx="609278" cy="206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72" name="Line 20"/>
            <p:cNvSpPr>
              <a:spLocks noChangeShapeType="1"/>
            </p:cNvSpPr>
            <p:nvPr/>
          </p:nvSpPr>
          <p:spPr bwMode="auto">
            <a:xfrm flipV="1">
              <a:off x="1023370" y="2095481"/>
              <a:ext cx="7129054" cy="38119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3" name="Straight Connector 462"/>
            <p:cNvCxnSpPr/>
            <p:nvPr/>
          </p:nvCxnSpPr>
          <p:spPr>
            <a:xfrm>
              <a:off x="743584" y="762141"/>
              <a:ext cx="7866399" cy="18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618192" y="3123543"/>
              <a:ext cx="7991791" cy="18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10800000" flipV="1">
              <a:off x="1162617" y="1290303"/>
              <a:ext cx="3174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16200000" flipH="1">
              <a:off x="2539447" y="2362989"/>
              <a:ext cx="1803" cy="59998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10800000" flipV="1">
              <a:off x="4099025" y="1290303"/>
              <a:ext cx="3174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10800000" flipV="1">
              <a:off x="4797414" y="1288499"/>
              <a:ext cx="3174" cy="137177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4800588" y="1292105"/>
              <a:ext cx="555537" cy="360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16200000" flipH="1">
              <a:off x="6034566" y="2362989"/>
              <a:ext cx="1803" cy="59998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16620000" flipV="1">
              <a:off x="3098007" y="2868531"/>
              <a:ext cx="456056" cy="5396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>
              <a:stCxn id="555" idx="6"/>
            </p:cNvCxnSpPr>
            <p:nvPr/>
          </p:nvCxnSpPr>
          <p:spPr>
            <a:xfrm flipH="1">
              <a:off x="2840338" y="1802240"/>
              <a:ext cx="1045996" cy="252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>
              <a:off x="4099025" y="1827476"/>
              <a:ext cx="698389" cy="180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10800000" flipV="1">
              <a:off x="8151268" y="1290303"/>
              <a:ext cx="1587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10800000" flipV="1">
              <a:off x="6324346" y="1829278"/>
              <a:ext cx="129519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8152855" y="1829278"/>
              <a:ext cx="55871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464228" y="1681465"/>
              <a:ext cx="698389" cy="18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" name="Rectangle 518"/>
            <p:cNvSpPr/>
            <p:nvPr/>
          </p:nvSpPr>
          <p:spPr>
            <a:xfrm>
              <a:off x="686443" y="608921"/>
              <a:ext cx="7923540" cy="266784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21" name="Straight Connector 520"/>
            <p:cNvCxnSpPr/>
            <p:nvPr/>
          </p:nvCxnSpPr>
          <p:spPr>
            <a:xfrm rot="16200000" flipV="1">
              <a:off x="-113629" y="2019453"/>
              <a:ext cx="312389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2062587" y="3350670"/>
              <a:ext cx="374590" cy="1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5664051" y="3350670"/>
              <a:ext cx="376178" cy="1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Oval 554"/>
            <p:cNvSpPr/>
            <p:nvPr/>
          </p:nvSpPr>
          <p:spPr>
            <a:xfrm>
              <a:off x="3691103" y="1697689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5" name="Straight Connector 474"/>
            <p:cNvCxnSpPr/>
            <p:nvPr/>
          </p:nvCxnSpPr>
          <p:spPr>
            <a:xfrm rot="10800000" flipV="1">
              <a:off x="2840338" y="1290303"/>
              <a:ext cx="3174" cy="13717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Oval 558"/>
            <p:cNvSpPr/>
            <p:nvPr/>
          </p:nvSpPr>
          <p:spPr>
            <a:xfrm>
              <a:off x="2775260" y="1775200"/>
              <a:ext cx="196819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4" name="Straight Connector 473"/>
            <p:cNvCxnSpPr/>
            <p:nvPr/>
          </p:nvCxnSpPr>
          <p:spPr>
            <a:xfrm>
              <a:off x="1162617" y="1290303"/>
              <a:ext cx="699977" cy="180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Oval 592"/>
            <p:cNvSpPr/>
            <p:nvPr/>
          </p:nvSpPr>
          <p:spPr>
            <a:xfrm>
              <a:off x="4038709" y="1751767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4648212" y="1751767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97" name="Straight Connector 596"/>
            <p:cNvCxnSpPr/>
            <p:nvPr/>
          </p:nvCxnSpPr>
          <p:spPr>
            <a:xfrm rot="5400000" flipH="1" flipV="1">
              <a:off x="3154725" y="979960"/>
              <a:ext cx="609278" cy="2222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 flipH="1" flipV="1">
              <a:off x="3467996" y="1942950"/>
              <a:ext cx="3123899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rot="5400000" flipH="1" flipV="1">
              <a:off x="4495499" y="1981598"/>
              <a:ext cx="304819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Oval 622"/>
            <p:cNvSpPr/>
            <p:nvPr/>
          </p:nvSpPr>
          <p:spPr>
            <a:xfrm>
              <a:off x="6281491" y="1164121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6281491" y="1751767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7043369" y="1142490"/>
              <a:ext cx="195231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7043369" y="2514265"/>
              <a:ext cx="195231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89" name="Straight Connector 488"/>
            <p:cNvCxnSpPr/>
            <p:nvPr/>
          </p:nvCxnSpPr>
          <p:spPr>
            <a:xfrm rot="10800000" flipV="1">
              <a:off x="6335457" y="1288499"/>
              <a:ext cx="3174" cy="137177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5400000" flipH="1" flipV="1">
              <a:off x="6512853" y="1942950"/>
              <a:ext cx="2211786" cy="15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rot="5400000" flipH="1" flipV="1">
              <a:off x="6847457" y="1056463"/>
              <a:ext cx="609278" cy="206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2700000">
              <a:off x="7741021" y="3118243"/>
              <a:ext cx="30463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18900000">
              <a:off x="7729060" y="3121740"/>
              <a:ext cx="304752" cy="18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2700000">
              <a:off x="8198148" y="792894"/>
              <a:ext cx="304638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 rot="18900000">
              <a:off x="8184600" y="798193"/>
              <a:ext cx="304752" cy="18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>
              <a:endCxn id="554" idx="6"/>
            </p:cNvCxnSpPr>
            <p:nvPr/>
          </p:nvCxnSpPr>
          <p:spPr>
            <a:xfrm>
              <a:off x="1814976" y="1295710"/>
              <a:ext cx="1123771" cy="2704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953002" y="2019453"/>
              <a:ext cx="312389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Oval 552"/>
            <p:cNvSpPr/>
            <p:nvPr/>
          </p:nvSpPr>
          <p:spPr>
            <a:xfrm>
              <a:off x="1676885" y="1220001"/>
              <a:ext cx="195232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0" name="Straight Connector 749"/>
            <p:cNvCxnSpPr/>
            <p:nvPr/>
          </p:nvCxnSpPr>
          <p:spPr>
            <a:xfrm>
              <a:off x="3448253" y="1295710"/>
              <a:ext cx="680930" cy="2343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Oval 593"/>
            <p:cNvSpPr/>
            <p:nvPr/>
          </p:nvSpPr>
          <p:spPr>
            <a:xfrm>
              <a:off x="3962521" y="1200173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3353018" y="1164121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2743515" y="1220001"/>
              <a:ext cx="195232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2" name="Straight Connector 751"/>
            <p:cNvCxnSpPr>
              <a:endCxn id="623" idx="2"/>
            </p:cNvCxnSpPr>
            <p:nvPr/>
          </p:nvCxnSpPr>
          <p:spPr>
            <a:xfrm flipV="1">
              <a:off x="5352950" y="1268671"/>
              <a:ext cx="928540" cy="2703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Oval 591"/>
            <p:cNvSpPr/>
            <p:nvPr/>
          </p:nvSpPr>
          <p:spPr>
            <a:xfrm>
              <a:off x="5257715" y="1164121"/>
              <a:ext cx="195232" cy="207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69" name="Straight Connector 468"/>
            <p:cNvCxnSpPr/>
            <p:nvPr/>
          </p:nvCxnSpPr>
          <p:spPr>
            <a:xfrm rot="5400000" flipH="1" flipV="1">
              <a:off x="2628858" y="1942950"/>
              <a:ext cx="2211786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>
              <a:endCxn id="629" idx="7"/>
            </p:cNvCxnSpPr>
            <p:nvPr/>
          </p:nvCxnSpPr>
          <p:spPr>
            <a:xfrm flipV="1">
              <a:off x="7238600" y="1270473"/>
              <a:ext cx="961872" cy="2523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Oval 628"/>
            <p:cNvSpPr/>
            <p:nvPr/>
          </p:nvSpPr>
          <p:spPr>
            <a:xfrm>
              <a:off x="8033812" y="1241632"/>
              <a:ext cx="195231" cy="20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8" name="Straight Connector 757"/>
            <p:cNvCxnSpPr>
              <a:endCxn id="550" idx="6"/>
            </p:cNvCxnSpPr>
            <p:nvPr/>
          </p:nvCxnSpPr>
          <p:spPr>
            <a:xfrm>
              <a:off x="1219758" y="2640447"/>
              <a:ext cx="1033299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>
              <a:off x="3353018" y="2640447"/>
              <a:ext cx="680930" cy="23434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rot="16200000" flipH="1">
              <a:off x="5219514" y="2296178"/>
              <a:ext cx="1802" cy="74442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>
              <a:stCxn id="627" idx="6"/>
            </p:cNvCxnSpPr>
            <p:nvPr/>
          </p:nvCxnSpPr>
          <p:spPr>
            <a:xfrm flipV="1">
              <a:off x="7238600" y="2615210"/>
              <a:ext cx="990442" cy="360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Oval 549"/>
            <p:cNvSpPr/>
            <p:nvPr/>
          </p:nvSpPr>
          <p:spPr>
            <a:xfrm>
              <a:off x="2057824" y="2535896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1067382" y="2514265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4038709" y="2514265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3200643" y="2535896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5562467" y="2535896"/>
              <a:ext cx="195232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4681545" y="2535896"/>
              <a:ext cx="195231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8110000" y="2535896"/>
              <a:ext cx="195231" cy="2072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70" name="Down Arrow 769"/>
          <p:cNvSpPr/>
          <p:nvPr/>
        </p:nvSpPr>
        <p:spPr>
          <a:xfrm>
            <a:off x="3733800" y="3352800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17" name="Straight Connector 716"/>
          <p:cNvCxnSpPr/>
          <p:nvPr/>
        </p:nvCxnSpPr>
        <p:spPr>
          <a:xfrm rot="5400000" flipH="1" flipV="1">
            <a:off x="2995613" y="4179887"/>
            <a:ext cx="609600" cy="222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rot="10800000" flipV="1">
            <a:off x="3940175" y="4491038"/>
            <a:ext cx="3175" cy="13716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 flipV="1">
            <a:off x="4641850" y="4492625"/>
            <a:ext cx="555625" cy="31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 rot="5400000" flipH="1" flipV="1">
            <a:off x="6688138" y="4256087"/>
            <a:ext cx="609600" cy="222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/>
          <p:cNvCxnSpPr/>
          <p:nvPr/>
        </p:nvCxnSpPr>
        <p:spPr>
          <a:xfrm rot="10800000" flipV="1">
            <a:off x="7991475" y="4491038"/>
            <a:ext cx="3175" cy="13716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rot="16200000" flipH="1">
            <a:off x="2380457" y="5563394"/>
            <a:ext cx="1587" cy="6000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rot="5400000" flipH="1" flipV="1">
            <a:off x="2470150" y="5143500"/>
            <a:ext cx="221138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rot="5400000" flipH="1" flipV="1">
            <a:off x="4337050" y="5181600"/>
            <a:ext cx="3048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 animBg="1"/>
      <p:bldP spid="55312" grpId="0"/>
      <p:bldP spid="55313" grpId="0"/>
      <p:bldP spid="676" grpId="0" animBg="1"/>
      <p:bldP spid="55332" grpId="0"/>
      <p:bldP spid="55333" grpId="0"/>
      <p:bldP spid="55334" grpId="0"/>
      <p:bldP spid="55336" grpId="0"/>
      <p:bldP spid="55337" grpId="0"/>
      <p:bldP spid="55339" grpId="0"/>
      <p:bldP spid="691" grpId="0" animBg="1"/>
      <p:bldP spid="692" grpId="0" animBg="1"/>
      <p:bldP spid="693" grpId="0" animBg="1"/>
      <p:bldP spid="703" grpId="0" animBg="1"/>
      <p:bldP spid="706" grpId="0" animBg="1"/>
      <p:bldP spid="708" grpId="0" animBg="1"/>
      <p:bldP spid="709" grpId="0" animBg="1"/>
      <p:bldP spid="710" grpId="0" animBg="1"/>
      <p:bldP spid="713" grpId="0" animBg="1"/>
      <p:bldP spid="715" grpId="0" animBg="1"/>
      <p:bldP spid="718" grpId="0" animBg="1"/>
      <p:bldP spid="719" grpId="0" animBg="1"/>
      <p:bldP spid="720" grpId="0" animBg="1"/>
      <p:bldP spid="732" grpId="0" animBg="1"/>
      <p:bldP spid="7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91"/>
          <p:cNvSpPr txBox="1">
            <a:spLocks noChangeArrowheads="1"/>
          </p:cNvSpPr>
          <p:nvPr/>
        </p:nvSpPr>
        <p:spPr bwMode="auto">
          <a:xfrm>
            <a:off x="609600" y="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Stick Diagram to Symbolic Form: CMOS shift Register</a:t>
            </a: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0" y="382588"/>
            <a:ext cx="9278938" cy="2741612"/>
            <a:chOff x="11667" y="153988"/>
            <a:chExt cx="9278383" cy="3275012"/>
          </a:xfrm>
        </p:grpSpPr>
        <p:sp>
          <p:nvSpPr>
            <p:cNvPr id="56405" name="Line 20"/>
            <p:cNvSpPr>
              <a:spLocks noChangeShapeType="1"/>
            </p:cNvSpPr>
            <p:nvPr/>
          </p:nvSpPr>
          <p:spPr bwMode="auto">
            <a:xfrm flipV="1">
              <a:off x="865188" y="1866900"/>
              <a:ext cx="7127875" cy="3810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6" name="TextBox 180"/>
            <p:cNvSpPr txBox="1">
              <a:spLocks noChangeArrowheads="1"/>
            </p:cNvSpPr>
            <p:nvPr/>
          </p:nvSpPr>
          <p:spPr bwMode="auto">
            <a:xfrm>
              <a:off x="8604250" y="381000"/>
              <a:ext cx="685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DD</a:t>
              </a:r>
            </a:p>
          </p:txBody>
        </p:sp>
        <p:sp>
          <p:nvSpPr>
            <p:cNvPr id="56407" name="TextBox 181"/>
            <p:cNvSpPr txBox="1">
              <a:spLocks noChangeArrowheads="1"/>
            </p:cNvSpPr>
            <p:nvPr/>
          </p:nvSpPr>
          <p:spPr bwMode="auto">
            <a:xfrm>
              <a:off x="8450263" y="2667000"/>
              <a:ext cx="6873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SS</a:t>
              </a:r>
            </a:p>
          </p:txBody>
        </p:sp>
        <p:cxnSp>
          <p:nvCxnSpPr>
            <p:cNvPr id="659" name="Straight Connector 658"/>
            <p:cNvCxnSpPr/>
            <p:nvPr/>
          </p:nvCxnSpPr>
          <p:spPr>
            <a:xfrm>
              <a:off x="586308" y="533260"/>
              <a:ext cx="7865593" cy="189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>
              <a:off x="459315" y="2896124"/>
              <a:ext cx="7992585" cy="189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10800000" flipV="1">
              <a:off x="4638953" y="1060448"/>
              <a:ext cx="3175" cy="137106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>
              <a:stCxn id="703" idx="6"/>
            </p:cNvCxnSpPr>
            <p:nvPr/>
          </p:nvCxnSpPr>
          <p:spPr>
            <a:xfrm flipH="1">
              <a:off x="2681682" y="1572465"/>
              <a:ext cx="1046100" cy="2654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>
              <a:off x="3940495" y="1599014"/>
              <a:ext cx="698458" cy="189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10800000" flipV="1">
              <a:off x="6166037" y="1600910"/>
              <a:ext cx="129532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7994727" y="1600910"/>
              <a:ext cx="55876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305337" y="1454891"/>
              <a:ext cx="700045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Rectangle 675"/>
            <p:cNvSpPr/>
            <p:nvPr/>
          </p:nvSpPr>
          <p:spPr>
            <a:xfrm>
              <a:off x="527574" y="381551"/>
              <a:ext cx="7924326" cy="26662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77" name="Straight Connector 676"/>
            <p:cNvCxnSpPr/>
            <p:nvPr/>
          </p:nvCxnSpPr>
          <p:spPr>
            <a:xfrm rot="16200000" flipV="1">
              <a:off x="-273072" y="1790546"/>
              <a:ext cx="3125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18" name="TextBox 247"/>
            <p:cNvSpPr txBox="1">
              <a:spLocks noChangeArrowheads="1"/>
            </p:cNvSpPr>
            <p:nvPr/>
          </p:nvSpPr>
          <p:spPr bwMode="auto">
            <a:xfrm rot="5400000">
              <a:off x="-762099" y="1291856"/>
              <a:ext cx="192853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Data input</a:t>
              </a:r>
            </a:p>
          </p:txBody>
        </p:sp>
        <p:sp>
          <p:nvSpPr>
            <p:cNvPr id="56419" name="TextBox 249"/>
            <p:cNvSpPr txBox="1">
              <a:spLocks noChangeArrowheads="1"/>
            </p:cNvSpPr>
            <p:nvPr/>
          </p:nvSpPr>
          <p:spPr bwMode="auto">
            <a:xfrm>
              <a:off x="1822450" y="3028950"/>
              <a:ext cx="1257300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1</a:t>
              </a:r>
            </a:p>
          </p:txBody>
        </p:sp>
        <p:sp>
          <p:nvSpPr>
            <p:cNvPr id="56420" name="TextBox 250"/>
            <p:cNvSpPr txBox="1">
              <a:spLocks noChangeArrowheads="1"/>
            </p:cNvSpPr>
            <p:nvPr/>
          </p:nvSpPr>
          <p:spPr bwMode="auto">
            <a:xfrm>
              <a:off x="852488" y="3028950"/>
              <a:ext cx="969962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1</a:t>
              </a:r>
            </a:p>
          </p:txBody>
        </p:sp>
        <p:cxnSp>
          <p:nvCxnSpPr>
            <p:cNvPr id="682" name="Straight Connector 681"/>
            <p:cNvCxnSpPr/>
            <p:nvPr/>
          </p:nvCxnSpPr>
          <p:spPr>
            <a:xfrm>
              <a:off x="1903854" y="3121790"/>
              <a:ext cx="376215" cy="18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22" name="TextBox 252"/>
            <p:cNvSpPr txBox="1">
              <a:spLocks noChangeArrowheads="1"/>
            </p:cNvSpPr>
            <p:nvPr/>
          </p:nvSpPr>
          <p:spPr bwMode="auto">
            <a:xfrm>
              <a:off x="5441950" y="3032125"/>
              <a:ext cx="1257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2</a:t>
              </a:r>
            </a:p>
          </p:txBody>
        </p:sp>
        <p:sp>
          <p:nvSpPr>
            <p:cNvPr id="56423" name="TextBox 256"/>
            <p:cNvSpPr txBox="1">
              <a:spLocks noChangeArrowheads="1"/>
            </p:cNvSpPr>
            <p:nvPr/>
          </p:nvSpPr>
          <p:spPr bwMode="auto">
            <a:xfrm>
              <a:off x="4392613" y="3032125"/>
              <a:ext cx="969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2</a:t>
              </a:r>
            </a:p>
          </p:txBody>
        </p:sp>
        <p:cxnSp>
          <p:nvCxnSpPr>
            <p:cNvPr id="685" name="Straight Connector 684"/>
            <p:cNvCxnSpPr/>
            <p:nvPr/>
          </p:nvCxnSpPr>
          <p:spPr>
            <a:xfrm>
              <a:off x="5505676" y="3121790"/>
              <a:ext cx="376214" cy="18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25" name="TextBox 263"/>
            <p:cNvSpPr txBox="1">
              <a:spLocks noChangeArrowheads="1"/>
            </p:cNvSpPr>
            <p:nvPr/>
          </p:nvSpPr>
          <p:spPr bwMode="auto">
            <a:xfrm rot="16200000" flipV="1">
              <a:off x="7753350" y="1277938"/>
              <a:ext cx="1633538" cy="67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Data output</a:t>
              </a:r>
            </a:p>
          </p:txBody>
        </p:sp>
        <p:grpSp>
          <p:nvGrpSpPr>
            <p:cNvPr id="3" name="Group 686"/>
            <p:cNvGrpSpPr>
              <a:grpSpLocks/>
            </p:cNvGrpSpPr>
            <p:nvPr/>
          </p:nvGrpSpPr>
          <p:grpSpPr bwMode="auto">
            <a:xfrm>
              <a:off x="755650" y="2133600"/>
              <a:ext cx="1524000" cy="609600"/>
              <a:chOff x="990600" y="2362200"/>
              <a:chExt cx="1524000" cy="609600"/>
            </a:xfrm>
          </p:grpSpPr>
          <p:sp>
            <p:nvSpPr>
              <p:cNvPr id="688" name="Rectangle 687"/>
              <p:cNvSpPr/>
              <p:nvPr/>
            </p:nvSpPr>
            <p:spPr>
              <a:xfrm>
                <a:off x="991110" y="2362388"/>
                <a:ext cx="1523909" cy="608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1075242" y="2464791"/>
                <a:ext cx="339705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2057846" y="2464791"/>
                <a:ext cx="338117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91" name="Rectangle 690"/>
            <p:cNvSpPr/>
            <p:nvPr/>
          </p:nvSpPr>
          <p:spPr>
            <a:xfrm>
              <a:off x="2889633" y="2133787"/>
              <a:ext cx="1371518" cy="6087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2965828" y="2234294"/>
              <a:ext cx="338117" cy="40771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3846838" y="2234294"/>
              <a:ext cx="338118" cy="40771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" name="Group 693"/>
            <p:cNvGrpSpPr>
              <a:grpSpLocks/>
            </p:cNvGrpSpPr>
            <p:nvPr/>
          </p:nvGrpSpPr>
          <p:grpSpPr bwMode="auto">
            <a:xfrm>
              <a:off x="1365250" y="762000"/>
              <a:ext cx="1600200" cy="609600"/>
              <a:chOff x="990600" y="2362200"/>
              <a:chExt cx="1524000" cy="609600"/>
            </a:xfrm>
          </p:grpSpPr>
          <p:sp>
            <p:nvSpPr>
              <p:cNvPr id="695" name="Rectangle 694"/>
              <p:cNvSpPr/>
              <p:nvPr/>
            </p:nvSpPr>
            <p:spPr>
              <a:xfrm>
                <a:off x="991051" y="2362919"/>
                <a:ext cx="1523909" cy="60873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087808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58392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04" name="Straight Connector 703"/>
            <p:cNvCxnSpPr/>
            <p:nvPr/>
          </p:nvCxnSpPr>
          <p:spPr>
            <a:xfrm rot="10800000" flipV="1">
              <a:off x="2681682" y="1062344"/>
              <a:ext cx="3175" cy="137106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Oval 705"/>
            <p:cNvSpPr/>
            <p:nvPr/>
          </p:nvSpPr>
          <p:spPr>
            <a:xfrm>
              <a:off x="2618186" y="1545916"/>
              <a:ext cx="195251" cy="206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07" name="Straight Connector 706"/>
            <p:cNvCxnSpPr/>
            <p:nvPr/>
          </p:nvCxnSpPr>
          <p:spPr>
            <a:xfrm>
              <a:off x="1005383" y="1062344"/>
              <a:ext cx="698458" cy="189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" name="Rectangle 707"/>
            <p:cNvSpPr/>
            <p:nvPr/>
          </p:nvSpPr>
          <p:spPr>
            <a:xfrm>
              <a:off x="3042024" y="762719"/>
              <a:ext cx="1295323" cy="6087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3124569" y="863226"/>
              <a:ext cx="287320" cy="40771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3727783" y="838573"/>
              <a:ext cx="457173" cy="45702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4489737" y="1523159"/>
              <a:ext cx="195250" cy="206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8" name="Rectangle 717"/>
            <p:cNvSpPr/>
            <p:nvPr/>
          </p:nvSpPr>
          <p:spPr>
            <a:xfrm>
              <a:off x="4337346" y="2133787"/>
              <a:ext cx="1371518" cy="6087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4456401" y="2234294"/>
              <a:ext cx="338118" cy="40771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5294551" y="2234294"/>
              <a:ext cx="338118" cy="40771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" name="Group 720"/>
            <p:cNvGrpSpPr>
              <a:grpSpLocks/>
            </p:cNvGrpSpPr>
            <p:nvPr/>
          </p:nvGrpSpPr>
          <p:grpSpPr bwMode="auto">
            <a:xfrm>
              <a:off x="6699250" y="762000"/>
              <a:ext cx="1600200" cy="609600"/>
              <a:chOff x="990600" y="2362200"/>
              <a:chExt cx="1524000" cy="609600"/>
            </a:xfrm>
          </p:grpSpPr>
          <p:sp>
            <p:nvSpPr>
              <p:cNvPr id="722" name="Rectangle 721"/>
              <p:cNvSpPr/>
              <p:nvPr/>
            </p:nvSpPr>
            <p:spPr>
              <a:xfrm>
                <a:off x="990748" y="2362919"/>
                <a:ext cx="1523909" cy="60873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087504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2058088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25" name="Straight Connector 724"/>
            <p:cNvCxnSpPr/>
            <p:nvPr/>
          </p:nvCxnSpPr>
          <p:spPr>
            <a:xfrm rot="5400000" flipH="1" flipV="1">
              <a:off x="3309857" y="1714846"/>
              <a:ext cx="3123303" cy="15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726"/>
            <p:cNvGrpSpPr>
              <a:grpSpLocks/>
            </p:cNvGrpSpPr>
            <p:nvPr/>
          </p:nvGrpSpPr>
          <p:grpSpPr bwMode="auto">
            <a:xfrm>
              <a:off x="4946650" y="762000"/>
              <a:ext cx="1600200" cy="609600"/>
              <a:chOff x="990600" y="2362200"/>
              <a:chExt cx="1524000" cy="609600"/>
            </a:xfrm>
          </p:grpSpPr>
          <p:sp>
            <p:nvSpPr>
              <p:cNvPr id="728" name="Rectangle 727"/>
              <p:cNvSpPr/>
              <p:nvPr/>
            </p:nvSpPr>
            <p:spPr>
              <a:xfrm>
                <a:off x="990848" y="2362919"/>
                <a:ext cx="1523909" cy="60873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87604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2058188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37" name="Straight Connector 736"/>
            <p:cNvCxnSpPr/>
            <p:nvPr/>
          </p:nvCxnSpPr>
          <p:spPr>
            <a:xfrm rot="10800000" flipV="1">
              <a:off x="6177148" y="1060448"/>
              <a:ext cx="3175" cy="137106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737"/>
            <p:cNvGrpSpPr>
              <a:grpSpLocks/>
            </p:cNvGrpSpPr>
            <p:nvPr/>
          </p:nvGrpSpPr>
          <p:grpSpPr bwMode="auto">
            <a:xfrm>
              <a:off x="6775450" y="2133600"/>
              <a:ext cx="1524000" cy="609600"/>
              <a:chOff x="990600" y="2362200"/>
              <a:chExt cx="1524000" cy="609600"/>
            </a:xfrm>
          </p:grpSpPr>
          <p:sp>
            <p:nvSpPr>
              <p:cNvPr id="739" name="Rectangle 738"/>
              <p:cNvSpPr/>
              <p:nvPr/>
            </p:nvSpPr>
            <p:spPr>
              <a:xfrm>
                <a:off x="990750" y="2362388"/>
                <a:ext cx="1523909" cy="608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74882" y="2464791"/>
                <a:ext cx="339705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057486" y="2464791"/>
                <a:ext cx="338117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42" name="Straight Connector 741"/>
            <p:cNvCxnSpPr/>
            <p:nvPr/>
          </p:nvCxnSpPr>
          <p:spPr>
            <a:xfrm rot="5400000" flipH="1" flipV="1">
              <a:off x="6354987" y="1713898"/>
              <a:ext cx="2211155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rot="2700000">
              <a:off x="7963507" y="2888693"/>
              <a:ext cx="305313" cy="15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/>
          </p:nvCxnSpPr>
          <p:spPr>
            <a:xfrm rot="18900000">
              <a:off x="7950280" y="2894227"/>
              <a:ext cx="304782" cy="18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 rot="2700000">
              <a:off x="8038115" y="563756"/>
              <a:ext cx="305313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 rot="18900000">
              <a:off x="8026476" y="569290"/>
              <a:ext cx="304782" cy="18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rot="5400000" flipH="1" flipV="1">
              <a:off x="6687761" y="827462"/>
              <a:ext cx="610628" cy="22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 flipH="1" flipV="1">
              <a:off x="2996405" y="750659"/>
              <a:ext cx="608731" cy="22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 rot="10800000" flipV="1">
              <a:off x="7991553" y="1062344"/>
              <a:ext cx="3175" cy="137106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10800000" flipV="1">
              <a:off x="3940495" y="1062344"/>
              <a:ext cx="3175" cy="137106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V="1">
              <a:off x="4642128" y="1064240"/>
              <a:ext cx="555592" cy="189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Oval 712"/>
            <p:cNvSpPr/>
            <p:nvPr/>
          </p:nvSpPr>
          <p:spPr>
            <a:xfrm>
              <a:off x="3880174" y="1523159"/>
              <a:ext cx="195250" cy="206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>
              <a:off x="6123176" y="1523159"/>
              <a:ext cx="195251" cy="206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63" name="Straight Connector 662"/>
            <p:cNvCxnSpPr/>
            <p:nvPr/>
          </p:nvCxnSpPr>
          <p:spPr>
            <a:xfrm rot="16200000" flipH="1">
              <a:off x="2380715" y="2134340"/>
              <a:ext cx="1896" cy="60003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rot="10800000" flipV="1">
              <a:off x="1005383" y="1062344"/>
              <a:ext cx="3175" cy="137106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 flipH="1" flipV="1">
              <a:off x="6687761" y="2579698"/>
              <a:ext cx="610628" cy="22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16620000" flipV="1">
              <a:off x="2938918" y="2640626"/>
              <a:ext cx="457023" cy="5397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>
              <a:off x="5421543" y="2427722"/>
              <a:ext cx="755605" cy="75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16200000" flipV="1">
              <a:off x="793665" y="1790546"/>
              <a:ext cx="3125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 rot="5400000" flipH="1" flipV="1">
              <a:off x="2470608" y="1713898"/>
              <a:ext cx="2211155" cy="15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rot="5400000" flipH="1" flipV="1">
              <a:off x="4336582" y="1752618"/>
              <a:ext cx="304934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Oval 702"/>
            <p:cNvSpPr/>
            <p:nvPr/>
          </p:nvSpPr>
          <p:spPr>
            <a:xfrm>
              <a:off x="3532531" y="1470061"/>
              <a:ext cx="195251" cy="206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397"/>
          <p:cNvGrpSpPr>
            <a:grpSpLocks/>
          </p:cNvGrpSpPr>
          <p:nvPr/>
        </p:nvGrpSpPr>
        <p:grpSpPr bwMode="auto">
          <a:xfrm>
            <a:off x="2667000" y="2362200"/>
            <a:ext cx="1946275" cy="979488"/>
            <a:chOff x="2667000" y="2362200"/>
            <a:chExt cx="1946514" cy="978932"/>
          </a:xfrm>
        </p:grpSpPr>
        <p:cxnSp>
          <p:nvCxnSpPr>
            <p:cNvPr id="392" name="Straight Arrow Connector 391"/>
            <p:cNvCxnSpPr/>
            <p:nvPr/>
          </p:nvCxnSpPr>
          <p:spPr>
            <a:xfrm rot="5400000" flipH="1" flipV="1">
              <a:off x="3429304" y="2438199"/>
              <a:ext cx="609254" cy="457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endCxn id="719" idx="2"/>
            </p:cNvCxnSpPr>
            <p:nvPr/>
          </p:nvCxnSpPr>
          <p:spPr>
            <a:xfrm flipV="1">
              <a:off x="3505303" y="2465329"/>
              <a:ext cx="1108211" cy="506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04" name="TextBox 396"/>
            <p:cNvSpPr txBox="1">
              <a:spLocks noChangeArrowheads="1"/>
            </p:cNvSpPr>
            <p:nvPr/>
          </p:nvSpPr>
          <p:spPr bwMode="auto">
            <a:xfrm>
              <a:off x="2667000" y="2971800"/>
              <a:ext cx="1828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Can be merged</a:t>
              </a:r>
            </a:p>
          </p:txBody>
        </p:sp>
      </p:grpSp>
      <p:grpSp>
        <p:nvGrpSpPr>
          <p:cNvPr id="9" name="Group 161"/>
          <p:cNvGrpSpPr>
            <a:grpSpLocks/>
          </p:cNvGrpSpPr>
          <p:nvPr/>
        </p:nvGrpSpPr>
        <p:grpSpPr bwMode="auto">
          <a:xfrm>
            <a:off x="0" y="3430588"/>
            <a:ext cx="9278938" cy="3351212"/>
            <a:chOff x="-1" y="3352800"/>
            <a:chExt cx="9278939" cy="3351213"/>
          </a:xfrm>
        </p:grpSpPr>
        <p:sp>
          <p:nvSpPr>
            <p:cNvPr id="56326" name="TextBox 180"/>
            <p:cNvSpPr txBox="1">
              <a:spLocks noChangeArrowheads="1"/>
            </p:cNvSpPr>
            <p:nvPr/>
          </p:nvSpPr>
          <p:spPr bwMode="auto">
            <a:xfrm>
              <a:off x="8593097" y="4152439"/>
              <a:ext cx="685841" cy="309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DD</a:t>
              </a:r>
            </a:p>
          </p:txBody>
        </p:sp>
        <p:sp>
          <p:nvSpPr>
            <p:cNvPr id="56327" name="TextBox 181"/>
            <p:cNvSpPr txBox="1">
              <a:spLocks noChangeArrowheads="1"/>
            </p:cNvSpPr>
            <p:nvPr/>
          </p:nvSpPr>
          <p:spPr bwMode="auto">
            <a:xfrm>
              <a:off x="8439101" y="6066120"/>
              <a:ext cx="687428" cy="309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SS</a:t>
              </a:r>
            </a:p>
          </p:txBody>
        </p:sp>
        <p:cxnSp>
          <p:nvCxnSpPr>
            <p:cNvPr id="316" name="Straight Connector 315"/>
            <p:cNvCxnSpPr/>
            <p:nvPr/>
          </p:nvCxnSpPr>
          <p:spPr bwMode="auto">
            <a:xfrm>
              <a:off x="574674" y="4279900"/>
              <a:ext cx="7866064" cy="158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 bwMode="auto">
            <a:xfrm>
              <a:off x="447674" y="6257926"/>
              <a:ext cx="7993064" cy="158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39" idx="6"/>
            </p:cNvCxnSpPr>
            <p:nvPr/>
          </p:nvCxnSpPr>
          <p:spPr bwMode="auto">
            <a:xfrm flipH="1">
              <a:off x="2670174" y="5149851"/>
              <a:ext cx="1046163" cy="222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 bwMode="auto">
            <a:xfrm rot="10800000" flipV="1">
              <a:off x="6154738" y="5173663"/>
              <a:ext cx="1295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 bwMode="auto">
            <a:xfrm>
              <a:off x="7983538" y="5173663"/>
              <a:ext cx="5588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>
              <a:off x="293687" y="5051426"/>
              <a:ext cx="70008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 bwMode="auto">
            <a:xfrm>
              <a:off x="515937" y="4152900"/>
              <a:ext cx="7924801" cy="223202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5" name="Straight Connector 324"/>
            <p:cNvCxnSpPr/>
            <p:nvPr/>
          </p:nvCxnSpPr>
          <p:spPr bwMode="auto">
            <a:xfrm rot="16200000" flipV="1">
              <a:off x="-30163" y="5332413"/>
              <a:ext cx="26162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36" name="TextBox 247"/>
            <p:cNvSpPr txBox="1">
              <a:spLocks noChangeArrowheads="1"/>
            </p:cNvSpPr>
            <p:nvPr/>
          </p:nvSpPr>
          <p:spPr bwMode="auto">
            <a:xfrm rot="5400000">
              <a:off x="-616706" y="4883906"/>
              <a:ext cx="1614433" cy="38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Data input</a:t>
              </a:r>
            </a:p>
          </p:txBody>
        </p:sp>
        <p:sp>
          <p:nvSpPr>
            <p:cNvPr id="56337" name="TextBox 249"/>
            <p:cNvSpPr txBox="1">
              <a:spLocks noChangeArrowheads="1"/>
            </p:cNvSpPr>
            <p:nvPr/>
          </p:nvSpPr>
          <p:spPr bwMode="auto">
            <a:xfrm>
              <a:off x="1810891" y="6369119"/>
              <a:ext cx="1257375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1</a:t>
              </a:r>
            </a:p>
          </p:txBody>
        </p:sp>
        <p:sp>
          <p:nvSpPr>
            <p:cNvPr id="56338" name="TextBox 250"/>
            <p:cNvSpPr txBox="1">
              <a:spLocks noChangeArrowheads="1"/>
            </p:cNvSpPr>
            <p:nvPr/>
          </p:nvSpPr>
          <p:spPr bwMode="auto">
            <a:xfrm>
              <a:off x="840870" y="6369119"/>
              <a:ext cx="970020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1</a:t>
              </a:r>
            </a:p>
          </p:txBody>
        </p:sp>
        <p:cxnSp>
          <p:nvCxnSpPr>
            <p:cNvPr id="329" name="Straight Connector 328"/>
            <p:cNvCxnSpPr/>
            <p:nvPr/>
          </p:nvCxnSpPr>
          <p:spPr bwMode="auto">
            <a:xfrm>
              <a:off x="1892299" y="6446838"/>
              <a:ext cx="3762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40" name="TextBox 252"/>
            <p:cNvSpPr txBox="1">
              <a:spLocks noChangeArrowheads="1"/>
            </p:cNvSpPr>
            <p:nvPr/>
          </p:nvSpPr>
          <p:spPr bwMode="auto">
            <a:xfrm>
              <a:off x="5430607" y="6371777"/>
              <a:ext cx="1257375" cy="33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2</a:t>
              </a:r>
            </a:p>
          </p:txBody>
        </p:sp>
        <p:sp>
          <p:nvSpPr>
            <p:cNvPr id="56341" name="TextBox 256"/>
            <p:cNvSpPr txBox="1">
              <a:spLocks noChangeArrowheads="1"/>
            </p:cNvSpPr>
            <p:nvPr/>
          </p:nvSpPr>
          <p:spPr bwMode="auto">
            <a:xfrm>
              <a:off x="4381208" y="6371777"/>
              <a:ext cx="970020" cy="33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2</a:t>
              </a:r>
            </a:p>
          </p:txBody>
        </p:sp>
        <p:cxnSp>
          <p:nvCxnSpPr>
            <p:cNvPr id="332" name="Straight Connector 331"/>
            <p:cNvCxnSpPr/>
            <p:nvPr/>
          </p:nvCxnSpPr>
          <p:spPr bwMode="auto">
            <a:xfrm>
              <a:off x="5494338" y="6446838"/>
              <a:ext cx="37623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43" name="TextBox 263"/>
            <p:cNvSpPr txBox="1">
              <a:spLocks noChangeArrowheads="1"/>
            </p:cNvSpPr>
            <p:nvPr/>
          </p:nvSpPr>
          <p:spPr bwMode="auto">
            <a:xfrm rot="16200000" flipV="1">
              <a:off x="7875222" y="4848071"/>
              <a:ext cx="1367484" cy="677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Data output</a:t>
              </a:r>
            </a:p>
          </p:txBody>
        </p:sp>
        <p:grpSp>
          <p:nvGrpSpPr>
            <p:cNvPr id="10" name="Group 686"/>
            <p:cNvGrpSpPr>
              <a:grpSpLocks/>
            </p:cNvGrpSpPr>
            <p:nvPr/>
          </p:nvGrpSpPr>
          <p:grpSpPr bwMode="auto">
            <a:xfrm>
              <a:off x="744027" y="5619594"/>
              <a:ext cx="1524091" cy="510315"/>
              <a:chOff x="990600" y="2362200"/>
              <a:chExt cx="1524000" cy="609600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991110" y="2362388"/>
                <a:ext cx="1523909" cy="608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75242" y="2464791"/>
                <a:ext cx="339705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2057846" y="2464791"/>
                <a:ext cx="338117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35" name="Rectangle 334"/>
            <p:cNvSpPr/>
            <p:nvPr/>
          </p:nvSpPr>
          <p:spPr bwMode="auto">
            <a:xfrm>
              <a:off x="2878137" y="5619751"/>
              <a:ext cx="2836862" cy="5095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954337" y="5703888"/>
              <a:ext cx="338137" cy="34131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3835399" y="5703888"/>
              <a:ext cx="338138" cy="34131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1" name="Group 693"/>
            <p:cNvGrpSpPr>
              <a:grpSpLocks/>
            </p:cNvGrpSpPr>
            <p:nvPr/>
          </p:nvGrpSpPr>
          <p:grpSpPr bwMode="auto">
            <a:xfrm>
              <a:off x="1353663" y="4471385"/>
              <a:ext cx="1600296" cy="510315"/>
              <a:chOff x="990600" y="2362200"/>
              <a:chExt cx="1524000" cy="609600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991051" y="2362919"/>
                <a:ext cx="1523909" cy="60873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087808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058392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40" name="Straight Connector 339"/>
            <p:cNvCxnSpPr/>
            <p:nvPr/>
          </p:nvCxnSpPr>
          <p:spPr bwMode="auto">
            <a:xfrm rot="10800000" flipV="1">
              <a:off x="2670174" y="4722812"/>
              <a:ext cx="3175" cy="11477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/>
            <p:cNvSpPr/>
            <p:nvPr/>
          </p:nvSpPr>
          <p:spPr bwMode="auto">
            <a:xfrm>
              <a:off x="2606674" y="5127626"/>
              <a:ext cx="195263" cy="1730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2" name="Straight Connector 341"/>
            <p:cNvCxnSpPr/>
            <p:nvPr/>
          </p:nvCxnSpPr>
          <p:spPr bwMode="auto">
            <a:xfrm>
              <a:off x="993774" y="4722812"/>
              <a:ext cx="698500" cy="158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 342"/>
            <p:cNvSpPr/>
            <p:nvPr/>
          </p:nvSpPr>
          <p:spPr bwMode="auto">
            <a:xfrm>
              <a:off x="3030537" y="4471987"/>
              <a:ext cx="1295400" cy="50958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3113087" y="4556125"/>
              <a:ext cx="287337" cy="34131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716337" y="4535487"/>
              <a:ext cx="457200" cy="38258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5283200" y="5703888"/>
              <a:ext cx="338138" cy="34131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720"/>
            <p:cNvGrpSpPr>
              <a:grpSpLocks/>
            </p:cNvGrpSpPr>
            <p:nvPr/>
          </p:nvGrpSpPr>
          <p:grpSpPr bwMode="auto">
            <a:xfrm>
              <a:off x="6687983" y="4471385"/>
              <a:ext cx="1600296" cy="510315"/>
              <a:chOff x="990600" y="2362200"/>
              <a:chExt cx="1524000" cy="6096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990748" y="2362919"/>
                <a:ext cx="1523909" cy="60873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087504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058088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51" name="Straight Connector 350"/>
            <p:cNvCxnSpPr/>
            <p:nvPr/>
          </p:nvCxnSpPr>
          <p:spPr bwMode="auto">
            <a:xfrm rot="5400000" flipH="1" flipV="1">
              <a:off x="3552825" y="5268913"/>
              <a:ext cx="2614613" cy="15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726"/>
            <p:cNvGrpSpPr>
              <a:grpSpLocks/>
            </p:cNvGrpSpPr>
            <p:nvPr/>
          </p:nvGrpSpPr>
          <p:grpSpPr bwMode="auto">
            <a:xfrm>
              <a:off x="4935278" y="4471385"/>
              <a:ext cx="1600296" cy="510315"/>
              <a:chOff x="990600" y="2362200"/>
              <a:chExt cx="1524000" cy="609600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990848" y="2362919"/>
                <a:ext cx="1523909" cy="60873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87604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2058188" y="2465322"/>
                <a:ext cx="338646" cy="4058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53" name="Straight Connector 352"/>
            <p:cNvCxnSpPr/>
            <p:nvPr/>
          </p:nvCxnSpPr>
          <p:spPr bwMode="auto">
            <a:xfrm rot="10800000" flipV="1">
              <a:off x="6165850" y="4721225"/>
              <a:ext cx="3175" cy="114776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737"/>
            <p:cNvGrpSpPr>
              <a:grpSpLocks/>
            </p:cNvGrpSpPr>
            <p:nvPr/>
          </p:nvGrpSpPr>
          <p:grpSpPr bwMode="auto">
            <a:xfrm>
              <a:off x="6764187" y="5619594"/>
              <a:ext cx="1524091" cy="510315"/>
              <a:chOff x="990600" y="2362200"/>
              <a:chExt cx="1524000" cy="609600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990751" y="2362388"/>
                <a:ext cx="1523909" cy="608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074883" y="2464791"/>
                <a:ext cx="339705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057487" y="2464791"/>
                <a:ext cx="338117" cy="4058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55" name="Straight Connector 354"/>
            <p:cNvCxnSpPr/>
            <p:nvPr/>
          </p:nvCxnSpPr>
          <p:spPr bwMode="auto">
            <a:xfrm rot="5400000" flipH="1" flipV="1">
              <a:off x="6523831" y="5268120"/>
              <a:ext cx="1851026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 bwMode="auto">
            <a:xfrm rot="2700000">
              <a:off x="7977188" y="6251576"/>
              <a:ext cx="255587" cy="15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rot="18900000">
              <a:off x="7939088" y="6256338"/>
              <a:ext cx="3048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 bwMode="auto">
            <a:xfrm rot="2700000">
              <a:off x="8051800" y="4305300"/>
              <a:ext cx="255587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 bwMode="auto">
            <a:xfrm rot="18900000">
              <a:off x="8015288" y="4310062"/>
              <a:ext cx="3048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 bwMode="auto">
            <a:xfrm rot="5400000" flipH="1" flipV="1">
              <a:off x="6726238" y="4524375"/>
              <a:ext cx="511175" cy="2222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 bwMode="auto">
            <a:xfrm rot="5400000" flipH="1" flipV="1">
              <a:off x="3034506" y="4460081"/>
              <a:ext cx="509587" cy="2222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 bwMode="auto">
            <a:xfrm rot="10800000" flipV="1">
              <a:off x="7980363" y="4722812"/>
              <a:ext cx="3175" cy="11477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 bwMode="auto">
            <a:xfrm rot="10800000" flipV="1">
              <a:off x="3929062" y="4722812"/>
              <a:ext cx="3175" cy="11477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 bwMode="auto">
            <a:xfrm flipV="1">
              <a:off x="3886199" y="4724400"/>
              <a:ext cx="1300163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 bwMode="auto">
            <a:xfrm>
              <a:off x="6111875" y="5108576"/>
              <a:ext cx="195263" cy="1730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7" name="Straight Connector 366"/>
            <p:cNvCxnSpPr/>
            <p:nvPr/>
          </p:nvCxnSpPr>
          <p:spPr bwMode="auto">
            <a:xfrm rot="16200000" flipH="1">
              <a:off x="2369343" y="5571332"/>
              <a:ext cx="1587" cy="6000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 bwMode="auto">
            <a:xfrm rot="10800000" flipV="1">
              <a:off x="993774" y="4722812"/>
              <a:ext cx="3175" cy="11477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 bwMode="auto">
            <a:xfrm rot="5400000" flipH="1" flipV="1">
              <a:off x="6726238" y="5991226"/>
              <a:ext cx="511175" cy="2222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 bwMode="auto">
            <a:xfrm rot="16620000" flipV="1">
              <a:off x="2964656" y="6039644"/>
              <a:ext cx="382588" cy="5397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>
              <a:off x="5410200" y="5865813"/>
              <a:ext cx="755650" cy="635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 bwMode="auto">
            <a:xfrm rot="16200000" flipV="1">
              <a:off x="1036637" y="5332413"/>
              <a:ext cx="26162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 bwMode="auto">
            <a:xfrm rot="5400000" flipH="1" flipV="1">
              <a:off x="2639218" y="5268120"/>
              <a:ext cx="1851026" cy="15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 bwMode="auto">
            <a:xfrm rot="5400000" flipH="1" flipV="1">
              <a:off x="4573587" y="5300663"/>
              <a:ext cx="25527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Down Arrow 399"/>
            <p:cNvSpPr/>
            <p:nvPr/>
          </p:nvSpPr>
          <p:spPr bwMode="auto">
            <a:xfrm>
              <a:off x="3733799" y="3352800"/>
              <a:ext cx="4572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81" name="Line 20"/>
            <p:cNvSpPr>
              <a:spLocks noChangeShapeType="1"/>
            </p:cNvSpPr>
            <p:nvPr/>
          </p:nvSpPr>
          <p:spPr bwMode="auto">
            <a:xfrm flipV="1">
              <a:off x="853571" y="5396332"/>
              <a:ext cx="7128302" cy="31895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338"/>
            <p:cNvSpPr/>
            <p:nvPr/>
          </p:nvSpPr>
          <p:spPr bwMode="auto">
            <a:xfrm>
              <a:off x="3521074" y="5064126"/>
              <a:ext cx="195263" cy="1730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83" name="TextBox 401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c</a:t>
              </a:r>
            </a:p>
          </p:txBody>
        </p:sp>
        <p:sp>
          <p:nvSpPr>
            <p:cNvPr id="56384" name="TextBox 402"/>
            <p:cNvSpPr txBox="1">
              <a:spLocks noChangeArrowheads="1"/>
            </p:cNvSpPr>
            <p:nvPr/>
          </p:nvSpPr>
          <p:spPr bwMode="auto">
            <a:xfrm>
              <a:off x="5029200" y="50292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d</a:t>
              </a:r>
            </a:p>
          </p:txBody>
        </p:sp>
        <p:sp>
          <p:nvSpPr>
            <p:cNvPr id="56385" name="TextBox 403"/>
            <p:cNvSpPr txBox="1">
              <a:spLocks noChangeArrowheads="1"/>
            </p:cNvSpPr>
            <p:nvPr/>
          </p:nvSpPr>
          <p:spPr bwMode="auto">
            <a:xfrm>
              <a:off x="533400" y="52578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56386" name="TextBox 404"/>
            <p:cNvSpPr txBox="1">
              <a:spLocks noChangeArrowheads="1"/>
            </p:cNvSpPr>
            <p:nvPr/>
          </p:nvSpPr>
          <p:spPr bwMode="auto">
            <a:xfrm>
              <a:off x="8001000" y="52578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1"/>
          <p:cNvGrpSpPr>
            <a:grpSpLocks/>
          </p:cNvGrpSpPr>
          <p:nvPr/>
        </p:nvGrpSpPr>
        <p:grpSpPr bwMode="auto">
          <a:xfrm>
            <a:off x="52388" y="533400"/>
            <a:ext cx="9244012" cy="1981200"/>
            <a:chOff x="34926" y="3860777"/>
            <a:chExt cx="9243457" cy="2843235"/>
          </a:xfrm>
        </p:grpSpPr>
        <p:sp>
          <p:nvSpPr>
            <p:cNvPr id="55455" name="Line 20"/>
            <p:cNvSpPr>
              <a:spLocks noChangeShapeType="1"/>
            </p:cNvSpPr>
            <p:nvPr/>
          </p:nvSpPr>
          <p:spPr bwMode="auto">
            <a:xfrm flipV="1">
              <a:off x="853521" y="5396331"/>
              <a:ext cx="7127875" cy="31895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56" name="TextBox 180"/>
            <p:cNvSpPr txBox="1">
              <a:spLocks noChangeArrowheads="1"/>
            </p:cNvSpPr>
            <p:nvPr/>
          </p:nvSpPr>
          <p:spPr bwMode="auto">
            <a:xfrm>
              <a:off x="8592583" y="4152439"/>
              <a:ext cx="685800" cy="309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DD</a:t>
              </a:r>
            </a:p>
          </p:txBody>
        </p:sp>
        <p:sp>
          <p:nvSpPr>
            <p:cNvPr id="55457" name="TextBox 181"/>
            <p:cNvSpPr txBox="1">
              <a:spLocks noChangeArrowheads="1"/>
            </p:cNvSpPr>
            <p:nvPr/>
          </p:nvSpPr>
          <p:spPr bwMode="auto">
            <a:xfrm>
              <a:off x="8438596" y="6066119"/>
              <a:ext cx="687387" cy="309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SS</a:t>
              </a: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574644" y="4279972"/>
              <a:ext cx="7865590" cy="227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447651" y="6257478"/>
              <a:ext cx="7992582" cy="227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39" idx="6"/>
            </p:cNvCxnSpPr>
            <p:nvPr/>
          </p:nvCxnSpPr>
          <p:spPr>
            <a:xfrm flipH="1">
              <a:off x="2670018" y="5150257"/>
              <a:ext cx="1046099" cy="205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0800000" flipV="1">
              <a:off x="6154371" y="5173039"/>
              <a:ext cx="129532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7983061" y="5173039"/>
              <a:ext cx="558766" cy="227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293672" y="5050015"/>
              <a:ext cx="700046" cy="227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515909" y="4152391"/>
              <a:ext cx="7924324" cy="22326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5" name="Straight Connector 324"/>
            <p:cNvCxnSpPr/>
            <p:nvPr/>
          </p:nvCxnSpPr>
          <p:spPr>
            <a:xfrm rot="16200000" flipV="1">
              <a:off x="-29842" y="5332516"/>
              <a:ext cx="26154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66" name="TextBox 247"/>
            <p:cNvSpPr txBox="1">
              <a:spLocks noChangeArrowheads="1"/>
            </p:cNvSpPr>
            <p:nvPr/>
          </p:nvSpPr>
          <p:spPr bwMode="auto">
            <a:xfrm rot="5400000">
              <a:off x="-1101494" y="4997197"/>
              <a:ext cx="26421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Data input</a:t>
              </a:r>
            </a:p>
          </p:txBody>
        </p:sp>
        <p:sp>
          <p:nvSpPr>
            <p:cNvPr id="55467" name="TextBox 249"/>
            <p:cNvSpPr txBox="1">
              <a:spLocks noChangeArrowheads="1"/>
            </p:cNvSpPr>
            <p:nvPr/>
          </p:nvSpPr>
          <p:spPr bwMode="auto">
            <a:xfrm>
              <a:off x="1810783" y="6369118"/>
              <a:ext cx="1257300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1</a:t>
              </a:r>
            </a:p>
          </p:txBody>
        </p:sp>
        <p:sp>
          <p:nvSpPr>
            <p:cNvPr id="55468" name="TextBox 250"/>
            <p:cNvSpPr txBox="1">
              <a:spLocks noChangeArrowheads="1"/>
            </p:cNvSpPr>
            <p:nvPr/>
          </p:nvSpPr>
          <p:spPr bwMode="auto">
            <a:xfrm>
              <a:off x="840821" y="6369118"/>
              <a:ext cx="969962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1</a:t>
              </a:r>
            </a:p>
          </p:txBody>
        </p:sp>
        <p:cxnSp>
          <p:nvCxnSpPr>
            <p:cNvPr id="329" name="Straight Connector 328"/>
            <p:cNvCxnSpPr/>
            <p:nvPr/>
          </p:nvCxnSpPr>
          <p:spPr>
            <a:xfrm>
              <a:off x="1892189" y="6446572"/>
              <a:ext cx="376214" cy="22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70" name="TextBox 252"/>
            <p:cNvSpPr txBox="1">
              <a:spLocks noChangeArrowheads="1"/>
            </p:cNvSpPr>
            <p:nvPr/>
          </p:nvSpPr>
          <p:spPr bwMode="auto">
            <a:xfrm>
              <a:off x="5430283" y="6371776"/>
              <a:ext cx="1257300" cy="33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</a:t>
              </a:r>
              <a:r>
                <a:rPr lang="en-US" baseline="-25000"/>
                <a:t>2</a:t>
              </a:r>
            </a:p>
          </p:txBody>
        </p:sp>
        <p:sp>
          <p:nvSpPr>
            <p:cNvPr id="55471" name="TextBox 256"/>
            <p:cNvSpPr txBox="1">
              <a:spLocks noChangeArrowheads="1"/>
            </p:cNvSpPr>
            <p:nvPr/>
          </p:nvSpPr>
          <p:spPr bwMode="auto">
            <a:xfrm>
              <a:off x="4380946" y="6371776"/>
              <a:ext cx="969962" cy="33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ym typeface="Symbol" pitchFamily="18" charset="2"/>
                </a:rPr>
                <a:t>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5494010" y="6446572"/>
              <a:ext cx="376215" cy="22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73" name="TextBox 263"/>
            <p:cNvSpPr txBox="1">
              <a:spLocks noChangeArrowheads="1"/>
            </p:cNvSpPr>
            <p:nvPr/>
          </p:nvSpPr>
          <p:spPr bwMode="auto">
            <a:xfrm rot="16200000" flipV="1">
              <a:off x="7712912" y="5082397"/>
              <a:ext cx="19996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Data output</a:t>
              </a:r>
            </a:p>
          </p:txBody>
        </p:sp>
        <p:grpSp>
          <p:nvGrpSpPr>
            <p:cNvPr id="4" name="Group 686"/>
            <p:cNvGrpSpPr>
              <a:grpSpLocks/>
            </p:cNvGrpSpPr>
            <p:nvPr/>
          </p:nvGrpSpPr>
          <p:grpSpPr bwMode="auto">
            <a:xfrm>
              <a:off x="743983" y="5619593"/>
              <a:ext cx="1524000" cy="510315"/>
              <a:chOff x="990600" y="2362200"/>
              <a:chExt cx="1524000" cy="609600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991112" y="2362176"/>
                <a:ext cx="1523908" cy="60961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75245" y="2462871"/>
                <a:ext cx="339704" cy="4082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2057848" y="2462871"/>
                <a:ext cx="338118" cy="4082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35" name="Rectangle 334"/>
            <p:cNvSpPr/>
            <p:nvPr/>
          </p:nvSpPr>
          <p:spPr>
            <a:xfrm>
              <a:off x="2877967" y="5619573"/>
              <a:ext cx="2836693" cy="51032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954163" y="5703868"/>
              <a:ext cx="338118" cy="34173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835173" y="5703868"/>
              <a:ext cx="338117" cy="34173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" name="Group 693"/>
            <p:cNvGrpSpPr>
              <a:grpSpLocks/>
            </p:cNvGrpSpPr>
            <p:nvPr/>
          </p:nvGrpSpPr>
          <p:grpSpPr bwMode="auto">
            <a:xfrm>
              <a:off x="1353583" y="4471385"/>
              <a:ext cx="1600200" cy="510315"/>
              <a:chOff x="990600" y="2362200"/>
              <a:chExt cx="1524000" cy="609600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991053" y="2362150"/>
                <a:ext cx="1523909" cy="609610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087809" y="2462846"/>
                <a:ext cx="338646" cy="4082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058394" y="2462846"/>
                <a:ext cx="338646" cy="4082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40" name="Straight Connector 339"/>
            <p:cNvCxnSpPr/>
            <p:nvPr/>
          </p:nvCxnSpPr>
          <p:spPr>
            <a:xfrm rot="10800000" flipV="1">
              <a:off x="2670018" y="4721949"/>
              <a:ext cx="3175" cy="114823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/>
            <p:cNvSpPr/>
            <p:nvPr/>
          </p:nvSpPr>
          <p:spPr>
            <a:xfrm>
              <a:off x="2606522" y="5127475"/>
              <a:ext cx="195250" cy="1731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2" name="Straight Connector 341"/>
            <p:cNvCxnSpPr/>
            <p:nvPr/>
          </p:nvCxnSpPr>
          <p:spPr>
            <a:xfrm>
              <a:off x="993718" y="4721949"/>
              <a:ext cx="698458" cy="227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 342"/>
            <p:cNvSpPr/>
            <p:nvPr/>
          </p:nvSpPr>
          <p:spPr>
            <a:xfrm>
              <a:off x="3030358" y="4471343"/>
              <a:ext cx="1295322" cy="51032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112903" y="4555639"/>
              <a:ext cx="287321" cy="34173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716117" y="4535134"/>
              <a:ext cx="457173" cy="3827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282886" y="5703868"/>
              <a:ext cx="338117" cy="34173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720"/>
            <p:cNvGrpSpPr>
              <a:grpSpLocks/>
            </p:cNvGrpSpPr>
            <p:nvPr/>
          </p:nvGrpSpPr>
          <p:grpSpPr bwMode="auto">
            <a:xfrm>
              <a:off x="6687583" y="4471385"/>
              <a:ext cx="1600200" cy="510315"/>
              <a:chOff x="990600" y="2362200"/>
              <a:chExt cx="1524000" cy="6096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990749" y="2362150"/>
                <a:ext cx="1523909" cy="609610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087505" y="2462846"/>
                <a:ext cx="338646" cy="4082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2058089" y="2462846"/>
                <a:ext cx="338646" cy="4082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51" name="Straight Connector 350"/>
            <p:cNvCxnSpPr/>
            <p:nvPr/>
          </p:nvCxnSpPr>
          <p:spPr>
            <a:xfrm rot="5400000" flipH="1" flipV="1">
              <a:off x="3552136" y="5270210"/>
              <a:ext cx="2615412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726"/>
            <p:cNvGrpSpPr>
              <a:grpSpLocks/>
            </p:cNvGrpSpPr>
            <p:nvPr/>
          </p:nvGrpSpPr>
          <p:grpSpPr bwMode="auto">
            <a:xfrm>
              <a:off x="4934983" y="4471385"/>
              <a:ext cx="1600200" cy="510315"/>
              <a:chOff x="990600" y="2362200"/>
              <a:chExt cx="1524000" cy="609600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990849" y="2362150"/>
                <a:ext cx="1523909" cy="609610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87605" y="2462846"/>
                <a:ext cx="338646" cy="4082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2058189" y="2462846"/>
                <a:ext cx="338646" cy="40822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53" name="Straight Connector 352"/>
            <p:cNvCxnSpPr/>
            <p:nvPr/>
          </p:nvCxnSpPr>
          <p:spPr>
            <a:xfrm rot="10800000" flipV="1">
              <a:off x="6165483" y="4721949"/>
              <a:ext cx="3175" cy="114823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37"/>
            <p:cNvGrpSpPr>
              <a:grpSpLocks/>
            </p:cNvGrpSpPr>
            <p:nvPr/>
          </p:nvGrpSpPr>
          <p:grpSpPr bwMode="auto">
            <a:xfrm>
              <a:off x="6763783" y="5619593"/>
              <a:ext cx="1524000" cy="510315"/>
              <a:chOff x="990600" y="2362200"/>
              <a:chExt cx="1524000" cy="609600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990751" y="2362176"/>
                <a:ext cx="1523908" cy="60961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074884" y="2462871"/>
                <a:ext cx="339704" cy="4082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2057487" y="2462871"/>
                <a:ext cx="338118" cy="4082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55" name="Straight Connector 354"/>
            <p:cNvCxnSpPr/>
            <p:nvPr/>
          </p:nvCxnSpPr>
          <p:spPr>
            <a:xfrm rot="5400000" flipH="1" flipV="1">
              <a:off x="6522798" y="5269070"/>
              <a:ext cx="1852204" cy="15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2700000">
              <a:off x="7976916" y="6252128"/>
              <a:ext cx="255162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18900000">
              <a:off x="7938613" y="6255201"/>
              <a:ext cx="304782" cy="2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2700000">
              <a:off x="8051525" y="4306517"/>
              <a:ext cx="255162" cy="15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18900000">
              <a:off x="8014809" y="4309590"/>
              <a:ext cx="304782" cy="2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 flipH="1" flipV="1">
              <a:off x="6726247" y="4524021"/>
              <a:ext cx="510324" cy="22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 flipH="1" flipV="1">
              <a:off x="3033943" y="4460231"/>
              <a:ext cx="510324" cy="22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10800000" flipV="1">
              <a:off x="7979886" y="4721949"/>
              <a:ext cx="3175" cy="114823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10800000" flipV="1">
              <a:off x="3928829" y="4721949"/>
              <a:ext cx="3175" cy="114823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V="1">
              <a:off x="3885970" y="4724228"/>
              <a:ext cx="1300084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>
            <a:xfrm>
              <a:off x="6111511" y="5109249"/>
              <a:ext cx="195250" cy="1731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7" name="Straight Connector 366"/>
            <p:cNvCxnSpPr/>
            <p:nvPr/>
          </p:nvCxnSpPr>
          <p:spPr>
            <a:xfrm rot="16200000" flipH="1">
              <a:off x="2368859" y="5571298"/>
              <a:ext cx="2279" cy="60003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10800000" flipV="1">
              <a:off x="993718" y="4721949"/>
              <a:ext cx="3175" cy="114823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 flipH="1" flipV="1">
              <a:off x="6726247" y="5991204"/>
              <a:ext cx="510324" cy="22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16620000" flipV="1">
              <a:off x="2964392" y="6039120"/>
              <a:ext cx="382743" cy="5397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5409878" y="5865622"/>
              <a:ext cx="755605" cy="683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16200000" flipV="1">
              <a:off x="1036893" y="5332516"/>
              <a:ext cx="26154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 flipH="1" flipV="1">
              <a:off x="2638418" y="5269071"/>
              <a:ext cx="1852204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 flipH="1" flipV="1">
              <a:off x="4573778" y="5300620"/>
              <a:ext cx="255162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/>
            <p:cNvSpPr/>
            <p:nvPr/>
          </p:nvSpPr>
          <p:spPr>
            <a:xfrm>
              <a:off x="3520867" y="5063684"/>
              <a:ext cx="195250" cy="1731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511" name="TextBox 401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c</a:t>
              </a:r>
            </a:p>
          </p:txBody>
        </p:sp>
        <p:sp>
          <p:nvSpPr>
            <p:cNvPr id="55512" name="TextBox 402"/>
            <p:cNvSpPr txBox="1">
              <a:spLocks noChangeArrowheads="1"/>
            </p:cNvSpPr>
            <p:nvPr/>
          </p:nvSpPr>
          <p:spPr bwMode="auto">
            <a:xfrm>
              <a:off x="5029200" y="50292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d</a:t>
              </a:r>
            </a:p>
          </p:txBody>
        </p:sp>
        <p:sp>
          <p:nvSpPr>
            <p:cNvPr id="55513" name="TextBox 403"/>
            <p:cNvSpPr txBox="1">
              <a:spLocks noChangeArrowheads="1"/>
            </p:cNvSpPr>
            <p:nvPr/>
          </p:nvSpPr>
          <p:spPr bwMode="auto">
            <a:xfrm>
              <a:off x="533400" y="52578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a</a:t>
              </a:r>
            </a:p>
          </p:txBody>
        </p:sp>
        <p:sp>
          <p:nvSpPr>
            <p:cNvPr id="55514" name="TextBox 404"/>
            <p:cNvSpPr txBox="1">
              <a:spLocks noChangeArrowheads="1"/>
            </p:cNvSpPr>
            <p:nvPr/>
          </p:nvSpPr>
          <p:spPr bwMode="auto">
            <a:xfrm>
              <a:off x="8001000" y="52578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b</a:t>
              </a:r>
            </a:p>
          </p:txBody>
        </p:sp>
      </p:grpSp>
      <p:sp>
        <p:nvSpPr>
          <p:cNvPr id="55299" name="TextBox 91"/>
          <p:cNvSpPr txBox="1">
            <a:spLocks noChangeArrowheads="1"/>
          </p:cNvSpPr>
          <p:nvPr/>
        </p:nvSpPr>
        <p:spPr bwMode="auto">
          <a:xfrm>
            <a:off x="609600" y="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Symbolic Form to Mask form: </a:t>
            </a:r>
            <a:r>
              <a:rPr lang="en-US" sz="2400" dirty="0"/>
              <a:t>CMOS shift Register</a:t>
            </a:r>
          </a:p>
        </p:txBody>
      </p:sp>
      <p:grpSp>
        <p:nvGrpSpPr>
          <p:cNvPr id="11" name="Group 326"/>
          <p:cNvGrpSpPr/>
          <p:nvPr/>
        </p:nvGrpSpPr>
        <p:grpSpPr>
          <a:xfrm>
            <a:off x="548640" y="6096000"/>
            <a:ext cx="7772400" cy="304800"/>
            <a:chOff x="609600" y="3276600"/>
            <a:chExt cx="7772400" cy="304800"/>
          </a:xfrm>
        </p:grpSpPr>
        <p:sp>
          <p:nvSpPr>
            <p:cNvPr id="328" name="Rectangle 327"/>
            <p:cNvSpPr/>
            <p:nvPr/>
          </p:nvSpPr>
          <p:spPr>
            <a:xfrm>
              <a:off x="609600" y="3276600"/>
              <a:ext cx="7772400" cy="3048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0" name="Straight Connector 329"/>
            <p:cNvCxnSpPr/>
            <p:nvPr/>
          </p:nvCxnSpPr>
          <p:spPr>
            <a:xfrm rot="5400000">
              <a:off x="6111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635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9144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10668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12207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13731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rot="5400000">
              <a:off x="15240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16764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18303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19827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21336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5400000">
              <a:off x="22860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5400000">
              <a:off x="24399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5400000">
              <a:off x="25923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27432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28956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30495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32019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33528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35052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36591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38115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39624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>
              <a:off x="41148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42687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44211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45720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rot="5400000">
              <a:off x="47244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48783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50307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51816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53340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54879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56403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5400000">
              <a:off x="57912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>
              <a:off x="59436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60975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62499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64008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65532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67071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68595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70104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71628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73167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74691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76200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77724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79248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80772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/>
          <p:cNvGrpSpPr/>
          <p:nvPr/>
        </p:nvGrpSpPr>
        <p:grpSpPr>
          <a:xfrm>
            <a:off x="929640" y="2971800"/>
            <a:ext cx="381000" cy="1066800"/>
            <a:chOff x="1219200" y="3048000"/>
            <a:chExt cx="381000" cy="1066800"/>
          </a:xfrm>
        </p:grpSpPr>
        <p:sp>
          <p:nvSpPr>
            <p:cNvPr id="213" name="Rectangle 212"/>
            <p:cNvSpPr/>
            <p:nvPr/>
          </p:nvSpPr>
          <p:spPr>
            <a:xfrm>
              <a:off x="1295400" y="38100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19200" y="3733800"/>
              <a:ext cx="381000" cy="381000"/>
            </a:xfrm>
            <a:prstGeom prst="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1219200" y="37338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219200" y="38100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219200" y="38862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 flipH="1">
              <a:off x="1238250" y="3943350"/>
              <a:ext cx="152400" cy="1905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10800000" flipH="1" flipV="1">
              <a:off x="1295400" y="36576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ectangle 300"/>
            <p:cNvSpPr/>
            <p:nvPr/>
          </p:nvSpPr>
          <p:spPr>
            <a:xfrm>
              <a:off x="1295400" y="3048000"/>
              <a:ext cx="228600" cy="1066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/>
            <p:cNvCxnSpPr/>
            <p:nvPr/>
          </p:nvCxnSpPr>
          <p:spPr>
            <a:xfrm rot="10800000" flipH="1" flipV="1">
              <a:off x="1295400" y="35814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16200000" flipH="1">
              <a:off x="1295399" y="34290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16200000" flipH="1">
              <a:off x="1295400" y="3124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16200000" flipH="1">
              <a:off x="1371600" y="3048000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16200000" flipH="1">
              <a:off x="1295399" y="3276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929640" y="4648200"/>
            <a:ext cx="381000" cy="1981200"/>
            <a:chOff x="3276600" y="4724400"/>
            <a:chExt cx="381000" cy="1981200"/>
          </a:xfrm>
        </p:grpSpPr>
        <p:sp>
          <p:nvSpPr>
            <p:cNvPr id="420" name="Rectangle 419"/>
            <p:cNvSpPr/>
            <p:nvPr/>
          </p:nvSpPr>
          <p:spPr>
            <a:xfrm flipH="1" flipV="1">
              <a:off x="3352800" y="48006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 flipH="1" flipV="1">
              <a:off x="3276600" y="4724400"/>
              <a:ext cx="381000" cy="381000"/>
            </a:xfrm>
            <a:prstGeom prst="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61" name="Straight Connector 460"/>
            <p:cNvCxnSpPr/>
            <p:nvPr/>
          </p:nvCxnSpPr>
          <p:spPr>
            <a:xfrm flipH="1" flipV="1">
              <a:off x="3276600" y="48768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 flipV="1">
              <a:off x="3276600" y="48006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H="1" flipV="1">
              <a:off x="3276600" y="47244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16200000" flipV="1">
              <a:off x="3486150" y="4705350"/>
              <a:ext cx="152400" cy="1905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10800000">
              <a:off x="3276600" y="49530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ectangle 465"/>
            <p:cNvSpPr/>
            <p:nvPr/>
          </p:nvSpPr>
          <p:spPr>
            <a:xfrm flipH="1" flipV="1">
              <a:off x="3352800" y="4724400"/>
              <a:ext cx="228600" cy="19812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7" name="Straight Connector 466"/>
            <p:cNvCxnSpPr/>
            <p:nvPr/>
          </p:nvCxnSpPr>
          <p:spPr>
            <a:xfrm rot="10800000">
              <a:off x="3276600" y="50292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16200000" flipV="1">
              <a:off x="3352801" y="5181599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16200000" flipV="1">
              <a:off x="3352800" y="6400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16200000" flipV="1">
              <a:off x="3352800" y="6553200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16200000" flipV="1">
              <a:off x="3352801" y="6248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16200000" flipV="1">
              <a:off x="3352800" y="6096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16200000" flipV="1">
              <a:off x="3352801" y="5943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16200000" flipV="1">
              <a:off x="3352800" y="5791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16200000" flipV="1">
              <a:off x="3352801" y="5638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16200000" flipV="1">
              <a:off x="3352800" y="5486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16200000" flipV="1">
              <a:off x="3352801" y="5334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25"/>
          <p:cNvGrpSpPr/>
          <p:nvPr/>
        </p:nvGrpSpPr>
        <p:grpSpPr>
          <a:xfrm>
            <a:off x="548640" y="3200400"/>
            <a:ext cx="7772400" cy="304800"/>
            <a:chOff x="609600" y="3276600"/>
            <a:chExt cx="7772400" cy="304800"/>
          </a:xfrm>
        </p:grpSpPr>
        <p:sp>
          <p:nvSpPr>
            <p:cNvPr id="239" name="Rectangle 238"/>
            <p:cNvSpPr/>
            <p:nvPr/>
          </p:nvSpPr>
          <p:spPr>
            <a:xfrm>
              <a:off x="609600" y="3276600"/>
              <a:ext cx="7772400" cy="3048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1" name="Straight Connector 240"/>
            <p:cNvCxnSpPr/>
            <p:nvPr/>
          </p:nvCxnSpPr>
          <p:spPr>
            <a:xfrm rot="5400000">
              <a:off x="6111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7635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9144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10668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12207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13731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15240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16764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18303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19827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21336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22860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24399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25923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27432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28956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30495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32019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33528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35052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36591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38115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39624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41148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2687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44211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45720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47244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48783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0307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1816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53340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4879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56403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7912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9436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60975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62499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64008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65532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67071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68595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70104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71628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7316788" y="3429000"/>
              <a:ext cx="303212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7469187" y="3427413"/>
              <a:ext cx="303213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76200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77724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7924801" y="3429000"/>
              <a:ext cx="303212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8077200" y="3427413"/>
              <a:ext cx="303213" cy="15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/>
          <p:cNvCxnSpPr/>
          <p:nvPr/>
        </p:nvCxnSpPr>
        <p:spPr>
          <a:xfrm rot="5400000">
            <a:off x="-249872" y="4914900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Group 502"/>
          <p:cNvGrpSpPr/>
          <p:nvPr/>
        </p:nvGrpSpPr>
        <p:grpSpPr>
          <a:xfrm>
            <a:off x="167640" y="4114800"/>
            <a:ext cx="2895600" cy="381000"/>
            <a:chOff x="457200" y="4191000"/>
            <a:chExt cx="2895600" cy="381000"/>
          </a:xfrm>
        </p:grpSpPr>
        <p:sp>
          <p:nvSpPr>
            <p:cNvPr id="496" name="Rectangle 495"/>
            <p:cNvSpPr/>
            <p:nvPr/>
          </p:nvSpPr>
          <p:spPr>
            <a:xfrm flipH="1" flipV="1">
              <a:off x="2971800" y="4191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 flipH="1" flipV="1">
              <a:off x="457200" y="4191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457200" y="4267200"/>
              <a:ext cx="2895600" cy="228600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3" name="Straight Connector 202"/>
            <p:cNvCxnSpPr>
              <a:endCxn id="484" idx="0"/>
            </p:cNvCxnSpPr>
            <p:nvPr/>
          </p:nvCxnSpPr>
          <p:spPr bwMode="auto">
            <a:xfrm rot="10800000" flipV="1">
              <a:off x="647700" y="4267200"/>
              <a:ext cx="3429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 rot="5400000">
              <a:off x="10668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 bwMode="auto">
            <a:xfrm rot="5400000">
              <a:off x="1295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 bwMode="auto">
            <a:xfrm rot="5400000">
              <a:off x="2057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 bwMode="auto">
            <a:xfrm rot="5400000">
              <a:off x="22860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 bwMode="auto">
            <a:xfrm rot="5400000">
              <a:off x="25146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 bwMode="auto">
            <a:xfrm rot="5400000">
              <a:off x="27432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496" idx="2"/>
            </p:cNvCxnSpPr>
            <p:nvPr/>
          </p:nvCxnSpPr>
          <p:spPr bwMode="auto">
            <a:xfrm rot="16200000" flipH="1" flipV="1">
              <a:off x="2876550" y="4210050"/>
              <a:ext cx="304800" cy="2667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 bwMode="auto">
            <a:xfrm rot="5400000">
              <a:off x="14478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 bwMode="auto">
            <a:xfrm rot="5400000">
              <a:off x="1676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 bwMode="auto">
            <a:xfrm rot="5400000">
              <a:off x="19050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 bwMode="auto">
            <a:xfrm rot="5400000">
              <a:off x="533400" y="4267200"/>
              <a:ext cx="3048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 bwMode="auto">
            <a:xfrm rot="5400000">
              <a:off x="457200" y="4191000"/>
              <a:ext cx="3048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 bwMode="auto">
            <a:xfrm rot="5400000">
              <a:off x="914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>
              <a:stCxn id="484" idx="2"/>
            </p:cNvCxnSpPr>
            <p:nvPr/>
          </p:nvCxnSpPr>
          <p:spPr bwMode="auto">
            <a:xfrm rot="16200000" flipH="1" flipV="1">
              <a:off x="476250" y="4171950"/>
              <a:ext cx="152400" cy="190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Rectangle 492"/>
            <p:cNvSpPr/>
            <p:nvPr/>
          </p:nvSpPr>
          <p:spPr>
            <a:xfrm flipH="1" flipV="1">
              <a:off x="533400" y="42672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9" name="Straight Connector 498"/>
            <p:cNvCxnSpPr/>
            <p:nvPr/>
          </p:nvCxnSpPr>
          <p:spPr bwMode="auto">
            <a:xfrm rot="5400000">
              <a:off x="2952750" y="4210050"/>
              <a:ext cx="381000" cy="3429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496" idx="1"/>
            </p:cNvCxnSpPr>
            <p:nvPr/>
          </p:nvCxnSpPr>
          <p:spPr bwMode="auto">
            <a:xfrm flipH="1">
              <a:off x="3162300" y="4381500"/>
              <a:ext cx="190500" cy="190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tangle 496"/>
            <p:cNvSpPr/>
            <p:nvPr/>
          </p:nvSpPr>
          <p:spPr>
            <a:xfrm flipH="1" flipV="1">
              <a:off x="3048000" y="42672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31" name="Straight Connector 530"/>
          <p:cNvCxnSpPr/>
          <p:nvPr/>
        </p:nvCxnSpPr>
        <p:spPr>
          <a:xfrm rot="5400000">
            <a:off x="-173672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rot="5400000">
            <a:off x="-97472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5400000">
            <a:off x="-22860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rot="5400000">
            <a:off x="53340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/>
          <p:cNvGrpSpPr/>
          <p:nvPr/>
        </p:nvGrpSpPr>
        <p:grpSpPr>
          <a:xfrm>
            <a:off x="948690" y="4038600"/>
            <a:ext cx="361950" cy="609600"/>
            <a:chOff x="1238250" y="4114800"/>
            <a:chExt cx="287340" cy="838200"/>
          </a:xfrm>
        </p:grpSpPr>
        <p:cxnSp>
          <p:nvCxnSpPr>
            <p:cNvPr id="396" name="Straight Connector 395"/>
            <p:cNvCxnSpPr/>
            <p:nvPr/>
          </p:nvCxnSpPr>
          <p:spPr>
            <a:xfrm rot="5400000">
              <a:off x="87709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81994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102949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110569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95170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0" name="Group 1149"/>
          <p:cNvGrpSpPr/>
          <p:nvPr/>
        </p:nvGrpSpPr>
        <p:grpSpPr>
          <a:xfrm>
            <a:off x="167640" y="5319486"/>
            <a:ext cx="1752121" cy="395514"/>
            <a:chOff x="457200" y="5395686"/>
            <a:chExt cx="1752121" cy="395514"/>
          </a:xfrm>
        </p:grpSpPr>
        <p:sp>
          <p:nvSpPr>
            <p:cNvPr id="507" name="Rectangle 506"/>
            <p:cNvSpPr/>
            <p:nvPr/>
          </p:nvSpPr>
          <p:spPr>
            <a:xfrm flipH="1" flipV="1">
              <a:off x="457200" y="5410200"/>
              <a:ext cx="381000" cy="3810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457200" y="5486400"/>
              <a:ext cx="1676400" cy="22860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9" name="Straight Connector 508"/>
            <p:cNvCxnSpPr>
              <a:endCxn id="507" idx="0"/>
            </p:cNvCxnSpPr>
            <p:nvPr/>
          </p:nvCxnSpPr>
          <p:spPr bwMode="auto">
            <a:xfrm rot="10800000" flipV="1">
              <a:off x="647700" y="5486400"/>
              <a:ext cx="342900" cy="304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 bwMode="auto">
            <a:xfrm rot="5400000">
              <a:off x="1066800" y="5486400"/>
              <a:ext cx="228600" cy="2286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 bwMode="auto">
            <a:xfrm rot="5400000">
              <a:off x="1219200" y="5486400"/>
              <a:ext cx="228600" cy="2286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 bwMode="auto">
            <a:xfrm rot="5400000">
              <a:off x="1524000" y="5486400"/>
              <a:ext cx="228600" cy="2286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 bwMode="auto">
            <a:xfrm rot="5400000">
              <a:off x="1371600" y="5486400"/>
              <a:ext cx="228600" cy="2286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 bwMode="auto">
            <a:xfrm rot="5400000">
              <a:off x="533400" y="5486400"/>
              <a:ext cx="304800" cy="304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 bwMode="auto">
            <a:xfrm rot="5400000">
              <a:off x="457200" y="5410200"/>
              <a:ext cx="304800" cy="304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 bwMode="auto">
            <a:xfrm rot="5400000">
              <a:off x="914400" y="5486400"/>
              <a:ext cx="228600" cy="2286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>
              <a:stCxn id="507" idx="2"/>
            </p:cNvCxnSpPr>
            <p:nvPr/>
          </p:nvCxnSpPr>
          <p:spPr bwMode="auto">
            <a:xfrm rot="16200000" flipH="1" flipV="1">
              <a:off x="476250" y="5391150"/>
              <a:ext cx="152400" cy="1905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Rectangle 523"/>
            <p:cNvSpPr/>
            <p:nvPr/>
          </p:nvSpPr>
          <p:spPr>
            <a:xfrm flipH="1" flipV="1">
              <a:off x="533400" y="5486400"/>
              <a:ext cx="228600" cy="2286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3" name="Straight Connector 542"/>
            <p:cNvCxnSpPr>
              <a:stCxn id="545" idx="1"/>
            </p:cNvCxnSpPr>
            <p:nvPr/>
          </p:nvCxnSpPr>
          <p:spPr bwMode="auto">
            <a:xfrm flipH="1">
              <a:off x="1943100" y="5600700"/>
              <a:ext cx="190500" cy="1905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Rectangle 544"/>
            <p:cNvSpPr/>
            <p:nvPr/>
          </p:nvSpPr>
          <p:spPr>
            <a:xfrm flipH="1" flipV="1">
              <a:off x="1752600" y="5410200"/>
              <a:ext cx="381000" cy="3810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6" name="Straight Connector 545"/>
            <p:cNvCxnSpPr/>
            <p:nvPr/>
          </p:nvCxnSpPr>
          <p:spPr bwMode="auto">
            <a:xfrm rot="5400000">
              <a:off x="1828800" y="5486400"/>
              <a:ext cx="304800" cy="304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 bwMode="auto">
            <a:xfrm rot="5400000">
              <a:off x="1752600" y="5410200"/>
              <a:ext cx="304800" cy="304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>
              <a:stCxn id="545" idx="2"/>
            </p:cNvCxnSpPr>
            <p:nvPr/>
          </p:nvCxnSpPr>
          <p:spPr bwMode="auto">
            <a:xfrm rot="16200000" flipH="1" flipV="1">
              <a:off x="1771650" y="5391150"/>
              <a:ext cx="152400" cy="1905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 bwMode="auto">
            <a:xfrm rot="16200000" flipH="1" flipV="1">
              <a:off x="1962150" y="5619750"/>
              <a:ext cx="152400" cy="1905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Rectangle 554"/>
            <p:cNvSpPr/>
            <p:nvPr/>
          </p:nvSpPr>
          <p:spPr>
            <a:xfrm flipH="1" flipV="1">
              <a:off x="1828800" y="5486400"/>
              <a:ext cx="228600" cy="2286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37" name="Straight Connector 536"/>
            <p:cNvCxnSpPr/>
            <p:nvPr/>
          </p:nvCxnSpPr>
          <p:spPr bwMode="auto">
            <a:xfrm rot="5400000">
              <a:off x="1676400" y="5562600"/>
              <a:ext cx="152400" cy="1524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2055346" y="5546510"/>
              <a:ext cx="304800" cy="315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/>
          <p:cNvGrpSpPr/>
          <p:nvPr/>
        </p:nvGrpSpPr>
        <p:grpSpPr>
          <a:xfrm>
            <a:off x="1615439" y="4114800"/>
            <a:ext cx="1447801" cy="1600201"/>
            <a:chOff x="1904999" y="4191000"/>
            <a:chExt cx="1447801" cy="1600201"/>
          </a:xfrm>
        </p:grpSpPr>
        <p:cxnSp>
          <p:nvCxnSpPr>
            <p:cNvPr id="558" name="Straight Connector 557"/>
            <p:cNvCxnSpPr/>
            <p:nvPr/>
          </p:nvCxnSpPr>
          <p:spPr>
            <a:xfrm rot="5400000">
              <a:off x="2168586" y="5546510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2470560" y="5546510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2316422" y="5546510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2505166" y="4941400"/>
              <a:ext cx="1521834" cy="2103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2705616" y="55610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2592376" y="55610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1906575" y="56372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1754175" y="55610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Rectangle 573"/>
            <p:cNvSpPr/>
            <p:nvPr/>
          </p:nvSpPr>
          <p:spPr>
            <a:xfrm>
              <a:off x="2133600" y="5410200"/>
              <a:ext cx="838200" cy="3048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 rot="5400000">
              <a:off x="2590800" y="4953000"/>
              <a:ext cx="1143000" cy="381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1" name="Straight Connector 580"/>
            <p:cNvCxnSpPr/>
            <p:nvPr/>
          </p:nvCxnSpPr>
          <p:spPr>
            <a:xfrm rot="5400000">
              <a:off x="2428966" y="4941400"/>
              <a:ext cx="1521834" cy="2103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2297600" y="4941400"/>
              <a:ext cx="1521834" cy="2103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60"/>
          <p:cNvGrpSpPr/>
          <p:nvPr/>
        </p:nvGrpSpPr>
        <p:grpSpPr>
          <a:xfrm>
            <a:off x="2148840" y="2971800"/>
            <a:ext cx="228600" cy="3657600"/>
            <a:chOff x="3200400" y="3048000"/>
            <a:chExt cx="228600" cy="3657600"/>
          </a:xfrm>
        </p:grpSpPr>
        <p:sp>
          <p:nvSpPr>
            <p:cNvPr id="181" name="Rectangle 180"/>
            <p:cNvSpPr/>
            <p:nvPr/>
          </p:nvSpPr>
          <p:spPr>
            <a:xfrm>
              <a:off x="3200400" y="3048000"/>
              <a:ext cx="228600" cy="3657600"/>
            </a:xfrm>
            <a:prstGeom prst="rect">
              <a:avLst/>
            </a:prstGeom>
            <a:noFill/>
            <a:ln w="38100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5" name="Straight Connector 184"/>
            <p:cNvCxnSpPr/>
            <p:nvPr/>
          </p:nvCxnSpPr>
          <p:spPr>
            <a:xfrm rot="16200000" flipH="1">
              <a:off x="3200400" y="3733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3200400" y="3124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3200400" y="3429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3200400" y="3276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3200400" y="3581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3200400" y="3962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16200000" flipH="1">
              <a:off x="3200400" y="4191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16200000" flipH="1">
              <a:off x="3200400" y="4419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16200000" flipH="1">
              <a:off x="3200400" y="4648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16200000" flipH="1">
              <a:off x="3200400" y="4876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16200000" flipH="1">
              <a:off x="3200400" y="5105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16200000" flipH="1">
              <a:off x="3200400" y="5334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3200400" y="5562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6200000" flipH="1">
              <a:off x="3200400" y="5791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H="1">
              <a:off x="3200400" y="6019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H="1">
              <a:off x="3200400" y="6248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3200400" y="6477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16200000" flipH="1">
              <a:off x="3276600" y="3048001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Group 1055"/>
          <p:cNvGrpSpPr/>
          <p:nvPr/>
        </p:nvGrpSpPr>
        <p:grpSpPr>
          <a:xfrm>
            <a:off x="3444240" y="4114800"/>
            <a:ext cx="1371600" cy="381000"/>
            <a:chOff x="4038600" y="6477000"/>
            <a:chExt cx="1371600" cy="381000"/>
          </a:xfrm>
        </p:grpSpPr>
        <p:sp>
          <p:nvSpPr>
            <p:cNvPr id="610" name="Rectangle 609"/>
            <p:cNvSpPr/>
            <p:nvPr/>
          </p:nvSpPr>
          <p:spPr>
            <a:xfrm flipH="1" flipV="1">
              <a:off x="4038600" y="6477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1" name="Rectangle 610"/>
            <p:cNvSpPr/>
            <p:nvPr/>
          </p:nvSpPr>
          <p:spPr bwMode="auto">
            <a:xfrm>
              <a:off x="4038600" y="6553200"/>
              <a:ext cx="1371600" cy="228600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2" name="Straight Connector 611"/>
            <p:cNvCxnSpPr>
              <a:endCxn id="610" idx="0"/>
            </p:cNvCxnSpPr>
            <p:nvPr/>
          </p:nvCxnSpPr>
          <p:spPr bwMode="auto">
            <a:xfrm rot="10800000" flipV="1">
              <a:off x="4229100" y="6553200"/>
              <a:ext cx="3429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 bwMode="auto">
            <a:xfrm rot="5400000">
              <a:off x="4648200" y="6553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 bwMode="auto">
            <a:xfrm rot="5400000">
              <a:off x="4800600" y="6553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 bwMode="auto">
            <a:xfrm rot="5400000">
              <a:off x="4114800" y="6553200"/>
              <a:ext cx="3048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 bwMode="auto">
            <a:xfrm rot="5400000">
              <a:off x="4038600" y="6477000"/>
              <a:ext cx="3048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 bwMode="auto">
            <a:xfrm rot="5400000">
              <a:off x="4495800" y="6553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>
              <a:stCxn id="610" idx="2"/>
            </p:cNvCxnSpPr>
            <p:nvPr/>
          </p:nvCxnSpPr>
          <p:spPr bwMode="auto">
            <a:xfrm rot="16200000" flipH="1" flipV="1">
              <a:off x="4057650" y="6457950"/>
              <a:ext cx="152400" cy="190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Rectangle 626"/>
            <p:cNvSpPr/>
            <p:nvPr/>
          </p:nvSpPr>
          <p:spPr>
            <a:xfrm flipH="1" flipV="1">
              <a:off x="4114800" y="65532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3444240" y="3200400"/>
            <a:ext cx="381000" cy="1295399"/>
            <a:chOff x="3733800" y="3276600"/>
            <a:chExt cx="381000" cy="1295399"/>
          </a:xfrm>
        </p:grpSpPr>
        <p:sp>
          <p:nvSpPr>
            <p:cNvPr id="651" name="Rectangle 650"/>
            <p:cNvSpPr/>
            <p:nvPr/>
          </p:nvSpPr>
          <p:spPr>
            <a:xfrm flipV="1">
              <a:off x="3733800" y="3276600"/>
              <a:ext cx="3810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52" name="Straight Connector 651"/>
            <p:cNvCxnSpPr/>
            <p:nvPr/>
          </p:nvCxnSpPr>
          <p:spPr>
            <a:xfrm flipV="1">
              <a:off x="3733800" y="3429000"/>
              <a:ext cx="3810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flipV="1">
              <a:off x="3733800" y="3352800"/>
              <a:ext cx="3810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flipV="1">
              <a:off x="3733800" y="3276600"/>
              <a:ext cx="3810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 flipH="1" flipV="1">
              <a:off x="3752850" y="3257550"/>
              <a:ext cx="152400" cy="190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rot="10800000" flipH="1">
              <a:off x="3810000" y="3505200"/>
              <a:ext cx="3048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 flipH="1" flipV="1">
              <a:off x="3277678" y="4115083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 flipH="1" flipV="1">
              <a:off x="3353878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 rot="5400000" flipH="1" flipV="1">
              <a:off x="3430079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5400000" flipH="1" flipV="1">
              <a:off x="3506279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 flipH="1" flipV="1">
              <a:off x="3581684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Rectangle 649"/>
            <p:cNvSpPr/>
            <p:nvPr/>
          </p:nvSpPr>
          <p:spPr>
            <a:xfrm flipV="1">
              <a:off x="3810000" y="3352800"/>
              <a:ext cx="228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58" name="Rectangle 1057"/>
          <p:cNvSpPr/>
          <p:nvPr/>
        </p:nvSpPr>
        <p:spPr>
          <a:xfrm flipH="1" flipV="1">
            <a:off x="3444240" y="5334000"/>
            <a:ext cx="3810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9" name="Rectangle 1058"/>
          <p:cNvSpPr/>
          <p:nvPr/>
        </p:nvSpPr>
        <p:spPr bwMode="auto">
          <a:xfrm>
            <a:off x="3444240" y="5410200"/>
            <a:ext cx="1371600" cy="228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60" name="Straight Connector 1059"/>
          <p:cNvCxnSpPr>
            <a:endCxn id="1058" idx="0"/>
          </p:cNvCxnSpPr>
          <p:nvPr/>
        </p:nvCxnSpPr>
        <p:spPr bwMode="auto">
          <a:xfrm rot="10800000" flipV="1">
            <a:off x="3634740" y="5410200"/>
            <a:ext cx="3429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 bwMode="auto">
          <a:xfrm rot="5400000">
            <a:off x="40538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 bwMode="auto">
          <a:xfrm rot="5400000">
            <a:off x="42062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/>
          <p:cNvCxnSpPr/>
          <p:nvPr/>
        </p:nvCxnSpPr>
        <p:spPr bwMode="auto">
          <a:xfrm rot="5400000">
            <a:off x="3520440" y="54102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/>
          <p:nvPr/>
        </p:nvCxnSpPr>
        <p:spPr bwMode="auto">
          <a:xfrm rot="5400000">
            <a:off x="3444240" y="53340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/>
          <p:nvPr/>
        </p:nvCxnSpPr>
        <p:spPr bwMode="auto">
          <a:xfrm rot="5400000">
            <a:off x="39014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058" idx="2"/>
          </p:cNvCxnSpPr>
          <p:nvPr/>
        </p:nvCxnSpPr>
        <p:spPr bwMode="auto">
          <a:xfrm rot="16200000" flipH="1" flipV="1">
            <a:off x="3463290" y="5314950"/>
            <a:ext cx="1524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/>
          <p:cNvGrpSpPr/>
          <p:nvPr/>
        </p:nvGrpSpPr>
        <p:grpSpPr>
          <a:xfrm>
            <a:off x="3444240" y="5334000"/>
            <a:ext cx="304800" cy="762000"/>
            <a:chOff x="3733800" y="5334000"/>
            <a:chExt cx="304799" cy="533400"/>
          </a:xfrm>
        </p:grpSpPr>
        <p:cxnSp>
          <p:nvCxnSpPr>
            <p:cNvPr id="678" name="Straight Connector 677"/>
            <p:cNvCxnSpPr/>
            <p:nvPr/>
          </p:nvCxnSpPr>
          <p:spPr>
            <a:xfrm rot="5400000" flipH="1" flipV="1">
              <a:off x="3467894" y="5600700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5400000" flipH="1" flipV="1">
              <a:off x="3544094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 flipH="1" flipV="1">
              <a:off x="3620294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 flipH="1" flipV="1">
              <a:off x="3696494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 flipH="1" flipV="1">
              <a:off x="3771899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7" name="Group 686"/>
          <p:cNvGrpSpPr/>
          <p:nvPr/>
        </p:nvGrpSpPr>
        <p:grpSpPr>
          <a:xfrm>
            <a:off x="5196840" y="2971800"/>
            <a:ext cx="381000" cy="1066800"/>
            <a:chOff x="1219200" y="3048000"/>
            <a:chExt cx="381000" cy="1066800"/>
          </a:xfrm>
        </p:grpSpPr>
        <p:sp>
          <p:nvSpPr>
            <p:cNvPr id="688" name="Rectangle 687"/>
            <p:cNvSpPr/>
            <p:nvPr/>
          </p:nvSpPr>
          <p:spPr>
            <a:xfrm>
              <a:off x="1295400" y="38100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1219200" y="3733800"/>
              <a:ext cx="381000" cy="381000"/>
            </a:xfrm>
            <a:prstGeom prst="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90" name="Straight Connector 689"/>
            <p:cNvCxnSpPr/>
            <p:nvPr/>
          </p:nvCxnSpPr>
          <p:spPr>
            <a:xfrm>
              <a:off x="1219200" y="37338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>
              <a:off x="1219200" y="38100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1219200" y="38862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16200000" flipH="1">
              <a:off x="1238250" y="3943350"/>
              <a:ext cx="152400" cy="1905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rot="10800000" flipH="1" flipV="1">
              <a:off x="1295400" y="36576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Rectangle 694"/>
            <p:cNvSpPr/>
            <p:nvPr/>
          </p:nvSpPr>
          <p:spPr>
            <a:xfrm>
              <a:off x="1295400" y="3048000"/>
              <a:ext cx="228600" cy="1066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6" name="Straight Connector 695"/>
            <p:cNvCxnSpPr/>
            <p:nvPr/>
          </p:nvCxnSpPr>
          <p:spPr>
            <a:xfrm rot="10800000" flipH="1" flipV="1">
              <a:off x="1295400" y="35814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16200000" flipH="1">
              <a:off x="1295399" y="34290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16200000" flipH="1">
              <a:off x="1295400" y="3124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16200000" flipH="1">
              <a:off x="1371600" y="3048000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16200000" flipH="1">
              <a:off x="1295399" y="3276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1" name="Group 700"/>
          <p:cNvGrpSpPr/>
          <p:nvPr/>
        </p:nvGrpSpPr>
        <p:grpSpPr>
          <a:xfrm>
            <a:off x="5196840" y="4648200"/>
            <a:ext cx="381000" cy="1981200"/>
            <a:chOff x="3276600" y="4724400"/>
            <a:chExt cx="381000" cy="1981200"/>
          </a:xfrm>
        </p:grpSpPr>
        <p:sp>
          <p:nvSpPr>
            <p:cNvPr id="702" name="Rectangle 701"/>
            <p:cNvSpPr/>
            <p:nvPr/>
          </p:nvSpPr>
          <p:spPr>
            <a:xfrm flipH="1" flipV="1">
              <a:off x="3352800" y="48006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3" name="Rectangle 702"/>
            <p:cNvSpPr/>
            <p:nvPr/>
          </p:nvSpPr>
          <p:spPr>
            <a:xfrm flipH="1" flipV="1">
              <a:off x="3276600" y="4724400"/>
              <a:ext cx="381000" cy="381000"/>
            </a:xfrm>
            <a:prstGeom prst="rect">
              <a:avLst/>
            </a:prstGeom>
            <a:noFill/>
            <a:ln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04" name="Straight Connector 703"/>
            <p:cNvCxnSpPr/>
            <p:nvPr/>
          </p:nvCxnSpPr>
          <p:spPr>
            <a:xfrm flipH="1" flipV="1">
              <a:off x="3276600" y="48768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flipH="1" flipV="1">
              <a:off x="3276600" y="48006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flipH="1" flipV="1">
              <a:off x="3276600" y="4724400"/>
              <a:ext cx="3810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 rot="16200000" flipV="1">
              <a:off x="3486150" y="4705350"/>
              <a:ext cx="152400" cy="1905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10800000">
              <a:off x="3276600" y="49530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Rectangle 708"/>
            <p:cNvSpPr/>
            <p:nvPr/>
          </p:nvSpPr>
          <p:spPr>
            <a:xfrm flipH="1" flipV="1">
              <a:off x="3352800" y="4724400"/>
              <a:ext cx="228600" cy="19812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0" name="Straight Connector 709"/>
            <p:cNvCxnSpPr/>
            <p:nvPr/>
          </p:nvCxnSpPr>
          <p:spPr>
            <a:xfrm rot="10800000">
              <a:off x="3276600" y="5029200"/>
              <a:ext cx="3048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rot="16200000" flipV="1">
              <a:off x="3352801" y="5181599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16200000" flipV="1">
              <a:off x="3352800" y="6400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rot="16200000" flipV="1">
              <a:off x="3352800" y="6553200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16200000" flipV="1">
              <a:off x="3352801" y="6248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16200000" flipV="1">
              <a:off x="3352800" y="6096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16200000" flipV="1">
              <a:off x="3352801" y="5943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16200000" flipV="1">
              <a:off x="3352800" y="5791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6200000" flipV="1">
              <a:off x="3352801" y="5638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16200000" flipV="1">
              <a:off x="3352800" y="5486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16200000" flipV="1">
              <a:off x="3352801" y="5334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1" name="Straight Connector 720"/>
          <p:cNvCxnSpPr/>
          <p:nvPr/>
        </p:nvCxnSpPr>
        <p:spPr>
          <a:xfrm rot="5400000">
            <a:off x="4017328" y="4914900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" name="Group 721"/>
          <p:cNvGrpSpPr/>
          <p:nvPr/>
        </p:nvGrpSpPr>
        <p:grpSpPr>
          <a:xfrm>
            <a:off x="4434840" y="4114800"/>
            <a:ext cx="2895600" cy="381000"/>
            <a:chOff x="457200" y="4191000"/>
            <a:chExt cx="2895600" cy="381000"/>
          </a:xfrm>
        </p:grpSpPr>
        <p:sp>
          <p:nvSpPr>
            <p:cNvPr id="723" name="Rectangle 722"/>
            <p:cNvSpPr/>
            <p:nvPr/>
          </p:nvSpPr>
          <p:spPr>
            <a:xfrm flipH="1" flipV="1">
              <a:off x="2971800" y="4191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4" name="Rectangle 723"/>
            <p:cNvSpPr/>
            <p:nvPr/>
          </p:nvSpPr>
          <p:spPr>
            <a:xfrm flipH="1" flipV="1">
              <a:off x="457200" y="4191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5" name="Rectangle 724"/>
            <p:cNvSpPr/>
            <p:nvPr/>
          </p:nvSpPr>
          <p:spPr bwMode="auto">
            <a:xfrm>
              <a:off x="457200" y="4267200"/>
              <a:ext cx="2895600" cy="228600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26" name="Straight Connector 725"/>
            <p:cNvCxnSpPr>
              <a:endCxn id="724" idx="0"/>
            </p:cNvCxnSpPr>
            <p:nvPr/>
          </p:nvCxnSpPr>
          <p:spPr bwMode="auto">
            <a:xfrm rot="10800000" flipV="1">
              <a:off x="647700" y="4267200"/>
              <a:ext cx="3429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 bwMode="auto">
            <a:xfrm rot="5400000">
              <a:off x="10668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 bwMode="auto">
            <a:xfrm rot="5400000">
              <a:off x="1295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 bwMode="auto">
            <a:xfrm rot="5400000">
              <a:off x="2057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 bwMode="auto">
            <a:xfrm rot="5400000">
              <a:off x="22860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 bwMode="auto">
            <a:xfrm rot="5400000">
              <a:off x="25146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 bwMode="auto">
            <a:xfrm rot="5400000">
              <a:off x="27432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>
              <a:stCxn id="723" idx="2"/>
            </p:cNvCxnSpPr>
            <p:nvPr/>
          </p:nvCxnSpPr>
          <p:spPr bwMode="auto">
            <a:xfrm rot="16200000" flipH="1" flipV="1">
              <a:off x="2876550" y="4210050"/>
              <a:ext cx="304800" cy="2667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 bwMode="auto">
            <a:xfrm rot="5400000">
              <a:off x="14478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 bwMode="auto">
            <a:xfrm rot="5400000">
              <a:off x="1676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 bwMode="auto">
            <a:xfrm rot="5400000">
              <a:off x="19050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 bwMode="auto">
            <a:xfrm rot="5400000">
              <a:off x="533400" y="4267200"/>
              <a:ext cx="3048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 bwMode="auto">
            <a:xfrm rot="5400000">
              <a:off x="457200" y="4191000"/>
              <a:ext cx="30480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 bwMode="auto">
            <a:xfrm rot="5400000">
              <a:off x="914400" y="4267200"/>
              <a:ext cx="2286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>
              <a:stCxn id="724" idx="2"/>
            </p:cNvCxnSpPr>
            <p:nvPr/>
          </p:nvCxnSpPr>
          <p:spPr bwMode="auto">
            <a:xfrm rot="16200000" flipH="1" flipV="1">
              <a:off x="476250" y="4171950"/>
              <a:ext cx="152400" cy="190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Rectangle 740"/>
            <p:cNvSpPr/>
            <p:nvPr/>
          </p:nvSpPr>
          <p:spPr>
            <a:xfrm flipH="1" flipV="1">
              <a:off x="533400" y="42672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42" name="Straight Connector 741"/>
            <p:cNvCxnSpPr/>
            <p:nvPr/>
          </p:nvCxnSpPr>
          <p:spPr bwMode="auto">
            <a:xfrm rot="5400000">
              <a:off x="2952750" y="4210050"/>
              <a:ext cx="381000" cy="3429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>
              <a:stCxn id="723" idx="1"/>
            </p:cNvCxnSpPr>
            <p:nvPr/>
          </p:nvCxnSpPr>
          <p:spPr bwMode="auto">
            <a:xfrm flipH="1">
              <a:off x="3162300" y="4381500"/>
              <a:ext cx="190500" cy="190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" name="Rectangle 743"/>
            <p:cNvSpPr/>
            <p:nvPr/>
          </p:nvSpPr>
          <p:spPr>
            <a:xfrm flipH="1" flipV="1">
              <a:off x="3048000" y="4267200"/>
              <a:ext cx="228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45" name="Straight Connector 744"/>
          <p:cNvCxnSpPr/>
          <p:nvPr/>
        </p:nvCxnSpPr>
        <p:spPr>
          <a:xfrm rot="5400000">
            <a:off x="4093528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rot="5400000">
            <a:off x="4169728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/>
          <p:cNvCxnSpPr/>
          <p:nvPr/>
        </p:nvCxnSpPr>
        <p:spPr>
          <a:xfrm rot="5400000">
            <a:off x="4244340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rot="5400000">
            <a:off x="4320540" y="4913312"/>
            <a:ext cx="836612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9" name="Group 748"/>
          <p:cNvGrpSpPr/>
          <p:nvPr/>
        </p:nvGrpSpPr>
        <p:grpSpPr>
          <a:xfrm>
            <a:off x="5215890" y="4038600"/>
            <a:ext cx="361950" cy="609600"/>
            <a:chOff x="1238250" y="4114800"/>
            <a:chExt cx="287340" cy="838200"/>
          </a:xfrm>
        </p:grpSpPr>
        <p:cxnSp>
          <p:nvCxnSpPr>
            <p:cNvPr id="750" name="Straight Connector 749"/>
            <p:cNvCxnSpPr/>
            <p:nvPr/>
          </p:nvCxnSpPr>
          <p:spPr>
            <a:xfrm rot="5400000">
              <a:off x="87709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5400000">
              <a:off x="81994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>
              <a:off x="102949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>
              <a:off x="110569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5400000">
              <a:off x="951705" y="4533105"/>
              <a:ext cx="838200" cy="15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6" name="Rectangle 755"/>
          <p:cNvSpPr/>
          <p:nvPr/>
        </p:nvSpPr>
        <p:spPr>
          <a:xfrm flipH="1" flipV="1">
            <a:off x="4434840" y="5334000"/>
            <a:ext cx="3810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7" name="Rectangle 756"/>
          <p:cNvSpPr/>
          <p:nvPr/>
        </p:nvSpPr>
        <p:spPr bwMode="auto">
          <a:xfrm>
            <a:off x="4434840" y="5410200"/>
            <a:ext cx="1676400" cy="228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58" name="Straight Connector 757"/>
          <p:cNvCxnSpPr>
            <a:endCxn id="756" idx="0"/>
          </p:cNvCxnSpPr>
          <p:nvPr/>
        </p:nvCxnSpPr>
        <p:spPr bwMode="auto">
          <a:xfrm rot="10800000" flipV="1">
            <a:off x="4625340" y="5410200"/>
            <a:ext cx="3429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 bwMode="auto">
          <a:xfrm rot="5400000">
            <a:off x="50444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 bwMode="auto">
          <a:xfrm rot="5400000">
            <a:off x="51968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 bwMode="auto">
          <a:xfrm rot="5400000">
            <a:off x="55016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 bwMode="auto">
          <a:xfrm rot="5400000">
            <a:off x="53492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 bwMode="auto">
          <a:xfrm rot="5400000">
            <a:off x="4511040" y="54102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 bwMode="auto">
          <a:xfrm rot="5400000">
            <a:off x="4434840" y="53340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 bwMode="auto">
          <a:xfrm rot="5400000">
            <a:off x="48920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>
            <a:stCxn id="756" idx="2"/>
          </p:cNvCxnSpPr>
          <p:nvPr/>
        </p:nvCxnSpPr>
        <p:spPr bwMode="auto">
          <a:xfrm rot="16200000" flipH="1" flipV="1">
            <a:off x="4453890" y="5314950"/>
            <a:ext cx="1524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9" idx="1"/>
          </p:cNvCxnSpPr>
          <p:nvPr/>
        </p:nvCxnSpPr>
        <p:spPr bwMode="auto">
          <a:xfrm flipH="1">
            <a:off x="5920740" y="5524500"/>
            <a:ext cx="1905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 flipH="1" flipV="1">
            <a:off x="5730240" y="5334000"/>
            <a:ext cx="3810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70" name="Straight Connector 769"/>
          <p:cNvCxnSpPr/>
          <p:nvPr/>
        </p:nvCxnSpPr>
        <p:spPr bwMode="auto">
          <a:xfrm rot="5400000">
            <a:off x="5806440" y="54102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 bwMode="auto">
          <a:xfrm rot="5400000">
            <a:off x="5730240" y="53340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>
            <a:stCxn id="769" idx="2"/>
          </p:cNvCxnSpPr>
          <p:nvPr/>
        </p:nvCxnSpPr>
        <p:spPr bwMode="auto">
          <a:xfrm rot="16200000" flipH="1" flipV="1">
            <a:off x="5749290" y="5314950"/>
            <a:ext cx="1524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 bwMode="auto">
          <a:xfrm rot="16200000" flipH="1" flipV="1">
            <a:off x="5939790" y="5543550"/>
            <a:ext cx="1524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 bwMode="auto">
          <a:xfrm rot="5400000">
            <a:off x="5654040" y="5486400"/>
            <a:ext cx="152400" cy="152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rot="5400000">
            <a:off x="6032986" y="5470310"/>
            <a:ext cx="304800" cy="315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7" name="Group 776"/>
          <p:cNvGrpSpPr/>
          <p:nvPr/>
        </p:nvGrpSpPr>
        <p:grpSpPr>
          <a:xfrm>
            <a:off x="5882639" y="4114800"/>
            <a:ext cx="1447801" cy="1600201"/>
            <a:chOff x="1904999" y="4191000"/>
            <a:chExt cx="1447801" cy="1600201"/>
          </a:xfrm>
        </p:grpSpPr>
        <p:cxnSp>
          <p:nvCxnSpPr>
            <p:cNvPr id="778" name="Straight Connector 777"/>
            <p:cNvCxnSpPr/>
            <p:nvPr/>
          </p:nvCxnSpPr>
          <p:spPr>
            <a:xfrm rot="5400000">
              <a:off x="2168586" y="5546510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/>
          </p:nvCxnSpPr>
          <p:spPr>
            <a:xfrm rot="5400000">
              <a:off x="2470560" y="5546510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5400000">
              <a:off x="2316422" y="5546510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>
              <a:off x="2505166" y="4941400"/>
              <a:ext cx="1521834" cy="2103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>
              <a:off x="2705616" y="55610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5400000">
              <a:off x="2592376" y="55610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 rot="5400000">
              <a:off x="1906575" y="56372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rot="5400000">
              <a:off x="1754175" y="5561025"/>
              <a:ext cx="304800" cy="31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Rectangle 785"/>
            <p:cNvSpPr/>
            <p:nvPr/>
          </p:nvSpPr>
          <p:spPr>
            <a:xfrm>
              <a:off x="2133600" y="5410200"/>
              <a:ext cx="838200" cy="3048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Rectangle 786"/>
            <p:cNvSpPr/>
            <p:nvPr/>
          </p:nvSpPr>
          <p:spPr>
            <a:xfrm rot="5400000">
              <a:off x="2590800" y="4953000"/>
              <a:ext cx="1143000" cy="381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8" name="Straight Connector 787"/>
            <p:cNvCxnSpPr/>
            <p:nvPr/>
          </p:nvCxnSpPr>
          <p:spPr>
            <a:xfrm rot="5400000">
              <a:off x="2428966" y="4941400"/>
              <a:ext cx="1521834" cy="2103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5400000">
              <a:off x="2297600" y="4941400"/>
              <a:ext cx="1521834" cy="2103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3977640" y="3810000"/>
            <a:ext cx="228600" cy="1981200"/>
            <a:chOff x="4191000" y="3886200"/>
            <a:chExt cx="228600" cy="1981200"/>
          </a:xfrm>
        </p:grpSpPr>
        <p:sp>
          <p:nvSpPr>
            <p:cNvPr id="585" name="Rectangle 584"/>
            <p:cNvSpPr/>
            <p:nvPr/>
          </p:nvSpPr>
          <p:spPr>
            <a:xfrm>
              <a:off x="4191000" y="3886200"/>
              <a:ext cx="228600" cy="1981200"/>
            </a:xfrm>
            <a:prstGeom prst="rect">
              <a:avLst/>
            </a:prstGeom>
            <a:noFill/>
            <a:ln w="38100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86" name="Straight Connector 585"/>
            <p:cNvCxnSpPr/>
            <p:nvPr/>
          </p:nvCxnSpPr>
          <p:spPr>
            <a:xfrm rot="16200000" flipH="1">
              <a:off x="4191000" y="45720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16200000" flipH="1">
              <a:off x="4191000" y="39624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16200000" flipH="1">
              <a:off x="4191000" y="42672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16200000" flipH="1">
              <a:off x="4191000" y="41148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16200000" flipH="1">
              <a:off x="4191000" y="44196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16200000" flipH="1">
              <a:off x="4191000" y="5334002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16200000" flipH="1">
              <a:off x="4191000" y="54864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rot="16200000" flipH="1">
              <a:off x="4191000" y="5638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16200000" flipH="1">
              <a:off x="4267200" y="3886202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16200000" flipH="1">
              <a:off x="4191000" y="50292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rot="16200000" flipH="1">
              <a:off x="4191000" y="47244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 rot="16200000" flipH="1">
              <a:off x="4191000" y="48768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16200000" flipH="1">
              <a:off x="4191000" y="5181602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1" name="Group 1090"/>
          <p:cNvGrpSpPr/>
          <p:nvPr/>
        </p:nvGrpSpPr>
        <p:grpSpPr>
          <a:xfrm>
            <a:off x="2758439" y="4724400"/>
            <a:ext cx="1447801" cy="381002"/>
            <a:chOff x="3733799" y="6477000"/>
            <a:chExt cx="1447801" cy="381002"/>
          </a:xfrm>
        </p:grpSpPr>
        <p:sp>
          <p:nvSpPr>
            <p:cNvPr id="1069" name="Rectangle 1068"/>
            <p:cNvSpPr/>
            <p:nvPr/>
          </p:nvSpPr>
          <p:spPr>
            <a:xfrm rot="16200000" flipH="1">
              <a:off x="4343400" y="5943600"/>
              <a:ext cx="228600" cy="1447800"/>
            </a:xfrm>
            <a:prstGeom prst="rect">
              <a:avLst/>
            </a:prstGeom>
            <a:noFill/>
            <a:ln w="38100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70" name="Straight Connector 1069"/>
            <p:cNvCxnSpPr/>
            <p:nvPr/>
          </p:nvCxnSpPr>
          <p:spPr>
            <a:xfrm>
              <a:off x="4419599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>
              <a:off x="3733799" y="6477000"/>
              <a:ext cx="381003" cy="381002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 rot="16200000" flipH="1">
              <a:off x="4038599" y="6477000"/>
              <a:ext cx="304800" cy="304799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>
              <a:stCxn id="1084" idx="0"/>
            </p:cNvCxnSpPr>
            <p:nvPr/>
          </p:nvCxnSpPr>
          <p:spPr>
            <a:xfrm rot="16200000" flipH="1">
              <a:off x="3905249" y="6496051"/>
              <a:ext cx="304800" cy="266699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>
              <a:off x="4267199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>
            <a:xfrm>
              <a:off x="4648202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/>
            <p:cNvCxnSpPr/>
            <p:nvPr/>
          </p:nvCxnSpPr>
          <p:spPr>
            <a:xfrm>
              <a:off x="4800601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/>
            <p:cNvCxnSpPr/>
            <p:nvPr/>
          </p:nvCxnSpPr>
          <p:spPr>
            <a:xfrm>
              <a:off x="4953000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>
              <a:endCxn id="1084" idx="2"/>
            </p:cNvCxnSpPr>
            <p:nvPr/>
          </p:nvCxnSpPr>
          <p:spPr>
            <a:xfrm rot="16200000" flipH="1">
              <a:off x="3714750" y="6648450"/>
              <a:ext cx="228600" cy="1905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>
              <a:off x="4495800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Rectangle 1083"/>
            <p:cNvSpPr/>
            <p:nvPr/>
          </p:nvSpPr>
          <p:spPr>
            <a:xfrm flipH="1">
              <a:off x="3733800" y="6477000"/>
              <a:ext cx="381000" cy="381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2" name="Group 1091"/>
          <p:cNvGrpSpPr/>
          <p:nvPr/>
        </p:nvGrpSpPr>
        <p:grpSpPr>
          <a:xfrm>
            <a:off x="7711441" y="3200400"/>
            <a:ext cx="381000" cy="1295399"/>
            <a:chOff x="3733800" y="3276600"/>
            <a:chExt cx="381000" cy="1295399"/>
          </a:xfrm>
        </p:grpSpPr>
        <p:sp>
          <p:nvSpPr>
            <p:cNvPr id="1093" name="Rectangle 1092"/>
            <p:cNvSpPr/>
            <p:nvPr/>
          </p:nvSpPr>
          <p:spPr>
            <a:xfrm flipV="1">
              <a:off x="3733800" y="3276600"/>
              <a:ext cx="3810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94" name="Straight Connector 1093"/>
            <p:cNvCxnSpPr/>
            <p:nvPr/>
          </p:nvCxnSpPr>
          <p:spPr>
            <a:xfrm flipV="1">
              <a:off x="3733800" y="3429000"/>
              <a:ext cx="3810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/>
            <p:cNvCxnSpPr/>
            <p:nvPr/>
          </p:nvCxnSpPr>
          <p:spPr>
            <a:xfrm flipV="1">
              <a:off x="3733800" y="3352800"/>
              <a:ext cx="3810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/>
            <p:cNvCxnSpPr/>
            <p:nvPr/>
          </p:nvCxnSpPr>
          <p:spPr>
            <a:xfrm flipV="1">
              <a:off x="3733800" y="3276600"/>
              <a:ext cx="3810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/>
            <p:cNvCxnSpPr/>
            <p:nvPr/>
          </p:nvCxnSpPr>
          <p:spPr>
            <a:xfrm rot="5400000" flipH="1" flipV="1">
              <a:off x="3752850" y="3257550"/>
              <a:ext cx="152400" cy="1905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/>
            <p:cNvCxnSpPr/>
            <p:nvPr/>
          </p:nvCxnSpPr>
          <p:spPr>
            <a:xfrm rot="10800000" flipH="1">
              <a:off x="3810000" y="3505200"/>
              <a:ext cx="304800" cy="2286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/>
            <p:cNvCxnSpPr/>
            <p:nvPr/>
          </p:nvCxnSpPr>
          <p:spPr>
            <a:xfrm rot="5400000" flipH="1" flipV="1">
              <a:off x="3277678" y="4115083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/>
            <p:cNvCxnSpPr/>
            <p:nvPr/>
          </p:nvCxnSpPr>
          <p:spPr>
            <a:xfrm rot="5400000" flipH="1" flipV="1">
              <a:off x="3353878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 rot="5400000" flipH="1" flipV="1">
              <a:off x="3430079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 flipH="1" flipV="1">
              <a:off x="3506279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 flipH="1" flipV="1">
              <a:off x="3581684" y="4113722"/>
              <a:ext cx="913038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4" name="Rectangle 1103"/>
            <p:cNvSpPr/>
            <p:nvPr/>
          </p:nvSpPr>
          <p:spPr>
            <a:xfrm flipV="1">
              <a:off x="3810000" y="3352800"/>
              <a:ext cx="228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5" name="Group 1104"/>
          <p:cNvGrpSpPr/>
          <p:nvPr/>
        </p:nvGrpSpPr>
        <p:grpSpPr>
          <a:xfrm>
            <a:off x="7711441" y="5334000"/>
            <a:ext cx="304800" cy="762000"/>
            <a:chOff x="3733800" y="5334000"/>
            <a:chExt cx="304799" cy="533400"/>
          </a:xfrm>
        </p:grpSpPr>
        <p:cxnSp>
          <p:nvCxnSpPr>
            <p:cNvPr id="1106" name="Straight Connector 1105"/>
            <p:cNvCxnSpPr/>
            <p:nvPr/>
          </p:nvCxnSpPr>
          <p:spPr>
            <a:xfrm rot="5400000" flipH="1" flipV="1">
              <a:off x="3467894" y="5600700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 flipH="1" flipV="1">
              <a:off x="3544094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 flipH="1" flipV="1">
              <a:off x="3620294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 flipH="1" flipV="1">
              <a:off x="3696494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 rot="5400000" flipH="1" flipV="1">
              <a:off x="3771899" y="5599906"/>
              <a:ext cx="532606" cy="79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6" name="Group 1125"/>
          <p:cNvGrpSpPr/>
          <p:nvPr/>
        </p:nvGrpSpPr>
        <p:grpSpPr>
          <a:xfrm>
            <a:off x="7025640" y="4724400"/>
            <a:ext cx="1447801" cy="381002"/>
            <a:chOff x="3733799" y="6477000"/>
            <a:chExt cx="1447801" cy="381002"/>
          </a:xfrm>
        </p:grpSpPr>
        <p:sp>
          <p:nvSpPr>
            <p:cNvPr id="1127" name="Rectangle 1126"/>
            <p:cNvSpPr/>
            <p:nvPr/>
          </p:nvSpPr>
          <p:spPr>
            <a:xfrm rot="16200000" flipH="1">
              <a:off x="4343400" y="5943600"/>
              <a:ext cx="228600" cy="1447800"/>
            </a:xfrm>
            <a:prstGeom prst="rect">
              <a:avLst/>
            </a:prstGeom>
            <a:noFill/>
            <a:ln w="38100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28" name="Straight Connector 1127"/>
            <p:cNvCxnSpPr/>
            <p:nvPr/>
          </p:nvCxnSpPr>
          <p:spPr>
            <a:xfrm>
              <a:off x="4419599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>
              <a:off x="3733799" y="6477000"/>
              <a:ext cx="381003" cy="381002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16200000" flipH="1">
              <a:off x="4038599" y="6477000"/>
              <a:ext cx="304800" cy="304799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>
              <a:stCxn id="1138" idx="0"/>
            </p:cNvCxnSpPr>
            <p:nvPr/>
          </p:nvCxnSpPr>
          <p:spPr>
            <a:xfrm rot="16200000" flipH="1">
              <a:off x="3905249" y="6496051"/>
              <a:ext cx="304800" cy="266699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>
              <a:off x="4267199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>
              <a:off x="4648202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>
              <a:off x="4800601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>
              <a:off x="4953000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>
              <a:endCxn id="1138" idx="2"/>
            </p:cNvCxnSpPr>
            <p:nvPr/>
          </p:nvCxnSpPr>
          <p:spPr>
            <a:xfrm rot="16200000" flipH="1">
              <a:off x="3714750" y="6648450"/>
              <a:ext cx="228600" cy="1905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4495800" y="6553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8" name="Rectangle 1137"/>
            <p:cNvSpPr/>
            <p:nvPr/>
          </p:nvSpPr>
          <p:spPr>
            <a:xfrm flipH="1">
              <a:off x="3733800" y="6477000"/>
              <a:ext cx="381000" cy="381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0" name="Rectangle 1139"/>
          <p:cNvSpPr/>
          <p:nvPr/>
        </p:nvSpPr>
        <p:spPr>
          <a:xfrm flipH="1" flipV="1">
            <a:off x="7711440" y="4191000"/>
            <a:ext cx="402167" cy="381000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1" name="Rectangle 1140"/>
          <p:cNvSpPr/>
          <p:nvPr/>
        </p:nvSpPr>
        <p:spPr bwMode="auto">
          <a:xfrm>
            <a:off x="7711440" y="4267200"/>
            <a:ext cx="1143000" cy="228600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42" name="Straight Connector 1141"/>
          <p:cNvCxnSpPr>
            <a:endCxn id="1140" idx="0"/>
          </p:cNvCxnSpPr>
          <p:nvPr/>
        </p:nvCxnSpPr>
        <p:spPr bwMode="auto">
          <a:xfrm rot="10800000" flipV="1">
            <a:off x="7912523" y="4267200"/>
            <a:ext cx="361950" cy="304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/>
          <p:cNvCxnSpPr/>
          <p:nvPr/>
        </p:nvCxnSpPr>
        <p:spPr bwMode="auto">
          <a:xfrm rot="5400000">
            <a:off x="8361257" y="4260850"/>
            <a:ext cx="228600" cy="2413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/>
          <p:cNvCxnSpPr/>
          <p:nvPr/>
        </p:nvCxnSpPr>
        <p:spPr bwMode="auto">
          <a:xfrm rot="5400000">
            <a:off x="8522123" y="4260850"/>
            <a:ext cx="228600" cy="2413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/>
          <p:cNvCxnSpPr/>
          <p:nvPr/>
        </p:nvCxnSpPr>
        <p:spPr bwMode="auto">
          <a:xfrm rot="5400000">
            <a:off x="7800340" y="4258733"/>
            <a:ext cx="304800" cy="3217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/>
          <p:cNvCxnSpPr/>
          <p:nvPr/>
        </p:nvCxnSpPr>
        <p:spPr bwMode="auto">
          <a:xfrm rot="5400000">
            <a:off x="7719907" y="4182533"/>
            <a:ext cx="304800" cy="3217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/>
          <p:cNvCxnSpPr/>
          <p:nvPr/>
        </p:nvCxnSpPr>
        <p:spPr bwMode="auto">
          <a:xfrm rot="5400000">
            <a:off x="8200390" y="4260850"/>
            <a:ext cx="228600" cy="2413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/>
          <p:cNvCxnSpPr>
            <a:stCxn id="1140" idx="2"/>
          </p:cNvCxnSpPr>
          <p:nvPr/>
        </p:nvCxnSpPr>
        <p:spPr bwMode="auto">
          <a:xfrm rot="16200000" flipH="1" flipV="1">
            <a:off x="7735782" y="4166658"/>
            <a:ext cx="152400" cy="2010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Rectangle 1148"/>
          <p:cNvSpPr/>
          <p:nvPr/>
        </p:nvSpPr>
        <p:spPr>
          <a:xfrm flipH="1" flipV="1">
            <a:off x="7791873" y="4267200"/>
            <a:ext cx="2413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52" name="Straight Connector 1151"/>
          <p:cNvCxnSpPr/>
          <p:nvPr/>
        </p:nvCxnSpPr>
        <p:spPr bwMode="auto">
          <a:xfrm rot="5400000">
            <a:off x="8656320" y="4236720"/>
            <a:ext cx="228600" cy="28956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Rectangle 1168"/>
          <p:cNvSpPr/>
          <p:nvPr/>
        </p:nvSpPr>
        <p:spPr>
          <a:xfrm flipH="1" flipV="1">
            <a:off x="7711440" y="5334000"/>
            <a:ext cx="381000" cy="381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0" name="Rectangle 1169"/>
          <p:cNvSpPr/>
          <p:nvPr/>
        </p:nvSpPr>
        <p:spPr bwMode="auto">
          <a:xfrm>
            <a:off x="7711440" y="5410200"/>
            <a:ext cx="1143000" cy="228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71" name="Straight Connector 1170"/>
          <p:cNvCxnSpPr>
            <a:endCxn id="1169" idx="0"/>
          </p:cNvCxnSpPr>
          <p:nvPr/>
        </p:nvCxnSpPr>
        <p:spPr bwMode="auto">
          <a:xfrm rot="5400000">
            <a:off x="7876540" y="5435600"/>
            <a:ext cx="304800" cy="254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 bwMode="auto">
          <a:xfrm rot="5400000">
            <a:off x="8200390" y="5429250"/>
            <a:ext cx="2286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/>
          <p:cNvCxnSpPr/>
          <p:nvPr/>
        </p:nvCxnSpPr>
        <p:spPr bwMode="auto">
          <a:xfrm rot="5400000">
            <a:off x="8327390" y="5429250"/>
            <a:ext cx="2286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/>
          <p:cNvCxnSpPr/>
          <p:nvPr/>
        </p:nvCxnSpPr>
        <p:spPr bwMode="auto">
          <a:xfrm rot="5400000">
            <a:off x="7749540" y="5435600"/>
            <a:ext cx="304800" cy="254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/>
          <p:nvPr/>
        </p:nvCxnSpPr>
        <p:spPr bwMode="auto">
          <a:xfrm rot="5400000">
            <a:off x="7686040" y="5359400"/>
            <a:ext cx="304800" cy="254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 bwMode="auto">
          <a:xfrm rot="5400000">
            <a:off x="8073390" y="5429250"/>
            <a:ext cx="2286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/>
          <p:cNvCxnSpPr>
            <a:stCxn id="1169" idx="2"/>
          </p:cNvCxnSpPr>
          <p:nvPr/>
        </p:nvCxnSpPr>
        <p:spPr bwMode="auto">
          <a:xfrm rot="16200000" flipH="1" flipV="1">
            <a:off x="7730490" y="5314950"/>
            <a:ext cx="152400" cy="1905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/>
          <p:cNvCxnSpPr/>
          <p:nvPr/>
        </p:nvCxnSpPr>
        <p:spPr bwMode="auto">
          <a:xfrm rot="5400000">
            <a:off x="84734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/>
          <p:cNvCxnSpPr/>
          <p:nvPr/>
        </p:nvCxnSpPr>
        <p:spPr bwMode="auto">
          <a:xfrm rot="5400000">
            <a:off x="8625840" y="5410200"/>
            <a:ext cx="228600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/>
          <p:cNvCxnSpPr>
            <a:stCxn id="1170" idx="3"/>
          </p:cNvCxnSpPr>
          <p:nvPr/>
        </p:nvCxnSpPr>
        <p:spPr bwMode="auto">
          <a:xfrm flipH="1">
            <a:off x="8778240" y="5524500"/>
            <a:ext cx="76200" cy="1143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1" name="Group 1110"/>
          <p:cNvGrpSpPr/>
          <p:nvPr/>
        </p:nvGrpSpPr>
        <p:grpSpPr>
          <a:xfrm>
            <a:off x="8244841" y="3810000"/>
            <a:ext cx="228600" cy="1981200"/>
            <a:chOff x="4191000" y="3886200"/>
            <a:chExt cx="228600" cy="1981200"/>
          </a:xfrm>
        </p:grpSpPr>
        <p:sp>
          <p:nvSpPr>
            <p:cNvPr id="1112" name="Rectangle 1111"/>
            <p:cNvSpPr/>
            <p:nvPr/>
          </p:nvSpPr>
          <p:spPr>
            <a:xfrm>
              <a:off x="4191000" y="3886200"/>
              <a:ext cx="228600" cy="1981200"/>
            </a:xfrm>
            <a:prstGeom prst="rect">
              <a:avLst/>
            </a:prstGeom>
            <a:noFill/>
            <a:ln w="38100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13" name="Straight Connector 1112"/>
            <p:cNvCxnSpPr/>
            <p:nvPr/>
          </p:nvCxnSpPr>
          <p:spPr>
            <a:xfrm rot="16200000" flipH="1">
              <a:off x="4191000" y="45720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 rot="16200000" flipH="1">
              <a:off x="4191000" y="39624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16200000" flipH="1">
              <a:off x="4191000" y="42672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16200000" flipH="1">
              <a:off x="4191000" y="41148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/>
            <p:cNvCxnSpPr/>
            <p:nvPr/>
          </p:nvCxnSpPr>
          <p:spPr>
            <a:xfrm rot="16200000" flipH="1">
              <a:off x="4191000" y="44196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 rot="16200000" flipH="1">
              <a:off x="4191000" y="5334002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 rot="16200000" flipH="1">
              <a:off x="4191000" y="54864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 rot="16200000" flipH="1">
              <a:off x="4191000" y="5638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/>
            <p:cNvCxnSpPr/>
            <p:nvPr/>
          </p:nvCxnSpPr>
          <p:spPr>
            <a:xfrm rot="16200000" flipH="1">
              <a:off x="4267200" y="3886202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/>
            <p:cNvCxnSpPr/>
            <p:nvPr/>
          </p:nvCxnSpPr>
          <p:spPr>
            <a:xfrm rot="16200000" flipH="1">
              <a:off x="4191000" y="50292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/>
            <p:cNvCxnSpPr/>
            <p:nvPr/>
          </p:nvCxnSpPr>
          <p:spPr>
            <a:xfrm rot="16200000" flipH="1">
              <a:off x="4191000" y="47244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16200000" flipH="1">
              <a:off x="4191000" y="4876801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16200000" flipH="1">
              <a:off x="4191000" y="5181602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7" name="Rectangle 766"/>
          <p:cNvSpPr/>
          <p:nvPr/>
        </p:nvSpPr>
        <p:spPr>
          <a:xfrm flipH="1" flipV="1">
            <a:off x="4511040" y="5410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7" name="Rectangle 1066"/>
          <p:cNvSpPr/>
          <p:nvPr/>
        </p:nvSpPr>
        <p:spPr>
          <a:xfrm flipH="1" flipV="1">
            <a:off x="3520440" y="5410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3" name="Rectangle 1182"/>
          <p:cNvSpPr/>
          <p:nvPr/>
        </p:nvSpPr>
        <p:spPr>
          <a:xfrm flipH="1" flipV="1">
            <a:off x="2834640" y="48006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4" name="Rectangle 1183"/>
          <p:cNvSpPr/>
          <p:nvPr/>
        </p:nvSpPr>
        <p:spPr>
          <a:xfrm flipH="1" flipV="1">
            <a:off x="5806440" y="5410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85" name="Rectangle 1184"/>
          <p:cNvSpPr/>
          <p:nvPr/>
        </p:nvSpPr>
        <p:spPr>
          <a:xfrm flipH="1" flipV="1">
            <a:off x="7101840" y="48006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86" name="Straight Connector 1185"/>
          <p:cNvCxnSpPr/>
          <p:nvPr/>
        </p:nvCxnSpPr>
        <p:spPr>
          <a:xfrm rot="5400000">
            <a:off x="5652464" y="5484825"/>
            <a:ext cx="304800" cy="31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Rectangle 1187"/>
          <p:cNvSpPr/>
          <p:nvPr/>
        </p:nvSpPr>
        <p:spPr>
          <a:xfrm flipH="1" flipV="1">
            <a:off x="7787640" y="5410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90" name="Group 460"/>
          <p:cNvGrpSpPr/>
          <p:nvPr/>
        </p:nvGrpSpPr>
        <p:grpSpPr>
          <a:xfrm>
            <a:off x="6416040" y="2971800"/>
            <a:ext cx="228600" cy="3657600"/>
            <a:chOff x="3200400" y="3048000"/>
            <a:chExt cx="228600" cy="3657600"/>
          </a:xfrm>
        </p:grpSpPr>
        <p:sp>
          <p:nvSpPr>
            <p:cNvPr id="791" name="Rectangle 790"/>
            <p:cNvSpPr/>
            <p:nvPr/>
          </p:nvSpPr>
          <p:spPr>
            <a:xfrm>
              <a:off x="3200400" y="3048000"/>
              <a:ext cx="228600" cy="3657600"/>
            </a:xfrm>
            <a:prstGeom prst="rect">
              <a:avLst/>
            </a:prstGeom>
            <a:noFill/>
            <a:ln w="38100">
              <a:solidFill>
                <a:srgbClr val="CC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2" name="Straight Connector 791"/>
            <p:cNvCxnSpPr/>
            <p:nvPr/>
          </p:nvCxnSpPr>
          <p:spPr>
            <a:xfrm rot="16200000" flipH="1">
              <a:off x="3200400" y="3733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 rot="16200000" flipH="1">
              <a:off x="3200400" y="3124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16200000" flipH="1">
              <a:off x="3200400" y="3429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16200000" flipH="1">
              <a:off x="3200400" y="3276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rot="16200000" flipH="1">
              <a:off x="3200400" y="3581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rot="16200000" flipH="1">
              <a:off x="3200400" y="3962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 rot="16200000" flipH="1">
              <a:off x="3200400" y="4191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>
            <a:xfrm rot="16200000" flipH="1">
              <a:off x="3200400" y="4419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>
            <a:xfrm rot="16200000" flipH="1">
              <a:off x="3200400" y="4648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/>
            <p:cNvCxnSpPr/>
            <p:nvPr/>
          </p:nvCxnSpPr>
          <p:spPr>
            <a:xfrm rot="16200000" flipH="1">
              <a:off x="3200400" y="4876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16200000" flipH="1">
              <a:off x="3200400" y="5105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 rot="16200000" flipH="1">
              <a:off x="3200400" y="5334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 rot="16200000" flipH="1">
              <a:off x="3200400" y="55626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16200000" flipH="1">
              <a:off x="3200400" y="57912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16200000" flipH="1">
              <a:off x="3200400" y="60198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16200000" flipH="1">
              <a:off x="3200400" y="62484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16200000" flipH="1">
              <a:off x="3200400" y="6477000"/>
              <a:ext cx="228600" cy="2286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16200000" flipH="1">
              <a:off x="3276600" y="3048001"/>
              <a:ext cx="152400" cy="15240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6" name="Down Arrow 575"/>
          <p:cNvSpPr/>
          <p:nvPr/>
        </p:nvSpPr>
        <p:spPr>
          <a:xfrm>
            <a:off x="3810000" y="2590800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/>
          <p:cNvSpPr/>
          <p:nvPr/>
        </p:nvSpPr>
        <p:spPr>
          <a:xfrm>
            <a:off x="76200" y="3733800"/>
            <a:ext cx="8991600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76200" y="5181600"/>
            <a:ext cx="8991600" cy="1524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0" name="Straight Arrow Connector 579"/>
          <p:cNvCxnSpPr/>
          <p:nvPr/>
        </p:nvCxnSpPr>
        <p:spPr>
          <a:xfrm rot="5400000">
            <a:off x="7619206" y="4114800"/>
            <a:ext cx="21343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TextBox 590"/>
          <p:cNvSpPr txBox="1"/>
          <p:nvPr/>
        </p:nvSpPr>
        <p:spPr>
          <a:xfrm>
            <a:off x="82296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well</a:t>
            </a:r>
            <a:endParaRPr lang="en-US" dirty="0"/>
          </a:p>
        </p:txBody>
      </p:sp>
      <p:cxnSp>
        <p:nvCxnSpPr>
          <p:cNvPr id="592" name="Straight Arrow Connector 591"/>
          <p:cNvCxnSpPr/>
          <p:nvPr/>
        </p:nvCxnSpPr>
        <p:spPr>
          <a:xfrm rot="5400000">
            <a:off x="114697" y="3390503"/>
            <a:ext cx="6858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76200" y="2743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p+ mask</a:t>
            </a:r>
            <a:endParaRPr lang="en-US" dirty="0"/>
          </a:p>
        </p:txBody>
      </p:sp>
      <p:sp>
        <p:nvSpPr>
          <p:cNvPr id="595" name="Rectangle 594"/>
          <p:cNvSpPr/>
          <p:nvPr/>
        </p:nvSpPr>
        <p:spPr>
          <a:xfrm flipH="1" flipV="1">
            <a:off x="1524000" y="5410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6" name="Rectangle 595"/>
          <p:cNvSpPr/>
          <p:nvPr/>
        </p:nvSpPr>
        <p:spPr>
          <a:xfrm flipH="1" flipV="1">
            <a:off x="228600" y="54102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2637972" y="59436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9" name="Straight Connector 598"/>
          <p:cNvCxnSpPr/>
          <p:nvPr/>
        </p:nvCxnSpPr>
        <p:spPr bwMode="auto">
          <a:xfrm rot="5400000">
            <a:off x="2667000" y="5943600"/>
            <a:ext cx="457200" cy="457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 bwMode="auto">
          <a:xfrm rot="5400000">
            <a:off x="2667000" y="59436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 bwMode="auto">
          <a:xfrm rot="5400000">
            <a:off x="2819400" y="6096000"/>
            <a:ext cx="304800" cy="304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>
            <a:stCxn id="598" idx="3"/>
          </p:cNvCxnSpPr>
          <p:nvPr/>
        </p:nvCxnSpPr>
        <p:spPr bwMode="auto">
          <a:xfrm flipH="1">
            <a:off x="2971800" y="6172200"/>
            <a:ext cx="123372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 bwMode="auto">
          <a:xfrm flipH="1">
            <a:off x="2667000" y="5943600"/>
            <a:ext cx="123372" cy="228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rot="16200000" flipH="1">
            <a:off x="2590005" y="6172200"/>
            <a:ext cx="4572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 flipH="1">
            <a:off x="2742405" y="6171407"/>
            <a:ext cx="4572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 flipH="1">
            <a:off x="2513805" y="6171407"/>
            <a:ext cx="4572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 rot="16200000" flipH="1">
            <a:off x="2667794" y="6171407"/>
            <a:ext cx="4572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 flipH="1" flipV="1">
            <a:off x="2743200" y="6096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9" name="Straight Connector 638"/>
          <p:cNvCxnSpPr>
            <a:stCxn id="598" idx="0"/>
          </p:cNvCxnSpPr>
          <p:nvPr/>
        </p:nvCxnSpPr>
        <p:spPr bwMode="auto">
          <a:xfrm rot="16200000" flipH="1" flipV="1">
            <a:off x="2743200" y="5896428"/>
            <a:ext cx="76200" cy="1705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- Manufacturing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Photoresist</a:t>
            </a:r>
            <a:r>
              <a:rPr lang="en-US" dirty="0" smtClean="0"/>
              <a:t> shrinking / tearing</a:t>
            </a:r>
          </a:p>
          <a:p>
            <a:r>
              <a:rPr lang="en-US" dirty="0" smtClean="0"/>
              <a:t>Variations in material deposition</a:t>
            </a:r>
          </a:p>
          <a:p>
            <a:r>
              <a:rPr lang="en-US" dirty="0" smtClean="0"/>
              <a:t>Variations in temperature</a:t>
            </a:r>
          </a:p>
          <a:p>
            <a:r>
              <a:rPr lang="en-US" dirty="0" smtClean="0"/>
              <a:t>Variations in oxide thickness</a:t>
            </a:r>
          </a:p>
          <a:p>
            <a:r>
              <a:rPr lang="en-US" dirty="0" smtClean="0"/>
              <a:t>Impurities</a:t>
            </a:r>
          </a:p>
          <a:p>
            <a:r>
              <a:rPr lang="en-US" dirty="0" smtClean="0"/>
              <a:t>Variations across the wafer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1143000"/>
          </a:xfrm>
        </p:spPr>
        <p:txBody>
          <a:bodyPr/>
          <a:lstStyle/>
          <a:p>
            <a:r>
              <a:rPr lang="en-US" smtClean="0"/>
              <a:t>Problems - Manufacturing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smtClean="0"/>
              <a:t>Variations in threshold voltage</a:t>
            </a:r>
          </a:p>
          <a:p>
            <a:pPr lvl="1">
              <a:defRPr/>
            </a:pPr>
            <a:r>
              <a:rPr lang="en-US" smtClean="0"/>
              <a:t>oxide thickness</a:t>
            </a:r>
          </a:p>
          <a:p>
            <a:pPr lvl="1">
              <a:defRPr/>
            </a:pPr>
            <a:r>
              <a:rPr lang="en-US" smtClean="0"/>
              <a:t>ion implantation</a:t>
            </a:r>
          </a:p>
          <a:p>
            <a:pPr lvl="1">
              <a:defRPr/>
            </a:pPr>
            <a:r>
              <a:rPr lang="en-US" smtClean="0"/>
              <a:t>poly variations</a:t>
            </a:r>
          </a:p>
          <a:p>
            <a:pPr>
              <a:defRPr/>
            </a:pPr>
            <a:r>
              <a:rPr lang="en-US" sz="2400" smtClean="0"/>
              <a:t>Diffusion - changes in doping (variation in R, C)</a:t>
            </a:r>
          </a:p>
          <a:p>
            <a:pPr>
              <a:defRPr/>
            </a:pPr>
            <a:r>
              <a:rPr lang="en-US" sz="2400" smtClean="0"/>
              <a:t>Poly, metal variations in height and width -&gt; variation in R, C</a:t>
            </a:r>
          </a:p>
          <a:p>
            <a:pPr>
              <a:defRPr/>
            </a:pPr>
            <a:r>
              <a:rPr lang="en-US" sz="2400" smtClean="0"/>
              <a:t>Shorts and opens</a:t>
            </a:r>
          </a:p>
          <a:p>
            <a:pPr>
              <a:defRPr/>
            </a:pPr>
            <a:r>
              <a:rPr lang="en-US" sz="2400" smtClean="0"/>
              <a:t>Via may not be cut all the way through</a:t>
            </a:r>
          </a:p>
          <a:p>
            <a:pPr>
              <a:defRPr/>
            </a:pPr>
            <a:r>
              <a:rPr lang="en-US" sz="2400" smtClean="0"/>
              <a:t>Undersize via has too much resistance</a:t>
            </a:r>
          </a:p>
          <a:p>
            <a:pPr>
              <a:defRPr/>
            </a:pPr>
            <a:r>
              <a:rPr lang="en-US" sz="2400" smtClean="0"/>
              <a:t>Oversize via may short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 Design Rules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reasons for design rules</a:t>
            </a:r>
          </a:p>
          <a:p>
            <a:r>
              <a:rPr lang="en-US" smtClean="0"/>
              <a:t>Rules that generate design rules</a:t>
            </a:r>
          </a:p>
          <a:p>
            <a:r>
              <a:rPr lang="en-US" smtClean="0"/>
              <a:t>Under worst case misalignment and maximum edge movement of any feature, no serious performance degradation should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Advantages of Generalised Design Rules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Ease of learning because they are scalable, portable, durable</a:t>
            </a:r>
          </a:p>
          <a:p>
            <a:r>
              <a:rPr lang="en-US" dirty="0" smtClean="0"/>
              <a:t>Longevity of designs that are simple, abstract and minimal clutter</a:t>
            </a:r>
          </a:p>
          <a:p>
            <a:r>
              <a:rPr lang="en-US" dirty="0" smtClean="0"/>
              <a:t>Increase designer efficiency</a:t>
            </a:r>
          </a:p>
          <a:p>
            <a:r>
              <a:rPr lang="en-US" dirty="0" smtClean="0"/>
              <a:t>Automatic translation to final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 Based Design Rules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Design rules based on single parameter, λ</a:t>
            </a:r>
          </a:p>
          <a:p>
            <a:r>
              <a:rPr lang="en-US" sz="2400" smtClean="0"/>
              <a:t>Simple for the designer</a:t>
            </a:r>
          </a:p>
          <a:p>
            <a:r>
              <a:rPr lang="en-US" sz="2400" smtClean="0"/>
              <a:t>Wide acceptance</a:t>
            </a:r>
          </a:p>
          <a:p>
            <a:r>
              <a:rPr lang="en-US" sz="2400" smtClean="0"/>
              <a:t>Provide feature size independent way of setting out mask</a:t>
            </a:r>
          </a:p>
          <a:p>
            <a:r>
              <a:rPr lang="en-US" sz="2400" smtClean="0"/>
              <a:t>If design rules are obeyed, masks will produce working circuits</a:t>
            </a:r>
          </a:p>
          <a:p>
            <a:r>
              <a:rPr lang="en-US" sz="2400" smtClean="0"/>
              <a:t>Minimum feature size is defined as 2 λ</a:t>
            </a:r>
          </a:p>
          <a:p>
            <a:r>
              <a:rPr lang="en-US" sz="2400" smtClean="0"/>
              <a:t>Used to preserve topological features on a chip</a:t>
            </a:r>
          </a:p>
          <a:p>
            <a:r>
              <a:rPr lang="en-US" sz="2400" smtClean="0"/>
              <a:t>Prevents shorting, opens, contacts from slipping out of area to be contacted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1465</Words>
  <Application>Microsoft Office PowerPoint</Application>
  <PresentationFormat>On-screen Show (4:3)</PresentationFormat>
  <Paragraphs>520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VISIO</vt:lpstr>
      <vt:lpstr>Design Rules</vt:lpstr>
      <vt:lpstr>Design Rules</vt:lpstr>
      <vt:lpstr>Design Rules</vt:lpstr>
      <vt:lpstr>Design Rules - The Reality</vt:lpstr>
      <vt:lpstr>Problems - Manufacturing</vt:lpstr>
      <vt:lpstr>Problems - Manufacturing</vt:lpstr>
      <vt:lpstr>Meta Design Rules</vt:lpstr>
      <vt:lpstr>Advantages of Generalised Design Rules</vt:lpstr>
      <vt:lpstr>Lambda Based Design Rules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 </dc:creator>
  <cp:lastModifiedBy>DB</cp:lastModifiedBy>
  <cp:revision>46</cp:revision>
  <dcterms:created xsi:type="dcterms:W3CDTF">2011-08-15T00:53:17Z</dcterms:created>
  <dcterms:modified xsi:type="dcterms:W3CDTF">2014-09-03T09:05:40Z</dcterms:modified>
</cp:coreProperties>
</file>