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0" r:id="rId4"/>
    <p:sldId id="321" r:id="rId5"/>
    <p:sldId id="271" r:id="rId6"/>
    <p:sldId id="275" r:id="rId7"/>
    <p:sldId id="278" r:id="rId8"/>
    <p:sldId id="274" r:id="rId9"/>
    <p:sldId id="257" r:id="rId10"/>
    <p:sldId id="258" r:id="rId11"/>
    <p:sldId id="265" r:id="rId12"/>
    <p:sldId id="280" r:id="rId13"/>
    <p:sldId id="281" r:id="rId14"/>
    <p:sldId id="282" r:id="rId15"/>
    <p:sldId id="284" r:id="rId16"/>
    <p:sldId id="285" r:id="rId17"/>
    <p:sldId id="287" r:id="rId18"/>
    <p:sldId id="283" r:id="rId19"/>
    <p:sldId id="288" r:id="rId20"/>
    <p:sldId id="296" r:id="rId21"/>
    <p:sldId id="294" r:id="rId22"/>
    <p:sldId id="291" r:id="rId23"/>
    <p:sldId id="292" r:id="rId24"/>
    <p:sldId id="293" r:id="rId25"/>
    <p:sldId id="295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D50"/>
    <a:srgbClr val="000000"/>
    <a:srgbClr val="18AA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AE63-7B93-4665-89E2-058416F7394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B94F-9EF2-4DFE-AA71-C3978D6DF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7FC05-5311-4A58-9FD3-08A98FF5FA6F}" type="slidenum">
              <a:rPr lang="en-US"/>
              <a:pPr/>
              <a:t>13</a:t>
            </a:fld>
            <a:endParaRPr lang="en-US"/>
          </a:p>
        </p:txBody>
      </p:sp>
      <p:sp>
        <p:nvSpPr>
          <p:cNvPr id="40243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567" tIns="45283" rIns="90567" bIns="4528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B0ED-4770-4222-A2D5-A40D320A69CA}" type="datetimeFigureOut">
              <a:rPr lang="en-US" smtClean="0"/>
              <a:pPr/>
              <a:t>2/12/2019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E8A2-970E-45A6-A96E-E8D8E61145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Partitioning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90" y="1000108"/>
            <a:ext cx="87154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Partitioning</a:t>
            </a:r>
            <a:endParaRPr lang="en-IN" sz="3200" b="1" dirty="0"/>
          </a:p>
          <a:p>
            <a:endParaRPr lang="en-IN" dirty="0"/>
          </a:p>
          <a:p>
            <a:r>
              <a:rPr lang="en-IN" sz="2800" dirty="0"/>
              <a:t>•Decomposition of a complex system into smaller </a:t>
            </a:r>
            <a:r>
              <a:rPr lang="en-IN" sz="2800" dirty="0" smtClean="0"/>
              <a:t>    subsystems</a:t>
            </a:r>
            <a:endParaRPr lang="en-IN" sz="2800" dirty="0"/>
          </a:p>
          <a:p>
            <a:r>
              <a:rPr lang="en-IN" sz="2800" dirty="0" smtClean="0"/>
              <a:t>	–</a:t>
            </a:r>
            <a:r>
              <a:rPr lang="en-IN" sz="2800" dirty="0"/>
              <a:t>Done hierarchically</a:t>
            </a:r>
          </a:p>
          <a:p>
            <a:r>
              <a:rPr lang="en-IN" sz="2800" dirty="0" smtClean="0"/>
              <a:t>	–</a:t>
            </a:r>
            <a:r>
              <a:rPr lang="en-IN" sz="2800" dirty="0"/>
              <a:t>Partitioning done until each subsystem has </a:t>
            </a:r>
            <a:r>
              <a:rPr lang="en-IN" sz="2800" dirty="0" smtClean="0"/>
              <a:t>	 		manageable </a:t>
            </a:r>
            <a:r>
              <a:rPr lang="en-IN" sz="2800" dirty="0"/>
              <a:t>size</a:t>
            </a:r>
          </a:p>
          <a:p>
            <a:r>
              <a:rPr lang="en-IN" sz="2800" dirty="0" smtClean="0"/>
              <a:t>	–</a:t>
            </a:r>
            <a:r>
              <a:rPr lang="en-IN" sz="2800" dirty="0"/>
              <a:t>Each subsystem can be designed independently</a:t>
            </a:r>
          </a:p>
          <a:p>
            <a:endParaRPr lang="en-IN" sz="2800" dirty="0"/>
          </a:p>
          <a:p>
            <a:r>
              <a:rPr lang="en-IN" sz="2800" dirty="0"/>
              <a:t>•Interconnections between partitions minimized</a:t>
            </a:r>
          </a:p>
          <a:p>
            <a:r>
              <a:rPr lang="en-IN" sz="2800" dirty="0" smtClean="0"/>
              <a:t>	–</a:t>
            </a:r>
            <a:r>
              <a:rPr lang="en-IN" sz="2800" dirty="0"/>
              <a:t>Less hassle interfacing the subsystems</a:t>
            </a:r>
          </a:p>
          <a:p>
            <a:r>
              <a:rPr lang="en-IN" sz="2800" dirty="0" smtClean="0"/>
              <a:t>	–</a:t>
            </a:r>
            <a:r>
              <a:rPr lang="en-IN" sz="2800" dirty="0"/>
              <a:t>Communication between subsystems usually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7868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Hierarchical Partitioning</a:t>
            </a:r>
          </a:p>
          <a:p>
            <a:endParaRPr lang="en-IN" sz="2800" dirty="0" smtClean="0"/>
          </a:p>
          <a:p>
            <a:r>
              <a:rPr lang="en-IN" sz="2800" u="sng" dirty="0" smtClean="0"/>
              <a:t>•Levels of partitioning:</a:t>
            </a:r>
          </a:p>
          <a:p>
            <a:r>
              <a:rPr lang="en-IN" sz="2800" dirty="0" smtClean="0"/>
              <a:t>	–System-level partitioning:</a:t>
            </a:r>
          </a:p>
          <a:p>
            <a:r>
              <a:rPr lang="en-IN" sz="2800" dirty="0" smtClean="0"/>
              <a:t>	   Each sub-system can be designed as a single PCB</a:t>
            </a:r>
          </a:p>
          <a:p>
            <a:endParaRPr lang="en-IN" sz="2800" dirty="0" smtClean="0"/>
          </a:p>
          <a:p>
            <a:r>
              <a:rPr lang="en-IN" sz="2800" dirty="0" smtClean="0"/>
              <a:t>	–Board-level partitioning:</a:t>
            </a:r>
          </a:p>
          <a:p>
            <a:r>
              <a:rPr lang="en-IN" sz="2800" dirty="0" smtClean="0"/>
              <a:t>	   Circuit assigned to a PCB is partitioned into sub-</a:t>
            </a:r>
          </a:p>
          <a:p>
            <a:r>
              <a:rPr lang="en-IN" sz="2800" dirty="0" smtClean="0"/>
              <a:t>	   circuits each fabricated as a VLSI chip</a:t>
            </a:r>
          </a:p>
          <a:p>
            <a:endParaRPr lang="en-IN" sz="2800" dirty="0" smtClean="0"/>
          </a:p>
          <a:p>
            <a:r>
              <a:rPr lang="en-IN" sz="2800" dirty="0" smtClean="0"/>
              <a:t>	–Chip-level partitioning:</a:t>
            </a:r>
          </a:p>
          <a:p>
            <a:r>
              <a:rPr lang="en-IN" sz="2800" dirty="0" smtClean="0"/>
              <a:t>	  Circuit assigned to the chip is divided into </a:t>
            </a:r>
          </a:p>
          <a:p>
            <a:r>
              <a:rPr lang="en-IN" sz="2800" dirty="0" smtClean="0"/>
              <a:t>	  manageable sub-circuits</a:t>
            </a:r>
          </a:p>
          <a:p>
            <a:r>
              <a:rPr lang="en-IN" sz="2800" dirty="0" smtClean="0"/>
              <a:t>	  NOTE: physically not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000240"/>
            <a:ext cx="3900487" cy="401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71678"/>
            <a:ext cx="342902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ight Arrow 3"/>
          <p:cNvSpPr/>
          <p:nvPr/>
        </p:nvSpPr>
        <p:spPr>
          <a:xfrm>
            <a:off x="4714876" y="3643314"/>
            <a:ext cx="35719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285728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VLSI  Layout can be represented by a graph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142873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VLSI Layout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142873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Representation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524000"/>
            <a:ext cx="3048000" cy="4267200"/>
            <a:chOff x="384" y="960"/>
            <a:chExt cx="1968" cy="2688"/>
          </a:xfrm>
        </p:grpSpPr>
        <p:sp>
          <p:nvSpPr>
            <p:cNvPr id="401411" name="Oval 3"/>
            <p:cNvSpPr>
              <a:spLocks noChangeArrowheads="1"/>
            </p:cNvSpPr>
            <p:nvPr/>
          </p:nvSpPr>
          <p:spPr bwMode="auto">
            <a:xfrm>
              <a:off x="1680" y="960"/>
              <a:ext cx="672" cy="2688"/>
            </a:xfrm>
            <a:prstGeom prst="ellipse">
              <a:avLst/>
            </a:prstGeom>
            <a:solidFill>
              <a:srgbClr val="CC6600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2" name="Oval 4"/>
            <p:cNvSpPr>
              <a:spLocks noChangeArrowheads="1"/>
            </p:cNvSpPr>
            <p:nvPr/>
          </p:nvSpPr>
          <p:spPr bwMode="auto">
            <a:xfrm>
              <a:off x="384" y="960"/>
              <a:ext cx="672" cy="2688"/>
            </a:xfrm>
            <a:prstGeom prst="ellipse">
              <a:avLst/>
            </a:prstGeom>
            <a:solidFill>
              <a:srgbClr val="CCFF33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3200"/>
              <a:t>Circuit Partitioning: A Graph-Theoretic Problem</a:t>
            </a:r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838200" y="19812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838200" y="42672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>
            <a:off x="838200" y="1981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>
            <a:off x="838200" y="4267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8" name="Line 10"/>
          <p:cNvSpPr>
            <a:spLocks noChangeShapeType="1"/>
          </p:cNvSpPr>
          <p:nvPr/>
        </p:nvSpPr>
        <p:spPr bwMode="auto">
          <a:xfrm flipH="1">
            <a:off x="838200" y="1981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19" name="Line 11"/>
          <p:cNvSpPr>
            <a:spLocks noChangeShapeType="1"/>
          </p:cNvSpPr>
          <p:nvPr/>
        </p:nvSpPr>
        <p:spPr bwMode="auto">
          <a:xfrm flipH="1">
            <a:off x="838200" y="4267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0" name="Line 12"/>
          <p:cNvSpPr>
            <a:spLocks noChangeShapeType="1"/>
          </p:cNvSpPr>
          <p:nvPr/>
        </p:nvSpPr>
        <p:spPr bwMode="auto">
          <a:xfrm flipH="1">
            <a:off x="838200" y="30480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1" name="Oval 13"/>
          <p:cNvSpPr>
            <a:spLocks noChangeArrowheads="1"/>
          </p:cNvSpPr>
          <p:nvPr/>
        </p:nvSpPr>
        <p:spPr bwMode="auto">
          <a:xfrm>
            <a:off x="7620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2" name="Oval 14"/>
          <p:cNvSpPr>
            <a:spLocks noChangeArrowheads="1"/>
          </p:cNvSpPr>
          <p:nvPr/>
        </p:nvSpPr>
        <p:spPr bwMode="auto">
          <a:xfrm>
            <a:off x="26670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3" name="Oval 15"/>
          <p:cNvSpPr>
            <a:spLocks noChangeArrowheads="1"/>
          </p:cNvSpPr>
          <p:nvPr/>
        </p:nvSpPr>
        <p:spPr bwMode="auto">
          <a:xfrm>
            <a:off x="7620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4" name="Oval 16"/>
          <p:cNvSpPr>
            <a:spLocks noChangeArrowheads="1"/>
          </p:cNvSpPr>
          <p:nvPr/>
        </p:nvSpPr>
        <p:spPr bwMode="auto">
          <a:xfrm>
            <a:off x="26670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5" name="Oval 17"/>
          <p:cNvSpPr>
            <a:spLocks noChangeArrowheads="1"/>
          </p:cNvSpPr>
          <p:nvPr/>
        </p:nvSpPr>
        <p:spPr bwMode="auto">
          <a:xfrm>
            <a:off x="7620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6" name="Oval 18"/>
          <p:cNvSpPr>
            <a:spLocks noChangeArrowheads="1"/>
          </p:cNvSpPr>
          <p:nvPr/>
        </p:nvSpPr>
        <p:spPr bwMode="auto">
          <a:xfrm>
            <a:off x="26670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7" name="Oval 19"/>
          <p:cNvSpPr>
            <a:spLocks noChangeArrowheads="1"/>
          </p:cNvSpPr>
          <p:nvPr/>
        </p:nvSpPr>
        <p:spPr bwMode="auto">
          <a:xfrm>
            <a:off x="7620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8" name="Oval 20"/>
          <p:cNvSpPr>
            <a:spLocks noChangeArrowheads="1"/>
          </p:cNvSpPr>
          <p:nvPr/>
        </p:nvSpPr>
        <p:spPr bwMode="auto">
          <a:xfrm>
            <a:off x="26670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429" name="Text Box 21"/>
          <p:cNvSpPr txBox="1">
            <a:spLocks noChangeArrowheads="1"/>
          </p:cNvSpPr>
          <p:nvPr/>
        </p:nvSpPr>
        <p:spPr bwMode="auto">
          <a:xfrm>
            <a:off x="4572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401430" name="Text Box 22"/>
          <p:cNvSpPr txBox="1">
            <a:spLocks noChangeArrowheads="1"/>
          </p:cNvSpPr>
          <p:nvPr/>
        </p:nvSpPr>
        <p:spPr bwMode="auto">
          <a:xfrm>
            <a:off x="4572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401431" name="Text Box 23"/>
          <p:cNvSpPr txBox="1">
            <a:spLocks noChangeArrowheads="1"/>
          </p:cNvSpPr>
          <p:nvPr/>
        </p:nvSpPr>
        <p:spPr bwMode="auto">
          <a:xfrm>
            <a:off x="4572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401432" name="Text Box 24"/>
          <p:cNvSpPr txBox="1">
            <a:spLocks noChangeArrowheads="1"/>
          </p:cNvSpPr>
          <p:nvPr/>
        </p:nvSpPr>
        <p:spPr bwMode="auto">
          <a:xfrm>
            <a:off x="457200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01433" name="Text Box 25"/>
          <p:cNvSpPr txBox="1">
            <a:spLocks noChangeArrowheads="1"/>
          </p:cNvSpPr>
          <p:nvPr/>
        </p:nvSpPr>
        <p:spPr bwMode="auto">
          <a:xfrm>
            <a:off x="286385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2857500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286385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28575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98525" y="1524000"/>
            <a:ext cx="1598613" cy="4841875"/>
            <a:chOff x="566" y="960"/>
            <a:chExt cx="1007" cy="3050"/>
          </a:xfrm>
        </p:grpSpPr>
        <p:sp>
          <p:nvSpPr>
            <p:cNvPr id="401438" name="Line 30"/>
            <p:cNvSpPr>
              <a:spLocks noChangeShapeType="1"/>
            </p:cNvSpPr>
            <p:nvPr/>
          </p:nvSpPr>
          <p:spPr bwMode="auto">
            <a:xfrm flipH="1">
              <a:off x="912" y="960"/>
              <a:ext cx="48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39" name="Text Box 31"/>
            <p:cNvSpPr txBox="1">
              <a:spLocks noChangeArrowheads="1"/>
            </p:cNvSpPr>
            <p:nvPr/>
          </p:nvSpPr>
          <p:spPr bwMode="auto">
            <a:xfrm>
              <a:off x="566" y="3722"/>
              <a:ext cx="1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cut cost = 9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191000" y="3352800"/>
            <a:ext cx="4722813" cy="685800"/>
            <a:chOff x="2640" y="2112"/>
            <a:chExt cx="2975" cy="432"/>
          </a:xfrm>
        </p:grpSpPr>
        <p:sp>
          <p:nvSpPr>
            <p:cNvPr id="401441" name="Line 33"/>
            <p:cNvSpPr>
              <a:spLocks noChangeShapeType="1"/>
            </p:cNvSpPr>
            <p:nvPr/>
          </p:nvSpPr>
          <p:spPr bwMode="auto">
            <a:xfrm flipH="1">
              <a:off x="2640" y="2112"/>
              <a:ext cx="24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2" name="Text Box 34"/>
            <p:cNvSpPr txBox="1">
              <a:spLocks noChangeArrowheads="1"/>
            </p:cNvSpPr>
            <p:nvPr/>
          </p:nvSpPr>
          <p:spPr bwMode="auto">
            <a:xfrm>
              <a:off x="4608" y="2256"/>
              <a:ext cx="1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cut cost = 1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038600" y="1676400"/>
            <a:ext cx="3886200" cy="4191000"/>
            <a:chOff x="2544" y="1056"/>
            <a:chExt cx="2448" cy="2640"/>
          </a:xfrm>
        </p:grpSpPr>
        <p:sp>
          <p:nvSpPr>
            <p:cNvPr id="401444" name="Oval 36"/>
            <p:cNvSpPr>
              <a:spLocks noChangeArrowheads="1"/>
            </p:cNvSpPr>
            <p:nvPr/>
          </p:nvSpPr>
          <p:spPr bwMode="auto">
            <a:xfrm>
              <a:off x="2544" y="2496"/>
              <a:ext cx="2400" cy="1200"/>
            </a:xfrm>
            <a:prstGeom prst="ellipse">
              <a:avLst/>
            </a:prstGeom>
            <a:solidFill>
              <a:srgbClr val="CC6600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5" name="Oval 37"/>
            <p:cNvSpPr>
              <a:spLocks noChangeArrowheads="1"/>
            </p:cNvSpPr>
            <p:nvPr/>
          </p:nvSpPr>
          <p:spPr bwMode="auto">
            <a:xfrm>
              <a:off x="2544" y="1056"/>
              <a:ext cx="2448" cy="1152"/>
            </a:xfrm>
            <a:prstGeom prst="ellipse">
              <a:avLst/>
            </a:prstGeom>
            <a:solidFill>
              <a:srgbClr val="CCFF33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6" name="Rectangle 38"/>
            <p:cNvSpPr>
              <a:spLocks noChangeArrowheads="1"/>
            </p:cNvSpPr>
            <p:nvPr/>
          </p:nvSpPr>
          <p:spPr bwMode="auto">
            <a:xfrm>
              <a:off x="3120" y="1344"/>
              <a:ext cx="124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7" name="Rectangle 39"/>
            <p:cNvSpPr>
              <a:spLocks noChangeArrowheads="1"/>
            </p:cNvSpPr>
            <p:nvPr/>
          </p:nvSpPr>
          <p:spPr bwMode="auto">
            <a:xfrm>
              <a:off x="3120" y="2784"/>
              <a:ext cx="124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8" name="Line 40"/>
            <p:cNvSpPr>
              <a:spLocks noChangeShapeType="1"/>
            </p:cNvSpPr>
            <p:nvPr/>
          </p:nvSpPr>
          <p:spPr bwMode="auto">
            <a:xfrm>
              <a:off x="3120" y="1344"/>
              <a:ext cx="12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49" name="Line 41"/>
            <p:cNvSpPr>
              <a:spLocks noChangeShapeType="1"/>
            </p:cNvSpPr>
            <p:nvPr/>
          </p:nvSpPr>
          <p:spPr bwMode="auto">
            <a:xfrm>
              <a:off x="3120" y="2784"/>
              <a:ext cx="12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0" name="Line 42"/>
            <p:cNvSpPr>
              <a:spLocks noChangeShapeType="1"/>
            </p:cNvSpPr>
            <p:nvPr/>
          </p:nvSpPr>
          <p:spPr bwMode="auto">
            <a:xfrm flipH="1">
              <a:off x="3120" y="1344"/>
              <a:ext cx="12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1" name="Line 43"/>
            <p:cNvSpPr>
              <a:spLocks noChangeShapeType="1"/>
            </p:cNvSpPr>
            <p:nvPr/>
          </p:nvSpPr>
          <p:spPr bwMode="auto">
            <a:xfrm flipH="1">
              <a:off x="3120" y="2784"/>
              <a:ext cx="12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2" name="Line 44"/>
            <p:cNvSpPr>
              <a:spLocks noChangeShapeType="1"/>
            </p:cNvSpPr>
            <p:nvPr/>
          </p:nvSpPr>
          <p:spPr bwMode="auto">
            <a:xfrm flipH="1">
              <a:off x="3120" y="2016"/>
              <a:ext cx="12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3" name="Oval 45"/>
            <p:cNvSpPr>
              <a:spLocks noChangeArrowheads="1"/>
            </p:cNvSpPr>
            <p:nvPr/>
          </p:nvSpPr>
          <p:spPr bwMode="auto">
            <a:xfrm>
              <a:off x="3072" y="12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4272" y="12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3072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4272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Oval 49"/>
            <p:cNvSpPr>
              <a:spLocks noChangeArrowheads="1"/>
            </p:cNvSpPr>
            <p:nvPr/>
          </p:nvSpPr>
          <p:spPr bwMode="auto">
            <a:xfrm>
              <a:off x="3072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Oval 50"/>
            <p:cNvSpPr>
              <a:spLocks noChangeArrowheads="1"/>
            </p:cNvSpPr>
            <p:nvPr/>
          </p:nvSpPr>
          <p:spPr bwMode="auto">
            <a:xfrm>
              <a:off x="4272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Oval 51"/>
            <p:cNvSpPr>
              <a:spLocks noChangeArrowheads="1"/>
            </p:cNvSpPr>
            <p:nvPr/>
          </p:nvSpPr>
          <p:spPr bwMode="auto">
            <a:xfrm>
              <a:off x="3072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60" name="Oval 52"/>
            <p:cNvSpPr>
              <a:spLocks noChangeArrowheads="1"/>
            </p:cNvSpPr>
            <p:nvPr/>
          </p:nvSpPr>
          <p:spPr bwMode="auto">
            <a:xfrm>
              <a:off x="4272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61" name="Text Box 53"/>
            <p:cNvSpPr txBox="1">
              <a:spLocks noChangeArrowheads="1"/>
            </p:cNvSpPr>
            <p:nvPr/>
          </p:nvSpPr>
          <p:spPr bwMode="auto">
            <a:xfrm>
              <a:off x="2880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1462" name="Text Box 54"/>
            <p:cNvSpPr txBox="1">
              <a:spLocks noChangeArrowheads="1"/>
            </p:cNvSpPr>
            <p:nvPr/>
          </p:nvSpPr>
          <p:spPr bwMode="auto">
            <a:xfrm>
              <a:off x="2880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1463" name="Text Box 55"/>
            <p:cNvSpPr txBox="1">
              <a:spLocks noChangeArrowheads="1"/>
            </p:cNvSpPr>
            <p:nvPr/>
          </p:nvSpPr>
          <p:spPr bwMode="auto">
            <a:xfrm>
              <a:off x="2880" y="26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1464" name="Text Box 56"/>
            <p:cNvSpPr txBox="1">
              <a:spLocks noChangeArrowheads="1"/>
            </p:cNvSpPr>
            <p:nvPr/>
          </p:nvSpPr>
          <p:spPr bwMode="auto">
            <a:xfrm>
              <a:off x="288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1465" name="Text Box 57"/>
            <p:cNvSpPr txBox="1">
              <a:spLocks noChangeArrowheads="1"/>
            </p:cNvSpPr>
            <p:nvPr/>
          </p:nvSpPr>
          <p:spPr bwMode="auto">
            <a:xfrm>
              <a:off x="4396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1466" name="Text Box 58"/>
            <p:cNvSpPr txBox="1">
              <a:spLocks noChangeArrowheads="1"/>
            </p:cNvSpPr>
            <p:nvPr/>
          </p:nvSpPr>
          <p:spPr bwMode="auto">
            <a:xfrm>
              <a:off x="4392" y="18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1467" name="Text Box 59"/>
            <p:cNvSpPr txBox="1">
              <a:spLocks noChangeArrowheads="1"/>
            </p:cNvSpPr>
            <p:nvPr/>
          </p:nvSpPr>
          <p:spPr bwMode="auto">
            <a:xfrm>
              <a:off x="4396" y="26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1468" name="Text Box 60"/>
            <p:cNvSpPr txBox="1">
              <a:spLocks noChangeArrowheads="1"/>
            </p:cNvSpPr>
            <p:nvPr/>
          </p:nvSpPr>
          <p:spPr bwMode="auto">
            <a:xfrm>
              <a:off x="4392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E5E-931B-4006-82F6-B9EC9FE81917}" type="slidenum">
              <a:rPr lang="en-US"/>
              <a:pPr/>
              <a:t>14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Circuit Partitioning Complexity 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3376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sz="2800" dirty="0"/>
              <a:t>For </a:t>
            </a:r>
            <a:r>
              <a:rPr lang="en-US" sz="2800" i="1" dirty="0"/>
              <a:t>2n circuit nodes</a:t>
            </a:r>
            <a:r>
              <a:rPr lang="en-US" sz="2800" dirty="0"/>
              <a:t>, # of possibilities = (</a:t>
            </a:r>
            <a:r>
              <a:rPr lang="en-US" sz="2800" i="1" baseline="30000" dirty="0"/>
              <a:t>2n</a:t>
            </a:r>
            <a:r>
              <a:rPr lang="en-US" sz="2800" dirty="0"/>
              <a:t>)</a:t>
            </a:r>
            <a:endParaRPr lang="en-US" sz="2800" i="1" baseline="30000" dirty="0"/>
          </a:p>
          <a:p>
            <a:pPr>
              <a:lnSpc>
                <a:spcPct val="140000"/>
              </a:lnSpc>
            </a:pPr>
            <a:r>
              <a:rPr lang="en-US" sz="2800" dirty="0"/>
              <a:t>For a 100-gate circuit, there are 5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10</a:t>
            </a:r>
            <a:r>
              <a:rPr lang="en-US" sz="2800" baseline="30000" dirty="0"/>
              <a:t>28</a:t>
            </a:r>
            <a:r>
              <a:rPr lang="en-US" sz="2800" dirty="0"/>
              <a:t> possibilities;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800" dirty="0"/>
              <a:t>    It will take around 1.59 x 10</a:t>
            </a:r>
            <a:r>
              <a:rPr lang="en-US" sz="2800" baseline="30000" dirty="0"/>
              <a:t>13</a:t>
            </a:r>
            <a:r>
              <a:rPr lang="en-US" sz="2800" dirty="0"/>
              <a:t> years if one checks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800" dirty="0"/>
              <a:t>    100 M possibilities per second.</a:t>
            </a:r>
            <a:r>
              <a:rPr lang="en-US" dirty="0"/>
              <a:t>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6786578" y="2235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i="1" baseline="-25000" dirty="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4572000" y="2357430"/>
            <a:ext cx="1643074" cy="30003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6" name="Oval 105"/>
          <p:cNvSpPr/>
          <p:nvPr/>
        </p:nvSpPr>
        <p:spPr>
          <a:xfrm rot="5400000">
            <a:off x="5643570" y="1500174"/>
            <a:ext cx="1785950" cy="2786082"/>
          </a:xfrm>
          <a:prstGeom prst="ellipse">
            <a:avLst/>
          </a:prstGeom>
          <a:solidFill>
            <a:srgbClr val="00B050">
              <a:alpha val="2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58" name="Group 57"/>
          <p:cNvGrpSpPr/>
          <p:nvPr/>
        </p:nvGrpSpPr>
        <p:grpSpPr>
          <a:xfrm>
            <a:off x="3571868" y="1928802"/>
            <a:ext cx="1979648" cy="714380"/>
            <a:chOff x="3571868" y="1928802"/>
            <a:chExt cx="1979648" cy="714380"/>
          </a:xfrm>
        </p:grpSpPr>
        <p:sp>
          <p:nvSpPr>
            <p:cNvPr id="107" name="TextBox 106"/>
            <p:cNvSpPr txBox="1"/>
            <p:nvPr/>
          </p:nvSpPr>
          <p:spPr>
            <a:xfrm>
              <a:off x="3571868" y="1928802"/>
              <a:ext cx="1643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Hyperedge</a:t>
              </a:r>
              <a:endParaRPr lang="en-US" sz="24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16200000" flipH="1">
              <a:off x="4572000" y="2357430"/>
              <a:ext cx="357190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6" idx="3"/>
            </p:cNvCxnSpPr>
            <p:nvPr/>
          </p:nvCxnSpPr>
          <p:spPr>
            <a:xfrm flipV="1">
              <a:off x="4929190" y="2261787"/>
              <a:ext cx="622326" cy="24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85918" y="285728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Graphs and </a:t>
            </a:r>
            <a:r>
              <a:rPr lang="en-US" sz="3200" dirty="0" err="1" smtClean="0"/>
              <a:t>Hypergraphs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input Circuit of a VLSI Physical Design problem is a </a:t>
            </a:r>
            <a:r>
              <a:rPr lang="en-US" sz="2400" dirty="0" err="1" smtClean="0"/>
              <a:t>hypergraph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785918" y="2143116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5918" y="20595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4414" y="2643182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255960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7488" y="2295516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488" y="22119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86116" y="2928934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6116" y="284535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7224" y="3214686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7224" y="31311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714480" y="4000504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4480" y="391692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14546" y="4429132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546" y="434555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43240" y="3786190"/>
            <a:ext cx="28575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3240" y="370261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Connector 20"/>
          <p:cNvCxnSpPr>
            <a:stCxn id="5" idx="1"/>
            <a:endCxn id="7" idx="3"/>
          </p:cNvCxnSpPr>
          <p:nvPr/>
        </p:nvCxnSpPr>
        <p:spPr>
          <a:xfrm rot="10800000" flipV="1">
            <a:off x="1500166" y="2244202"/>
            <a:ext cx="285752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1"/>
          </p:cNvCxnSpPr>
          <p:nvPr/>
        </p:nvCxnSpPr>
        <p:spPr>
          <a:xfrm>
            <a:off x="2000232" y="2396602"/>
            <a:ext cx="1285884" cy="63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1"/>
          </p:cNvCxnSpPr>
          <p:nvPr/>
        </p:nvCxnSpPr>
        <p:spPr>
          <a:xfrm rot="16200000" flipH="1">
            <a:off x="1842532" y="2586568"/>
            <a:ext cx="1458408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1"/>
          </p:cNvCxnSpPr>
          <p:nvPr/>
        </p:nvCxnSpPr>
        <p:spPr>
          <a:xfrm flipV="1">
            <a:off x="1142976" y="3030020"/>
            <a:ext cx="2143140" cy="29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1"/>
          </p:cNvCxnSpPr>
          <p:nvPr/>
        </p:nvCxnSpPr>
        <p:spPr>
          <a:xfrm>
            <a:off x="1071538" y="3470790"/>
            <a:ext cx="642942" cy="63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920041" y="4235713"/>
            <a:ext cx="30325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2"/>
          </p:cNvCxnSpPr>
          <p:nvPr/>
        </p:nvCxnSpPr>
        <p:spPr>
          <a:xfrm rot="5400000" flipH="1" flipV="1">
            <a:off x="1748890" y="2832610"/>
            <a:ext cx="1502816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7224" y="485776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</a:t>
            </a:r>
            <a:endParaRPr lang="en-US" sz="2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643438" y="2000240"/>
            <a:ext cx="3643338" cy="3449919"/>
            <a:chOff x="4643438" y="2000240"/>
            <a:chExt cx="3643338" cy="3449919"/>
          </a:xfrm>
        </p:grpSpPr>
        <p:sp>
          <p:nvSpPr>
            <p:cNvPr id="37" name="Oval 36"/>
            <p:cNvSpPr/>
            <p:nvPr/>
          </p:nvSpPr>
          <p:spPr>
            <a:xfrm>
              <a:off x="4643438" y="3500438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3438" y="34168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286380" y="2512448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86380" y="24288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572132" y="4828112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72132" y="47445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715140" y="2083820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15140" y="200024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358082" y="3155390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58082" y="307181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001024" y="4572008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01024" y="44884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929190" y="3601524"/>
              <a:ext cx="928694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715140" y="3357562"/>
              <a:ext cx="642942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572132" y="2643182"/>
              <a:ext cx="1143008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0" idx="2"/>
            </p:cNvCxnSpPr>
            <p:nvPr/>
          </p:nvCxnSpPr>
          <p:spPr>
            <a:xfrm rot="16200000" flipV="1">
              <a:off x="5149575" y="3077881"/>
              <a:ext cx="98799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250661" y="4250537"/>
              <a:ext cx="107157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48" idx="2"/>
            </p:cNvCxnSpPr>
            <p:nvPr/>
          </p:nvCxnSpPr>
          <p:spPr>
            <a:xfrm rot="5400000" flipH="1" flipV="1">
              <a:off x="6221145" y="2863567"/>
              <a:ext cx="1130866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0" idx="2"/>
              <a:endCxn id="52" idx="1"/>
            </p:cNvCxnSpPr>
            <p:nvPr/>
          </p:nvCxnSpPr>
          <p:spPr>
            <a:xfrm rot="16200000" flipH="1">
              <a:off x="7135015" y="3807085"/>
              <a:ext cx="1231952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830588" y="3758894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684646" y="3469944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3636" y="498849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Hypergraph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427935" y="-1204121"/>
            <a:ext cx="6286543" cy="869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6396359"/>
            <a:ext cx="857252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It is difficult to design efficient algorithms based on </a:t>
            </a:r>
            <a:r>
              <a:rPr lang="en-US" sz="2400" dirty="0" err="1" smtClean="0">
                <a:solidFill>
                  <a:srgbClr val="FF0000"/>
                </a:solidFill>
              </a:rPr>
              <a:t>hypergraph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81163" y="-1047733"/>
            <a:ext cx="5780087" cy="817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5929330"/>
            <a:ext cx="857256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Several algorithm exist to represent </a:t>
            </a:r>
            <a:r>
              <a:rPr lang="en-US" sz="2400" dirty="0" err="1" smtClean="0">
                <a:solidFill>
                  <a:schemeClr val="tx2"/>
                </a:solidFill>
              </a:rPr>
              <a:t>hyperedges</a:t>
            </a:r>
            <a:r>
              <a:rPr lang="en-US" sz="2400" dirty="0" smtClean="0">
                <a:solidFill>
                  <a:schemeClr val="tx2"/>
                </a:solidFill>
              </a:rPr>
              <a:t> with graph edges, but most effective one is still 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54138" y="-901723"/>
            <a:ext cx="6434137" cy="852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19213" y="-994592"/>
            <a:ext cx="6505575" cy="8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DF6-462C-4BB9-B8F7-3725670C9DF6}" type="slidenum">
              <a:rPr lang="en-US"/>
              <a:pPr/>
              <a:t>2</a:t>
            </a:fld>
            <a:endParaRPr lang="en-US"/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60960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838200" y="1143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VLSI Design Flow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6053138" y="4565650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609600" y="2622550"/>
            <a:ext cx="1341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3516313" y="2260600"/>
            <a:ext cx="17160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behavioral representation</a:t>
            </a:r>
          </a:p>
        </p:txBody>
      </p:sp>
      <p:pic>
        <p:nvPicPr>
          <p:cNvPr id="4474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1" y="2203450"/>
            <a:ext cx="1716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498" name="AutoShape 10"/>
          <p:cNvSpPr>
            <a:spLocks noChangeArrowheads="1"/>
          </p:cNvSpPr>
          <p:nvPr/>
        </p:nvSpPr>
        <p:spPr bwMode="auto">
          <a:xfrm>
            <a:off x="2535238" y="2782888"/>
            <a:ext cx="2014538" cy="37465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2571751" y="2795588"/>
            <a:ext cx="191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Logic Synthesis</a:t>
            </a:r>
          </a:p>
        </p:txBody>
      </p:sp>
      <p:sp>
        <p:nvSpPr>
          <p:cNvPr id="447500" name="Line 12"/>
          <p:cNvSpPr>
            <a:spLocks noChangeShapeType="1"/>
          </p:cNvSpPr>
          <p:nvPr/>
        </p:nvSpPr>
        <p:spPr bwMode="auto">
          <a:xfrm>
            <a:off x="3517901" y="2184400"/>
            <a:ext cx="0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1" name="Text Box 13"/>
          <p:cNvSpPr txBox="1">
            <a:spLocks noChangeArrowheads="1"/>
          </p:cNvSpPr>
          <p:nvPr/>
        </p:nvSpPr>
        <p:spPr bwMode="auto">
          <a:xfrm>
            <a:off x="1852613" y="2260600"/>
            <a:ext cx="1416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logic simulation</a:t>
            </a:r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>
            <a:off x="1876426" y="2035175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3" name="Line 15"/>
          <p:cNvSpPr>
            <a:spLocks noChangeShapeType="1"/>
          </p:cNvSpPr>
          <p:nvPr/>
        </p:nvSpPr>
        <p:spPr bwMode="auto">
          <a:xfrm>
            <a:off x="1876426" y="2035175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4" name="Line 16"/>
          <p:cNvSpPr>
            <a:spLocks noChangeShapeType="1"/>
          </p:cNvSpPr>
          <p:nvPr/>
        </p:nvSpPr>
        <p:spPr bwMode="auto">
          <a:xfrm>
            <a:off x="1876426" y="2857500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530600" y="3281363"/>
            <a:ext cx="15652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structural representation</a:t>
            </a:r>
          </a:p>
        </p:txBody>
      </p:sp>
      <p:pic>
        <p:nvPicPr>
          <p:cNvPr id="4475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124200"/>
            <a:ext cx="1174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09" name="AutoShape 21"/>
          <p:cNvSpPr>
            <a:spLocks noChangeArrowheads="1"/>
          </p:cNvSpPr>
          <p:nvPr/>
        </p:nvSpPr>
        <p:spPr bwMode="auto">
          <a:xfrm>
            <a:off x="2547938" y="3756025"/>
            <a:ext cx="2012950" cy="3730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547938" y="3762375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Circuit Design</a:t>
            </a:r>
          </a:p>
        </p:txBody>
      </p:sp>
      <p:sp>
        <p:nvSpPr>
          <p:cNvPr id="447511" name="Line 23"/>
          <p:cNvSpPr>
            <a:spLocks noChangeShapeType="1"/>
          </p:cNvSpPr>
          <p:nvPr/>
        </p:nvSpPr>
        <p:spPr bwMode="auto">
          <a:xfrm>
            <a:off x="3517900" y="3157538"/>
            <a:ext cx="0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1839913" y="3257550"/>
            <a:ext cx="13414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circuit analysis</a:t>
            </a:r>
          </a:p>
        </p:txBody>
      </p:sp>
      <p:sp>
        <p:nvSpPr>
          <p:cNvPr id="447513" name="Line 25"/>
          <p:cNvSpPr>
            <a:spLocks noChangeShapeType="1"/>
          </p:cNvSpPr>
          <p:nvPr/>
        </p:nvSpPr>
        <p:spPr bwMode="auto">
          <a:xfrm>
            <a:off x="1876425" y="3019425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14" name="Line 26"/>
          <p:cNvSpPr>
            <a:spLocks noChangeShapeType="1"/>
          </p:cNvSpPr>
          <p:nvPr/>
        </p:nvSpPr>
        <p:spPr bwMode="auto">
          <a:xfrm flipH="1">
            <a:off x="1876425" y="3830638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1876425" y="3006725"/>
            <a:ext cx="0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47517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6650" y="4491038"/>
            <a:ext cx="29019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18" name="Line 30"/>
          <p:cNvSpPr>
            <a:spLocks noChangeShapeType="1"/>
          </p:cNvSpPr>
          <p:nvPr/>
        </p:nvSpPr>
        <p:spPr bwMode="auto">
          <a:xfrm flipH="1">
            <a:off x="1876425" y="4814888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 flipV="1">
            <a:off x="1876425" y="4005263"/>
            <a:ext cx="0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20" name="Line 32"/>
          <p:cNvSpPr>
            <a:spLocks noChangeShapeType="1"/>
          </p:cNvSpPr>
          <p:nvPr/>
        </p:nvSpPr>
        <p:spPr bwMode="auto">
          <a:xfrm>
            <a:off x="1876425" y="4017963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21" name="AutoShape 33"/>
          <p:cNvSpPr>
            <a:spLocks noChangeArrowheads="1"/>
          </p:cNvSpPr>
          <p:nvPr/>
        </p:nvSpPr>
        <p:spPr bwMode="auto">
          <a:xfrm>
            <a:off x="2573338" y="4697413"/>
            <a:ext cx="2012950" cy="38576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22" name="Text Box 34"/>
          <p:cNvSpPr txBox="1">
            <a:spLocks noChangeArrowheads="1"/>
          </p:cNvSpPr>
          <p:nvPr/>
        </p:nvSpPr>
        <p:spPr bwMode="auto">
          <a:xfrm>
            <a:off x="2511425" y="4733925"/>
            <a:ext cx="2087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Physical Synthesis</a:t>
            </a:r>
          </a:p>
        </p:txBody>
      </p:sp>
      <p:sp>
        <p:nvSpPr>
          <p:cNvPr id="447523" name="Rectangle 35"/>
          <p:cNvSpPr>
            <a:spLocks noChangeArrowheads="1"/>
          </p:cNvSpPr>
          <p:nvPr/>
        </p:nvSpPr>
        <p:spPr bwMode="auto">
          <a:xfrm>
            <a:off x="3516313" y="4210050"/>
            <a:ext cx="1492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structural representation</a:t>
            </a:r>
          </a:p>
        </p:txBody>
      </p:sp>
      <p:sp>
        <p:nvSpPr>
          <p:cNvPr id="447524" name="Line 36"/>
          <p:cNvSpPr>
            <a:spLocks noChangeShapeType="1"/>
          </p:cNvSpPr>
          <p:nvPr/>
        </p:nvSpPr>
        <p:spPr bwMode="auto">
          <a:xfrm>
            <a:off x="3517900" y="4111625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25" name="Text Box 37"/>
          <p:cNvSpPr txBox="1">
            <a:spLocks noChangeArrowheads="1"/>
          </p:cNvSpPr>
          <p:nvPr/>
        </p:nvSpPr>
        <p:spPr bwMode="auto">
          <a:xfrm>
            <a:off x="1852613" y="4229100"/>
            <a:ext cx="15652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extraction &amp; verification</a:t>
            </a:r>
          </a:p>
        </p:txBody>
      </p:sp>
      <p:pic>
        <p:nvPicPr>
          <p:cNvPr id="447527" name="Picture 3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2413" y="5487988"/>
            <a:ext cx="8953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28" name="AutoShape 40"/>
          <p:cNvSpPr>
            <a:spLocks noChangeArrowheads="1"/>
          </p:cNvSpPr>
          <p:nvPr/>
        </p:nvSpPr>
        <p:spPr bwMode="auto">
          <a:xfrm>
            <a:off x="2586038" y="5619750"/>
            <a:ext cx="2012950" cy="3730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29" name="Text Box 41"/>
          <p:cNvSpPr txBox="1">
            <a:spLocks noChangeArrowheads="1"/>
          </p:cNvSpPr>
          <p:nvPr/>
        </p:nvSpPr>
        <p:spPr bwMode="auto">
          <a:xfrm>
            <a:off x="2771776" y="5626100"/>
            <a:ext cx="1641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Fabrication </a:t>
            </a:r>
          </a:p>
        </p:txBody>
      </p:sp>
      <p:sp>
        <p:nvSpPr>
          <p:cNvPr id="447530" name="Line 42"/>
          <p:cNvSpPr>
            <a:spLocks noChangeShapeType="1"/>
          </p:cNvSpPr>
          <p:nvPr/>
        </p:nvSpPr>
        <p:spPr bwMode="auto">
          <a:xfrm>
            <a:off x="3517901" y="5083175"/>
            <a:ext cx="0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31" name="Text Box 43"/>
          <p:cNvSpPr txBox="1">
            <a:spLocks noChangeArrowheads="1"/>
          </p:cNvSpPr>
          <p:nvPr/>
        </p:nvSpPr>
        <p:spPr bwMode="auto">
          <a:xfrm>
            <a:off x="3516313" y="5172075"/>
            <a:ext cx="1492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physical representation</a:t>
            </a:r>
          </a:p>
        </p:txBody>
      </p:sp>
      <p:pic>
        <p:nvPicPr>
          <p:cNvPr id="447533" name="Picture 4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7788" y="987425"/>
            <a:ext cx="969962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34" name="Text Box 46"/>
          <p:cNvSpPr txBox="1">
            <a:spLocks noChangeArrowheads="1"/>
          </p:cNvSpPr>
          <p:nvPr/>
        </p:nvSpPr>
        <p:spPr bwMode="auto">
          <a:xfrm>
            <a:off x="3516313" y="1174750"/>
            <a:ext cx="1492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specification</a:t>
            </a:r>
          </a:p>
        </p:txBody>
      </p:sp>
      <p:sp>
        <p:nvSpPr>
          <p:cNvPr id="447535" name="AutoShape 47"/>
          <p:cNvSpPr>
            <a:spLocks noChangeArrowheads="1"/>
          </p:cNvSpPr>
          <p:nvPr/>
        </p:nvSpPr>
        <p:spPr bwMode="auto">
          <a:xfrm>
            <a:off x="2511425" y="1660525"/>
            <a:ext cx="2012950" cy="523875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36" name="Text Box 48"/>
          <p:cNvSpPr txBox="1">
            <a:spLocks noChangeArrowheads="1"/>
          </p:cNvSpPr>
          <p:nvPr/>
        </p:nvSpPr>
        <p:spPr bwMode="auto">
          <a:xfrm>
            <a:off x="2324100" y="1604963"/>
            <a:ext cx="2386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Function/architecture Design</a:t>
            </a:r>
          </a:p>
        </p:txBody>
      </p:sp>
      <p:sp>
        <p:nvSpPr>
          <p:cNvPr id="447538" name="AutoShape 50"/>
          <p:cNvSpPr>
            <a:spLocks noChangeArrowheads="1"/>
          </p:cNvSpPr>
          <p:nvPr/>
        </p:nvSpPr>
        <p:spPr bwMode="auto">
          <a:xfrm>
            <a:off x="2547938" y="850900"/>
            <a:ext cx="2014538" cy="29845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39" name="Text Box 51"/>
          <p:cNvSpPr txBox="1">
            <a:spLocks noChangeArrowheads="1"/>
          </p:cNvSpPr>
          <p:nvPr/>
        </p:nvSpPr>
        <p:spPr bwMode="auto">
          <a:xfrm>
            <a:off x="2473325" y="838200"/>
            <a:ext cx="208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System Specification</a:t>
            </a:r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1905001" y="1828800"/>
            <a:ext cx="59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2" name="Text Box 54"/>
          <p:cNvSpPr txBox="1">
            <a:spLocks noChangeArrowheads="1"/>
          </p:cNvSpPr>
          <p:nvPr/>
        </p:nvSpPr>
        <p:spPr bwMode="auto">
          <a:xfrm>
            <a:off x="1865313" y="1219200"/>
            <a:ext cx="1638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/>
              <a:t>functional simulation</a:t>
            </a:r>
          </a:p>
        </p:txBody>
      </p:sp>
      <p:sp>
        <p:nvSpPr>
          <p:cNvPr id="447543" name="Line 55"/>
          <p:cNvSpPr>
            <a:spLocks noChangeShapeType="1"/>
          </p:cNvSpPr>
          <p:nvPr/>
        </p:nvSpPr>
        <p:spPr bwMode="auto">
          <a:xfrm flipV="1">
            <a:off x="1905001" y="99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4" name="Line 56"/>
          <p:cNvSpPr>
            <a:spLocks noChangeShapeType="1"/>
          </p:cNvSpPr>
          <p:nvPr/>
        </p:nvSpPr>
        <p:spPr bwMode="auto">
          <a:xfrm>
            <a:off x="1905001" y="99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45" name="Line 57"/>
          <p:cNvSpPr>
            <a:spLocks noChangeShapeType="1"/>
          </p:cNvSpPr>
          <p:nvPr/>
        </p:nvSpPr>
        <p:spPr bwMode="auto">
          <a:xfrm>
            <a:off x="35052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47547" name="Picture 5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5113" y="6237288"/>
            <a:ext cx="7445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48" name="AutoShape 60"/>
          <p:cNvSpPr>
            <a:spLocks noChangeArrowheads="1"/>
          </p:cNvSpPr>
          <p:nvPr/>
        </p:nvSpPr>
        <p:spPr bwMode="auto">
          <a:xfrm>
            <a:off x="2586038" y="6286500"/>
            <a:ext cx="2012950" cy="29845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549" name="Text Box 61"/>
          <p:cNvSpPr txBox="1">
            <a:spLocks noChangeArrowheads="1"/>
          </p:cNvSpPr>
          <p:nvPr/>
        </p:nvSpPr>
        <p:spPr bwMode="auto">
          <a:xfrm>
            <a:off x="2697163" y="6273800"/>
            <a:ext cx="1790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Packaging </a:t>
            </a:r>
          </a:p>
        </p:txBody>
      </p:sp>
      <p:sp>
        <p:nvSpPr>
          <p:cNvPr id="447550" name="Line 62"/>
          <p:cNvSpPr>
            <a:spLocks noChangeShapeType="1"/>
          </p:cNvSpPr>
          <p:nvPr/>
        </p:nvSpPr>
        <p:spPr bwMode="auto">
          <a:xfrm>
            <a:off x="3517900" y="59991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51" name="Rectangle 63"/>
          <p:cNvSpPr>
            <a:spLocks noChangeArrowheads="1"/>
          </p:cNvSpPr>
          <p:nvPr/>
        </p:nvSpPr>
        <p:spPr bwMode="auto">
          <a:xfrm>
            <a:off x="4635500" y="6286500"/>
            <a:ext cx="820737" cy="223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65250" y="-765196"/>
            <a:ext cx="6411913" cy="865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357166"/>
            <a:ext cx="8929718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Kernighan-Lin (KL) Algorithm</a:t>
            </a:r>
          </a:p>
          <a:p>
            <a:endParaRPr lang="en-US" dirty="0" smtClean="0"/>
          </a:p>
          <a:p>
            <a:r>
              <a:rPr lang="en-US" sz="2400" dirty="0" smtClean="0"/>
              <a:t>•Initialize</a:t>
            </a:r>
          </a:p>
          <a:p>
            <a:r>
              <a:rPr lang="en-US" sz="2400" dirty="0" smtClean="0"/>
              <a:t>	–Bipartition G into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and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 err="1" smtClean="0"/>
              <a:t>s.t</a:t>
            </a:r>
            <a:r>
              <a:rPr lang="en-US" sz="2400" dirty="0" smtClean="0"/>
              <a:t>., |V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| = |V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 ±1</a:t>
            </a:r>
          </a:p>
          <a:p>
            <a:r>
              <a:rPr lang="en-US" sz="2400" dirty="0" smtClean="0"/>
              <a:t>	–n = |V|</a:t>
            </a:r>
          </a:p>
          <a:p>
            <a:r>
              <a:rPr lang="en-US" sz="2400" dirty="0" smtClean="0"/>
              <a:t>•Repeat</a:t>
            </a:r>
          </a:p>
          <a:p>
            <a:r>
              <a:rPr lang="en-US" sz="2400" dirty="0" smtClean="0"/>
              <a:t>	–for </a:t>
            </a:r>
            <a:r>
              <a:rPr lang="en-US" sz="2400" dirty="0" err="1" smtClean="0"/>
              <a:t>i</a:t>
            </a:r>
            <a:r>
              <a:rPr lang="en-US" sz="2400" dirty="0" smtClean="0"/>
              <a:t>=1 to n/2</a:t>
            </a:r>
          </a:p>
          <a:p>
            <a:r>
              <a:rPr lang="en-US" sz="2400" dirty="0" smtClean="0"/>
              <a:t>		•Find a pair of unlocked vertices v</a:t>
            </a:r>
            <a:r>
              <a:rPr lang="en-US" sz="2400" baseline="-25000" dirty="0" smtClean="0"/>
              <a:t>ai</a:t>
            </a:r>
            <a:r>
              <a:rPr lang="en-US" sz="2400" dirty="0" smtClean="0"/>
              <a:t>∈V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v</a:t>
            </a:r>
            <a:r>
              <a:rPr lang="en-US" sz="2400" baseline="-25000" dirty="0" smtClean="0"/>
              <a:t>bi</a:t>
            </a:r>
            <a:r>
              <a:rPr lang="en-US" sz="2400" dirty="0" smtClean="0"/>
              <a:t>∈V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			    	whose exchange makes the </a:t>
            </a:r>
            <a:r>
              <a:rPr lang="en-US" sz="2400" i="1" dirty="0" smtClean="0"/>
              <a:t>largest decrease or 			smallest increase in cut-cost (gain)</a:t>
            </a:r>
          </a:p>
          <a:p>
            <a:r>
              <a:rPr lang="en-US" sz="2400" i="1" dirty="0" smtClean="0"/>
              <a:t>		•Mark 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ai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bi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as locked</a:t>
            </a:r>
          </a:p>
          <a:p>
            <a:r>
              <a:rPr lang="en-US" sz="2400" i="1" dirty="0" smtClean="0"/>
              <a:t>		•Store the gain </a:t>
            </a:r>
            <a:r>
              <a:rPr lang="en-US" sz="2400" i="1" dirty="0" err="1" smtClean="0"/>
              <a:t>g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	–Find k, </a:t>
            </a:r>
            <a:r>
              <a:rPr lang="en-US" sz="2400" i="1" dirty="0" err="1" smtClean="0"/>
              <a:t>s.t</a:t>
            </a:r>
            <a:r>
              <a:rPr lang="en-US" sz="2400" i="1" dirty="0" smtClean="0"/>
              <a:t>. </a:t>
            </a:r>
            <a:r>
              <a:rPr lang="el-GR" sz="2400" i="1" dirty="0" smtClean="0"/>
              <a:t>Σ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=1..k </a:t>
            </a:r>
            <a:r>
              <a:rPr lang="en-US" sz="2400" i="1" dirty="0" err="1" smtClean="0"/>
              <a:t>g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=</a:t>
            </a:r>
            <a:r>
              <a:rPr lang="en-US" sz="2400" i="1" dirty="0" err="1" smtClean="0"/>
              <a:t>Gain</a:t>
            </a:r>
            <a:r>
              <a:rPr lang="en-US" sz="2400" i="1" baseline="-25000" dirty="0" err="1" smtClean="0"/>
              <a:t>k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is maximized</a:t>
            </a:r>
          </a:p>
          <a:p>
            <a:r>
              <a:rPr lang="en-US" sz="2400" i="1" dirty="0" smtClean="0"/>
              <a:t>	–If </a:t>
            </a:r>
            <a:r>
              <a:rPr lang="en-US" sz="2400" i="1" dirty="0" err="1" smtClean="0"/>
              <a:t>Gain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&gt; 0 then</a:t>
            </a:r>
          </a:p>
          <a:p>
            <a:r>
              <a:rPr lang="en-US" sz="2400" i="1" dirty="0" smtClean="0"/>
              <a:t>	      	move v</a:t>
            </a:r>
            <a:r>
              <a:rPr lang="en-US" sz="2400" i="1" baseline="-25000" dirty="0" smtClean="0"/>
              <a:t>a1</a:t>
            </a:r>
            <a:r>
              <a:rPr lang="en-US" sz="2400" i="1" dirty="0" smtClean="0"/>
              <a:t>,...,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ak</a:t>
            </a:r>
            <a:r>
              <a:rPr lang="en-US" sz="2400" i="1" dirty="0" smtClean="0"/>
              <a:t> from V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to V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and v</a:t>
            </a:r>
            <a:r>
              <a:rPr lang="en-US" sz="2400" i="1" baseline="-25000" dirty="0" smtClean="0"/>
              <a:t>b1</a:t>
            </a:r>
            <a:r>
              <a:rPr lang="en-US" sz="2400" i="1" dirty="0" smtClean="0"/>
              <a:t>,...,</a:t>
            </a:r>
            <a:r>
              <a:rPr lang="en-US" sz="2400" i="1" dirty="0" err="1" smtClean="0"/>
              <a:t>v</a:t>
            </a:r>
            <a:r>
              <a:rPr lang="en-US" sz="2400" i="1" baseline="-25000" dirty="0" err="1" smtClean="0"/>
              <a:t>bk</a:t>
            </a:r>
            <a:r>
              <a:rPr lang="en-US" sz="2400" i="1" dirty="0" smtClean="0"/>
              <a:t> from V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to V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•Until Gaink≤0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14450" y="-856479"/>
            <a:ext cx="6515100" cy="851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73188" y="-838222"/>
            <a:ext cx="6396037" cy="878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71600" y="-778690"/>
            <a:ext cx="6400800" cy="867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rot="5400000">
            <a:off x="5178429" y="2516179"/>
            <a:ext cx="21510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869258" y="2536025"/>
            <a:ext cx="21510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06" y="857232"/>
            <a:ext cx="8929718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•Initialize –Bipartition G into V</a:t>
            </a:r>
            <a:r>
              <a:rPr lang="en-US" baseline="-25000" dirty="0" smtClean="0"/>
              <a:t>1</a:t>
            </a:r>
            <a:r>
              <a:rPr lang="en-US" dirty="0" smtClean="0"/>
              <a:t>and V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s.t</a:t>
            </a:r>
            <a:r>
              <a:rPr lang="en-US" dirty="0" smtClean="0"/>
              <a:t>., |V</a:t>
            </a:r>
            <a:r>
              <a:rPr lang="en-US" baseline="-25000" dirty="0" smtClean="0"/>
              <a:t>1</a:t>
            </a:r>
            <a:r>
              <a:rPr lang="en-US" dirty="0" smtClean="0"/>
              <a:t>| = |V</a:t>
            </a:r>
            <a:r>
              <a:rPr lang="en-US" baseline="-25000" dirty="0" smtClean="0"/>
              <a:t>2</a:t>
            </a:r>
            <a:r>
              <a:rPr lang="en-US" dirty="0" smtClean="0"/>
              <a:t>| ±1</a:t>
            </a:r>
          </a:p>
          <a:p>
            <a:r>
              <a:rPr lang="en-US" dirty="0" smtClean="0"/>
              <a:t>	–n = |V|</a:t>
            </a:r>
          </a:p>
          <a:p>
            <a:r>
              <a:rPr lang="en-US" dirty="0" smtClean="0"/>
              <a:t>•Repeat  –for </a:t>
            </a:r>
            <a:r>
              <a:rPr lang="en-US" dirty="0" err="1" smtClean="0"/>
              <a:t>i</a:t>
            </a:r>
            <a:r>
              <a:rPr lang="en-US" dirty="0" smtClean="0"/>
              <a:t>=1 to n/2</a:t>
            </a:r>
          </a:p>
          <a:p>
            <a:r>
              <a:rPr lang="en-US" dirty="0" smtClean="0"/>
              <a:t>	     	•Find a pair of unlocked vertices v</a:t>
            </a:r>
            <a:r>
              <a:rPr lang="en-US" baseline="-25000" dirty="0" smtClean="0"/>
              <a:t>ai</a:t>
            </a:r>
            <a:r>
              <a:rPr lang="en-US" dirty="0" smtClean="0"/>
              <a:t>∈V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bi</a:t>
            </a:r>
            <a:r>
              <a:rPr lang="en-US" dirty="0" smtClean="0"/>
              <a:t>∈V</a:t>
            </a:r>
            <a:r>
              <a:rPr lang="en-US" baseline="-25000" dirty="0" smtClean="0"/>
              <a:t>2</a:t>
            </a:r>
            <a:r>
              <a:rPr lang="en-US" dirty="0" smtClean="0"/>
              <a:t> whose exchange makes 		   the </a:t>
            </a:r>
            <a:r>
              <a:rPr lang="en-US" i="1" dirty="0" smtClean="0"/>
              <a:t>largest decrease or smallest increase in cut-cost (gain)</a:t>
            </a:r>
          </a:p>
          <a:p>
            <a:r>
              <a:rPr lang="en-US" i="1" dirty="0" smtClean="0"/>
              <a:t>	      	•Mark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ai</a:t>
            </a:r>
            <a:r>
              <a:rPr lang="en-US" i="1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bi</a:t>
            </a:r>
            <a:r>
              <a:rPr lang="en-US" i="1" baseline="-25000" dirty="0" smtClean="0"/>
              <a:t> </a:t>
            </a:r>
            <a:r>
              <a:rPr lang="en-US" i="1" dirty="0" smtClean="0"/>
              <a:t>as locked</a:t>
            </a:r>
          </a:p>
          <a:p>
            <a:r>
              <a:rPr lang="en-US" i="1" dirty="0" smtClean="0"/>
              <a:t>	      	•Store the gain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	–Find k, </a:t>
            </a:r>
            <a:r>
              <a:rPr lang="en-US" i="1" dirty="0" err="1" smtClean="0"/>
              <a:t>s.t</a:t>
            </a:r>
            <a:r>
              <a:rPr lang="en-US" i="1" dirty="0" smtClean="0"/>
              <a:t>. </a:t>
            </a:r>
            <a:r>
              <a:rPr lang="el-GR" i="1" dirty="0" smtClean="0"/>
              <a:t>Σ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=1..k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=</a:t>
            </a:r>
            <a:r>
              <a:rPr lang="en-US" i="1" dirty="0" err="1" smtClean="0"/>
              <a:t>Gain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i="1" dirty="0" smtClean="0"/>
              <a:t>is maximized</a:t>
            </a:r>
          </a:p>
          <a:p>
            <a:r>
              <a:rPr lang="en-US" i="1" dirty="0" smtClean="0"/>
              <a:t>	–If </a:t>
            </a:r>
            <a:r>
              <a:rPr lang="en-US" i="1" dirty="0" err="1" smtClean="0"/>
              <a:t>Gain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&gt; 0 then</a:t>
            </a:r>
          </a:p>
          <a:p>
            <a:r>
              <a:rPr lang="en-US" i="1" dirty="0" smtClean="0"/>
              <a:t>	      	move v</a:t>
            </a:r>
            <a:r>
              <a:rPr lang="en-US" i="1" baseline="-25000" dirty="0" smtClean="0"/>
              <a:t>a1</a:t>
            </a:r>
            <a:r>
              <a:rPr lang="en-US" i="1" dirty="0" smtClean="0"/>
              <a:t>,...,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ak</a:t>
            </a:r>
            <a:r>
              <a:rPr lang="en-US" i="1" dirty="0" smtClean="0"/>
              <a:t> from V</a:t>
            </a:r>
            <a:r>
              <a:rPr lang="en-US" i="1" baseline="-25000" dirty="0" smtClean="0"/>
              <a:t>1</a:t>
            </a:r>
            <a:r>
              <a:rPr lang="en-US" i="1" dirty="0" smtClean="0"/>
              <a:t> to V</a:t>
            </a:r>
            <a:r>
              <a:rPr lang="en-US" i="1" baseline="-25000" dirty="0" smtClean="0"/>
              <a:t>2</a:t>
            </a:r>
            <a:r>
              <a:rPr lang="en-US" i="1" dirty="0" smtClean="0"/>
              <a:t> and v</a:t>
            </a:r>
            <a:r>
              <a:rPr lang="en-US" i="1" baseline="-25000" dirty="0" smtClean="0"/>
              <a:t>b1</a:t>
            </a:r>
            <a:r>
              <a:rPr lang="en-US" i="1" dirty="0" smtClean="0"/>
              <a:t>,...,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bk</a:t>
            </a:r>
            <a:r>
              <a:rPr lang="en-US" i="1" dirty="0" smtClean="0"/>
              <a:t> from V</a:t>
            </a:r>
            <a:r>
              <a:rPr lang="en-US" i="1" baseline="-25000" dirty="0" smtClean="0"/>
              <a:t>2</a:t>
            </a:r>
            <a:r>
              <a:rPr lang="en-US" i="1" dirty="0" smtClean="0"/>
              <a:t> to V</a:t>
            </a:r>
            <a:r>
              <a:rPr lang="en-US" i="1" baseline="-25000" dirty="0" smtClean="0"/>
              <a:t>1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•Until Gaink≤0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728" y="4286256"/>
            <a:ext cx="6000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–Inner (for) loop</a:t>
            </a:r>
          </a:p>
          <a:p>
            <a:pPr lvl="1"/>
            <a:r>
              <a:rPr lang="en-US" sz="2400" dirty="0" smtClean="0"/>
              <a:t>•Iterates n/2 times</a:t>
            </a:r>
          </a:p>
          <a:p>
            <a:pPr lvl="1"/>
            <a:r>
              <a:rPr lang="pt-BR" sz="2400" dirty="0" smtClean="0"/>
              <a:t>•Iteration 1: (n/2) x (n/2)</a:t>
            </a:r>
          </a:p>
          <a:p>
            <a:pPr lvl="1"/>
            <a:r>
              <a:rPr lang="sv-SE" sz="2400" dirty="0" smtClean="0"/>
              <a:t>•Iteration i: (n/2 –i + 1)</a:t>
            </a:r>
            <a:r>
              <a:rPr lang="sv-SE" sz="2400" baseline="30000" dirty="0" smtClean="0"/>
              <a:t>2</a:t>
            </a:r>
            <a:r>
              <a:rPr lang="sv-SE" sz="2400" dirty="0" smtClean="0"/>
              <a:t>.</a:t>
            </a:r>
          </a:p>
          <a:p>
            <a:r>
              <a:rPr lang="en-US" sz="2400" dirty="0" smtClean="0"/>
              <a:t>–Passes? Usually independent of n</a:t>
            </a:r>
          </a:p>
          <a:p>
            <a:r>
              <a:rPr lang="en-US" sz="2400" dirty="0" smtClean="0"/>
              <a:t>–O(n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2852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Kernighan-Lin (KL) Algorithm: Time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232025" y="-1356540"/>
            <a:ext cx="4679950" cy="81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5753417"/>
            <a:ext cx="878684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Difficult to tackle the problems of Hyper-edges and weighted edges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D529-A498-4C9A-B89B-B8FE8118BA28}" type="slidenum">
              <a:rPr lang="en-US"/>
              <a:pPr/>
              <a:t>3</a:t>
            </a:fld>
            <a:endParaRPr lang="en-US"/>
          </a:p>
        </p:txBody>
      </p:sp>
      <p:sp>
        <p:nvSpPr>
          <p:cNvPr id="454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Physical Design</a:t>
            </a:r>
          </a:p>
        </p:txBody>
      </p:sp>
      <p:pic>
        <p:nvPicPr>
          <p:cNvPr id="454659" name="Picture 1027" descr="D:\vlsi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620000" cy="4157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66863" y="-1120775"/>
            <a:ext cx="6010275" cy="901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0305-33F3-4DDA-8707-70A54DC3C1E3}" type="slidenum">
              <a:rPr lang="en-US"/>
              <a:pPr/>
              <a:t>5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 Partitioning</a:t>
            </a:r>
          </a:p>
        </p:txBody>
      </p:sp>
      <p:pic>
        <p:nvPicPr>
          <p:cNvPr id="399363" name="Picture 3" descr="C:\WINNT\Profiles\cnchu\Desktop\cpre566 Class Notes\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60550"/>
            <a:ext cx="2895600" cy="187325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4724400" y="2070100"/>
            <a:ext cx="2157413" cy="2133600"/>
            <a:chOff x="4724400" y="2070100"/>
            <a:chExt cx="2157413" cy="2133600"/>
          </a:xfrm>
        </p:grpSpPr>
        <p:pic>
          <p:nvPicPr>
            <p:cNvPr id="399368" name="Picture 8" descr="C:\WINNT\Profiles\cnchu\Desktop\cpre566 Class Notes\chip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070100"/>
              <a:ext cx="1700213" cy="2057400"/>
            </a:xfrm>
            <a:prstGeom prst="rect">
              <a:avLst/>
            </a:prstGeom>
            <a:noFill/>
          </p:spPr>
        </p:pic>
        <p:sp>
          <p:nvSpPr>
            <p:cNvPr id="399369" name="Line 9"/>
            <p:cNvSpPr>
              <a:spLocks noChangeShapeType="1"/>
            </p:cNvSpPr>
            <p:nvPr/>
          </p:nvSpPr>
          <p:spPr bwMode="auto">
            <a:xfrm flipV="1">
              <a:off x="4724400" y="3594100"/>
              <a:ext cx="45720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629400" y="3657600"/>
            <a:ext cx="1841500" cy="2298700"/>
            <a:chOff x="4176" y="2304"/>
            <a:chExt cx="1160" cy="1448"/>
          </a:xfrm>
        </p:grpSpPr>
        <p:pic>
          <p:nvPicPr>
            <p:cNvPr id="399371" name="Picture 11" descr="C:\WINNT\Profiles\cnchu\Desktop\cpre566 Class Notes\subcircuit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24" y="2688"/>
              <a:ext cx="1112" cy="1064"/>
            </a:xfrm>
            <a:prstGeom prst="rect">
              <a:avLst/>
            </a:prstGeom>
            <a:noFill/>
          </p:spPr>
        </p:pic>
        <p:sp>
          <p:nvSpPr>
            <p:cNvPr id="399372" name="Line 12"/>
            <p:cNvSpPr>
              <a:spLocks noChangeShapeType="1"/>
            </p:cNvSpPr>
            <p:nvPr/>
          </p:nvSpPr>
          <p:spPr bwMode="auto">
            <a:xfrm>
              <a:off x="4176" y="2304"/>
              <a:ext cx="288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14546" y="3357562"/>
            <a:ext cx="2500330" cy="2786083"/>
            <a:chOff x="2214546" y="3357562"/>
            <a:chExt cx="2500330" cy="2786083"/>
          </a:xfrm>
        </p:grpSpPr>
        <p:pic>
          <p:nvPicPr>
            <p:cNvPr id="1026" name="Picture 2" descr="C:\Documents and Settings\Personal\Desktop\par1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14546" y="4071943"/>
              <a:ext cx="2500330" cy="2071702"/>
            </a:xfrm>
            <a:prstGeom prst="rect">
              <a:avLst/>
            </a:prstGeom>
            <a:noFill/>
          </p:spPr>
        </p:pic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5400000" flipV="1">
              <a:off x="2895588" y="3533776"/>
              <a:ext cx="642941" cy="29051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360488" y="-966017"/>
            <a:ext cx="6423025" cy="864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H="1" flipV="1">
            <a:off x="1379538" y="-865188"/>
            <a:ext cx="6384925" cy="85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Jadavpur University - Oct. 17, 2005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4472-31C3-47DE-95CF-C272E3FCA4A1}" type="slidenum">
              <a:rPr lang="en-US"/>
              <a:pPr/>
              <a:t>8</a:t>
            </a:fld>
            <a:endParaRPr lang="en-US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357166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Why </a:t>
            </a:r>
            <a:r>
              <a:rPr lang="en-IN" sz="3200" b="1" dirty="0"/>
              <a:t>Partitioning?</a:t>
            </a:r>
          </a:p>
          <a:p>
            <a:endParaRPr lang="en-IN" sz="2400" dirty="0"/>
          </a:p>
          <a:p>
            <a:r>
              <a:rPr lang="en-IN" sz="2800" i="1" dirty="0"/>
              <a:t>Partitioning-The process of decomposition of a large system into independent manageable subsystems</a:t>
            </a:r>
            <a:r>
              <a:rPr lang="en-IN" sz="2800" i="1" dirty="0" smtClean="0"/>
              <a:t>.</a:t>
            </a:r>
          </a:p>
          <a:p>
            <a:endParaRPr lang="en-IN" sz="2800" i="1" dirty="0"/>
          </a:p>
          <a:p>
            <a:r>
              <a:rPr lang="en-IN" sz="2800" i="1" dirty="0"/>
              <a:t>Why partition a circuit ?</a:t>
            </a:r>
          </a:p>
          <a:p>
            <a:r>
              <a:rPr lang="en-IN" sz="2400" dirty="0"/>
              <a:t>•Complex system with a large number of components</a:t>
            </a:r>
          </a:p>
          <a:p>
            <a:r>
              <a:rPr lang="en-IN" sz="2400" dirty="0"/>
              <a:t>•Efficient design by breaking into smaller subsystems</a:t>
            </a:r>
          </a:p>
          <a:p>
            <a:r>
              <a:rPr lang="en-IN" sz="2400" dirty="0"/>
              <a:t>•Each subsystem can be designed independently and </a:t>
            </a:r>
            <a:r>
              <a:rPr lang="en-IN" sz="2400" dirty="0" smtClean="0"/>
              <a:t>concurrently</a:t>
            </a:r>
            <a:endParaRPr lang="en-IN" sz="2400" dirty="0"/>
          </a:p>
          <a:p>
            <a:r>
              <a:rPr lang="en-IN" sz="2400" dirty="0"/>
              <a:t>•Decompose the system so as to preserve the original </a:t>
            </a:r>
            <a:r>
              <a:rPr lang="en-IN" sz="2400" dirty="0" smtClean="0"/>
              <a:t>functionality</a:t>
            </a:r>
            <a:endParaRPr lang="en-IN" sz="2400" dirty="0"/>
          </a:p>
          <a:p>
            <a:r>
              <a:rPr lang="en-IN" sz="2400" dirty="0"/>
              <a:t>•Minimize interface across the partition </a:t>
            </a:r>
          </a:p>
          <a:p>
            <a:r>
              <a:rPr lang="en-IN" sz="2400" dirty="0"/>
              <a:t>•Time for decomposition should be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6072206"/>
            <a:ext cx="8501122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 Goal: To improve the circuit performance and reduce the layout cost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388</Words>
  <Application>Microsoft Office PowerPoint</Application>
  <PresentationFormat>On-screen Show (4:3)</PresentationFormat>
  <Paragraphs>145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Partitioning</vt:lpstr>
      <vt:lpstr>Slide 2</vt:lpstr>
      <vt:lpstr>Physical Design</vt:lpstr>
      <vt:lpstr>Slide 4</vt:lpstr>
      <vt:lpstr>Circuit Partitioning</vt:lpstr>
      <vt:lpstr>Slide 6</vt:lpstr>
      <vt:lpstr>Slide 7</vt:lpstr>
      <vt:lpstr>Slide 8</vt:lpstr>
      <vt:lpstr>Slide 9</vt:lpstr>
      <vt:lpstr>Slide 10</vt:lpstr>
      <vt:lpstr>Slide 11</vt:lpstr>
      <vt:lpstr>Slide 12</vt:lpstr>
      <vt:lpstr>Circuit Partitioning: A Graph-Theoretic Problem</vt:lpstr>
      <vt:lpstr>Circuit Partitioning Complexity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vaio</dc:creator>
  <cp:lastModifiedBy>ME</cp:lastModifiedBy>
  <cp:revision>23</cp:revision>
  <dcterms:created xsi:type="dcterms:W3CDTF">2011-08-31T07:48:14Z</dcterms:created>
  <dcterms:modified xsi:type="dcterms:W3CDTF">2019-02-12T05:41:31Z</dcterms:modified>
</cp:coreProperties>
</file>