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CC"/>
    <a:srgbClr val="99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21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36-E0E3-46FD-B134-35919E9760D5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Predicted that machines would have 30% chance of passing 5-minute test by the year 2000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72822-39EC-4284-92EC-8BB211973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AB8D2-93D8-4CF6-A28F-00957D37D9F3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wsu.edu/~cook/ai/lectures/l11/figures/Default.aspx.html" TargetMode="External"/><Relationship Id="rId2" Type="http://schemas.openxmlformats.org/officeDocument/2006/relationships/hyperlink" Target="http://www.ai.mit.edu/projects/humanoid-robotics-group/kismet/kismet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hyperlink" Target="http://arts.ucsc.edu/faculty/cope/experiments.htm" TargetMode="External"/><Relationship Id="rId4" Type="http://schemas.openxmlformats.org/officeDocument/2006/relationships/hyperlink" Target="http://www.kurzweilcyberart.com/aaro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eecs.wsu.edu/~cook/ai/lectures/movies/mrobot.rm" TargetMode="External"/><Relationship Id="rId3" Type="http://schemas.openxmlformats.org/officeDocument/2006/relationships/hyperlink" Target="http://eecs.wsu.edu/~cook/ai/lectures/movies/final4.avi" TargetMode="External"/><Relationship Id="rId7" Type="http://schemas.openxmlformats.org/officeDocument/2006/relationships/hyperlink" Target="http://www.ai.mit.edu/projects/humanoid-robotics-group/cog/cog.html" TargetMode="External"/><Relationship Id="rId12" Type="http://schemas.openxmlformats.org/officeDocument/2006/relationships/hyperlink" Target="http://wings.buffalo.edu/academic/department/eng/mae/ieee/icra00/abstract.html" TargetMode="External"/><Relationship Id="rId2" Type="http://schemas.openxmlformats.org/officeDocument/2006/relationships/hyperlink" Target="http://web.media.mit.edu/~dkroy/toco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ecs.wsu.edu/~cook/ai/lectures/movies/honda.rm" TargetMode="External"/><Relationship Id="rId11" Type="http://schemas.openxmlformats.org/officeDocument/2006/relationships/hyperlink" Target="http://eecs.wsu.edu/~cook/ai/lectures/movies/rsheepdog.rm" TargetMode="External"/><Relationship Id="rId5" Type="http://schemas.openxmlformats.org/officeDocument/2006/relationships/hyperlink" Target="http://www.cooper.edu/~mar/mar.htm" TargetMode="External"/><Relationship Id="rId10" Type="http://schemas.openxmlformats.org/officeDocument/2006/relationships/hyperlink" Target="http://www.ifi.unizh.ch/groups/ailab/projects/flocking" TargetMode="External"/><Relationship Id="rId4" Type="http://schemas.openxmlformats.org/officeDocument/2006/relationships/hyperlink" Target="http://www.jpl.nasa.gov/webcast/ai" TargetMode="External"/><Relationship Id="rId9" Type="http://schemas.openxmlformats.org/officeDocument/2006/relationships/hyperlink" Target="http://eecs.wsu.edu/~cook/ai/lectures/movies/marsupial.r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wsu.edu/~cook/ai/lectures/movies/hal.rm" TargetMode="External"/><Relationship Id="rId2" Type="http://schemas.openxmlformats.org/officeDocument/2006/relationships/hyperlink" Target="http://technetcast.ddj.com/tnc_play_stream.html?stream_id=273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://eecs.wsu.edu/~cook/ai/lectures/movies/matrix.r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cup.org/" TargetMode="External"/><Relationship Id="rId2" Type="http://schemas.openxmlformats.org/officeDocument/2006/relationships/hyperlink" Target="http://www.darpa.mil/grandchallenge/overview.asp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loebner.net/Prizef/loebner-prize.html" TargetMode="External"/><Relationship Id="rId4" Type="http://schemas.openxmlformats.org/officeDocument/2006/relationships/hyperlink" Target="http://www.netflixpriz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CptS</a:t>
            </a:r>
            <a:r>
              <a:rPr lang="en-US" dirty="0" smtClean="0"/>
              <a:t> 440 / 540</a:t>
            </a:r>
            <a:br>
              <a:rPr lang="en-US" dirty="0" smtClean="0"/>
            </a:br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 and Philosophical Questions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Many AI Researchers Does It Take to Change a </a:t>
            </a:r>
            <a:r>
              <a:rPr lang="en-US" dirty="0" err="1" smtClean="0">
                <a:solidFill>
                  <a:srgbClr val="FF0000"/>
                </a:solidFill>
              </a:rPr>
              <a:t>Lightbulb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The Learning </a:t>
            </a:r>
            <a:r>
              <a:rPr lang="en-US" dirty="0" smtClean="0"/>
              <a:t>Group</a:t>
            </a:r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collect thirty </a:t>
            </a:r>
            <a:r>
              <a:rPr lang="en-US" dirty="0" err="1" smtClean="0"/>
              <a:t>lightbulbs</a:t>
            </a:r>
            <a:r>
              <a:rPr lang="en-US" dirty="0" smtClean="0"/>
              <a:t>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collect thirty “near </a:t>
            </a:r>
            <a:r>
              <a:rPr lang="en-US" dirty="0" smtClean="0"/>
              <a:t>misses”</a:t>
            </a:r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write a concept-learning program that learns to identify </a:t>
            </a:r>
            <a:r>
              <a:rPr lang="en-US" dirty="0" err="1" smtClean="0"/>
              <a:t>lightbulbs</a:t>
            </a:r>
            <a:r>
              <a:rPr lang="en-US" dirty="0" smtClean="0"/>
              <a:t>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show that the program found a local maximum in the space of </a:t>
            </a:r>
            <a:r>
              <a:rPr lang="en-US" dirty="0" err="1" smtClean="0"/>
              <a:t>lightbulb</a:t>
            </a:r>
            <a:r>
              <a:rPr lang="en-US" dirty="0" smtClean="0"/>
              <a:t> descriptions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Many AI Researchers Does It Take to Change a </a:t>
            </a:r>
            <a:r>
              <a:rPr lang="en-US" dirty="0" err="1" smtClean="0">
                <a:solidFill>
                  <a:srgbClr val="FF0000"/>
                </a:solidFill>
              </a:rPr>
              <a:t>Lightbulb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The Neural Network </a:t>
            </a:r>
            <a:r>
              <a:rPr lang="en-US" dirty="0" smtClean="0"/>
              <a:t>Group</a:t>
            </a:r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claim that </a:t>
            </a:r>
            <a:r>
              <a:rPr lang="en-US" dirty="0" err="1" smtClean="0"/>
              <a:t>lightbulb</a:t>
            </a:r>
            <a:r>
              <a:rPr lang="en-US" dirty="0" smtClean="0"/>
              <a:t> changing can only be achieved through massive parallelism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build a </a:t>
            </a:r>
            <a:r>
              <a:rPr lang="en-US" dirty="0" err="1" smtClean="0"/>
              <a:t>backpropagation</a:t>
            </a:r>
            <a:r>
              <a:rPr lang="en-US" dirty="0" smtClean="0"/>
              <a:t> network to direct the robot arm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assign initial random weights to the connections in the network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train the network by showing it how to change a </a:t>
            </a:r>
            <a:r>
              <a:rPr lang="en-US" dirty="0" err="1" smtClean="0"/>
              <a:t>lightbulb</a:t>
            </a:r>
            <a:r>
              <a:rPr lang="en-US" dirty="0" smtClean="0"/>
              <a:t> (training shall consist of 500,000 repeated epochs)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tell the media that the network learns “just like a </a:t>
            </a:r>
            <a:r>
              <a:rPr lang="en-US" dirty="0" smtClean="0"/>
              <a:t>human”</a:t>
            </a:r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compare the performance of the resulting system with that of symbolic learning approaches (optional)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Philosophical Questions Regarding AI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been concentrating on techniques to get AI to work </a:t>
            </a:r>
          </a:p>
          <a:p>
            <a:r>
              <a:rPr lang="en-US" dirty="0" smtClean="0"/>
              <a:t>Philosophers have been attacking the big questions </a:t>
            </a:r>
          </a:p>
          <a:p>
            <a:pPr lvl="1"/>
            <a:r>
              <a:rPr lang="en-US" dirty="0" smtClean="0"/>
              <a:t>How CAN minds work? </a:t>
            </a:r>
          </a:p>
          <a:p>
            <a:pPr lvl="1"/>
            <a:r>
              <a:rPr lang="en-US" dirty="0" smtClean="0"/>
              <a:t>How DO human minds work? </a:t>
            </a:r>
          </a:p>
          <a:p>
            <a:pPr lvl="1"/>
            <a:r>
              <a:rPr lang="en-US" dirty="0" smtClean="0"/>
              <a:t>Can nonhumans have minds?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Weak AI Position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Machines can be made to act </a:t>
            </a:r>
            <a:r>
              <a:rPr lang="en-US" i="1" dirty="0" smtClean="0"/>
              <a:t>as if</a:t>
            </a:r>
            <a:r>
              <a:rPr lang="en-US" dirty="0" smtClean="0"/>
              <a:t> they were intelligent </a:t>
            </a:r>
          </a:p>
          <a:p>
            <a:pPr lvl="1"/>
            <a:r>
              <a:rPr lang="en-US" dirty="0" smtClean="0"/>
              <a:t>There are things that computers cannot do, no matter how we program them </a:t>
            </a:r>
          </a:p>
          <a:p>
            <a:pPr lvl="1"/>
            <a:r>
              <a:rPr lang="en-US" dirty="0" smtClean="0"/>
              <a:t>Certain ways of designing intelligent programs are bound to fail in the long run </a:t>
            </a:r>
          </a:p>
          <a:p>
            <a:pPr lvl="1"/>
            <a:r>
              <a:rPr lang="en-US" dirty="0" smtClean="0"/>
              <a:t>The task of constructing the appropriate programs is infeasible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Strong AI Position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Machines that act intelligently can have real, conscious minds </a:t>
            </a:r>
          </a:p>
          <a:p>
            <a:r>
              <a:rPr lang="en-US" dirty="0" smtClean="0"/>
              <a:t>Weak AI doubts can be refuted </a:t>
            </a:r>
          </a:p>
          <a:p>
            <a:pPr lvl="1"/>
            <a:r>
              <a:rPr lang="en-US" dirty="0" smtClean="0"/>
              <a:t>Locate a task thought impossible, design a program to accomplish task </a:t>
            </a:r>
          </a:p>
          <a:p>
            <a:pPr lvl="1"/>
            <a:r>
              <a:rPr lang="en-US" dirty="0" smtClean="0"/>
              <a:t>Helps identify and remove AI researcher assumptions </a:t>
            </a:r>
          </a:p>
          <a:p>
            <a:r>
              <a:rPr lang="en-US" dirty="0" smtClean="0"/>
              <a:t>Strong AI doubts are difficult to refute </a:t>
            </a:r>
          </a:p>
          <a:p>
            <a:pPr lvl="1"/>
            <a:r>
              <a:rPr lang="en-US" dirty="0" smtClean="0"/>
              <a:t>Hard to define </a:t>
            </a:r>
          </a:p>
          <a:p>
            <a:pPr lvl="1"/>
            <a:r>
              <a:rPr lang="en-US" dirty="0" smtClean="0"/>
              <a:t>Hard to prove or disprove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Possibility of Achieving Intelligent Behavior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Can machines "think"? </a:t>
            </a:r>
            <a:br>
              <a:rPr lang="en-US" dirty="0" smtClean="0"/>
            </a:br>
            <a:r>
              <a:rPr lang="en-US" dirty="0" smtClean="0"/>
              <a:t>What does "think" mean? </a:t>
            </a:r>
          </a:p>
          <a:p>
            <a:r>
              <a:rPr lang="en-US" dirty="0" smtClean="0"/>
              <a:t>Can a machine reason about intentionality and consciousness? </a:t>
            </a:r>
            <a:br>
              <a:rPr lang="en-US" dirty="0" smtClean="0"/>
            </a:br>
            <a:r>
              <a:rPr lang="en-US" dirty="0" smtClean="0"/>
              <a:t>A machine needs to be aware of its own mental state and actions </a:t>
            </a:r>
          </a:p>
          <a:p>
            <a:r>
              <a:rPr lang="en-US" dirty="0" smtClean="0"/>
              <a:t>An intelligent agent needs emotions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666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Kismet, the sociable robot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 intelligent agent needs humor </a:t>
            </a:r>
          </a:p>
          <a:p>
            <a:r>
              <a:rPr lang="en-US" dirty="0" smtClean="0">
                <a:hlinkClick r:id="rId3"/>
              </a:rPr>
              <a:t>AI needs to understand satire</a:t>
            </a:r>
            <a:endParaRPr lang="en-US" dirty="0" smtClean="0"/>
          </a:p>
          <a:p>
            <a:r>
              <a:rPr lang="en-US" dirty="0" smtClean="0"/>
              <a:t>An intelligent agent must be creative </a:t>
            </a:r>
          </a:p>
          <a:p>
            <a:r>
              <a:rPr lang="en-US" dirty="0" smtClean="0">
                <a:hlinkClick r:id="rId4"/>
              </a:rPr>
              <a:t>Aaron, Computer Artist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Musical Intelligence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4574794"/>
            <a:ext cx="6781800" cy="228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Brain Prosthesis Experiment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Gradually replace human neurons with electronic devices </a:t>
            </a:r>
          </a:p>
          <a:p>
            <a:r>
              <a:rPr lang="en-US" dirty="0" smtClean="0"/>
              <a:t>Electronic counterparts have identical I/O behavior </a:t>
            </a:r>
          </a:p>
          <a:p>
            <a:r>
              <a:rPr lang="en-US" dirty="0" smtClean="0"/>
              <a:t>Will consciousness of subject change? If so, when?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AI:  Present and Future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we succeeded yet? </a:t>
            </a:r>
          </a:p>
          <a:p>
            <a:r>
              <a:rPr lang="en-US" dirty="0" smtClean="0"/>
              <a:t>Many tasks present, a few fundamental limitations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419600"/>
            <a:ext cx="724277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Other AI Research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There are other areas of study in AI that are also needed and are being pursued </a:t>
            </a:r>
          </a:p>
          <a:p>
            <a:pPr lvl="1"/>
            <a:r>
              <a:rPr lang="en-US" dirty="0" smtClean="0"/>
              <a:t>Natural language processing</a:t>
            </a:r>
          </a:p>
          <a:p>
            <a:pPr lvl="1"/>
            <a:r>
              <a:rPr lang="en-US" dirty="0" smtClean="0"/>
              <a:t>Researchers predicted this would be the first task achieved</a:t>
            </a:r>
          </a:p>
          <a:p>
            <a:pPr lvl="1"/>
            <a:r>
              <a:rPr lang="en-US" dirty="0" smtClean="0"/>
              <a:t>Turns out to be one of the most difficult</a:t>
            </a:r>
          </a:p>
          <a:p>
            <a:pPr lvl="1"/>
            <a:r>
              <a:rPr lang="en-US" dirty="0" smtClean="0">
                <a:hlinkClick r:id="rId2"/>
              </a:rPr>
              <a:t>Language learning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Speech recognition</a:t>
            </a:r>
          </a:p>
          <a:p>
            <a:pPr lvl="1"/>
            <a:r>
              <a:rPr lang="en-US" dirty="0" smtClean="0">
                <a:hlinkClick r:id="rId3"/>
              </a:rPr>
              <a:t>Example using speech and lip reading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Additional machine learning techniques</a:t>
            </a:r>
          </a:p>
          <a:p>
            <a:pPr lvl="1"/>
            <a:r>
              <a:rPr lang="en-US" dirty="0" smtClean="0"/>
              <a:t>Reinforcement learning, </a:t>
            </a:r>
            <a:r>
              <a:rPr lang="en-US" dirty="0" err="1" smtClean="0"/>
              <a:t>Bayes</a:t>
            </a:r>
            <a:r>
              <a:rPr lang="en-US" dirty="0" smtClean="0"/>
              <a:t> classification, Nearest neighbor, Inductive logic programming, graph-based learning</a:t>
            </a:r>
          </a:p>
          <a:p>
            <a:r>
              <a:rPr lang="en-US" dirty="0" err="1" smtClean="0"/>
              <a:t>Multiagent</a:t>
            </a:r>
            <a:r>
              <a:rPr lang="en-US" dirty="0" smtClean="0"/>
              <a:t> systems</a:t>
            </a:r>
          </a:p>
          <a:p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The "action" component of an intelligent agent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25780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hlinkClick r:id="rId4"/>
              </a:rPr>
              <a:t>Robot planetary explorer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hlinkClick r:id="rId5"/>
              </a:rPr>
              <a:t>Robot fire-fighting competition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hlinkClick r:id="rId6"/>
              </a:rPr>
              <a:t>Honda humanoid robot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hlinkClick r:id="rId7"/>
              </a:rPr>
              <a:t>Cog MIT robot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hlinkClick r:id="rId8"/>
              </a:rPr>
              <a:t>Example of multi-robot systems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hlinkClick r:id="rId9"/>
              </a:rPr>
              <a:t>Another example of multi-robot systems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hlinkClick r:id="rId10"/>
              </a:rPr>
              <a:t>Robot flocking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hlinkClick r:id="rId11"/>
              </a:rPr>
              <a:t>Robot sheepdog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hlinkClick r:id="rId12"/>
              </a:rPr>
              <a:t>Additional examples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If We Succeed?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5907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Legal responsibility </a:t>
            </a:r>
          </a:p>
          <a:p>
            <a:r>
              <a:rPr lang="en-US" dirty="0" smtClean="0"/>
              <a:t>Should intelligent agents have rights? </a:t>
            </a:r>
          </a:p>
          <a:p>
            <a:r>
              <a:rPr lang="en-US" dirty="0" smtClean="0"/>
              <a:t>Job security </a:t>
            </a:r>
          </a:p>
          <a:p>
            <a:r>
              <a:rPr lang="en-US" dirty="0" smtClean="0"/>
              <a:t>Affirm uniqueness of humanity </a:t>
            </a:r>
          </a:p>
          <a:p>
            <a:r>
              <a:rPr lang="en-US" dirty="0" smtClean="0"/>
              <a:t>Privacy issues </a:t>
            </a:r>
          </a:p>
          <a:p>
            <a:r>
              <a:rPr lang="en-US" dirty="0" smtClean="0"/>
              <a:t>``The success of AI might mean the end of the human race.'' </a:t>
            </a:r>
          </a:p>
          <a:p>
            <a:r>
              <a:rPr lang="en-US" dirty="0" smtClean="0"/>
              <a:t>How some perceive the future of AI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895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2"/>
              </a:rPr>
              <a:t>Panel discussions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HAL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Another example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What do you think? </a:t>
            </a:r>
          </a:p>
          <a:p>
            <a:r>
              <a:rPr lang="en-US" dirty="0" smtClean="0"/>
              <a:t>How should we use this technology?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399" y="4572000"/>
            <a:ext cx="721894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Review and Philosophical Questions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70672"/>
            <a:ext cx="7429500" cy="528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AI Grand Challenges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Translating telephone </a:t>
            </a:r>
          </a:p>
          <a:p>
            <a:r>
              <a:rPr lang="en-US" dirty="0" smtClean="0"/>
              <a:t>Accident avoiding car </a:t>
            </a:r>
          </a:p>
          <a:p>
            <a:r>
              <a:rPr lang="en-US" dirty="0" smtClean="0"/>
              <a:t>Read college text and answer questions at the end </a:t>
            </a:r>
          </a:p>
          <a:p>
            <a:r>
              <a:rPr lang="en-US" dirty="0" smtClean="0"/>
              <a:t>Pass standardized tests (SAT) </a:t>
            </a:r>
          </a:p>
          <a:p>
            <a:r>
              <a:rPr lang="en-US" dirty="0" smtClean="0"/>
              <a:t>Identify all genes and therapeutic targets for specific types of cancer </a:t>
            </a:r>
          </a:p>
          <a:p>
            <a:r>
              <a:rPr lang="en-US" dirty="0" smtClean="0"/>
              <a:t>Fraud detection based on company financial statements before it is caught </a:t>
            </a:r>
          </a:p>
          <a:p>
            <a:r>
              <a:rPr lang="en-US" dirty="0" smtClean="0"/>
              <a:t>Discover new law publishable in journal for the related discipline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Sponsored grand challenges: </a:t>
            </a:r>
          </a:p>
          <a:p>
            <a:pPr lvl="1"/>
            <a:r>
              <a:rPr lang="en-US" dirty="0" smtClean="0">
                <a:hlinkClick r:id="rId2"/>
              </a:rPr>
              <a:t>DARPA Grand Challenge</a:t>
            </a:r>
            <a:endParaRPr lang="en-US" dirty="0" smtClean="0"/>
          </a:p>
          <a:p>
            <a:pPr lvl="1"/>
            <a:r>
              <a:rPr lang="en-US" dirty="0" err="1" smtClean="0">
                <a:hlinkClick r:id="rId3"/>
              </a:rPr>
              <a:t>RoboCup</a:t>
            </a:r>
            <a:endParaRPr lang="en-US" dirty="0" smtClean="0"/>
          </a:p>
          <a:p>
            <a:pPr lvl="1"/>
            <a:r>
              <a:rPr lang="en-US" smtClean="0">
                <a:hlinkClick r:id="rId4"/>
              </a:rPr>
              <a:t>Netflix Prize </a:t>
            </a:r>
            <a:endParaRPr lang="en-US" dirty="0" smtClean="0"/>
          </a:p>
          <a:p>
            <a:pPr lvl="1"/>
            <a:r>
              <a:rPr lang="en-US" smtClean="0">
                <a:hlinkClick r:id="rId5"/>
              </a:rPr>
              <a:t>Loebner</a:t>
            </a:r>
            <a:r>
              <a:rPr lang="en-US" dirty="0" smtClean="0">
                <a:hlinkClick r:id="rId5"/>
              </a:rPr>
              <a:t> prize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Many AI Researchers Does It Take to Change a </a:t>
            </a:r>
            <a:r>
              <a:rPr lang="en-US" dirty="0" err="1" smtClean="0">
                <a:solidFill>
                  <a:srgbClr val="FF0000"/>
                </a:solidFill>
              </a:rPr>
              <a:t>Lightbulb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[Rich and Knight, 1991]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Many AI Researchers Does It Take to Change a </a:t>
            </a:r>
            <a:r>
              <a:rPr lang="en-US" dirty="0" err="1" smtClean="0">
                <a:solidFill>
                  <a:srgbClr val="FF0000"/>
                </a:solidFill>
              </a:rPr>
              <a:t>Lightbulb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Search </a:t>
            </a:r>
            <a:r>
              <a:rPr lang="en-US" dirty="0" smtClean="0"/>
              <a:t>Group</a:t>
            </a:r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define the goal state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define the operators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decide on the least-cost, nearest-optimality search algorithm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decide on a heuristic that indicates how close we are to a changed </a:t>
            </a:r>
            <a:r>
              <a:rPr lang="en-US" dirty="0" err="1" smtClean="0"/>
              <a:t>lightbulb</a:t>
            </a:r>
            <a:r>
              <a:rPr lang="en-US" dirty="0" smtClean="0"/>
              <a:t>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indicate about how it is a model of human </a:t>
            </a:r>
            <a:r>
              <a:rPr lang="en-US" dirty="0" err="1" smtClean="0"/>
              <a:t>lightbulb</a:t>
            </a:r>
            <a:r>
              <a:rPr lang="en-US" dirty="0" smtClean="0"/>
              <a:t>-changing behavior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call the Lisp hackers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Many AI Researchers Does It Take to Change a </a:t>
            </a:r>
            <a:r>
              <a:rPr lang="en-US" dirty="0" err="1" smtClean="0">
                <a:solidFill>
                  <a:srgbClr val="FF0000"/>
                </a:solidFill>
              </a:rPr>
              <a:t>Lightbulb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The Lisp </a:t>
            </a:r>
            <a:r>
              <a:rPr lang="en-US" dirty="0" smtClean="0"/>
              <a:t>Hackers</a:t>
            </a:r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bring up the network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order the Chinese food </a:t>
            </a:r>
            <a:endParaRPr lang="en-US" dirty="0" smtClean="0"/>
          </a:p>
          <a:p>
            <a:pPr marL="514350" indent="-514350"/>
            <a:r>
              <a:rPr lang="en-US" dirty="0" smtClean="0"/>
              <a:t>Four </a:t>
            </a:r>
            <a:r>
              <a:rPr lang="en-US" dirty="0" smtClean="0"/>
              <a:t>to hack on the Lisp debugger, compiler, window system, and microcode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write the </a:t>
            </a:r>
            <a:r>
              <a:rPr lang="en-US" dirty="0" err="1" smtClean="0"/>
              <a:t>lightbulb</a:t>
            </a:r>
            <a:r>
              <a:rPr lang="en-US" dirty="0" smtClean="0"/>
              <a:t>-changing program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Many AI Researchers Does It Take to Change a </a:t>
            </a:r>
            <a:r>
              <a:rPr lang="en-US" dirty="0" err="1" smtClean="0">
                <a:solidFill>
                  <a:srgbClr val="FF0000"/>
                </a:solidFill>
              </a:rPr>
              <a:t>Lightbulb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The Logic </a:t>
            </a:r>
            <a:r>
              <a:rPr lang="en-US" dirty="0" smtClean="0"/>
              <a:t>Group</a:t>
            </a:r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figure out how to describe </a:t>
            </a:r>
            <a:r>
              <a:rPr lang="en-US" dirty="0" err="1" smtClean="0"/>
              <a:t>lightbulb</a:t>
            </a:r>
            <a:r>
              <a:rPr lang="en-US" dirty="0" smtClean="0"/>
              <a:t> changing in predicate logic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show the adequacy of predicate logic </a:t>
            </a:r>
            <a:r>
              <a:rPr lang="en-US" dirty="0" smtClean="0"/>
              <a:t>One </a:t>
            </a:r>
            <a:r>
              <a:rPr lang="en-US" dirty="0" smtClean="0"/>
              <a:t>to show the inadequacy of predicate </a:t>
            </a:r>
            <a:r>
              <a:rPr lang="en-US" dirty="0" smtClean="0"/>
              <a:t>logic</a:t>
            </a:r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show that </a:t>
            </a:r>
            <a:r>
              <a:rPr lang="en-US" dirty="0" err="1" smtClean="0"/>
              <a:t>lightbulb</a:t>
            </a:r>
            <a:r>
              <a:rPr lang="en-US" dirty="0" smtClean="0"/>
              <a:t> logic is </a:t>
            </a:r>
            <a:r>
              <a:rPr lang="en-US" dirty="0" err="1" smtClean="0"/>
              <a:t>nonmonotonic</a:t>
            </a:r>
            <a:r>
              <a:rPr lang="en-US" dirty="0" smtClean="0"/>
              <a:t>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show that it isn't </a:t>
            </a:r>
            <a:r>
              <a:rPr lang="en-US" dirty="0" err="1" smtClean="0"/>
              <a:t>nonmonotonic</a:t>
            </a:r>
            <a:r>
              <a:rPr lang="en-US" dirty="0" smtClean="0"/>
              <a:t>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incorporate </a:t>
            </a:r>
            <a:r>
              <a:rPr lang="en-US" dirty="0" err="1" smtClean="0"/>
              <a:t>nonmonotonicity</a:t>
            </a:r>
            <a:r>
              <a:rPr lang="en-US" dirty="0" smtClean="0"/>
              <a:t> into predicate logic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determine the bindings for the variables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show the completeness of the solution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show the consistency of the solution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hack a theorem </a:t>
            </a:r>
            <a:r>
              <a:rPr lang="en-US" dirty="0" err="1" smtClean="0"/>
              <a:t>prover</a:t>
            </a:r>
            <a:r>
              <a:rPr lang="en-US" dirty="0" smtClean="0"/>
              <a:t> for </a:t>
            </a:r>
            <a:r>
              <a:rPr lang="en-US" dirty="0" err="1" smtClean="0"/>
              <a:t>lightbulb</a:t>
            </a:r>
            <a:r>
              <a:rPr lang="en-US" dirty="0" smtClean="0"/>
              <a:t> resolution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indicate how it is a description of human </a:t>
            </a:r>
            <a:r>
              <a:rPr lang="en-US" dirty="0" err="1" smtClean="0"/>
              <a:t>lightbulb</a:t>
            </a:r>
            <a:r>
              <a:rPr lang="en-US" dirty="0" smtClean="0"/>
              <a:t> </a:t>
            </a:r>
            <a:r>
              <a:rPr lang="en-US" dirty="0" smtClean="0"/>
              <a:t>changing </a:t>
            </a:r>
            <a:r>
              <a:rPr lang="en-US" dirty="0" smtClean="0"/>
              <a:t>behavior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call the electrician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Many AI Researchers Does It Take to Change a </a:t>
            </a:r>
            <a:r>
              <a:rPr lang="en-US" dirty="0" err="1" smtClean="0">
                <a:solidFill>
                  <a:srgbClr val="FF0000"/>
                </a:solidFill>
              </a:rPr>
              <a:t>Lightbulb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The Fuzzy Logic </a:t>
            </a:r>
            <a:r>
              <a:rPr lang="en-US" dirty="0" smtClean="0"/>
              <a:t>Group</a:t>
            </a:r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point out that, in the real world, a </a:t>
            </a:r>
            <a:r>
              <a:rPr lang="en-US" dirty="0" err="1" smtClean="0"/>
              <a:t>lightbulb</a:t>
            </a:r>
            <a:r>
              <a:rPr lang="en-US" dirty="0" smtClean="0"/>
              <a:t> is never "on" or "off", but usually somewhere in between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Many AI Researchers Does It Take to Change a </a:t>
            </a:r>
            <a:r>
              <a:rPr lang="en-US" dirty="0" err="1" smtClean="0">
                <a:solidFill>
                  <a:srgbClr val="FF0000"/>
                </a:solidFill>
              </a:rPr>
              <a:t>Lightbulb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The Robotics </a:t>
            </a:r>
            <a:r>
              <a:rPr lang="en-US" dirty="0" smtClean="0"/>
              <a:t>Group</a:t>
            </a:r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build a vision system to recognize the dead bulb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build a vision system to locate a new bulb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figure out how to grasp the </a:t>
            </a:r>
            <a:r>
              <a:rPr lang="en-US" dirty="0" err="1" smtClean="0"/>
              <a:t>lighbulb</a:t>
            </a:r>
            <a:r>
              <a:rPr lang="en-US" dirty="0" smtClean="0"/>
              <a:t> without breaking it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figure out the arm solutions that will get the arm to the socket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organize the construction teams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hack the planning system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indicate how the robot mimics human motor behavior in </a:t>
            </a:r>
            <a:r>
              <a:rPr lang="en-US" dirty="0" err="1" smtClean="0"/>
              <a:t>lightbulb</a:t>
            </a:r>
            <a:r>
              <a:rPr lang="en-US" dirty="0" smtClean="0"/>
              <a:t> changing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Many AI Researchers Does It Take to Change a </a:t>
            </a:r>
            <a:r>
              <a:rPr lang="en-US" dirty="0" err="1" smtClean="0">
                <a:solidFill>
                  <a:srgbClr val="FF0000"/>
                </a:solidFill>
              </a:rPr>
              <a:t>Lightbulb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The Game-Playing </a:t>
            </a:r>
            <a:r>
              <a:rPr lang="en-US" dirty="0" smtClean="0"/>
              <a:t>Group</a:t>
            </a:r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design a two-player game tree with the robot as one player and the </a:t>
            </a:r>
            <a:r>
              <a:rPr lang="en-US" dirty="0" err="1" smtClean="0"/>
              <a:t>lightbulb</a:t>
            </a:r>
            <a:r>
              <a:rPr lang="en-US" dirty="0" smtClean="0"/>
              <a:t> as the other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write a </a:t>
            </a:r>
            <a:r>
              <a:rPr lang="en-US" dirty="0" err="1" smtClean="0"/>
              <a:t>minimax</a:t>
            </a:r>
            <a:r>
              <a:rPr lang="en-US" dirty="0" smtClean="0"/>
              <a:t> search algorithm that assumes optimal play on the part of the </a:t>
            </a:r>
            <a:r>
              <a:rPr lang="en-US" dirty="0" err="1" smtClean="0"/>
              <a:t>lightbulb</a:t>
            </a:r>
            <a:r>
              <a:rPr lang="en-US" dirty="0" smtClean="0"/>
              <a:t>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build special-purpose hardware to enable 24-ply search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enter the robot in a human </a:t>
            </a:r>
            <a:r>
              <a:rPr lang="en-US" dirty="0" err="1" smtClean="0"/>
              <a:t>lightbulb</a:t>
            </a:r>
            <a:r>
              <a:rPr lang="en-US" dirty="0" smtClean="0"/>
              <a:t>-changing tournament </a:t>
            </a:r>
            <a:endParaRPr lang="en-US" dirty="0" smtClean="0"/>
          </a:p>
          <a:p>
            <a:pPr marL="514350" indent="-514350"/>
            <a:r>
              <a:rPr lang="en-US" dirty="0" smtClean="0"/>
              <a:t>One </a:t>
            </a:r>
            <a:r>
              <a:rPr lang="en-US" dirty="0" smtClean="0"/>
              <a:t>to state categorically that </a:t>
            </a:r>
            <a:r>
              <a:rPr lang="en-US" dirty="0" err="1" smtClean="0"/>
              <a:t>lightbulb</a:t>
            </a:r>
            <a:r>
              <a:rPr lang="en-US" dirty="0" smtClean="0"/>
              <a:t> changing is “no longer considered AI”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1102</Words>
  <Application>Microsoft Office PowerPoint</Application>
  <PresentationFormat>On-screen Show (4:3)</PresentationFormat>
  <Paragraphs>149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CptS 440 / 540 Artificial Intelligence</vt:lpstr>
      <vt:lpstr>Review and Philosophical Questions</vt:lpstr>
      <vt:lpstr>How Many AI Researchers Does It Take to Change a Lightbulb?</vt:lpstr>
      <vt:lpstr>How Many AI Researchers Does It Take to Change a Lightbulb?</vt:lpstr>
      <vt:lpstr>How Many AI Researchers Does It Take to Change a Lightbulb?</vt:lpstr>
      <vt:lpstr>How Many AI Researchers Does It Take to Change a Lightbulb?</vt:lpstr>
      <vt:lpstr>How Many AI Researchers Does It Take to Change a Lightbulb?</vt:lpstr>
      <vt:lpstr>How Many AI Researchers Does It Take to Change a Lightbulb?</vt:lpstr>
      <vt:lpstr>How Many AI Researchers Does It Take to Change a Lightbulb?</vt:lpstr>
      <vt:lpstr>How Many AI Researchers Does It Take to Change a Lightbulb?</vt:lpstr>
      <vt:lpstr>How Many AI Researchers Does It Take to Change a Lightbulb?</vt:lpstr>
      <vt:lpstr>Philosophical Questions Regarding AI</vt:lpstr>
      <vt:lpstr>Weak AI Position</vt:lpstr>
      <vt:lpstr>Strong AI Position</vt:lpstr>
      <vt:lpstr>Possibility of Achieving Intelligent Behavior</vt:lpstr>
      <vt:lpstr>Brain Prosthesis Experiment</vt:lpstr>
      <vt:lpstr>AI:  Present and Future</vt:lpstr>
      <vt:lpstr>Other AI Research</vt:lpstr>
      <vt:lpstr>What If We Succeed?</vt:lpstr>
      <vt:lpstr>AI Grand Challenges</vt:lpstr>
    </vt:vector>
  </TitlesOfParts>
  <Company>EECS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CptS 440 / 540 Artificial Intelligence</dc:title>
  <dc:creator>EECS</dc:creator>
  <cp:lastModifiedBy>Diane Cook</cp:lastModifiedBy>
  <cp:revision>248</cp:revision>
  <dcterms:created xsi:type="dcterms:W3CDTF">2009-03-31T16:17:12Z</dcterms:created>
  <dcterms:modified xsi:type="dcterms:W3CDTF">2009-12-10T16:54:27Z</dcterms:modified>
</cp:coreProperties>
</file>