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33" r:id="rId3"/>
    <p:sldId id="258" r:id="rId4"/>
    <p:sldId id="259" r:id="rId5"/>
    <p:sldId id="260" r:id="rId6"/>
    <p:sldId id="332" r:id="rId7"/>
    <p:sldId id="261" r:id="rId8"/>
    <p:sldId id="334" r:id="rId9"/>
    <p:sldId id="335" r:id="rId10"/>
    <p:sldId id="336" r:id="rId11"/>
    <p:sldId id="337" r:id="rId12"/>
    <p:sldId id="338" r:id="rId13"/>
    <p:sldId id="339"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40" r:id="rId65"/>
    <p:sldId id="312" r:id="rId66"/>
    <p:sldId id="313" r:id="rId67"/>
    <p:sldId id="314" r:id="rId68"/>
    <p:sldId id="315" r:id="rId69"/>
    <p:sldId id="316" r:id="rId70"/>
    <p:sldId id="317" r:id="rId71"/>
    <p:sldId id="318" r:id="rId72"/>
    <p:sldId id="319" r:id="rId73"/>
    <p:sldId id="320" r:id="rId74"/>
    <p:sldId id="321" r:id="rId75"/>
    <p:sldId id="322" r:id="rId76"/>
    <p:sldId id="341" r:id="rId77"/>
    <p:sldId id="342" r:id="rId78"/>
    <p:sldId id="323" r:id="rId79"/>
    <p:sldId id="343" r:id="rId80"/>
    <p:sldId id="324" r:id="rId81"/>
    <p:sldId id="325" r:id="rId82"/>
    <p:sldId id="326" r:id="rId83"/>
    <p:sldId id="327" r:id="rId84"/>
    <p:sldId id="328" r:id="rId85"/>
    <p:sldId id="329" r:id="rId86"/>
    <p:sldId id="330" r:id="rId87"/>
    <p:sldId id="33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CC"/>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1" d="100"/>
          <a:sy n="101" d="100"/>
        </p:scale>
        <p:origin x="-37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538"/>
    </p:cViewPr>
  </p:sorterViewPr>
  <p:notesViewPr>
    <p:cSldViewPr>
      <p:cViewPr varScale="1">
        <p:scale>
          <a:sx n="77" d="100"/>
          <a:sy n="77" d="100"/>
        </p:scale>
        <p:origin x="-163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10/9/2009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10/9/2009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10/9/2009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10/9/2009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10/9/2009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10/9/2009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10/9/2009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10/9/2009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10/9/2009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anifestation.com/neurotoys/eliza.php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hyperlink" Target="http://www-unix.mcs.anl.gov/AR/otter/"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CptS</a:t>
            </a:r>
            <a:r>
              <a:rPr lang="en-US" dirty="0" smtClean="0"/>
              <a:t> 440 / 540</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Logical Reasoning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t>f(?x, ?x) and f(?y, ?z)</a:t>
            </a:r>
          </a:p>
          <a:p>
            <a:pPr lvl="1"/>
            <a:r>
              <a:rPr lang="en-US" dirty="0" smtClean="0"/>
              <a:t>OK ((?x ?y) (?y ?z))</a:t>
            </a:r>
          </a:p>
          <a:p>
            <a:r>
              <a:rPr lang="en-US" dirty="0" smtClean="0"/>
              <a:t>f(?x, ?x) and f(John, Fred)</a:t>
            </a:r>
          </a:p>
          <a:p>
            <a:pPr lvl="1"/>
            <a:r>
              <a:rPr lang="en-US" dirty="0" smtClean="0"/>
              <a:t>NO</a:t>
            </a:r>
          </a:p>
          <a:p>
            <a:r>
              <a:rPr lang="en-US" sz="2400" dirty="0" smtClean="0"/>
              <a:t>f(?x, ?y, ?z) and f(?y, John, Fred)</a:t>
            </a:r>
          </a:p>
          <a:p>
            <a:pPr lvl="1"/>
            <a:r>
              <a:rPr lang="en-US" dirty="0" smtClean="0">
                <a:solidFill>
                  <a:srgbClr val="0000CC"/>
                </a:solidFill>
              </a:rPr>
              <a:t>NO</a:t>
            </a:r>
          </a:p>
          <a:p>
            <a:r>
              <a:rPr lang="en-US" sz="2400" dirty="0" smtClean="0">
                <a:solidFill>
                  <a:srgbClr val="0000CC"/>
                </a:solidFill>
              </a:rPr>
              <a:t>f(?x, ?y, ?z) and f(?y, ?z, Fred)</a:t>
            </a:r>
          </a:p>
          <a:p>
            <a:pPr lvl="1"/>
            <a:r>
              <a:rPr lang="en-US" dirty="0" smtClean="0"/>
              <a:t>?</a:t>
            </a: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a:t>
            </a:r>
          </a:p>
          <a:p>
            <a:pPr marL="514350" indent="-514350"/>
            <a:r>
              <a:rPr lang="en-US" dirty="0" smtClean="0"/>
              <a:t>p(?x, ?x) and p(cook, ?y)   ?</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t>f(?x, ?x) and f(?y, ?z)</a:t>
            </a:r>
          </a:p>
          <a:p>
            <a:pPr lvl="1"/>
            <a:r>
              <a:rPr lang="en-US" dirty="0" smtClean="0"/>
              <a:t>OK ((?x ?y) (?y ?z))</a:t>
            </a:r>
          </a:p>
          <a:p>
            <a:r>
              <a:rPr lang="en-US" dirty="0" smtClean="0"/>
              <a:t>f(?x, ?x) and f(John, Fred)</a:t>
            </a:r>
          </a:p>
          <a:p>
            <a:pPr lvl="1"/>
            <a:r>
              <a:rPr lang="en-US" dirty="0" smtClean="0"/>
              <a:t>NO</a:t>
            </a:r>
          </a:p>
          <a:p>
            <a:r>
              <a:rPr lang="en-US" sz="2400" dirty="0" smtClean="0"/>
              <a:t>f(?x, ?y, ?z) and f(?y, John, Fred)</a:t>
            </a:r>
          </a:p>
          <a:p>
            <a:pPr lvl="1"/>
            <a:r>
              <a:rPr lang="en-US" dirty="0" smtClean="0"/>
              <a:t>NO</a:t>
            </a:r>
          </a:p>
          <a:p>
            <a:r>
              <a:rPr lang="en-US" sz="2400" dirty="0" smtClean="0"/>
              <a:t>f(?x, ?y, ?z) and f(?y, ?z, Fred)</a:t>
            </a:r>
          </a:p>
          <a:p>
            <a:pPr lvl="1"/>
            <a:r>
              <a:rPr lang="en-US" dirty="0" smtClean="0">
                <a:solidFill>
                  <a:srgbClr val="0000CC"/>
                </a:solidFill>
              </a:rPr>
              <a:t>OK ((?x ?y) (?y ?z) (?z Fred))</a:t>
            </a:r>
            <a:endParaRPr lang="en-US" dirty="0">
              <a:solidFill>
                <a:srgbClr val="0000CC"/>
              </a:solidFill>
            </a:endParaRP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solidFill>
                  <a:srgbClr val="0000CC"/>
                </a:solidFill>
              </a:rPr>
              <a:t>p(?x, ?x) and p(</a:t>
            </a:r>
            <a:r>
              <a:rPr lang="en-US" dirty="0" err="1" smtClean="0">
                <a:solidFill>
                  <a:srgbClr val="0000CC"/>
                </a:solidFill>
              </a:rPr>
              <a:t>cook,henderson</a:t>
            </a:r>
            <a:r>
              <a:rPr lang="en-US" dirty="0" smtClean="0">
                <a:solidFill>
                  <a:srgbClr val="0000CC"/>
                </a:solidFill>
              </a:rPr>
              <a:t>)</a:t>
            </a:r>
          </a:p>
          <a:p>
            <a:pPr marL="514350" indent="-514350">
              <a:buNone/>
            </a:pPr>
            <a:r>
              <a:rPr lang="en-US" dirty="0" smtClean="0"/>
              <a:t>	?</a:t>
            </a:r>
          </a:p>
          <a:p>
            <a:pPr marL="514350" indent="-514350"/>
            <a:r>
              <a:rPr lang="en-US" dirty="0" smtClean="0"/>
              <a:t>p(?x, ?x) and p(cook, ?y)   ?</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t>f(?x, ?x) and f(?y, ?z)</a:t>
            </a:r>
          </a:p>
          <a:p>
            <a:pPr lvl="1"/>
            <a:r>
              <a:rPr lang="en-US" dirty="0" smtClean="0"/>
              <a:t>OK ((?x ?y) (?y ?z))</a:t>
            </a:r>
          </a:p>
          <a:p>
            <a:r>
              <a:rPr lang="en-US" dirty="0" smtClean="0"/>
              <a:t>f(?x, ?x) and f(John, Fred)</a:t>
            </a:r>
          </a:p>
          <a:p>
            <a:pPr lvl="1"/>
            <a:r>
              <a:rPr lang="en-US" dirty="0" smtClean="0"/>
              <a:t>NO</a:t>
            </a:r>
          </a:p>
          <a:p>
            <a:r>
              <a:rPr lang="en-US" sz="2400" dirty="0" smtClean="0"/>
              <a:t>f(?x, ?y, ?z) and f(?y, John, Fred)</a:t>
            </a:r>
          </a:p>
          <a:p>
            <a:pPr lvl="1"/>
            <a:r>
              <a:rPr lang="en-US" dirty="0" smtClean="0"/>
              <a:t>NO</a:t>
            </a:r>
          </a:p>
          <a:p>
            <a:r>
              <a:rPr lang="en-US" sz="2400" dirty="0" smtClean="0"/>
              <a:t>f(?x, ?y, ?z) and f(?y, ?z, Fred)</a:t>
            </a:r>
          </a:p>
          <a:p>
            <a:pPr lvl="1"/>
            <a:r>
              <a:rPr lang="en-US" dirty="0" smtClean="0"/>
              <a:t>OK ((?x ?y) (?y ?z) (?z Fred))</a:t>
            </a: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a:t>
            </a:r>
            <a:r>
              <a:rPr lang="en-US" dirty="0" smtClean="0">
                <a:solidFill>
                  <a:srgbClr val="0000CC"/>
                </a:solidFill>
              </a:rPr>
              <a:t>NO</a:t>
            </a:r>
          </a:p>
          <a:p>
            <a:pPr marL="514350" indent="-514350"/>
            <a:r>
              <a:rPr lang="en-US" dirty="0" smtClean="0">
                <a:solidFill>
                  <a:srgbClr val="0000CC"/>
                </a:solidFill>
              </a:rPr>
              <a:t>p(?x, ?x) and p(cook, ?y)   </a:t>
            </a:r>
            <a:r>
              <a:rPr lang="en-US" dirty="0" smtClean="0"/>
              <a:t>?</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t>f(?x, ?x) and f(?y, ?z)</a:t>
            </a:r>
          </a:p>
          <a:p>
            <a:pPr lvl="1"/>
            <a:r>
              <a:rPr lang="en-US" dirty="0" smtClean="0"/>
              <a:t>OK ((?x ?y) (?y ?z))</a:t>
            </a:r>
          </a:p>
          <a:p>
            <a:r>
              <a:rPr lang="en-US" dirty="0" smtClean="0"/>
              <a:t>f(?x, ?x) and f(John, Fred)</a:t>
            </a:r>
          </a:p>
          <a:p>
            <a:pPr lvl="1"/>
            <a:r>
              <a:rPr lang="en-US" dirty="0" smtClean="0"/>
              <a:t>NO</a:t>
            </a:r>
          </a:p>
          <a:p>
            <a:r>
              <a:rPr lang="en-US" sz="2400" dirty="0" smtClean="0"/>
              <a:t>f(?x, ?y, ?z) and f(?y, John, Fred)</a:t>
            </a:r>
          </a:p>
          <a:p>
            <a:pPr lvl="1"/>
            <a:r>
              <a:rPr lang="en-US" dirty="0" smtClean="0"/>
              <a:t>NO</a:t>
            </a:r>
          </a:p>
          <a:p>
            <a:r>
              <a:rPr lang="en-US" sz="2400" dirty="0" smtClean="0"/>
              <a:t>f(?x, ?y, ?z) and f(?y, ?z, Fred)</a:t>
            </a:r>
          </a:p>
          <a:p>
            <a:pPr lvl="1"/>
            <a:r>
              <a:rPr lang="en-US" dirty="0" smtClean="0"/>
              <a:t>OK ((?x ?y) (?y ?z) (?z Fred))</a:t>
            </a: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NO</a:t>
            </a:r>
          </a:p>
          <a:p>
            <a:pPr marL="514350" indent="-514350"/>
            <a:r>
              <a:rPr lang="en-US" dirty="0" smtClean="0"/>
              <a:t>p(?x, ?x) and p(cook, ?y)   </a:t>
            </a:r>
            <a:r>
              <a:rPr lang="en-US" dirty="0" smtClean="0">
                <a:solidFill>
                  <a:srgbClr val="0000CC"/>
                </a:solidFill>
              </a:rPr>
              <a:t>OK ((?x cook) (?y cook))</a:t>
            </a:r>
          </a:p>
          <a:p>
            <a:pPr marL="514350" indent="-514350"/>
            <a:r>
              <a:rPr lang="en-US" dirty="0" smtClean="0">
                <a:solidFill>
                  <a:srgbClr val="0000CC"/>
                </a:solidFill>
              </a:rPr>
              <a:t>Try:</a:t>
            </a:r>
          </a:p>
          <a:p>
            <a:pPr marL="514350" indent="-514350">
              <a:buNone/>
            </a:pPr>
            <a:r>
              <a:rPr lang="en-US" dirty="0" smtClean="0">
                <a:solidFill>
                  <a:srgbClr val="0000CC"/>
                </a:solidFill>
              </a:rPr>
              <a:t>	(r, f(?y), ?y, ?x) and</a:t>
            </a:r>
          </a:p>
          <a:p>
            <a:pPr marL="914400" lvl="1" indent="-514350">
              <a:buNone/>
            </a:pPr>
            <a:r>
              <a:rPr lang="en-US" dirty="0" smtClean="0">
                <a:solidFill>
                  <a:srgbClr val="0000CC"/>
                </a:solidFill>
              </a:rPr>
              <a:t>  </a:t>
            </a:r>
            <a:r>
              <a:rPr lang="en-US" sz="2600" dirty="0" smtClean="0">
                <a:solidFill>
                  <a:srgbClr val="0000CC"/>
                </a:solidFill>
              </a:rPr>
              <a:t>(r, ?x, f(A), f(?v)))</a:t>
            </a:r>
            <a:endParaRPr lang="en-US" dirty="0" smtClean="0">
              <a:solidFill>
                <a:srgbClr val="0000CC"/>
              </a:solidFill>
            </a:endParaRPr>
          </a:p>
          <a:p>
            <a:pPr marL="514350" indent="-51435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Unifiers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Note that there can be more than one binding list that unifies two expressions. </a:t>
            </a:r>
          </a:p>
          <a:p>
            <a:pPr lvl="1"/>
            <a:r>
              <a:rPr lang="en-US" dirty="0" smtClean="0"/>
              <a:t>(f ?x) (f ?y)</a:t>
            </a:r>
          </a:p>
          <a:p>
            <a:pPr lvl="1"/>
            <a:r>
              <a:rPr lang="en-US" dirty="0" smtClean="0"/>
              <a:t>binding list = ((?x ?y)) or ((?x </a:t>
            </a:r>
            <a:r>
              <a:rPr lang="en-US" dirty="0" err="1" smtClean="0"/>
              <a:t>foo</a:t>
            </a:r>
            <a:r>
              <a:rPr lang="en-US" dirty="0" smtClean="0"/>
              <a:t>) (?y </a:t>
            </a:r>
            <a:r>
              <a:rPr lang="en-US" dirty="0" err="1" smtClean="0"/>
              <a:t>foo</a:t>
            </a:r>
            <a:r>
              <a:rPr lang="en-US" dirty="0" smtClean="0"/>
              <a:t>))</a:t>
            </a:r>
          </a:p>
          <a:p>
            <a:r>
              <a:rPr lang="en-US" dirty="0" smtClean="0"/>
              <a:t>In general, we prefer to not overly constrain the substitutions. </a:t>
            </a:r>
          </a:p>
          <a:p>
            <a:r>
              <a:rPr lang="en-US" dirty="0" smtClean="0"/>
              <a:t>If keep general, result can apply to greater number of future situations. </a:t>
            </a:r>
          </a:p>
          <a:p>
            <a:r>
              <a:rPr lang="en-US" dirty="0" smtClean="0"/>
              <a:t>The less constraints placed, the more general the substitution (the binding list, or unifier) </a:t>
            </a:r>
          </a:p>
          <a:p>
            <a:r>
              <a:rPr lang="en-US" dirty="0" smtClean="0"/>
              <a:t>Given expressions p and q, a </a:t>
            </a:r>
            <a:r>
              <a:rPr lang="en-US" b="1" dirty="0" smtClean="0">
                <a:solidFill>
                  <a:srgbClr val="FF0000"/>
                </a:solidFill>
              </a:rPr>
              <a:t>unifier</a:t>
            </a:r>
            <a:r>
              <a:rPr lang="en-US" dirty="0" smtClean="0"/>
              <a:t> of p and q is any binding list b such that </a:t>
            </a:r>
            <a:r>
              <a:rPr lang="en-US" dirty="0" err="1" smtClean="0"/>
              <a:t>pb</a:t>
            </a:r>
            <a:r>
              <a:rPr lang="en-US" dirty="0" smtClean="0"/>
              <a:t> = </a:t>
            </a:r>
            <a:r>
              <a:rPr lang="en-US" dirty="0" err="1" smtClean="0"/>
              <a:t>qb</a:t>
            </a:r>
            <a:r>
              <a:rPr lang="en-US" dirty="0" smtClean="0"/>
              <a:t> (</a:t>
            </a:r>
            <a:r>
              <a:rPr lang="en-US" dirty="0" err="1" smtClean="0"/>
              <a:t>pb</a:t>
            </a:r>
            <a:r>
              <a:rPr lang="en-US" dirty="0" smtClean="0"/>
              <a:t> means binding list b is applied to expression p)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Most General Unifier</a:t>
            </a:r>
            <a:endParaRPr lang="en-US"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Unifier b</a:t>
            </a:r>
            <a:r>
              <a:rPr lang="en-US" baseline="-25000" dirty="0" smtClean="0"/>
              <a:t>1</a:t>
            </a:r>
            <a:r>
              <a:rPr lang="en-US" dirty="0" smtClean="0"/>
              <a:t> is more general than unifier b</a:t>
            </a:r>
            <a:r>
              <a:rPr lang="en-US" baseline="-25000" dirty="0" smtClean="0"/>
              <a:t>2</a:t>
            </a:r>
            <a:r>
              <a:rPr lang="en-US" dirty="0" smtClean="0"/>
              <a:t> if for every expression p, pb</a:t>
            </a:r>
            <a:r>
              <a:rPr lang="en-US" baseline="-25000" dirty="0" smtClean="0"/>
              <a:t>2</a:t>
            </a:r>
            <a:r>
              <a:rPr lang="en-US" dirty="0" smtClean="0"/>
              <a:t> is an instance of pb</a:t>
            </a:r>
            <a:r>
              <a:rPr lang="en-US" baseline="-25000" dirty="0" smtClean="0"/>
              <a:t>1</a:t>
            </a:r>
            <a:r>
              <a:rPr lang="en-US" dirty="0" smtClean="0"/>
              <a:t> (or pb</a:t>
            </a:r>
            <a:r>
              <a:rPr lang="en-US" baseline="-25000" dirty="0" smtClean="0"/>
              <a:t>1</a:t>
            </a:r>
            <a:r>
              <a:rPr lang="en-US" dirty="0" smtClean="0"/>
              <a:t>b</a:t>
            </a:r>
            <a:r>
              <a:rPr lang="en-US" baseline="-25000" dirty="0" smtClean="0"/>
              <a:t>3</a:t>
            </a:r>
            <a:r>
              <a:rPr lang="en-US" dirty="0" smtClean="0"/>
              <a:t> = pb</a:t>
            </a:r>
            <a:r>
              <a:rPr lang="en-US" baseline="-25000" dirty="0" smtClean="0"/>
              <a:t>2</a:t>
            </a:r>
            <a:r>
              <a:rPr lang="en-US" dirty="0" smtClean="0"/>
              <a:t>) </a:t>
            </a:r>
          </a:p>
          <a:p>
            <a:r>
              <a:rPr lang="en-US" dirty="0" smtClean="0"/>
              <a:t>((?x ?y)) is more general than ((?x </a:t>
            </a:r>
            <a:r>
              <a:rPr lang="en-US" dirty="0" err="1" smtClean="0"/>
              <a:t>foo</a:t>
            </a:r>
            <a:r>
              <a:rPr lang="en-US" dirty="0" smtClean="0"/>
              <a:t>) (?y </a:t>
            </a:r>
            <a:r>
              <a:rPr lang="en-US" dirty="0" err="1" smtClean="0"/>
              <a:t>foo</a:t>
            </a:r>
            <a:r>
              <a:rPr lang="en-US" dirty="0" smtClean="0"/>
              <a:t>))</a:t>
            </a:r>
          </a:p>
          <a:p>
            <a:pPr lvl="1"/>
            <a:r>
              <a:rPr lang="en-US" dirty="0" smtClean="0"/>
              <a:t>because (f ?x) ((?x ?y)) ((?y </a:t>
            </a:r>
            <a:r>
              <a:rPr lang="en-US" dirty="0" err="1" smtClean="0"/>
              <a:t>foo</a:t>
            </a:r>
            <a:r>
              <a:rPr lang="en-US" dirty="0" smtClean="0"/>
              <a:t>)) = (f ?x) ((?x </a:t>
            </a:r>
            <a:r>
              <a:rPr lang="en-US" dirty="0" err="1" smtClean="0"/>
              <a:t>foo</a:t>
            </a:r>
            <a:r>
              <a:rPr lang="en-US" dirty="0" smtClean="0"/>
              <a:t>) (?y </a:t>
            </a:r>
            <a:r>
              <a:rPr lang="en-US" dirty="0" err="1" smtClean="0"/>
              <a:t>foo</a:t>
            </a:r>
            <a:r>
              <a:rPr lang="en-US" dirty="0" smtClean="0"/>
              <a:t>)) </a:t>
            </a:r>
          </a:p>
          <a:p>
            <a:r>
              <a:rPr lang="en-US" dirty="0" smtClean="0"/>
              <a:t>If two expressions are </a:t>
            </a:r>
            <a:r>
              <a:rPr lang="en-US" dirty="0" err="1" smtClean="0"/>
              <a:t>unifiable</a:t>
            </a:r>
            <a:r>
              <a:rPr lang="en-US" dirty="0" smtClean="0"/>
              <a:t>, then there exists an </a:t>
            </a:r>
            <a:r>
              <a:rPr lang="en-US" dirty="0" err="1" smtClean="0">
                <a:solidFill>
                  <a:srgbClr val="FF0000"/>
                </a:solidFill>
              </a:rPr>
              <a:t>mgu</a:t>
            </a:r>
            <a:r>
              <a:rPr lang="en-US" dirty="0" smtClean="0">
                <a:solidFill>
                  <a:srgbClr val="FF0000"/>
                </a:solidFill>
              </a:rPr>
              <a:t> (most general unifier) </a:t>
            </a:r>
          </a:p>
          <a:p>
            <a:r>
              <a:rPr lang="en-US" dirty="0" smtClean="0"/>
              <a:t>The code we designed returns an </a:t>
            </a:r>
            <a:r>
              <a:rPr lang="en-US" dirty="0" err="1" smtClean="0"/>
              <a:t>mgu</a:t>
            </a:r>
            <a:r>
              <a:rPr lang="en-US" dirty="0" smtClean="0"/>
              <a:t>. </a:t>
            </a:r>
          </a:p>
          <a:p>
            <a:pPr lvl="1"/>
            <a:r>
              <a:rPr lang="en-US" dirty="0" smtClean="0"/>
              <a:t>Q(F(?x), ?z, A) and Q(?a, ?z, ?y)</a:t>
            </a:r>
          </a:p>
          <a:p>
            <a:pPr lvl="1"/>
            <a:r>
              <a:rPr lang="en-US" dirty="0" err="1" smtClean="0"/>
              <a:t>Unifiable</a:t>
            </a:r>
            <a:r>
              <a:rPr lang="en-US" dirty="0" smtClean="0"/>
              <a:t>?</a:t>
            </a:r>
          </a:p>
          <a:p>
            <a:pPr lvl="1"/>
            <a:r>
              <a:rPr lang="en-US" dirty="0" smtClean="0"/>
              <a:t>Yes! substitution list = ((?a F(?x)) (?y A))</a:t>
            </a:r>
          </a:p>
          <a:p>
            <a:pPr lvl="1"/>
            <a:r>
              <a:rPr lang="en-US" dirty="0" smtClean="0"/>
              <a:t>P(?x) and P(A)?</a:t>
            </a:r>
          </a:p>
          <a:p>
            <a:pPr lvl="1"/>
            <a:r>
              <a:rPr lang="en-US" dirty="0" smtClean="0"/>
              <a:t>P(F(?x, G(</a:t>
            </a:r>
            <a:r>
              <a:rPr lang="en-US" dirty="0" err="1" smtClean="0"/>
              <a:t>A,?y</a:t>
            </a:r>
            <a:r>
              <a:rPr lang="en-US" dirty="0" smtClean="0"/>
              <a:t>)), G(</a:t>
            </a:r>
            <a:r>
              <a:rPr lang="en-US" dirty="0" err="1" smtClean="0"/>
              <a:t>A,?y</a:t>
            </a:r>
            <a:r>
              <a:rPr lang="en-US" dirty="0" smtClean="0"/>
              <a:t>)) and P(F(?</a:t>
            </a:r>
            <a:r>
              <a:rPr lang="en-US" dirty="0" err="1" smtClean="0"/>
              <a:t>x,?z</a:t>
            </a:r>
            <a:r>
              <a:rPr lang="en-US" dirty="0" smtClean="0"/>
              <a:t>), ?z)?</a:t>
            </a:r>
          </a:p>
          <a:p>
            <a:pPr lvl="1"/>
            <a:r>
              <a:rPr lang="en-US" dirty="0" smtClean="0"/>
              <a:t>Q(?x, ?y, A) and Q(B, ?y, ?z)?</a:t>
            </a:r>
          </a:p>
          <a:p>
            <a:pPr lvl="1"/>
            <a:r>
              <a:rPr lang="en-US" dirty="0" smtClean="0"/>
              <a:t>R(?x) and R(F(?x))?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 and Eliza</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Very popular AI program developed in the 60s. </a:t>
            </a:r>
          </a:p>
          <a:p>
            <a:r>
              <a:rPr lang="en-US" dirty="0" smtClean="0"/>
              <a:t>Eliza simulates a </a:t>
            </a:r>
            <a:r>
              <a:rPr lang="en-US" dirty="0" err="1" smtClean="0"/>
              <a:t>Rogerian</a:t>
            </a:r>
            <a:r>
              <a:rPr lang="en-US" dirty="0" smtClean="0"/>
              <a:t> psychiatrist. </a:t>
            </a:r>
          </a:p>
          <a:p>
            <a:r>
              <a:rPr lang="en-US" dirty="0" smtClean="0"/>
              <a:t>Takes your statements, permutes them, rephrases them as a question. </a:t>
            </a:r>
          </a:p>
          <a:p>
            <a:r>
              <a:rPr lang="en-US" dirty="0" smtClean="0"/>
              <a:t>Can it pass the Turing test? </a:t>
            </a:r>
          </a:p>
          <a:p>
            <a:r>
              <a:rPr lang="en-US" dirty="0" smtClean="0"/>
              <a:t>Parry - simulates paranoiac </a:t>
            </a:r>
          </a:p>
          <a:p>
            <a:r>
              <a:rPr lang="en-US" dirty="0" smtClean="0"/>
              <a:t>Simulator of autistic child </a:t>
            </a:r>
          </a:p>
          <a:p>
            <a:pPr lvl="1"/>
            <a:r>
              <a:rPr lang="en-US" dirty="0" smtClean="0"/>
              <a:t>hello</a:t>
            </a:r>
          </a:p>
          <a:p>
            <a:pPr lvl="1"/>
            <a:r>
              <a:rPr lang="en-US" dirty="0" err="1" smtClean="0"/>
              <a:t>i</a:t>
            </a:r>
            <a:r>
              <a:rPr lang="en-US" dirty="0" smtClean="0"/>
              <a:t> would like to talk about artificial intelligence</a:t>
            </a:r>
          </a:p>
          <a:p>
            <a:pPr lvl="1"/>
            <a:r>
              <a:rPr lang="en-US" dirty="0" err="1" smtClean="0"/>
              <a:t>i</a:t>
            </a:r>
            <a:r>
              <a:rPr lang="en-US" dirty="0" smtClean="0"/>
              <a:t> don't want to talk about you right now</a:t>
            </a:r>
          </a:p>
          <a:p>
            <a:pPr lvl="1"/>
            <a:r>
              <a:rPr lang="en-US" dirty="0" smtClean="0"/>
              <a:t>what?</a:t>
            </a:r>
          </a:p>
          <a:p>
            <a:pPr lvl="1"/>
            <a:r>
              <a:rPr lang="en-US" dirty="0" err="1" smtClean="0"/>
              <a:t>i</a:t>
            </a:r>
            <a:r>
              <a:rPr lang="en-US" dirty="0" smtClean="0"/>
              <a:t> want to know about </a:t>
            </a:r>
            <a:r>
              <a:rPr lang="en-US" dirty="0" err="1" smtClean="0"/>
              <a:t>ai</a:t>
            </a:r>
            <a:endParaRPr lang="en-US" dirty="0" smtClean="0"/>
          </a:p>
          <a:p>
            <a:pPr lvl="1"/>
            <a:r>
              <a:rPr lang="en-US" dirty="0" err="1" smtClean="0"/>
              <a:t>i</a:t>
            </a:r>
            <a:r>
              <a:rPr lang="en-US" dirty="0" smtClean="0"/>
              <a:t> like </a:t>
            </a:r>
            <a:r>
              <a:rPr lang="en-US" dirty="0" err="1" smtClean="0"/>
              <a:t>wsu</a:t>
            </a:r>
            <a:r>
              <a:rPr lang="en-US" dirty="0" smtClean="0"/>
              <a:t> but </a:t>
            </a:r>
            <a:r>
              <a:rPr lang="en-US" dirty="0" err="1" smtClean="0"/>
              <a:t>i</a:t>
            </a:r>
            <a:r>
              <a:rPr lang="en-US" dirty="0" smtClean="0"/>
              <a:t> have to read this book</a:t>
            </a:r>
          </a:p>
          <a:p>
            <a:pPr lvl="1"/>
            <a:r>
              <a:rPr lang="en-US" dirty="0" smtClean="0"/>
              <a:t>help</a:t>
            </a:r>
          </a:p>
          <a:p>
            <a:pPr lvl="1"/>
            <a:r>
              <a:rPr lang="en-US" dirty="0" smtClean="0"/>
              <a:t>goodbye</a:t>
            </a:r>
          </a:p>
          <a:p>
            <a:r>
              <a:rPr lang="en-US" dirty="0" smtClean="0">
                <a:hlinkClick r:id="rId2"/>
              </a:rPr>
              <a:t>Try it out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Eliza</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Eliza uses unification to match input sentences against a set of rules. </a:t>
            </a:r>
            <a:br>
              <a:rPr lang="en-US" dirty="0" smtClean="0"/>
            </a:br>
            <a:r>
              <a:rPr lang="en-US" dirty="0" smtClean="0"/>
              <a:t>Looks at *</a:t>
            </a:r>
            <a:r>
              <a:rPr lang="en-US" dirty="0" err="1" smtClean="0"/>
              <a:t>eliza</a:t>
            </a:r>
            <a:r>
              <a:rPr lang="en-US" dirty="0" smtClean="0"/>
              <a:t>-rules*. </a:t>
            </a:r>
          </a:p>
          <a:p>
            <a:r>
              <a:rPr lang="en-US" dirty="0" smtClean="0"/>
              <a:t>Here variable can match a series of words. </a:t>
            </a:r>
          </a:p>
          <a:p>
            <a:r>
              <a:rPr lang="en-US" dirty="0" smtClean="0"/>
              <a:t>Rule 2: </a:t>
            </a:r>
          </a:p>
          <a:p>
            <a:pPr lvl="1"/>
            <a:r>
              <a:rPr lang="en-US" dirty="0" smtClean="0"/>
              <a:t>(((?* ?x) I want (?* ?y)) </a:t>
            </a:r>
            <a:br>
              <a:rPr lang="en-US" dirty="0" smtClean="0"/>
            </a:br>
            <a:r>
              <a:rPr lang="en-US" dirty="0" smtClean="0"/>
              <a:t>(What would it mean if you got ?y)) </a:t>
            </a:r>
          </a:p>
          <a:p>
            <a:pPr lvl="1"/>
            <a:r>
              <a:rPr lang="en-US" dirty="0" smtClean="0"/>
              <a:t>means </a:t>
            </a:r>
          </a:p>
          <a:p>
            <a:pPr lvl="1"/>
            <a:r>
              <a:rPr lang="en-US" dirty="0" smtClean="0"/>
              <a:t>Look for the words “I want”. Match ?x to everything before the phrase, and match ?y to everything after the phrase. </a:t>
            </a:r>
          </a:p>
          <a:p>
            <a:pPr lvl="1"/>
            <a:r>
              <a:rPr lang="en-US" dirty="0" smtClean="0"/>
              <a:t>Now respond “What would it mean if you got ?y”</a:t>
            </a:r>
          </a:p>
          <a:p>
            <a:pPr lvl="1"/>
            <a:r>
              <a:rPr lang="en-US" dirty="0" smtClean="0"/>
              <a:t>Every now and then, I want a chocolate malt. </a:t>
            </a:r>
          </a:p>
          <a:p>
            <a:pPr lvl="1"/>
            <a:r>
              <a:rPr lang="en-US" dirty="0" smtClean="0"/>
              <a:t>What would it mean it you got a chocolate malt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Eliza Rules</a:t>
            </a:r>
            <a:endParaRPr lang="en-US" dirty="0">
              <a:solidFill>
                <a:srgbClr val="FF0000"/>
              </a:solidFill>
            </a:endParaRPr>
          </a:p>
        </p:txBody>
      </p:sp>
      <p:sp>
        <p:nvSpPr>
          <p:cNvPr id="3" name="TextBox 2"/>
          <p:cNvSpPr txBox="1"/>
          <p:nvPr/>
        </p:nvSpPr>
        <p:spPr>
          <a:xfrm>
            <a:off x="0" y="1219200"/>
            <a:ext cx="4648199" cy="4524315"/>
          </a:xfrm>
          <a:prstGeom prst="rect">
            <a:avLst/>
          </a:prstGeom>
          <a:noFill/>
        </p:spPr>
        <p:txBody>
          <a:bodyPr wrap="square" rtlCol="0">
            <a:spAutoFit/>
          </a:bodyPr>
          <a:lstStyle/>
          <a:p>
            <a:r>
              <a:rPr lang="en-US" dirty="0" smtClean="0"/>
              <a:t>(</a:t>
            </a:r>
            <a:r>
              <a:rPr lang="en-US" dirty="0" err="1" smtClean="0"/>
              <a:t>defparameter</a:t>
            </a:r>
            <a:r>
              <a:rPr lang="en-US" dirty="0" smtClean="0"/>
              <a:t> *</a:t>
            </a:r>
            <a:r>
              <a:rPr lang="en-US" dirty="0" err="1" smtClean="0"/>
              <a:t>eliza</a:t>
            </a:r>
            <a:r>
              <a:rPr lang="en-US" dirty="0" smtClean="0"/>
              <a:t>-rules*</a:t>
            </a:r>
          </a:p>
          <a:p>
            <a:r>
              <a:rPr lang="en-US" dirty="0" smtClean="0"/>
              <a:t>'((((?* ?x) hello (?* ?y))</a:t>
            </a:r>
          </a:p>
          <a:p>
            <a:r>
              <a:rPr lang="en-US" dirty="0" smtClean="0"/>
              <a:t>  (How do you do. Please state your problem.))</a:t>
            </a:r>
          </a:p>
          <a:p>
            <a:r>
              <a:rPr lang="en-US" dirty="0" smtClean="0"/>
              <a:t>(((?* ?x) computer (?* ?y))</a:t>
            </a:r>
          </a:p>
          <a:p>
            <a:r>
              <a:rPr lang="en-US" dirty="0" smtClean="0"/>
              <a:t>  (Do computers worry you?)</a:t>
            </a:r>
          </a:p>
          <a:p>
            <a:r>
              <a:rPr lang="en-US" dirty="0" smtClean="0"/>
              <a:t>  (What do you think about machines?)</a:t>
            </a:r>
          </a:p>
          <a:p>
            <a:r>
              <a:rPr lang="en-US" dirty="0" smtClean="0"/>
              <a:t>  (Why do you mention computers?)</a:t>
            </a:r>
          </a:p>
          <a:p>
            <a:r>
              <a:rPr lang="en-US" dirty="0" smtClean="0"/>
              <a:t>  (What do you think machines have to do with your problem?))</a:t>
            </a:r>
          </a:p>
          <a:p>
            <a:r>
              <a:rPr lang="en-US" dirty="0" smtClean="0"/>
              <a:t>(((?* ?x) name (?* ?y))</a:t>
            </a:r>
          </a:p>
          <a:p>
            <a:r>
              <a:rPr lang="en-US" dirty="0" smtClean="0"/>
              <a:t>  (I am not interested in names))</a:t>
            </a:r>
          </a:p>
          <a:p>
            <a:r>
              <a:rPr lang="en-US" dirty="0" smtClean="0"/>
              <a:t>(((?* ?x) sorry (?* ?y))</a:t>
            </a:r>
          </a:p>
          <a:p>
            <a:r>
              <a:rPr lang="en-US" dirty="0" smtClean="0"/>
              <a:t>  (Please don't apologize)</a:t>
            </a:r>
          </a:p>
          <a:p>
            <a:r>
              <a:rPr lang="en-US" dirty="0" smtClean="0"/>
              <a:t>  (Apologies are not necessary)</a:t>
            </a:r>
          </a:p>
          <a:p>
            <a:r>
              <a:rPr lang="en-US" dirty="0" smtClean="0"/>
              <a:t>  (What feelings do you have when you apologize))</a:t>
            </a:r>
          </a:p>
        </p:txBody>
      </p:sp>
      <p:sp>
        <p:nvSpPr>
          <p:cNvPr id="4" name="TextBox 3"/>
          <p:cNvSpPr txBox="1"/>
          <p:nvPr/>
        </p:nvSpPr>
        <p:spPr>
          <a:xfrm>
            <a:off x="4572000" y="1295400"/>
            <a:ext cx="4572000" cy="5355312"/>
          </a:xfrm>
          <a:prstGeom prst="rect">
            <a:avLst/>
          </a:prstGeom>
          <a:noFill/>
        </p:spPr>
        <p:txBody>
          <a:bodyPr wrap="square" rtlCol="0">
            <a:spAutoFit/>
          </a:bodyPr>
          <a:lstStyle/>
          <a:p>
            <a:r>
              <a:rPr lang="en-US" dirty="0" smtClean="0"/>
              <a:t>(((?* ?x) I remember (?* ?y))</a:t>
            </a:r>
          </a:p>
          <a:p>
            <a:r>
              <a:rPr lang="en-US" dirty="0" smtClean="0"/>
              <a:t>  (Do you often think of ?y)</a:t>
            </a:r>
          </a:p>
          <a:p>
            <a:r>
              <a:rPr lang="en-US" dirty="0" smtClean="0"/>
              <a:t>  (Does thinking of ?y bring anything else to mind?)</a:t>
            </a:r>
          </a:p>
          <a:p>
            <a:r>
              <a:rPr lang="en-US" dirty="0" smtClean="0"/>
              <a:t>  (What else do you remember)</a:t>
            </a:r>
          </a:p>
          <a:p>
            <a:r>
              <a:rPr lang="en-US" dirty="0" smtClean="0"/>
              <a:t>  (Why do you recall ?y right now?)</a:t>
            </a:r>
          </a:p>
          <a:p>
            <a:r>
              <a:rPr lang="en-US" dirty="0" smtClean="0"/>
              <a:t>  (What in the present situation reminds you of ?y)</a:t>
            </a:r>
          </a:p>
          <a:p>
            <a:r>
              <a:rPr lang="en-US" dirty="0" smtClean="0"/>
              <a:t>  (What is the connection between me and ?y))</a:t>
            </a:r>
          </a:p>
          <a:p>
            <a:r>
              <a:rPr lang="en-US" dirty="0" smtClean="0"/>
              <a:t>((((?* ?x) do you remember (?* ?y))</a:t>
            </a:r>
          </a:p>
          <a:p>
            <a:r>
              <a:rPr lang="en-US" dirty="0" smtClean="0"/>
              <a:t>  (Did you think I would forget ?y ?)</a:t>
            </a:r>
          </a:p>
          <a:p>
            <a:r>
              <a:rPr lang="en-US" dirty="0" smtClean="0"/>
              <a:t>  (Why do you think I should recall ?y now)</a:t>
            </a:r>
          </a:p>
          <a:p>
            <a:r>
              <a:rPr lang="en-US" dirty="0" smtClean="0"/>
              <a:t>  (What about ?y)</a:t>
            </a:r>
          </a:p>
          <a:p>
            <a:r>
              <a:rPr lang="en-US" dirty="0" smtClean="0"/>
              <a:t>  (You mentioned ?y))</a:t>
            </a:r>
          </a:p>
          <a:p>
            <a:r>
              <a:rPr lang="en-US" dirty="0" smtClean="0"/>
              <a:t>(((?* ?x) if (?* ?y))</a:t>
            </a:r>
          </a:p>
          <a:p>
            <a:r>
              <a:rPr lang="en-US" dirty="0" smtClean="0"/>
              <a:t>  (Do you really think its likely that ?y)</a:t>
            </a:r>
          </a:p>
          <a:p>
            <a:r>
              <a:rPr lang="en-US" dirty="0" smtClean="0"/>
              <a:t>  (Do you wish that ?y)</a:t>
            </a:r>
          </a:p>
          <a:p>
            <a:r>
              <a:rPr lang="en-US" dirty="0" smtClean="0"/>
              <a:t>  (What do you think about ?y)</a:t>
            </a:r>
          </a:p>
          <a:p>
            <a:r>
              <a:rPr lang="en-US" dirty="0" smtClean="0"/>
              <a:t>  (Really-- if ?y))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Eliza Rules</a:t>
            </a:r>
            <a:endParaRPr lang="en-US" dirty="0">
              <a:solidFill>
                <a:srgbClr val="FF0000"/>
              </a:solidFill>
            </a:endParaRPr>
          </a:p>
        </p:txBody>
      </p:sp>
      <p:sp>
        <p:nvSpPr>
          <p:cNvPr id="3" name="TextBox 2"/>
          <p:cNvSpPr txBox="1"/>
          <p:nvPr/>
        </p:nvSpPr>
        <p:spPr>
          <a:xfrm>
            <a:off x="0" y="733246"/>
            <a:ext cx="4648199" cy="6124754"/>
          </a:xfrm>
          <a:prstGeom prst="rect">
            <a:avLst/>
          </a:prstGeom>
          <a:noFill/>
        </p:spPr>
        <p:txBody>
          <a:bodyPr wrap="square" rtlCol="0">
            <a:spAutoFit/>
          </a:bodyPr>
          <a:lstStyle/>
          <a:p>
            <a:r>
              <a:rPr lang="en-US" sz="1400" dirty="0" smtClean="0"/>
              <a:t>(((?* ?x) I dreamed about (?* ?y))</a:t>
            </a:r>
          </a:p>
          <a:p>
            <a:r>
              <a:rPr lang="en-US" sz="1400" dirty="0" smtClean="0"/>
              <a:t>  (Really-- ?y)</a:t>
            </a:r>
          </a:p>
          <a:p>
            <a:r>
              <a:rPr lang="en-US" sz="1400" dirty="0" smtClean="0"/>
              <a:t>  (Have you ever fantasized ?y while you were awake?)</a:t>
            </a:r>
          </a:p>
          <a:p>
            <a:r>
              <a:rPr lang="en-US" sz="1400" dirty="0" smtClean="0"/>
              <a:t>  (Have you dreamed about ?y before?))</a:t>
            </a:r>
          </a:p>
          <a:p>
            <a:r>
              <a:rPr lang="en-US" sz="1400" dirty="0" smtClean="0"/>
              <a:t>(((?* ?x) dream about (?* ?y))</a:t>
            </a:r>
          </a:p>
          <a:p>
            <a:r>
              <a:rPr lang="en-US" sz="1400" dirty="0" smtClean="0"/>
              <a:t>  (How do you feel about ?y in reality?))</a:t>
            </a:r>
          </a:p>
          <a:p>
            <a:r>
              <a:rPr lang="en-US" sz="1400" dirty="0" smtClean="0"/>
              <a:t>(((?* ?x) dream (?* ?y))</a:t>
            </a:r>
          </a:p>
          <a:p>
            <a:r>
              <a:rPr lang="en-US" sz="1400" dirty="0" smtClean="0"/>
              <a:t>  (What does this dream suggest to you?)</a:t>
            </a:r>
          </a:p>
          <a:p>
            <a:r>
              <a:rPr lang="en-US" sz="1400" dirty="0" smtClean="0"/>
              <a:t>  (Do you dream often?)</a:t>
            </a:r>
          </a:p>
          <a:p>
            <a:r>
              <a:rPr lang="en-US" sz="1400" dirty="0" smtClean="0"/>
              <a:t>  (What persons appear in your dreams?)</a:t>
            </a:r>
          </a:p>
          <a:p>
            <a:r>
              <a:rPr lang="en-US" sz="1400" dirty="0" smtClean="0"/>
              <a:t>  (Don't you believe that dream has to do with your problem?))</a:t>
            </a:r>
          </a:p>
          <a:p>
            <a:r>
              <a:rPr lang="en-US" sz="1400" dirty="0" smtClean="0"/>
              <a:t>(((?* ?x) my mother (?* ?y))</a:t>
            </a:r>
          </a:p>
          <a:p>
            <a:r>
              <a:rPr lang="en-US" sz="1400" dirty="0" smtClean="0"/>
              <a:t>  (Who else in your family ?y)</a:t>
            </a:r>
          </a:p>
          <a:p>
            <a:r>
              <a:rPr lang="en-US" sz="1400" dirty="0" smtClean="0"/>
              <a:t>  (Tell me more about your family))</a:t>
            </a:r>
          </a:p>
          <a:p>
            <a:r>
              <a:rPr lang="en-US" sz="1400" dirty="0" smtClean="0"/>
              <a:t>(((?* ?x) my father (?* ?y))</a:t>
            </a:r>
          </a:p>
          <a:p>
            <a:r>
              <a:rPr lang="en-US" sz="1400" dirty="0" smtClean="0"/>
              <a:t>  (Your father)</a:t>
            </a:r>
          </a:p>
          <a:p>
            <a:r>
              <a:rPr lang="en-US" sz="1400" dirty="0" smtClean="0"/>
              <a:t>  (Does he influence you strongly?)</a:t>
            </a:r>
          </a:p>
          <a:p>
            <a:r>
              <a:rPr lang="en-US" sz="1400" dirty="0" smtClean="0"/>
              <a:t>  (What else comes to mind when you think of your father?))</a:t>
            </a:r>
          </a:p>
          <a:p>
            <a:r>
              <a:rPr lang="en-US" sz="1400" dirty="0" smtClean="0"/>
              <a:t>(((?* ?x) I want (?* ?y))</a:t>
            </a:r>
          </a:p>
          <a:p>
            <a:r>
              <a:rPr lang="en-US" sz="1400" dirty="0" smtClean="0"/>
              <a:t>  (What would it mean if you got ?y)</a:t>
            </a:r>
          </a:p>
          <a:p>
            <a:r>
              <a:rPr lang="en-US" sz="1400" dirty="0" smtClean="0"/>
              <a:t>  (Why do you want ?y)</a:t>
            </a:r>
          </a:p>
          <a:p>
            <a:r>
              <a:rPr lang="en-US" sz="1400" dirty="0" smtClean="0"/>
              <a:t>  (Suppose you got ?y soon))</a:t>
            </a:r>
          </a:p>
          <a:p>
            <a:r>
              <a:rPr lang="en-US" sz="1400" dirty="0" smtClean="0"/>
              <a:t>(((?* ?x) if (?* ?y))</a:t>
            </a:r>
          </a:p>
          <a:p>
            <a:r>
              <a:rPr lang="en-US" sz="1400" dirty="0" smtClean="0"/>
              <a:t>  (Do you really think its likely that ?y)</a:t>
            </a:r>
          </a:p>
          <a:p>
            <a:r>
              <a:rPr lang="en-US" sz="1400" dirty="0" smtClean="0"/>
              <a:t>  (Do you wish that ?y)</a:t>
            </a:r>
          </a:p>
          <a:p>
            <a:r>
              <a:rPr lang="en-US" sz="1400" dirty="0" smtClean="0"/>
              <a:t>  (What do you think about ?y)</a:t>
            </a:r>
          </a:p>
          <a:p>
            <a:r>
              <a:rPr lang="en-US" sz="1400" dirty="0" smtClean="0"/>
              <a:t>  (Really-- if ?y))</a:t>
            </a:r>
          </a:p>
        </p:txBody>
      </p:sp>
      <p:sp>
        <p:nvSpPr>
          <p:cNvPr id="4" name="TextBox 3"/>
          <p:cNvSpPr txBox="1"/>
          <p:nvPr/>
        </p:nvSpPr>
        <p:spPr>
          <a:xfrm>
            <a:off x="4572000" y="948690"/>
            <a:ext cx="4572000" cy="5909310"/>
          </a:xfrm>
          <a:prstGeom prst="rect">
            <a:avLst/>
          </a:prstGeom>
          <a:noFill/>
        </p:spPr>
        <p:txBody>
          <a:bodyPr wrap="square" rtlCol="0">
            <a:spAutoFit/>
          </a:bodyPr>
          <a:lstStyle/>
          <a:p>
            <a:r>
              <a:rPr lang="en-US" sz="1400" dirty="0" smtClean="0"/>
              <a:t>(((?* ?x) no (?* ?y))</a:t>
            </a:r>
          </a:p>
          <a:p>
            <a:r>
              <a:rPr lang="en-US" sz="1400" dirty="0" smtClean="0"/>
              <a:t>  (Why not?)</a:t>
            </a:r>
          </a:p>
          <a:p>
            <a:r>
              <a:rPr lang="en-US" sz="1400" dirty="0" smtClean="0"/>
              <a:t>  (You are being a bit negative)</a:t>
            </a:r>
          </a:p>
          <a:p>
            <a:r>
              <a:rPr lang="en-US" sz="1400" dirty="0" smtClean="0"/>
              <a:t>  (Are you saying "NO" just to be negative?))</a:t>
            </a:r>
          </a:p>
          <a:p>
            <a:r>
              <a:rPr lang="en-US" sz="1400" dirty="0" smtClean="0"/>
              <a:t>(((?* ?x) I was (?* ?y))</a:t>
            </a:r>
          </a:p>
          <a:p>
            <a:r>
              <a:rPr lang="en-US" sz="1400" dirty="0" smtClean="0"/>
              <a:t>  (Were you really?)</a:t>
            </a:r>
          </a:p>
          <a:p>
            <a:r>
              <a:rPr lang="en-US" sz="1400" dirty="0" smtClean="0"/>
              <a:t>  (Perhaps I already knew you were ?y)</a:t>
            </a:r>
          </a:p>
          <a:p>
            <a:r>
              <a:rPr lang="en-US" sz="1400" dirty="0" smtClean="0"/>
              <a:t>  (Why do you tell me you were ?y now?))</a:t>
            </a:r>
          </a:p>
          <a:p>
            <a:r>
              <a:rPr lang="en-US" sz="1400" dirty="0" smtClean="0"/>
              <a:t>(((?* ?x) I am glad (?* ?y))</a:t>
            </a:r>
          </a:p>
          <a:p>
            <a:r>
              <a:rPr lang="en-US" sz="1400" dirty="0" smtClean="0"/>
              <a:t>  (How have I helped you to be ?y)</a:t>
            </a:r>
          </a:p>
          <a:p>
            <a:r>
              <a:rPr lang="en-US" sz="1400" dirty="0" smtClean="0"/>
              <a:t>  (What makes you happy just now)</a:t>
            </a:r>
          </a:p>
          <a:p>
            <a:r>
              <a:rPr lang="en-US" sz="1400" dirty="0" smtClean="0"/>
              <a:t>  (Can you explain why you are suddenly ?y)) (((?* ?x) I am sad (?* ?y))</a:t>
            </a:r>
          </a:p>
          <a:p>
            <a:r>
              <a:rPr lang="en-US" sz="1400" dirty="0" smtClean="0"/>
              <a:t>  (I am sorry to hear you are depressed)</a:t>
            </a:r>
          </a:p>
          <a:p>
            <a:r>
              <a:rPr lang="en-US" sz="1400" dirty="0" smtClean="0"/>
              <a:t>  (I'm sure its not pleasant to be sad))</a:t>
            </a:r>
          </a:p>
          <a:p>
            <a:r>
              <a:rPr lang="en-US" sz="1400" dirty="0" smtClean="0"/>
              <a:t>(((?* ?x) are like (?* ?y))</a:t>
            </a:r>
          </a:p>
          <a:p>
            <a:r>
              <a:rPr lang="en-US" sz="1400" dirty="0" smtClean="0"/>
              <a:t>  (What resemblance do you see between ?x and ?y))</a:t>
            </a:r>
          </a:p>
          <a:p>
            <a:r>
              <a:rPr lang="en-US" sz="1400" dirty="0" smtClean="0"/>
              <a:t>(((?* ?x) is like (?* ?y))</a:t>
            </a:r>
          </a:p>
          <a:p>
            <a:r>
              <a:rPr lang="en-US" sz="1400" dirty="0" smtClean="0"/>
              <a:t>  (In what way is it that ?x is like ?y)</a:t>
            </a:r>
          </a:p>
          <a:p>
            <a:r>
              <a:rPr lang="en-US" sz="1400" dirty="0" smtClean="0"/>
              <a:t>  (What resemblance do you see?)</a:t>
            </a:r>
          </a:p>
          <a:p>
            <a:r>
              <a:rPr lang="en-US" sz="1400" dirty="0" smtClean="0"/>
              <a:t>  (Could there really be some connection?) </a:t>
            </a:r>
          </a:p>
          <a:p>
            <a:r>
              <a:rPr lang="en-US" sz="1400" dirty="0" smtClean="0"/>
              <a:t>  (How?))</a:t>
            </a:r>
          </a:p>
          <a:p>
            <a:r>
              <a:rPr lang="en-US" sz="1400" dirty="0" smtClean="0"/>
              <a:t>(((?* ?x) alike (?* ?y))</a:t>
            </a:r>
          </a:p>
          <a:p>
            <a:r>
              <a:rPr lang="en-US" sz="1400" dirty="0" smtClean="0"/>
              <a:t>  (In what way?)</a:t>
            </a:r>
          </a:p>
          <a:p>
            <a:r>
              <a:rPr lang="en-US" sz="1400" dirty="0" smtClean="0"/>
              <a:t>  (What similarities are there?))</a:t>
            </a:r>
          </a:p>
          <a:p>
            <a:r>
              <a:rPr lang="en-US" sz="1400" dirty="0" smtClean="0"/>
              <a:t>(((?* ?x) same (?* ?y))</a:t>
            </a:r>
          </a:p>
          <a:p>
            <a:r>
              <a:rPr lang="en-US" sz="1400" dirty="0" smtClean="0"/>
              <a:t>  (What other connections do you see?))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We sometimes want to “match” statements</a:t>
            </a:r>
          </a:p>
          <a:p>
            <a:pPr lvl="1">
              <a:buFont typeface="Wingdings" pitchFamily="2" charset="2"/>
              <a:buChar char="Ø"/>
            </a:pPr>
            <a:r>
              <a:rPr lang="en-US" dirty="0" smtClean="0"/>
              <a:t>-dog(?x) v feathers(?x)</a:t>
            </a:r>
          </a:p>
          <a:p>
            <a:pPr lvl="1">
              <a:buFont typeface="Wingdings" pitchFamily="2" charset="2"/>
              <a:buChar char="Ø"/>
            </a:pPr>
            <a:r>
              <a:rPr lang="en-US" dirty="0" smtClean="0"/>
              <a:t>Feathers(</a:t>
            </a:r>
            <a:r>
              <a:rPr lang="en-US" dirty="0" err="1" smtClean="0"/>
              <a:t>Tweety</a:t>
            </a:r>
            <a:r>
              <a:rPr lang="en-US" dirty="0" smtClean="0"/>
              <a:t>)</a:t>
            </a:r>
          </a:p>
          <a:p>
            <a:pPr lvl="1">
              <a:buFont typeface="Wingdings" pitchFamily="2" charset="2"/>
              <a:buChar char="Ø"/>
            </a:pPr>
            <a:r>
              <a:rPr lang="en-US" dirty="0" smtClean="0"/>
              <a:t>Dog(Rufus)</a:t>
            </a:r>
          </a:p>
          <a:p>
            <a:pPr lvl="1">
              <a:buFont typeface="Wingdings" pitchFamily="2" charset="2"/>
              <a:buChar char="Ø"/>
            </a:pPr>
            <a:r>
              <a:rPr lang="en-US" dirty="0" smtClean="0"/>
              <a:t>(?x </a:t>
            </a:r>
            <a:r>
              <a:rPr lang="en-US" dirty="0" err="1" smtClean="0"/>
              <a:t>Tweety</a:t>
            </a:r>
            <a:r>
              <a:rPr lang="en-US" dirty="0" smtClean="0"/>
              <a:t>)</a:t>
            </a:r>
          </a:p>
          <a:p>
            <a:r>
              <a:rPr lang="en-US" dirty="0" smtClean="0"/>
              <a:t>The match needs to be consistent</a:t>
            </a:r>
          </a:p>
          <a:p>
            <a:r>
              <a:rPr lang="en-US" dirty="0" smtClean="0"/>
              <a:t>During the match we build a </a:t>
            </a:r>
            <a:r>
              <a:rPr lang="en-US" dirty="0" smtClean="0">
                <a:solidFill>
                  <a:srgbClr val="0000CC"/>
                </a:solidFill>
              </a:rPr>
              <a:t>binding list</a:t>
            </a:r>
          </a:p>
          <a:p>
            <a:r>
              <a:rPr lang="en-US" dirty="0" smtClean="0"/>
              <a:t>Example</a:t>
            </a:r>
          </a:p>
          <a:p>
            <a:pPr lvl="1">
              <a:buFont typeface="Wingdings" pitchFamily="2" charset="2"/>
              <a:buChar char="Ø"/>
            </a:pPr>
            <a:r>
              <a:rPr lang="en-US" dirty="0" smtClean="0"/>
              <a:t>-hold(P1, ?card) ^ -hold(P2, ?card) ^ -hold(P3, ?card) -&gt; solution(?card)</a:t>
            </a:r>
          </a:p>
          <a:p>
            <a:pPr lvl="1">
              <a:buFont typeface="Wingdings" pitchFamily="2" charset="2"/>
              <a:buChar char="Ø"/>
            </a:pPr>
            <a:r>
              <a:rPr lang="en-US" dirty="0" smtClean="0"/>
              <a:t>-hold(P1, Rope) ^ -hold(P2, Rope) ^ -hold(P3, Rope)</a:t>
            </a:r>
          </a:p>
          <a:p>
            <a:pPr lvl="1">
              <a:buFont typeface="Wingdings" pitchFamily="2" charset="2"/>
              <a:buChar char="Ø"/>
            </a:pPr>
            <a:r>
              <a:rPr lang="en-US" dirty="0" smtClean="0"/>
              <a:t>If we substitute ?card with Rope everywhere (?card Rope) then statement is equivalent to the left-hand side of the rule</a:t>
            </a:r>
          </a:p>
          <a:p>
            <a:r>
              <a:rPr lang="en-US" dirty="0" smtClean="0"/>
              <a:t>Two expressions are </a:t>
            </a:r>
            <a:r>
              <a:rPr lang="en-US" dirty="0" err="1" smtClean="0">
                <a:solidFill>
                  <a:srgbClr val="FF0000"/>
                </a:solidFill>
              </a:rPr>
              <a:t>unifiable</a:t>
            </a:r>
            <a:r>
              <a:rPr lang="en-US" dirty="0" smtClean="0"/>
              <a:t> </a:t>
            </a:r>
            <a:r>
              <a:rPr lang="en-US" dirty="0" err="1" smtClean="0"/>
              <a:t>iff</a:t>
            </a:r>
            <a:r>
              <a:rPr lang="en-US" dirty="0" smtClean="0"/>
              <a:t> there exists a </a:t>
            </a:r>
            <a:r>
              <a:rPr lang="en-US" dirty="0" err="1" smtClean="0"/>
              <a:t>subsitution</a:t>
            </a:r>
            <a:r>
              <a:rPr lang="en-US" dirty="0" smtClean="0"/>
              <a:t> list (binding list) that, when applied to both expressions, makes them the same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Eliza Rules</a:t>
            </a:r>
            <a:endParaRPr lang="en-US" dirty="0">
              <a:solidFill>
                <a:srgbClr val="FF0000"/>
              </a:solidFill>
            </a:endParaRPr>
          </a:p>
        </p:txBody>
      </p:sp>
      <p:sp>
        <p:nvSpPr>
          <p:cNvPr id="3" name="TextBox 2"/>
          <p:cNvSpPr txBox="1"/>
          <p:nvPr/>
        </p:nvSpPr>
        <p:spPr>
          <a:xfrm>
            <a:off x="0" y="733246"/>
            <a:ext cx="4648199" cy="5478423"/>
          </a:xfrm>
          <a:prstGeom prst="rect">
            <a:avLst/>
          </a:prstGeom>
          <a:noFill/>
        </p:spPr>
        <p:txBody>
          <a:bodyPr wrap="square" rtlCol="0">
            <a:spAutoFit/>
          </a:bodyPr>
          <a:lstStyle/>
          <a:p>
            <a:r>
              <a:rPr lang="en-US" sz="1400" dirty="0" smtClean="0"/>
              <a:t>(((?* ?x) I was (?* ?y))</a:t>
            </a:r>
          </a:p>
          <a:p>
            <a:r>
              <a:rPr lang="en-US" sz="1400" dirty="0" smtClean="0"/>
              <a:t>  (Were you really?)</a:t>
            </a:r>
          </a:p>
          <a:p>
            <a:r>
              <a:rPr lang="en-US" sz="1400" dirty="0" smtClean="0"/>
              <a:t>  (Perhaps I already knew you were ?y)</a:t>
            </a:r>
          </a:p>
          <a:p>
            <a:r>
              <a:rPr lang="en-US" sz="1400" dirty="0" smtClean="0"/>
              <a:t>  (Why do you tell me you were ?y now?))</a:t>
            </a:r>
          </a:p>
          <a:p>
            <a:r>
              <a:rPr lang="en-US" sz="1400" dirty="0" smtClean="0"/>
              <a:t>(((?* ?x) was I (?* ?y))</a:t>
            </a:r>
          </a:p>
          <a:p>
            <a:r>
              <a:rPr lang="en-US" sz="1400" dirty="0" smtClean="0"/>
              <a:t>  (What if you were ?y ?)</a:t>
            </a:r>
          </a:p>
          <a:p>
            <a:r>
              <a:rPr lang="en-US" sz="1400" dirty="0" smtClean="0"/>
              <a:t>  (Do you thin you were ?y)</a:t>
            </a:r>
          </a:p>
          <a:p>
            <a:r>
              <a:rPr lang="en-US" sz="1400" dirty="0" smtClean="0"/>
              <a:t>  (What would it mean if you were ?y))</a:t>
            </a:r>
          </a:p>
          <a:p>
            <a:r>
              <a:rPr lang="en-US" sz="1400" dirty="0" smtClean="0"/>
              <a:t>(((?* ?x) I am (?* ?y))</a:t>
            </a:r>
          </a:p>
          <a:p>
            <a:r>
              <a:rPr lang="en-US" sz="1400" dirty="0" smtClean="0"/>
              <a:t>  (In what way are you ?y)</a:t>
            </a:r>
          </a:p>
          <a:p>
            <a:r>
              <a:rPr lang="en-US" sz="1400" dirty="0" smtClean="0"/>
              <a:t>  (Do you want to be ?y ?))</a:t>
            </a:r>
          </a:p>
          <a:p>
            <a:r>
              <a:rPr lang="en-US" sz="1400" dirty="0" smtClean="0"/>
              <a:t>(((?* ?x) am I (?* ?y))</a:t>
            </a:r>
          </a:p>
          <a:p>
            <a:r>
              <a:rPr lang="en-US" sz="1400" dirty="0" smtClean="0"/>
              <a:t>  (Do you believe you are ?y)</a:t>
            </a:r>
          </a:p>
          <a:p>
            <a:r>
              <a:rPr lang="en-US" sz="1400" dirty="0" smtClean="0"/>
              <a:t>  (Would you want to be ?y)</a:t>
            </a:r>
          </a:p>
          <a:p>
            <a:r>
              <a:rPr lang="en-US" sz="1400" dirty="0" smtClean="0"/>
              <a:t>  (You wish I would tell you </a:t>
            </a:r>
            <a:r>
              <a:rPr lang="en-US" sz="1400" dirty="0" err="1" smtClean="0"/>
              <a:t>you</a:t>
            </a:r>
            <a:r>
              <a:rPr lang="en-US" sz="1400" dirty="0" smtClean="0"/>
              <a:t> are ?y)</a:t>
            </a:r>
          </a:p>
          <a:p>
            <a:r>
              <a:rPr lang="en-US" sz="1400" dirty="0" smtClean="0"/>
              <a:t>  (What would it mean if you were ?y))</a:t>
            </a:r>
          </a:p>
          <a:p>
            <a:r>
              <a:rPr lang="en-US" sz="1400" dirty="0" smtClean="0"/>
              <a:t>(((?* ?x) am (?* ?y))</a:t>
            </a:r>
          </a:p>
          <a:p>
            <a:r>
              <a:rPr lang="en-US" sz="1400" dirty="0" smtClean="0"/>
              <a:t>  (Why do you say "AM?")</a:t>
            </a:r>
          </a:p>
          <a:p>
            <a:r>
              <a:rPr lang="en-US" sz="1400" dirty="0" smtClean="0"/>
              <a:t>  (I don't understand that))</a:t>
            </a:r>
          </a:p>
          <a:p>
            <a:r>
              <a:rPr lang="en-US" sz="1400" dirty="0" smtClean="0"/>
              <a:t>(((?* ?x) are you (?* ?y))</a:t>
            </a:r>
          </a:p>
          <a:p>
            <a:r>
              <a:rPr lang="en-US" sz="1400" dirty="0" smtClean="0"/>
              <a:t>  (Why are you interested in whether I am ?y or not?)</a:t>
            </a:r>
          </a:p>
          <a:p>
            <a:r>
              <a:rPr lang="en-US" sz="1400" dirty="0" smtClean="0"/>
              <a:t>  (Would you prefer if I weren't ?y)</a:t>
            </a:r>
          </a:p>
          <a:p>
            <a:r>
              <a:rPr lang="en-US" sz="1400" dirty="0" smtClean="0"/>
              <a:t>  (Perhaps I am ?y in your fantasies))</a:t>
            </a:r>
          </a:p>
          <a:p>
            <a:r>
              <a:rPr lang="en-US" sz="1400" dirty="0" smtClean="0"/>
              <a:t>(((?* ?x) you are (?* ?y))</a:t>
            </a:r>
          </a:p>
          <a:p>
            <a:r>
              <a:rPr lang="en-US" sz="1400" dirty="0" smtClean="0"/>
              <a:t>  (What makes you think I am ?y ?))</a:t>
            </a:r>
          </a:p>
        </p:txBody>
      </p:sp>
      <p:sp>
        <p:nvSpPr>
          <p:cNvPr id="4" name="TextBox 3"/>
          <p:cNvSpPr txBox="1"/>
          <p:nvPr/>
        </p:nvSpPr>
        <p:spPr>
          <a:xfrm>
            <a:off x="4572000" y="948690"/>
            <a:ext cx="4572000" cy="2031325"/>
          </a:xfrm>
          <a:prstGeom prst="rect">
            <a:avLst/>
          </a:prstGeom>
          <a:noFill/>
        </p:spPr>
        <p:txBody>
          <a:bodyPr wrap="square" rtlCol="0">
            <a:spAutoFit/>
          </a:bodyPr>
          <a:lstStyle/>
          <a:p>
            <a:r>
              <a:rPr lang="en-US" sz="1400" dirty="0" smtClean="0"/>
              <a:t>…</a:t>
            </a:r>
          </a:p>
          <a:p>
            <a:endParaRPr lang="en-US" sz="1400" dirty="0" smtClean="0"/>
          </a:p>
          <a:p>
            <a:r>
              <a:rPr lang="en-US" sz="1400" dirty="0" smtClean="0"/>
              <a:t>(((?* ?x))</a:t>
            </a:r>
          </a:p>
          <a:p>
            <a:r>
              <a:rPr lang="en-US" sz="1400" dirty="0" smtClean="0"/>
              <a:t>   (Very interesting)</a:t>
            </a:r>
          </a:p>
          <a:p>
            <a:r>
              <a:rPr lang="en-US" sz="1400" dirty="0" smtClean="0"/>
              <a:t>   (I am not sure I understand you fully)</a:t>
            </a:r>
          </a:p>
          <a:p>
            <a:r>
              <a:rPr lang="en-US" sz="1400" dirty="0" smtClean="0"/>
              <a:t>   (What does that suggest to you?)</a:t>
            </a:r>
          </a:p>
          <a:p>
            <a:r>
              <a:rPr lang="en-US" sz="1400" dirty="0" smtClean="0"/>
              <a:t>   (Please continue)</a:t>
            </a:r>
          </a:p>
          <a:p>
            <a:r>
              <a:rPr lang="en-US" sz="1400" dirty="0" smtClean="0"/>
              <a:t>   (Go on)</a:t>
            </a:r>
          </a:p>
          <a:p>
            <a:r>
              <a:rPr lang="en-US" sz="1400" dirty="0" smtClean="0"/>
              <a:t>   (Do you feel strongly about discussing such things?))))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Sample Run</a:t>
            </a:r>
            <a:endParaRPr lang="en-US" dirty="0">
              <a:solidFill>
                <a:srgbClr val="FF0000"/>
              </a:solidFill>
            </a:endParaRPr>
          </a:p>
        </p:txBody>
      </p:sp>
      <p:sp>
        <p:nvSpPr>
          <p:cNvPr id="5" name="TextBox 4"/>
          <p:cNvSpPr txBox="1"/>
          <p:nvPr/>
        </p:nvSpPr>
        <p:spPr>
          <a:xfrm>
            <a:off x="304800" y="1524000"/>
            <a:ext cx="7530267" cy="4247317"/>
          </a:xfrm>
          <a:prstGeom prst="rect">
            <a:avLst/>
          </a:prstGeom>
          <a:noFill/>
        </p:spPr>
        <p:txBody>
          <a:bodyPr wrap="none" rtlCol="0">
            <a:spAutoFit/>
          </a:bodyPr>
          <a:lstStyle/>
          <a:p>
            <a:r>
              <a:rPr lang="en-US" dirty="0" smtClean="0"/>
              <a:t>#&lt;STRING-CHAR-FILE-STREAM #"out"&gt; </a:t>
            </a:r>
          </a:p>
          <a:p>
            <a:r>
              <a:rPr lang="en-US" dirty="0" smtClean="0"/>
              <a:t>&gt; (hello there </a:t>
            </a:r>
            <a:r>
              <a:rPr lang="en-US" dirty="0" err="1" smtClean="0"/>
              <a:t>eliza</a:t>
            </a:r>
            <a:r>
              <a:rPr lang="en-US" dirty="0" smtClean="0"/>
              <a:t>) </a:t>
            </a:r>
          </a:p>
          <a:p>
            <a:r>
              <a:rPr lang="en-US" dirty="0" smtClean="0"/>
              <a:t>&gt; (</a:t>
            </a:r>
            <a:r>
              <a:rPr lang="en-US" dirty="0" err="1" smtClean="0"/>
              <a:t>eliza</a:t>
            </a:r>
            <a:r>
              <a:rPr lang="en-US" dirty="0" smtClean="0"/>
              <a:t>) </a:t>
            </a:r>
          </a:p>
          <a:p>
            <a:pPr>
              <a:buFont typeface="Wingdings"/>
              <a:buChar char="Ø"/>
            </a:pPr>
            <a:endParaRPr lang="en-US" dirty="0" smtClean="0"/>
          </a:p>
          <a:p>
            <a:r>
              <a:rPr lang="en-US" dirty="0" smtClean="0"/>
              <a:t>ELIZA&gt; (hello there </a:t>
            </a:r>
            <a:r>
              <a:rPr lang="en-US" dirty="0" err="1" smtClean="0"/>
              <a:t>eliza</a:t>
            </a:r>
            <a:r>
              <a:rPr lang="en-US" dirty="0" smtClean="0"/>
              <a:t>)(HOW DO YOU DO. PLEASE STATE YOUR PROBLEM.) </a:t>
            </a:r>
          </a:p>
          <a:p>
            <a:r>
              <a:rPr lang="en-US" dirty="0" smtClean="0"/>
              <a:t>ELIZA&gt; (computer are like students)(DO COMPUTERS WORRY YOU?) </a:t>
            </a:r>
          </a:p>
          <a:p>
            <a:r>
              <a:rPr lang="en-US" dirty="0" smtClean="0"/>
              <a:t>ELIZA&gt; (computers are like students)</a:t>
            </a:r>
          </a:p>
          <a:p>
            <a:r>
              <a:rPr lang="en-US" dirty="0" smtClean="0"/>
              <a:t>   (WHAT RESEMBLANCE DO YOU SEE BETWEEN COMPUTERS AND STUDENTS) </a:t>
            </a:r>
          </a:p>
          <a:p>
            <a:r>
              <a:rPr lang="en-US" dirty="0" smtClean="0"/>
              <a:t>ELIZA&gt; (they both run if they see programs)(REALLY-- IF THEY SEE PROGRAMS) </a:t>
            </a:r>
          </a:p>
          <a:p>
            <a:r>
              <a:rPr lang="en-US" dirty="0" smtClean="0"/>
              <a:t>ELIZA&gt; (yes that is correct)(YOU ARE SURE) </a:t>
            </a:r>
          </a:p>
          <a:p>
            <a:r>
              <a:rPr lang="en-US" dirty="0" smtClean="0"/>
              <a:t>ELIZA&gt; (yes)(I UNDERSTAND) </a:t>
            </a:r>
          </a:p>
          <a:p>
            <a:r>
              <a:rPr lang="en-US" dirty="0" smtClean="0"/>
              <a:t>ELIZA&gt; (what computer is your mother)(DO COMPUTERS WORRY YOU?) </a:t>
            </a:r>
          </a:p>
          <a:p>
            <a:r>
              <a:rPr lang="en-US" dirty="0" smtClean="0"/>
              <a:t>ELIZA&gt; (only your mother)(PLEASE CONTINUE) </a:t>
            </a:r>
          </a:p>
          <a:p>
            <a:r>
              <a:rPr lang="en-US" dirty="0" smtClean="0"/>
              <a:t>ELIZA&gt; (my mother is not a computer)</a:t>
            </a:r>
          </a:p>
          <a:p>
            <a:r>
              <a:rPr lang="en-US" dirty="0" smtClean="0"/>
              <a:t>  (WHAT DO YOU THINK MACHINES HAVE TO DO WITH YOUR PROBLEM?)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Sample Run</a:t>
            </a:r>
            <a:endParaRPr lang="en-US" dirty="0">
              <a:solidFill>
                <a:srgbClr val="FF0000"/>
              </a:solidFill>
            </a:endParaRPr>
          </a:p>
        </p:txBody>
      </p:sp>
      <p:sp>
        <p:nvSpPr>
          <p:cNvPr id="5" name="TextBox 4"/>
          <p:cNvSpPr txBox="1"/>
          <p:nvPr/>
        </p:nvSpPr>
        <p:spPr>
          <a:xfrm>
            <a:off x="304800" y="1524000"/>
            <a:ext cx="8831841" cy="3416320"/>
          </a:xfrm>
          <a:prstGeom prst="rect">
            <a:avLst/>
          </a:prstGeom>
          <a:noFill/>
        </p:spPr>
        <p:txBody>
          <a:bodyPr wrap="none" rtlCol="0">
            <a:spAutoFit/>
          </a:bodyPr>
          <a:lstStyle/>
          <a:p>
            <a:r>
              <a:rPr lang="en-US" dirty="0" smtClean="0"/>
              <a:t>ELIZA&gt; (my mother is not a machine)(TELL ME MORE ABOUT YOUR FAMILY) </a:t>
            </a:r>
          </a:p>
          <a:p>
            <a:r>
              <a:rPr lang="en-US" dirty="0" smtClean="0"/>
              <a:t>ELIZA&gt; (my father is not a machine either)(DOES HE INFLUENCE YOU STRONGLY?) </a:t>
            </a:r>
          </a:p>
          <a:p>
            <a:r>
              <a:rPr lang="en-US" dirty="0" smtClean="0"/>
              <a:t>ELIZA&gt; (no)(YOU ARE BEING A BIT NEGATIVE) </a:t>
            </a:r>
          </a:p>
          <a:p>
            <a:r>
              <a:rPr lang="en-US" dirty="0" smtClean="0"/>
              <a:t>ELIZA&gt; (yes)(YOU ARE SURE) </a:t>
            </a:r>
          </a:p>
          <a:p>
            <a:r>
              <a:rPr lang="en-US" dirty="0" smtClean="0"/>
              <a:t>ELIZA&gt; (</a:t>
            </a:r>
            <a:r>
              <a:rPr lang="en-US" dirty="0" err="1" smtClean="0"/>
              <a:t>i</a:t>
            </a:r>
            <a:r>
              <a:rPr lang="en-US" dirty="0" smtClean="0"/>
              <a:t> want to stop this conversation)(WHY DO YOU WANT TO STOP THIS CONVERSATION)</a:t>
            </a:r>
          </a:p>
          <a:p>
            <a:r>
              <a:rPr lang="en-US" dirty="0" smtClean="0"/>
              <a:t>ELIZA&gt; (do you remember what happened last time you talked this way)</a:t>
            </a:r>
          </a:p>
          <a:p>
            <a:r>
              <a:rPr lang="en-US" dirty="0" smtClean="0"/>
              <a:t>   (WHAT ABOUT WHAT HAPPENED LAST TIME I TALKED THIS WAY) </a:t>
            </a:r>
          </a:p>
          <a:p>
            <a:r>
              <a:rPr lang="en-US" dirty="0" smtClean="0"/>
              <a:t>ELIZA&gt; (enough)(PLEASE CONTINUE) </a:t>
            </a:r>
          </a:p>
          <a:p>
            <a:r>
              <a:rPr lang="en-US" dirty="0" smtClean="0"/>
              <a:t>ELIZA&gt; (no)(ARE YOU SAYING "NO" JUST TO BE NEGATIVE?) </a:t>
            </a:r>
          </a:p>
          <a:p>
            <a:r>
              <a:rPr lang="en-US" dirty="0" smtClean="0"/>
              <a:t>ELIZA&gt; (yes)(I UNDERSTAND) </a:t>
            </a:r>
          </a:p>
          <a:p>
            <a:r>
              <a:rPr lang="en-US" dirty="0" smtClean="0"/>
              <a:t>ELIZA&gt; (bye)(DO YOU FEEL STRONGLY ABOUT DISCUSSING SUCH THINGS?) </a:t>
            </a:r>
          </a:p>
          <a:p>
            <a:r>
              <a:rPr lang="en-US" dirty="0" smtClean="0"/>
              <a:t>ELIZA&gt; (quit)(WHAT DOES THAT SUGGEST TO YOU?)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Eliza and Parry Sample Run</a:t>
            </a:r>
            <a:endParaRPr lang="en-US" dirty="0">
              <a:solidFill>
                <a:srgbClr val="FF0000"/>
              </a:solidFill>
            </a:endParaRPr>
          </a:p>
        </p:txBody>
      </p:sp>
      <p:sp>
        <p:nvSpPr>
          <p:cNvPr id="5" name="TextBox 4"/>
          <p:cNvSpPr txBox="1"/>
          <p:nvPr/>
        </p:nvSpPr>
        <p:spPr>
          <a:xfrm>
            <a:off x="1676400" y="1828800"/>
            <a:ext cx="4823756" cy="3416320"/>
          </a:xfrm>
          <a:prstGeom prst="rect">
            <a:avLst/>
          </a:prstGeom>
          <a:noFill/>
        </p:spPr>
        <p:txBody>
          <a:bodyPr wrap="none" rtlCol="0">
            <a:spAutoFit/>
          </a:bodyPr>
          <a:lstStyle/>
          <a:p>
            <a:r>
              <a:rPr lang="en-US" dirty="0" smtClean="0"/>
              <a:t>I don't understand your motives. </a:t>
            </a:r>
          </a:p>
          <a:p>
            <a:r>
              <a:rPr lang="en-US" dirty="0" smtClean="0"/>
              <a:t>WHY DON'T YOU UNDERSTAND MY MOTIVES? </a:t>
            </a:r>
          </a:p>
          <a:p>
            <a:r>
              <a:rPr lang="en-US" dirty="0" smtClean="0"/>
              <a:t>Shouldn't I be? </a:t>
            </a:r>
          </a:p>
          <a:p>
            <a:r>
              <a:rPr lang="en-US" dirty="0" smtClean="0"/>
              <a:t>WHY DID YOU SAY THAT JUST NOW? </a:t>
            </a:r>
          </a:p>
          <a:p>
            <a:r>
              <a:rPr lang="en-US" dirty="0" smtClean="0"/>
              <a:t>That's just the way it is. </a:t>
            </a:r>
          </a:p>
          <a:p>
            <a:r>
              <a:rPr lang="en-US" dirty="0" smtClean="0"/>
              <a:t>SUPPOSE THAT'S JUST THE WAY IT WERE NOT. </a:t>
            </a:r>
          </a:p>
          <a:p>
            <a:r>
              <a:rPr lang="en-US" dirty="0" smtClean="0"/>
              <a:t>So? </a:t>
            </a:r>
          </a:p>
          <a:p>
            <a:r>
              <a:rPr lang="en-US" dirty="0" smtClean="0"/>
              <a:t>I'M NOT SURE I UNDERSTAND YOU FULLY. </a:t>
            </a:r>
          </a:p>
          <a:p>
            <a:r>
              <a:rPr lang="en-US" dirty="0" smtClean="0"/>
              <a:t>You harp on the same questions too much. </a:t>
            </a:r>
          </a:p>
          <a:p>
            <a:r>
              <a:rPr lang="en-US" dirty="0" smtClean="0"/>
              <a:t>WHAT DOES THAT SIMILARITY SUGGEST TO YOU? </a:t>
            </a:r>
          </a:p>
          <a:p>
            <a:r>
              <a:rPr lang="en-US" dirty="0" smtClean="0"/>
              <a:t>I don't get you. </a:t>
            </a:r>
          </a:p>
          <a:p>
            <a:r>
              <a:rPr lang="en-US" dirty="0" smtClean="0"/>
              <a:t>DO YOU WISH THAT YOU DID GET I?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Proof With Unification</a:t>
            </a:r>
            <a:endParaRPr lang="en-US" dirty="0">
              <a:solidFill>
                <a:srgbClr val="FF0000"/>
              </a:solidFill>
            </a:endParaRPr>
          </a:p>
        </p:txBody>
      </p:sp>
      <p:graphicFrame>
        <p:nvGraphicFramePr>
          <p:cNvPr id="3" name="Table 2"/>
          <p:cNvGraphicFramePr>
            <a:graphicFrameLocks noGrp="1"/>
          </p:cNvGraphicFramePr>
          <p:nvPr/>
        </p:nvGraphicFramePr>
        <p:xfrm>
          <a:off x="990600" y="2057400"/>
          <a:ext cx="7239000" cy="2296160"/>
        </p:xfrm>
        <a:graphic>
          <a:graphicData uri="http://schemas.openxmlformats.org/drawingml/2006/table">
            <a:tbl>
              <a:tblPr firstRow="1" bandRow="1">
                <a:tableStyleId>{22838BEF-8BB2-4498-84A7-C5851F593DF1}</a:tableStyleId>
              </a:tblPr>
              <a:tblGrid>
                <a:gridCol w="2413000"/>
                <a:gridCol w="2413000"/>
                <a:gridCol w="2413000"/>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smtClean="0"/>
                        <a:t>FA </a:t>
                      </a:r>
                      <a:r>
                        <a:rPr lang="es-ES" dirty="0" err="1" smtClean="0"/>
                        <a:t>x,y</a:t>
                      </a:r>
                      <a:r>
                        <a:rPr lang="es-ES" dirty="0" smtClean="0"/>
                        <a:t>                 </a:t>
                      </a:r>
                      <a:r>
                        <a:rPr lang="es-ES" dirty="0" err="1" smtClean="0"/>
                        <a:t>Buffalo</a:t>
                      </a:r>
                      <a:r>
                        <a:rPr lang="es-ES" dirty="0" smtClean="0"/>
                        <a:t>(x</a:t>
                      </a:r>
                      <a:r>
                        <a:rPr lang="es-ES" dirty="0"/>
                        <a:t>) </a:t>
                      </a:r>
                      <a:r>
                        <a:rPr lang="es-ES" dirty="0" smtClean="0"/>
                        <a:t>^ </a:t>
                      </a:r>
                      <a:r>
                        <a:rPr lang="es-ES" dirty="0" err="1" smtClean="0"/>
                        <a:t>Pig</a:t>
                      </a:r>
                      <a:r>
                        <a:rPr lang="es-ES" dirty="0" smtClean="0"/>
                        <a:t>(y) -&gt; </a:t>
                      </a:r>
                      <a:r>
                        <a:rPr lang="es-ES" dirty="0" err="1"/>
                        <a:t>Faster</a:t>
                      </a:r>
                      <a:r>
                        <a:rPr lang="es-ES" dirty="0"/>
                        <a:t>(x, y)</a:t>
                      </a:r>
                    </a:p>
                  </a:txBody>
                  <a:tcPr anchor="ctr"/>
                </a:tc>
              </a:tr>
              <a:tr h="370840">
                <a:tc>
                  <a:txBody>
                    <a:bodyPr/>
                    <a:lstStyle/>
                    <a:p>
                      <a:pPr algn="l"/>
                      <a:r>
                        <a:rPr lang="en-US" dirty="0"/>
                        <a:t>Prove: Bob </a:t>
                      </a:r>
                      <a:r>
                        <a:rPr lang="en-US" dirty="0" smtClean="0"/>
                        <a:t>is faster than </a:t>
                      </a:r>
                      <a:r>
                        <a:rPr lang="en-US" dirty="0"/>
                        <a:t>Pat</a:t>
                      </a:r>
                    </a:p>
                  </a:txBody>
                  <a:tcPr anchor="ctr"/>
                </a:tc>
                <a:tc>
                  <a:txBody>
                    <a:bodyPr/>
                    <a:lstStyle/>
                    <a:p>
                      <a:pPr algn="l"/>
                      <a:r>
                        <a:rPr lang="en-US"/>
                        <a:t> </a:t>
                      </a:r>
                    </a:p>
                  </a:txBody>
                  <a:tcPr anchor="ctr"/>
                </a:tc>
                <a:tc>
                  <a:txBody>
                    <a:bodyPr/>
                    <a:lstStyle/>
                    <a:p>
                      <a:pPr algn="l"/>
                      <a:r>
                        <a:rPr lang="en-US" dirty="0"/>
                        <a:t> </a:t>
                      </a:r>
                    </a:p>
                  </a:txBody>
                  <a:tcPr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Proof With Unification</a:t>
            </a:r>
            <a:endParaRPr lang="en-US" dirty="0">
              <a:solidFill>
                <a:srgbClr val="FF0000"/>
              </a:solidFill>
            </a:endParaRPr>
          </a:p>
        </p:txBody>
      </p:sp>
      <p:graphicFrame>
        <p:nvGraphicFramePr>
          <p:cNvPr id="3" name="Table 2"/>
          <p:cNvGraphicFramePr>
            <a:graphicFrameLocks noGrp="1"/>
          </p:cNvGraphicFramePr>
          <p:nvPr/>
        </p:nvGraphicFramePr>
        <p:xfrm>
          <a:off x="990600" y="2057400"/>
          <a:ext cx="7239000" cy="2936240"/>
        </p:xfrm>
        <a:graphic>
          <a:graphicData uri="http://schemas.openxmlformats.org/drawingml/2006/table">
            <a:tbl>
              <a:tblPr firstRow="1" bandRow="1">
                <a:tableStyleId>{22838BEF-8BB2-4498-84A7-C5851F593DF1}</a:tableStyleId>
              </a:tblPr>
              <a:tblGrid>
                <a:gridCol w="2413000"/>
                <a:gridCol w="2413000"/>
                <a:gridCol w="2413000"/>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smtClean="0"/>
                        <a:t>FA </a:t>
                      </a:r>
                      <a:r>
                        <a:rPr lang="es-ES" dirty="0" err="1" smtClean="0"/>
                        <a:t>x,y</a:t>
                      </a:r>
                      <a:r>
                        <a:rPr lang="es-ES" dirty="0" smtClean="0"/>
                        <a:t>                 </a:t>
                      </a:r>
                      <a:r>
                        <a:rPr lang="es-ES" dirty="0" err="1" smtClean="0"/>
                        <a:t>Buffalo</a:t>
                      </a:r>
                      <a:r>
                        <a:rPr lang="es-ES" dirty="0" smtClean="0"/>
                        <a:t>(x</a:t>
                      </a:r>
                      <a:r>
                        <a:rPr lang="es-ES" dirty="0"/>
                        <a:t>) </a:t>
                      </a:r>
                      <a:r>
                        <a:rPr lang="es-ES" dirty="0" smtClean="0"/>
                        <a:t>^ </a:t>
                      </a:r>
                      <a:r>
                        <a:rPr lang="es-ES" dirty="0" err="1" smtClean="0"/>
                        <a:t>Pig</a:t>
                      </a:r>
                      <a:r>
                        <a:rPr lang="es-ES" dirty="0" smtClean="0"/>
                        <a:t>(y) -&gt; </a:t>
                      </a:r>
                      <a:r>
                        <a:rPr lang="es-ES" dirty="0" err="1"/>
                        <a:t>Faster</a:t>
                      </a:r>
                      <a:r>
                        <a:rPr lang="es-ES" dirty="0"/>
                        <a:t>(x, y)</a:t>
                      </a:r>
                    </a:p>
                  </a:txBody>
                  <a:tcPr anchor="ctr"/>
                </a:tc>
              </a:tr>
              <a:tr h="370840">
                <a:tc>
                  <a:txBody>
                    <a:bodyPr/>
                    <a:lstStyle/>
                    <a:p>
                      <a:pPr algn="l"/>
                      <a:r>
                        <a:rPr lang="en-US" dirty="0"/>
                        <a:t>Prove: Bob </a:t>
                      </a:r>
                      <a:r>
                        <a:rPr lang="en-US" dirty="0" smtClean="0"/>
                        <a:t>is faster</a:t>
                      </a:r>
                      <a:r>
                        <a:rPr lang="en-US" baseline="0" dirty="0" smtClean="0"/>
                        <a:t> than</a:t>
                      </a:r>
                      <a:r>
                        <a:rPr lang="en-US" dirty="0" smtClean="0"/>
                        <a:t> </a:t>
                      </a:r>
                      <a:r>
                        <a:rPr lang="en-US" dirty="0"/>
                        <a:t>Pat</a:t>
                      </a:r>
                    </a:p>
                  </a:txBody>
                  <a:tcPr anchor="ctr"/>
                </a:tc>
                <a:tc>
                  <a:txBody>
                    <a:bodyPr/>
                    <a:lstStyle/>
                    <a:p>
                      <a:pPr algn="l"/>
                      <a:r>
                        <a:rPr lang="en-US"/>
                        <a:t> </a:t>
                      </a:r>
                    </a:p>
                  </a:txBody>
                  <a:tcPr anchor="ctr"/>
                </a:tc>
                <a:tc>
                  <a:txBody>
                    <a:bodyPr/>
                    <a:lstStyle/>
                    <a:p>
                      <a:pPr algn="l"/>
                      <a:r>
                        <a:rPr lang="en-US" dirty="0"/>
                        <a:t> </a:t>
                      </a:r>
                    </a:p>
                  </a:txBody>
                  <a:tcPr anchor="ctr"/>
                </a:tc>
              </a:tr>
              <a:tr h="370840">
                <a:tc>
                  <a:txBody>
                    <a:bodyPr/>
                    <a:lstStyle/>
                    <a:p>
                      <a:pPr algn="l"/>
                      <a:r>
                        <a:rPr lang="en-US" dirty="0"/>
                        <a:t>AI 1 &amp; </a:t>
                      </a:r>
                      <a:r>
                        <a:rPr lang="en-US" dirty="0" smtClean="0"/>
                        <a:t>2                           </a:t>
                      </a:r>
                      <a:r>
                        <a:rPr lang="en-US" dirty="0" smtClean="0">
                          <a:solidFill>
                            <a:srgbClr val="FF0000"/>
                          </a:solidFill>
                        </a:rPr>
                        <a:t>(or GMP(1,2,3))</a:t>
                      </a:r>
                      <a:endParaRPr lang="en-US" dirty="0">
                        <a:solidFill>
                          <a:srgbClr val="FF0000"/>
                        </a:solidFill>
                      </a:endParaRPr>
                    </a:p>
                  </a:txBody>
                  <a:tcPr anchor="ctr"/>
                </a:tc>
                <a:tc>
                  <a:txBody>
                    <a:bodyPr/>
                    <a:lstStyle/>
                    <a:p>
                      <a:pPr algn="l"/>
                      <a:r>
                        <a:rPr lang="en-US" dirty="0"/>
                        <a:t>4.</a:t>
                      </a:r>
                    </a:p>
                  </a:txBody>
                  <a:tcPr anchor="ctr"/>
                </a:tc>
                <a:tc>
                  <a:txBody>
                    <a:bodyPr/>
                    <a:lstStyle/>
                    <a:p>
                      <a:pPr algn="l"/>
                      <a:r>
                        <a:rPr lang="en-US" dirty="0"/>
                        <a:t>Buffalo(Bob) </a:t>
                      </a:r>
                      <a:r>
                        <a:rPr lang="en-US" dirty="0" smtClean="0"/>
                        <a:t>^</a:t>
                      </a:r>
                      <a:r>
                        <a:rPr lang="en-US" baseline="0" dirty="0" smtClean="0"/>
                        <a:t> </a:t>
                      </a:r>
                      <a:r>
                        <a:rPr lang="en-US" dirty="0" smtClean="0"/>
                        <a:t>Pig(Pat</a:t>
                      </a:r>
                      <a:r>
                        <a:rPr lang="en-US" dirty="0"/>
                        <a:t>)</a:t>
                      </a:r>
                    </a:p>
                  </a:txBody>
                  <a:tcPr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Proof With Unification</a:t>
            </a:r>
            <a:endParaRPr lang="en-US" dirty="0">
              <a:solidFill>
                <a:srgbClr val="FF0000"/>
              </a:solidFill>
            </a:endParaRPr>
          </a:p>
        </p:txBody>
      </p:sp>
      <p:graphicFrame>
        <p:nvGraphicFramePr>
          <p:cNvPr id="3" name="Table 2"/>
          <p:cNvGraphicFramePr>
            <a:graphicFrameLocks noGrp="1"/>
          </p:cNvGraphicFramePr>
          <p:nvPr/>
        </p:nvGraphicFramePr>
        <p:xfrm>
          <a:off x="990600" y="2057400"/>
          <a:ext cx="7239000" cy="3307080"/>
        </p:xfrm>
        <a:graphic>
          <a:graphicData uri="http://schemas.openxmlformats.org/drawingml/2006/table">
            <a:tbl>
              <a:tblPr firstRow="1" bandRow="1">
                <a:tableStyleId>{22838BEF-8BB2-4498-84A7-C5851F593DF1}</a:tableStyleId>
              </a:tblPr>
              <a:tblGrid>
                <a:gridCol w="2413000"/>
                <a:gridCol w="2413000"/>
                <a:gridCol w="2413000"/>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smtClean="0"/>
                        <a:t>FA </a:t>
                      </a:r>
                      <a:r>
                        <a:rPr lang="es-ES" dirty="0" err="1" smtClean="0"/>
                        <a:t>x,y</a:t>
                      </a:r>
                      <a:r>
                        <a:rPr lang="es-ES" dirty="0" smtClean="0"/>
                        <a:t>                 </a:t>
                      </a:r>
                      <a:r>
                        <a:rPr lang="es-ES" dirty="0" err="1" smtClean="0"/>
                        <a:t>Buffalo</a:t>
                      </a:r>
                      <a:r>
                        <a:rPr lang="es-ES" dirty="0" smtClean="0"/>
                        <a:t>(x</a:t>
                      </a:r>
                      <a:r>
                        <a:rPr lang="es-ES" dirty="0"/>
                        <a:t>) </a:t>
                      </a:r>
                      <a:r>
                        <a:rPr lang="es-ES" dirty="0" smtClean="0"/>
                        <a:t>^ </a:t>
                      </a:r>
                      <a:r>
                        <a:rPr lang="es-ES" dirty="0" err="1" smtClean="0"/>
                        <a:t>Pig</a:t>
                      </a:r>
                      <a:r>
                        <a:rPr lang="es-ES" dirty="0" smtClean="0"/>
                        <a:t>(y) -&gt; </a:t>
                      </a:r>
                      <a:r>
                        <a:rPr lang="es-ES" dirty="0" err="1"/>
                        <a:t>Faster</a:t>
                      </a:r>
                      <a:r>
                        <a:rPr lang="es-ES" dirty="0"/>
                        <a:t>(x, y)</a:t>
                      </a:r>
                    </a:p>
                  </a:txBody>
                  <a:tcPr anchor="ctr"/>
                </a:tc>
              </a:tr>
              <a:tr h="370840">
                <a:tc>
                  <a:txBody>
                    <a:bodyPr/>
                    <a:lstStyle/>
                    <a:p>
                      <a:pPr algn="l"/>
                      <a:r>
                        <a:rPr lang="en-US" dirty="0"/>
                        <a:t>Prove: Bob </a:t>
                      </a:r>
                      <a:r>
                        <a:rPr lang="en-US" dirty="0" smtClean="0"/>
                        <a:t>is faster than </a:t>
                      </a:r>
                      <a:r>
                        <a:rPr lang="en-US" dirty="0"/>
                        <a:t>Pat</a:t>
                      </a:r>
                    </a:p>
                  </a:txBody>
                  <a:tcPr anchor="ctr"/>
                </a:tc>
                <a:tc>
                  <a:txBody>
                    <a:bodyPr/>
                    <a:lstStyle/>
                    <a:p>
                      <a:pPr algn="l"/>
                      <a:r>
                        <a:rPr lang="en-US"/>
                        <a:t> </a:t>
                      </a:r>
                    </a:p>
                  </a:txBody>
                  <a:tcPr anchor="ctr"/>
                </a:tc>
                <a:tc>
                  <a:txBody>
                    <a:bodyPr/>
                    <a:lstStyle/>
                    <a:p>
                      <a:pPr algn="l"/>
                      <a:r>
                        <a:rPr lang="en-US" dirty="0"/>
                        <a:t> </a:t>
                      </a:r>
                    </a:p>
                  </a:txBody>
                  <a:tcPr anchor="ctr"/>
                </a:tc>
              </a:tr>
              <a:tr h="370840">
                <a:tc>
                  <a:txBody>
                    <a:bodyPr/>
                    <a:lstStyle/>
                    <a:p>
                      <a:pPr algn="l"/>
                      <a:r>
                        <a:rPr lang="en-US" dirty="0"/>
                        <a:t>AI 1 &amp; 2</a:t>
                      </a:r>
                    </a:p>
                  </a:txBody>
                  <a:tcPr anchor="ctr"/>
                </a:tc>
                <a:tc>
                  <a:txBody>
                    <a:bodyPr/>
                    <a:lstStyle/>
                    <a:p>
                      <a:pPr algn="l"/>
                      <a:r>
                        <a:rPr lang="en-US"/>
                        <a:t>4.</a:t>
                      </a:r>
                    </a:p>
                  </a:txBody>
                  <a:tcPr anchor="ctr"/>
                </a:tc>
                <a:tc>
                  <a:txBody>
                    <a:bodyPr/>
                    <a:lstStyle/>
                    <a:p>
                      <a:pPr algn="l"/>
                      <a:r>
                        <a:rPr lang="en-US" dirty="0"/>
                        <a:t>Buffalo(Bob) </a:t>
                      </a:r>
                      <a:r>
                        <a:rPr lang="en-US" dirty="0" smtClean="0"/>
                        <a:t>^</a:t>
                      </a:r>
                      <a:r>
                        <a:rPr lang="en-US" baseline="0" dirty="0" smtClean="0"/>
                        <a:t> </a:t>
                      </a:r>
                      <a:r>
                        <a:rPr lang="en-US" dirty="0" smtClean="0"/>
                        <a:t>Pig(Pat</a:t>
                      </a:r>
                      <a:r>
                        <a:rPr lang="en-US" dirty="0"/>
                        <a:t>)</a:t>
                      </a:r>
                    </a:p>
                  </a:txBody>
                  <a:tcPr anchor="ctr"/>
                </a:tc>
              </a:tr>
              <a:tr h="370840">
                <a:tc>
                  <a:txBody>
                    <a:bodyPr/>
                    <a:lstStyle/>
                    <a:p>
                      <a:pPr algn="l"/>
                      <a:r>
                        <a:rPr lang="en-US" dirty="0"/>
                        <a:t>UE 3, </a:t>
                      </a:r>
                      <a:r>
                        <a:rPr lang="en-US" dirty="0" smtClean="0"/>
                        <a:t> {x/Bob, y/Pat}</a:t>
                      </a:r>
                      <a:endParaRPr lang="en-US" dirty="0"/>
                    </a:p>
                  </a:txBody>
                  <a:tcPr anchor="ctr"/>
                </a:tc>
                <a:tc>
                  <a:txBody>
                    <a:bodyPr/>
                    <a:lstStyle/>
                    <a:p>
                      <a:pPr algn="l"/>
                      <a:r>
                        <a:rPr lang="en-US"/>
                        <a:t>5.</a:t>
                      </a:r>
                    </a:p>
                  </a:txBody>
                  <a:tcPr anchor="ctr"/>
                </a:tc>
                <a:tc>
                  <a:txBody>
                    <a:bodyPr/>
                    <a:lstStyle/>
                    <a:p>
                      <a:pPr algn="l"/>
                      <a:r>
                        <a:rPr lang="en-US" dirty="0"/>
                        <a:t>Buffalo(Bob) </a:t>
                      </a:r>
                      <a:r>
                        <a:rPr lang="en-US" dirty="0" smtClean="0"/>
                        <a:t>^ Pig(Pat</a:t>
                      </a:r>
                      <a:r>
                        <a:rPr lang="en-US" dirty="0"/>
                        <a:t>) </a:t>
                      </a:r>
                      <a:r>
                        <a:rPr lang="en-US" dirty="0" smtClean="0"/>
                        <a:t> -&gt; Faster(Bob</a:t>
                      </a:r>
                      <a:r>
                        <a:rPr lang="en-US" dirty="0"/>
                        <a:t>, Pat)</a:t>
                      </a:r>
                    </a:p>
                  </a:txBody>
                  <a:tcPr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Proof With Unification</a:t>
            </a:r>
            <a:endParaRPr lang="en-US" dirty="0">
              <a:solidFill>
                <a:srgbClr val="FF0000"/>
              </a:solidFill>
            </a:endParaRPr>
          </a:p>
        </p:txBody>
      </p:sp>
      <p:graphicFrame>
        <p:nvGraphicFramePr>
          <p:cNvPr id="3" name="Table 2"/>
          <p:cNvGraphicFramePr>
            <a:graphicFrameLocks noGrp="1"/>
          </p:cNvGraphicFramePr>
          <p:nvPr/>
        </p:nvGraphicFramePr>
        <p:xfrm>
          <a:off x="990600" y="2057400"/>
          <a:ext cx="7239000" cy="3677920"/>
        </p:xfrm>
        <a:graphic>
          <a:graphicData uri="http://schemas.openxmlformats.org/drawingml/2006/table">
            <a:tbl>
              <a:tblPr firstRow="1" bandRow="1">
                <a:tableStyleId>{22838BEF-8BB2-4498-84A7-C5851F593DF1}</a:tableStyleId>
              </a:tblPr>
              <a:tblGrid>
                <a:gridCol w="2413000"/>
                <a:gridCol w="2413000"/>
                <a:gridCol w="2413000"/>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smtClean="0"/>
                        <a:t>FA </a:t>
                      </a:r>
                      <a:r>
                        <a:rPr lang="es-ES" dirty="0" err="1" smtClean="0"/>
                        <a:t>x,y</a:t>
                      </a:r>
                      <a:r>
                        <a:rPr lang="es-ES" dirty="0" smtClean="0"/>
                        <a:t>                 </a:t>
                      </a:r>
                      <a:r>
                        <a:rPr lang="es-ES" dirty="0" err="1" smtClean="0"/>
                        <a:t>Buffalo</a:t>
                      </a:r>
                      <a:r>
                        <a:rPr lang="es-ES" dirty="0" smtClean="0"/>
                        <a:t>(x</a:t>
                      </a:r>
                      <a:r>
                        <a:rPr lang="es-ES" dirty="0"/>
                        <a:t>) </a:t>
                      </a:r>
                      <a:r>
                        <a:rPr lang="es-ES" dirty="0" smtClean="0"/>
                        <a:t>^ </a:t>
                      </a:r>
                      <a:r>
                        <a:rPr lang="es-ES" dirty="0" err="1" smtClean="0"/>
                        <a:t>Pig</a:t>
                      </a:r>
                      <a:r>
                        <a:rPr lang="es-ES" dirty="0" smtClean="0"/>
                        <a:t>(y) -&gt; </a:t>
                      </a:r>
                      <a:r>
                        <a:rPr lang="es-ES" dirty="0" err="1"/>
                        <a:t>Faster</a:t>
                      </a:r>
                      <a:r>
                        <a:rPr lang="es-ES" dirty="0"/>
                        <a:t>(x, y)</a:t>
                      </a:r>
                    </a:p>
                  </a:txBody>
                  <a:tcPr anchor="ctr"/>
                </a:tc>
              </a:tr>
              <a:tr h="370840">
                <a:tc>
                  <a:txBody>
                    <a:bodyPr/>
                    <a:lstStyle/>
                    <a:p>
                      <a:pPr algn="l"/>
                      <a:r>
                        <a:rPr lang="en-US" dirty="0"/>
                        <a:t>Prove: Bob </a:t>
                      </a:r>
                      <a:r>
                        <a:rPr lang="en-US" dirty="0" smtClean="0"/>
                        <a:t>is faster</a:t>
                      </a:r>
                      <a:r>
                        <a:rPr lang="en-US" baseline="0" dirty="0" smtClean="0"/>
                        <a:t> than</a:t>
                      </a:r>
                      <a:r>
                        <a:rPr lang="en-US" dirty="0" smtClean="0"/>
                        <a:t> </a:t>
                      </a:r>
                      <a:r>
                        <a:rPr lang="en-US" dirty="0"/>
                        <a:t>Pat</a:t>
                      </a:r>
                    </a:p>
                  </a:txBody>
                  <a:tcPr anchor="ctr"/>
                </a:tc>
                <a:tc>
                  <a:txBody>
                    <a:bodyPr/>
                    <a:lstStyle/>
                    <a:p>
                      <a:pPr algn="l"/>
                      <a:r>
                        <a:rPr lang="en-US"/>
                        <a:t> </a:t>
                      </a:r>
                    </a:p>
                  </a:txBody>
                  <a:tcPr anchor="ctr"/>
                </a:tc>
                <a:tc>
                  <a:txBody>
                    <a:bodyPr/>
                    <a:lstStyle/>
                    <a:p>
                      <a:pPr algn="l"/>
                      <a:r>
                        <a:rPr lang="en-US" dirty="0"/>
                        <a:t> </a:t>
                      </a:r>
                    </a:p>
                  </a:txBody>
                  <a:tcPr anchor="ctr"/>
                </a:tc>
              </a:tr>
              <a:tr h="370840">
                <a:tc>
                  <a:txBody>
                    <a:bodyPr/>
                    <a:lstStyle/>
                    <a:p>
                      <a:pPr algn="l"/>
                      <a:r>
                        <a:rPr lang="en-US" dirty="0"/>
                        <a:t>AI 1 &amp; 2</a:t>
                      </a:r>
                    </a:p>
                  </a:txBody>
                  <a:tcPr anchor="ctr"/>
                </a:tc>
                <a:tc>
                  <a:txBody>
                    <a:bodyPr/>
                    <a:lstStyle/>
                    <a:p>
                      <a:pPr algn="l"/>
                      <a:r>
                        <a:rPr lang="en-US"/>
                        <a:t>4.</a:t>
                      </a:r>
                    </a:p>
                  </a:txBody>
                  <a:tcPr anchor="ctr"/>
                </a:tc>
                <a:tc>
                  <a:txBody>
                    <a:bodyPr/>
                    <a:lstStyle/>
                    <a:p>
                      <a:pPr algn="l"/>
                      <a:r>
                        <a:rPr lang="en-US" dirty="0"/>
                        <a:t>Buffalo(Bob) </a:t>
                      </a:r>
                      <a:r>
                        <a:rPr lang="en-US" dirty="0" smtClean="0"/>
                        <a:t>^</a:t>
                      </a:r>
                      <a:r>
                        <a:rPr lang="en-US" baseline="0" dirty="0" smtClean="0"/>
                        <a:t> </a:t>
                      </a:r>
                      <a:r>
                        <a:rPr lang="en-US" dirty="0" smtClean="0"/>
                        <a:t>Pig(Pat</a:t>
                      </a:r>
                      <a:r>
                        <a:rPr lang="en-US" dirty="0"/>
                        <a:t>)</a:t>
                      </a:r>
                    </a:p>
                  </a:txBody>
                  <a:tcPr anchor="ctr"/>
                </a:tc>
              </a:tr>
              <a:tr h="370840">
                <a:tc>
                  <a:txBody>
                    <a:bodyPr/>
                    <a:lstStyle/>
                    <a:p>
                      <a:pPr algn="l"/>
                      <a:r>
                        <a:rPr lang="en-US" dirty="0"/>
                        <a:t>UE 3, </a:t>
                      </a:r>
                      <a:r>
                        <a:rPr lang="en-US" dirty="0" smtClean="0"/>
                        <a:t> {x/Bob, y/Pat}</a:t>
                      </a:r>
                      <a:endParaRPr lang="en-US" dirty="0"/>
                    </a:p>
                  </a:txBody>
                  <a:tcPr anchor="ctr"/>
                </a:tc>
                <a:tc>
                  <a:txBody>
                    <a:bodyPr/>
                    <a:lstStyle/>
                    <a:p>
                      <a:pPr algn="l"/>
                      <a:r>
                        <a:rPr lang="en-US"/>
                        <a:t>5.</a:t>
                      </a:r>
                    </a:p>
                  </a:txBody>
                  <a:tcPr anchor="ctr"/>
                </a:tc>
                <a:tc>
                  <a:txBody>
                    <a:bodyPr/>
                    <a:lstStyle/>
                    <a:p>
                      <a:pPr algn="l"/>
                      <a:r>
                        <a:rPr lang="en-US" dirty="0"/>
                        <a:t>Buffalo(Bob) </a:t>
                      </a:r>
                      <a:r>
                        <a:rPr lang="en-US" dirty="0" smtClean="0"/>
                        <a:t>^ Pig(Pat</a:t>
                      </a:r>
                      <a:r>
                        <a:rPr lang="en-US" dirty="0"/>
                        <a:t>) </a:t>
                      </a:r>
                      <a:r>
                        <a:rPr lang="en-US" dirty="0" smtClean="0"/>
                        <a:t> -&gt; Faster(Bob</a:t>
                      </a:r>
                      <a:r>
                        <a:rPr lang="en-US" dirty="0"/>
                        <a:t>, Pat)</a:t>
                      </a:r>
                    </a:p>
                  </a:txBody>
                  <a:tcPr anchor="ctr"/>
                </a:tc>
              </a:tr>
              <a:tr h="370840">
                <a:tc>
                  <a:txBody>
                    <a:bodyPr/>
                    <a:lstStyle/>
                    <a:p>
                      <a:pPr algn="l"/>
                      <a:r>
                        <a:rPr lang="en-US"/>
                        <a:t>MP 4 &amp; 5</a:t>
                      </a:r>
                    </a:p>
                  </a:txBody>
                  <a:tcPr anchor="ctr"/>
                </a:tc>
                <a:tc>
                  <a:txBody>
                    <a:bodyPr/>
                    <a:lstStyle/>
                    <a:p>
                      <a:pPr algn="l"/>
                      <a:r>
                        <a:rPr lang="en-US"/>
                        <a:t>6.</a:t>
                      </a:r>
                    </a:p>
                  </a:txBody>
                  <a:tcPr anchor="ctr"/>
                </a:tc>
                <a:tc>
                  <a:txBody>
                    <a:bodyPr/>
                    <a:lstStyle/>
                    <a:p>
                      <a:pPr algn="l"/>
                      <a:r>
                        <a:rPr lang="en-US" dirty="0"/>
                        <a:t>Faster(</a:t>
                      </a:r>
                      <a:r>
                        <a:rPr lang="en-US" dirty="0" err="1"/>
                        <a:t>Bob,Pat</a:t>
                      </a:r>
                      <a:r>
                        <a:rPr lang="en-US" dirty="0"/>
                        <a:t>)</a:t>
                      </a:r>
                    </a:p>
                  </a:txBody>
                  <a:tcPr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Forward Chaining</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When a new fact is added to the KB </a:t>
            </a:r>
            <a:br>
              <a:rPr lang="en-US" dirty="0" smtClean="0"/>
            </a:br>
            <a:r>
              <a:rPr lang="en-US" dirty="0" smtClean="0"/>
              <a:t>For each rule such that ``matches'' (unifies with) the premise </a:t>
            </a:r>
            <a:br>
              <a:rPr lang="en-US" dirty="0" smtClean="0"/>
            </a:br>
            <a:r>
              <a:rPr lang="en-US" dirty="0" smtClean="0"/>
              <a:t>If the other premises are </a:t>
            </a:r>
            <a:r>
              <a:rPr lang="en-US" b="1" dirty="0" smtClean="0">
                <a:solidFill>
                  <a:schemeClr val="accent5"/>
                </a:solidFill>
              </a:rPr>
              <a:t>known</a:t>
            </a:r>
            <a:r>
              <a:rPr lang="en-US" dirty="0" smtClean="0"/>
              <a:t> </a:t>
            </a:r>
            <a:br>
              <a:rPr lang="en-US" dirty="0" smtClean="0"/>
            </a:br>
            <a:r>
              <a:rPr lang="en-US" dirty="0" smtClean="0"/>
              <a:t>Then add the conclusion to the KB and continue chaining </a:t>
            </a:r>
          </a:p>
          <a:p>
            <a:r>
              <a:rPr lang="en-US" dirty="0" smtClean="0"/>
              <a:t>Forward chaining is </a:t>
            </a:r>
            <a:r>
              <a:rPr lang="en-US" b="1" dirty="0" smtClean="0">
                <a:solidFill>
                  <a:schemeClr val="accent5"/>
                </a:solidFill>
              </a:rPr>
              <a:t>data-driven</a:t>
            </a:r>
            <a:r>
              <a:rPr lang="en-US" dirty="0" smtClean="0"/>
              <a:t> </a:t>
            </a:r>
            <a:br>
              <a:rPr lang="en-US" dirty="0" smtClean="0"/>
            </a:br>
            <a:r>
              <a:rPr lang="en-US" dirty="0" smtClean="0"/>
              <a:t>e.g., inferring properties and categories from percepts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Forward Chaining Example</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Add facts 1, 2, 3, 4, 5, 7 in turn. </a:t>
            </a:r>
            <a:br>
              <a:rPr lang="en-US" dirty="0" smtClean="0"/>
            </a:br>
            <a:r>
              <a:rPr lang="en-US" dirty="0" smtClean="0"/>
              <a:t>Number in [] = unification literal; * indicates rule firing </a:t>
            </a:r>
          </a:p>
          <a:p>
            <a:pPr>
              <a:buNone/>
            </a:pPr>
            <a:r>
              <a:rPr lang="en-US" b="1" dirty="0" smtClean="0"/>
              <a:t>	1.</a:t>
            </a:r>
            <a:r>
              <a:rPr lang="en-US" dirty="0" smtClean="0"/>
              <a:t> Buffalo(x) ^ Pig(y) -&gt; Faster(</a:t>
            </a:r>
            <a:r>
              <a:rPr lang="en-US" dirty="0" err="1" smtClean="0"/>
              <a:t>x,y</a:t>
            </a:r>
            <a:r>
              <a:rPr lang="en-US" dirty="0" smtClean="0"/>
              <a:t>) </a:t>
            </a:r>
            <a:br>
              <a:rPr lang="en-US" dirty="0" smtClean="0"/>
            </a:br>
            <a:r>
              <a:rPr lang="en-US" b="1" dirty="0" smtClean="0"/>
              <a:t>2.</a:t>
            </a:r>
            <a:r>
              <a:rPr lang="en-US" dirty="0" smtClean="0"/>
              <a:t> Pig(y) ^ Slug(z) -&gt; Faster(</a:t>
            </a:r>
            <a:r>
              <a:rPr lang="en-US" dirty="0" err="1" smtClean="0"/>
              <a:t>y,z</a:t>
            </a:r>
            <a:r>
              <a:rPr lang="en-US" dirty="0" smtClean="0"/>
              <a:t>) </a:t>
            </a:r>
            <a:br>
              <a:rPr lang="en-US" dirty="0" smtClean="0"/>
            </a:br>
            <a:r>
              <a:rPr lang="en-US" b="1" dirty="0" smtClean="0"/>
              <a:t>3.</a:t>
            </a:r>
            <a:r>
              <a:rPr lang="en-US" dirty="0" smtClean="0"/>
              <a:t> Faster(</a:t>
            </a:r>
            <a:r>
              <a:rPr lang="en-US" dirty="0" err="1" smtClean="0"/>
              <a:t>x,y</a:t>
            </a:r>
            <a:r>
              <a:rPr lang="en-US" dirty="0" smtClean="0"/>
              <a:t>) ^ Faster(</a:t>
            </a:r>
            <a:r>
              <a:rPr lang="en-US" dirty="0" err="1" smtClean="0"/>
              <a:t>y,z</a:t>
            </a:r>
            <a:r>
              <a:rPr lang="en-US" dirty="0" smtClean="0"/>
              <a:t>) -&gt; Faster(</a:t>
            </a:r>
            <a:r>
              <a:rPr lang="en-US" dirty="0" err="1" smtClean="0"/>
              <a:t>x,z</a:t>
            </a:r>
            <a:r>
              <a:rPr lang="en-US" dirty="0" smtClean="0"/>
              <a:t>) </a:t>
            </a:r>
            <a:br>
              <a:rPr lang="en-US" dirty="0" smtClean="0"/>
            </a:br>
            <a:r>
              <a:rPr lang="en-US" b="1" dirty="0" smtClean="0"/>
              <a:t>4.</a:t>
            </a:r>
            <a:r>
              <a:rPr lang="en-US" dirty="0" smtClean="0"/>
              <a:t> Buffalo(Bob) </a:t>
            </a:r>
            <a:r>
              <a:rPr lang="en-US" b="1" dirty="0" smtClean="0"/>
              <a:t>[1a, x]</a:t>
            </a:r>
            <a:r>
              <a:rPr lang="en-US" dirty="0" smtClean="0"/>
              <a:t> </a:t>
            </a:r>
            <a:br>
              <a:rPr lang="en-US" dirty="0" smtClean="0"/>
            </a:br>
            <a:r>
              <a:rPr lang="en-US" b="1" dirty="0" smtClean="0"/>
              <a:t>5.</a:t>
            </a:r>
            <a:r>
              <a:rPr lang="en-US" dirty="0" smtClean="0"/>
              <a:t> Pig(Pat) </a:t>
            </a:r>
            <a:r>
              <a:rPr lang="en-US" b="1" dirty="0" smtClean="0"/>
              <a:t>[1b, *]</a:t>
            </a:r>
            <a:r>
              <a:rPr lang="en-US" dirty="0" smtClean="0"/>
              <a:t> </a:t>
            </a:r>
            <a:br>
              <a:rPr lang="en-US" dirty="0" smtClean="0"/>
            </a:br>
            <a:r>
              <a:rPr lang="en-US" dirty="0" smtClean="0"/>
              <a:t> -&gt; </a:t>
            </a:r>
            <a:r>
              <a:rPr lang="en-US" b="1" dirty="0" smtClean="0"/>
              <a:t>6.</a:t>
            </a:r>
            <a:r>
              <a:rPr lang="en-US" dirty="0" smtClean="0"/>
              <a:t> Faster(</a:t>
            </a:r>
            <a:r>
              <a:rPr lang="en-US" dirty="0" err="1" smtClean="0"/>
              <a:t>Bob,Pat</a:t>
            </a:r>
            <a:r>
              <a:rPr lang="en-US" dirty="0" smtClean="0"/>
              <a:t>) </a:t>
            </a:r>
            <a:r>
              <a:rPr lang="en-US" b="1" dirty="0" smtClean="0"/>
              <a:t>[3a, x]</a:t>
            </a:r>
            <a:r>
              <a:rPr lang="en-US" dirty="0" smtClean="0"/>
              <a:t>, </a:t>
            </a:r>
            <a:r>
              <a:rPr lang="en-US" b="1" dirty="0" smtClean="0"/>
              <a:t>[3b, x]</a:t>
            </a:r>
            <a:r>
              <a:rPr lang="en-US" dirty="0" smtClean="0"/>
              <a:t>, </a:t>
            </a:r>
            <a:r>
              <a:rPr lang="en-US" b="1" dirty="0" smtClean="0"/>
              <a:t>[2a, x]</a:t>
            </a:r>
            <a:r>
              <a:rPr lang="en-US" dirty="0" smtClean="0"/>
              <a:t> </a:t>
            </a:r>
            <a:br>
              <a:rPr lang="en-US" dirty="0" smtClean="0"/>
            </a:br>
            <a:r>
              <a:rPr lang="en-US" b="1" dirty="0" smtClean="0"/>
              <a:t>7.</a:t>
            </a:r>
            <a:r>
              <a:rPr lang="en-US" dirty="0" smtClean="0"/>
              <a:t> Slug(Steve) </a:t>
            </a:r>
            <a:r>
              <a:rPr lang="en-US" b="1" dirty="0" smtClean="0"/>
              <a:t>[2b, *]</a:t>
            </a:r>
            <a:r>
              <a:rPr lang="en-US" dirty="0" smtClean="0"/>
              <a:t> </a:t>
            </a:r>
            <a:br>
              <a:rPr lang="en-US" dirty="0" smtClean="0"/>
            </a:br>
            <a:r>
              <a:rPr lang="en-US" dirty="0" smtClean="0"/>
              <a:t> -&gt; </a:t>
            </a:r>
            <a:r>
              <a:rPr lang="en-US" b="1" dirty="0" smtClean="0"/>
              <a:t>8.</a:t>
            </a:r>
            <a:r>
              <a:rPr lang="en-US" dirty="0" smtClean="0"/>
              <a:t> Faster(</a:t>
            </a:r>
            <a:r>
              <a:rPr lang="en-US" dirty="0" err="1" smtClean="0"/>
              <a:t>Pat,Steve</a:t>
            </a:r>
            <a:r>
              <a:rPr lang="en-US" dirty="0" smtClean="0"/>
              <a:t>) </a:t>
            </a:r>
            <a:r>
              <a:rPr lang="en-US" b="1" dirty="0" smtClean="0"/>
              <a:t>[3a, x]</a:t>
            </a:r>
            <a:r>
              <a:rPr lang="en-US" dirty="0" smtClean="0"/>
              <a:t>, </a:t>
            </a:r>
            <a:r>
              <a:rPr lang="en-US" b="1" dirty="0" smtClean="0"/>
              <a:t>[3b, *] </a:t>
            </a:r>
            <a:r>
              <a:rPr lang="en-US" dirty="0" smtClean="0"/>
              <a:t/>
            </a:r>
            <a:br>
              <a:rPr lang="en-US" dirty="0" smtClean="0"/>
            </a:br>
            <a:r>
              <a:rPr lang="en-US" dirty="0" smtClean="0"/>
              <a:t> -&gt; </a:t>
            </a:r>
            <a:r>
              <a:rPr lang="en-US" b="1" dirty="0" smtClean="0"/>
              <a:t>9.</a:t>
            </a:r>
            <a:r>
              <a:rPr lang="en-US" dirty="0" smtClean="0"/>
              <a:t> Faster(</a:t>
            </a:r>
            <a:r>
              <a:rPr lang="en-US" dirty="0" err="1" smtClean="0"/>
              <a:t>Bob,Steve</a:t>
            </a:r>
            <a:r>
              <a:rPr lang="en-US" dirty="0" smtClean="0"/>
              <a:t>) </a:t>
            </a:r>
            <a:r>
              <a:rPr lang="en-US" b="1" dirty="0" smtClean="0"/>
              <a:t>[3a, x]</a:t>
            </a:r>
            <a:r>
              <a:rPr lang="en-US" dirty="0" smtClean="0"/>
              <a:t>, </a:t>
            </a:r>
            <a:r>
              <a:rPr lang="en-US" b="1" dirty="0" smtClean="0"/>
              <a:t>[3b, x]</a:t>
            </a:r>
            <a:endParaRPr lang="en-US"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a:t>
            </a:r>
            <a:endParaRPr lang="en-US" dirty="0">
              <a:solidFill>
                <a:srgbClr val="FF0000"/>
              </a:solidFill>
            </a:endParaRPr>
          </a:p>
        </p:txBody>
      </p:sp>
      <p:sp>
        <p:nvSpPr>
          <p:cNvPr id="3" name="Content Placeholder 2"/>
          <p:cNvSpPr>
            <a:spLocks noGrp="1"/>
          </p:cNvSpPr>
          <p:nvPr>
            <p:ph sz="half" idx="1"/>
          </p:nvPr>
        </p:nvSpPr>
        <p:spPr>
          <a:xfrm>
            <a:off x="0" y="1600200"/>
            <a:ext cx="4038600" cy="5257800"/>
          </a:xfrm>
        </p:spPr>
        <p:txBody>
          <a:bodyPr>
            <a:normAutofit fontScale="85000" lnSpcReduction="20000"/>
          </a:bodyPr>
          <a:lstStyle/>
          <a:p>
            <a:r>
              <a:rPr lang="en-US" dirty="0" smtClean="0"/>
              <a:t>Three valid types of substitutions:</a:t>
            </a:r>
          </a:p>
          <a:p>
            <a:pPr marL="971550" lvl="1" indent="-514350">
              <a:buFont typeface="+mj-lt"/>
              <a:buAutoNum type="arabicPeriod"/>
            </a:pPr>
            <a:r>
              <a:rPr lang="en-US" dirty="0" smtClean="0"/>
              <a:t>variable -&gt; constant</a:t>
            </a:r>
          </a:p>
          <a:p>
            <a:pPr marL="971550" lvl="1" indent="-514350">
              <a:buFont typeface="+mj-lt"/>
              <a:buAutoNum type="arabicPeriod"/>
            </a:pPr>
            <a:r>
              <a:rPr lang="en-US" dirty="0" smtClean="0"/>
              <a:t>variable1 -&gt; variable2</a:t>
            </a:r>
          </a:p>
          <a:p>
            <a:pPr marL="971550" lvl="1" indent="-514350">
              <a:buFont typeface="+mj-lt"/>
              <a:buAutoNum type="arabicPeriod"/>
            </a:pPr>
            <a:r>
              <a:rPr lang="en-US" dirty="0" smtClean="0"/>
              <a:t>variable -&gt; function, if function doesn't contain variable</a:t>
            </a:r>
          </a:p>
          <a:p>
            <a:pPr marL="571500" indent="-514350"/>
            <a:r>
              <a:rPr lang="en-US" dirty="0" smtClean="0"/>
              <a:t>Things to look out for:</a:t>
            </a:r>
          </a:p>
          <a:p>
            <a:pPr marL="971550" lvl="1" indent="-514350">
              <a:buFont typeface="+mj-lt"/>
              <a:buAutoNum type="arabicPeriod"/>
            </a:pPr>
            <a:r>
              <a:rPr lang="en-US" dirty="0" smtClean="0"/>
              <a:t>What if variable is already bound (substituted)? </a:t>
            </a:r>
          </a:p>
          <a:p>
            <a:pPr marL="971550" lvl="1" indent="-514350">
              <a:buNone/>
            </a:pPr>
            <a:r>
              <a:rPr lang="en-US" dirty="0" smtClean="0"/>
              <a:t>         (f ?x ?x) and (f Peter Mary)</a:t>
            </a:r>
          </a:p>
          <a:p>
            <a:pPr marL="971550" lvl="1" indent="-514350">
              <a:buFont typeface="+mj-lt"/>
              <a:buAutoNum type="arabicPeriod" startAt="2"/>
            </a:pPr>
            <a:r>
              <a:rPr lang="en-US" dirty="0" smtClean="0"/>
              <a:t>What if function contains a second variable, which is already bound to the first variable? </a:t>
            </a:r>
          </a:p>
          <a:p>
            <a:pPr marL="1371600" lvl="2" indent="-514350">
              <a:buNone/>
            </a:pPr>
            <a:r>
              <a:rPr lang="en-US" dirty="0" smtClean="0"/>
              <a:t>   (f ?x) and (f red(balloon))</a:t>
            </a:r>
          </a:p>
          <a:p>
            <a:pPr marL="1371600" lvl="2" indent="-514350">
              <a:buNone/>
            </a:pPr>
            <a:r>
              <a:rPr lang="en-US" dirty="0" smtClean="0"/>
              <a:t>   (f ?x) and (f ?y)</a:t>
            </a:r>
          </a:p>
          <a:p>
            <a:pPr marL="1371600" lvl="2" indent="-514350">
              <a:buNone/>
            </a:pPr>
            <a:r>
              <a:rPr lang="en-US" dirty="0" smtClean="0"/>
              <a:t>   (f ?x) and (f red(?x))</a:t>
            </a:r>
          </a:p>
        </p:txBody>
      </p:sp>
      <p:sp>
        <p:nvSpPr>
          <p:cNvPr id="4" name="Content Placeholder 3"/>
          <p:cNvSpPr>
            <a:spLocks noGrp="1"/>
          </p:cNvSpPr>
          <p:nvPr>
            <p:ph sz="half" idx="2"/>
          </p:nvPr>
        </p:nvSpPr>
        <p:spPr>
          <a:xfrm>
            <a:off x="4038600" y="1600200"/>
            <a:ext cx="5105400" cy="4525963"/>
          </a:xfrm>
        </p:spPr>
        <p:txBody>
          <a:bodyPr>
            <a:normAutofit fontScale="85000" lnSpcReduction="20000"/>
          </a:bodyPr>
          <a:lstStyle/>
          <a:p>
            <a:pPr marL="514350" indent="-514350">
              <a:buFont typeface="+mj-lt"/>
              <a:buAutoNum type="arabicPeriod"/>
            </a:pPr>
            <a:r>
              <a:rPr lang="en-US" sz="2400" dirty="0" smtClean="0"/>
              <a:t>Programmer(?x)</a:t>
            </a:r>
          </a:p>
          <a:p>
            <a:pPr marL="514350" indent="-514350">
              <a:buFont typeface="+mj-lt"/>
              <a:buAutoNum type="arabicPeriod"/>
            </a:pPr>
            <a:r>
              <a:rPr lang="en-US" sz="2400" dirty="0" smtClean="0"/>
              <a:t>Programmer(Cook)</a:t>
            </a:r>
            <a:endParaRPr lang="en-US" dirty="0" smtClean="0"/>
          </a:p>
          <a:p>
            <a:pPr lvl="1"/>
            <a:r>
              <a:rPr lang="en-US" dirty="0" smtClean="0"/>
              <a:t>((?x Cook))</a:t>
            </a:r>
          </a:p>
          <a:p>
            <a:pPr marL="914400" lvl="1" indent="-457200">
              <a:buFont typeface="+mj-lt"/>
              <a:buAutoNum type="arabicPeriod"/>
            </a:pPr>
            <a:r>
              <a:rPr lang="en-US" dirty="0" smtClean="0"/>
              <a:t>Programmer(Cook)</a:t>
            </a:r>
          </a:p>
          <a:p>
            <a:pPr marL="914400" lvl="1" indent="-457200">
              <a:buFont typeface="+mj-lt"/>
              <a:buAutoNum type="arabicPeriod"/>
            </a:pPr>
            <a:r>
              <a:rPr lang="en-US" dirty="0" smtClean="0"/>
              <a:t>Programmer(Cook)</a:t>
            </a:r>
          </a:p>
          <a:p>
            <a:pPr marL="514350" indent="-457200">
              <a:buNone/>
            </a:pPr>
            <a:endParaRPr lang="en-US" dirty="0" smtClean="0"/>
          </a:p>
          <a:p>
            <a:pPr marL="571500" indent="-514350">
              <a:buFont typeface="+mj-lt"/>
              <a:buAutoNum type="arabicPeriod"/>
            </a:pPr>
            <a:r>
              <a:rPr lang="en-US" sz="2400" dirty="0" smtClean="0"/>
              <a:t>Father(?x, Father(john))</a:t>
            </a:r>
          </a:p>
          <a:p>
            <a:pPr marL="571500" indent="-514350">
              <a:buFont typeface="+mj-lt"/>
              <a:buAutoNum type="arabicPeriod"/>
            </a:pPr>
            <a:r>
              <a:rPr lang="en-US" sz="2400" dirty="0" smtClean="0"/>
              <a:t>Father(Grandfather(?y), Father(?y))</a:t>
            </a:r>
          </a:p>
          <a:p>
            <a:pPr marL="971550" lvl="1" indent="-514350"/>
            <a:r>
              <a:rPr lang="en-US" dirty="0" smtClean="0"/>
              <a:t>((?x Grandfather(?y)) (?y John))</a:t>
            </a:r>
          </a:p>
          <a:p>
            <a:pPr marL="971550" lvl="1" indent="-514350">
              <a:buFont typeface="+mj-lt"/>
              <a:buAutoNum type="arabicPeriod"/>
            </a:pPr>
            <a:r>
              <a:rPr lang="en-US" sz="2100" dirty="0" smtClean="0"/>
              <a:t>Father(Grandfather(John), Father(John))</a:t>
            </a:r>
          </a:p>
          <a:p>
            <a:pPr marL="971550" lvl="1" indent="-514350">
              <a:buFont typeface="+mj-lt"/>
              <a:buAutoNum type="arabicPeriod"/>
            </a:pPr>
            <a:r>
              <a:rPr lang="en-US" sz="2100" dirty="0" smtClean="0"/>
              <a:t>Father(Grandfather(John), Father(John))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Backward Chaining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When a query q is asked</a:t>
            </a:r>
          </a:p>
          <a:p>
            <a:pPr lvl="1"/>
            <a:r>
              <a:rPr lang="en-US" dirty="0" smtClean="0"/>
              <a:t>if a matching fact q’ is known, return the unifier </a:t>
            </a:r>
          </a:p>
          <a:p>
            <a:pPr lvl="1"/>
            <a:r>
              <a:rPr lang="en-US" dirty="0" smtClean="0"/>
              <a:t>for each rule whose consequent q’ matches q</a:t>
            </a:r>
          </a:p>
          <a:p>
            <a:pPr lvl="1"/>
            <a:r>
              <a:rPr lang="en-US" dirty="0" smtClean="0"/>
              <a:t>attempt to prove each premise of the rule by backward chaining </a:t>
            </a:r>
          </a:p>
          <a:p>
            <a:r>
              <a:rPr lang="en-US" dirty="0" smtClean="0"/>
              <a:t>(Some added complications in keeping track of the unifiers) </a:t>
            </a:r>
          </a:p>
          <a:p>
            <a:r>
              <a:rPr lang="en-US" dirty="0" smtClean="0"/>
              <a:t>(More complications help to avoid infinite loops) </a:t>
            </a:r>
          </a:p>
          <a:p>
            <a:r>
              <a:rPr lang="en-US" dirty="0" smtClean="0"/>
              <a:t>Two versions: find </a:t>
            </a:r>
            <a:r>
              <a:rPr lang="en-US" b="1" dirty="0" smtClean="0">
                <a:solidFill>
                  <a:schemeClr val="accent5"/>
                </a:solidFill>
              </a:rPr>
              <a:t>any</a:t>
            </a:r>
            <a:r>
              <a:rPr lang="en-US" dirty="0" smtClean="0"/>
              <a:t> solution, find </a:t>
            </a:r>
            <a:r>
              <a:rPr lang="en-US" b="1" dirty="0" smtClean="0">
                <a:solidFill>
                  <a:schemeClr val="accent5"/>
                </a:solidFill>
              </a:rPr>
              <a:t>all</a:t>
            </a:r>
            <a:r>
              <a:rPr lang="en-US" dirty="0" smtClean="0"/>
              <a:t> solutions </a:t>
            </a:r>
          </a:p>
          <a:p>
            <a:r>
              <a:rPr lang="en-US" dirty="0" smtClean="0"/>
              <a:t>Backward chaining is the basis for </a:t>
            </a:r>
            <a:r>
              <a:rPr lang="en-US" b="1" dirty="0" smtClean="0">
                <a:solidFill>
                  <a:schemeClr val="accent5"/>
                </a:solidFill>
              </a:rPr>
              <a:t>logic programming</a:t>
            </a:r>
            <a:r>
              <a:rPr lang="en-US" dirty="0" smtClean="0"/>
              <a:t>, e.g., Prolog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Backward Chaining Example</a:t>
            </a:r>
            <a:endParaRPr lang="en-US" dirty="0">
              <a:solidFill>
                <a:srgbClr val="FF0000"/>
              </a:solidFill>
            </a:endParaRPr>
          </a:p>
        </p:txBody>
      </p:sp>
      <p:sp>
        <p:nvSpPr>
          <p:cNvPr id="3" name="Content Placeholder 2"/>
          <p:cNvSpPr>
            <a:spLocks noGrp="1"/>
          </p:cNvSpPr>
          <p:nvPr>
            <p:ph idx="1"/>
          </p:nvPr>
        </p:nvSpPr>
        <p:spPr>
          <a:xfrm>
            <a:off x="457200" y="1600200"/>
            <a:ext cx="5715000" cy="4525963"/>
          </a:xfrm>
        </p:spPr>
        <p:txBody>
          <a:bodyPr/>
          <a:lstStyle/>
          <a:p>
            <a:pPr marL="514350" indent="-514350">
              <a:buFont typeface="+mj-lt"/>
              <a:buAutoNum type="arabicPeriod"/>
            </a:pPr>
            <a:r>
              <a:rPr lang="en-US" dirty="0" smtClean="0"/>
              <a:t>Pig(y) ^ Slug(z) -&gt; Faster(</a:t>
            </a:r>
            <a:r>
              <a:rPr lang="en-US" dirty="0" err="1" smtClean="0"/>
              <a:t>y,z</a:t>
            </a:r>
            <a:r>
              <a:rPr lang="en-US" dirty="0" smtClean="0"/>
              <a:t>)</a:t>
            </a:r>
          </a:p>
          <a:p>
            <a:pPr marL="514350" indent="-514350">
              <a:buFont typeface="+mj-lt"/>
              <a:buAutoNum type="arabicPeriod"/>
            </a:pPr>
            <a:r>
              <a:rPr lang="en-US" dirty="0" smtClean="0"/>
              <a:t>Slimy(z) ^ Creeps(z) -&gt; Slug(z)</a:t>
            </a:r>
          </a:p>
          <a:p>
            <a:pPr marL="514350" indent="-514350">
              <a:buFont typeface="+mj-lt"/>
              <a:buAutoNum type="arabicPeriod"/>
            </a:pPr>
            <a:r>
              <a:rPr lang="en-US" dirty="0" smtClean="0"/>
              <a:t>Pig(Pat)</a:t>
            </a:r>
          </a:p>
          <a:p>
            <a:pPr marL="514350" indent="-514350">
              <a:buFont typeface="+mj-lt"/>
              <a:buAutoNum type="arabicPeriod"/>
            </a:pPr>
            <a:r>
              <a:rPr lang="en-US" dirty="0" smtClean="0"/>
              <a:t>Slimy(Steve)</a:t>
            </a:r>
          </a:p>
          <a:p>
            <a:pPr marL="514350" indent="-514350">
              <a:buFont typeface="+mj-lt"/>
              <a:buAutoNum type="arabicPeriod"/>
            </a:pPr>
            <a:r>
              <a:rPr lang="en-US" dirty="0" smtClean="0"/>
              <a:t>Creeps(Steve)</a:t>
            </a:r>
            <a:endParaRPr lang="en-US" dirty="0"/>
          </a:p>
        </p:txBody>
      </p:sp>
      <p:pic>
        <p:nvPicPr>
          <p:cNvPr id="106498" name="Picture 2"/>
          <p:cNvPicPr>
            <a:picLocks noChangeAspect="1" noChangeArrowheads="1"/>
          </p:cNvPicPr>
          <p:nvPr/>
        </p:nvPicPr>
        <p:blipFill>
          <a:blip r:embed="rId2" cstate="print"/>
          <a:srcRect/>
          <a:stretch>
            <a:fillRect/>
          </a:stretch>
        </p:blipFill>
        <p:spPr bwMode="auto">
          <a:xfrm>
            <a:off x="3947634" y="2895600"/>
            <a:ext cx="5196366" cy="3962400"/>
          </a:xfrm>
          <a:prstGeom prst="rect">
            <a:avLst/>
          </a:prstGeom>
          <a:noFill/>
          <a:ln w="9525">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Resolution</a:t>
            </a:r>
            <a:endParaRPr lang="en-US" dirty="0">
              <a:solidFill>
                <a:srgbClr val="FF0000"/>
              </a:solidFill>
            </a:endParaRPr>
          </a:p>
        </p:txBody>
      </p:sp>
      <p:sp>
        <p:nvSpPr>
          <p:cNvPr id="3" name="Content Placeholder 2"/>
          <p:cNvSpPr>
            <a:spLocks noGrp="1"/>
          </p:cNvSpPr>
          <p:nvPr>
            <p:ph idx="1"/>
          </p:nvPr>
        </p:nvSpPr>
        <p:spPr>
          <a:xfrm>
            <a:off x="228600" y="1600200"/>
            <a:ext cx="8534400" cy="4525963"/>
          </a:xfrm>
        </p:spPr>
        <p:txBody>
          <a:bodyPr>
            <a:normAutofit fontScale="92500" lnSpcReduction="10000"/>
          </a:bodyPr>
          <a:lstStyle/>
          <a:p>
            <a:r>
              <a:rPr lang="en-US" dirty="0" smtClean="0"/>
              <a:t>A complete inference rule </a:t>
            </a:r>
          </a:p>
          <a:p>
            <a:pPr lvl="1"/>
            <a:r>
              <a:rPr lang="en-US" dirty="0" smtClean="0"/>
              <a:t>(a v b, ~b) -? a </a:t>
            </a:r>
          </a:p>
          <a:p>
            <a:pPr lvl="1"/>
            <a:r>
              <a:rPr lang="en-US" dirty="0" smtClean="0"/>
              <a:t>(p1 v p2 v … v pm, </a:t>
            </a:r>
            <a:br>
              <a:rPr lang="en-US" dirty="0" smtClean="0"/>
            </a:br>
            <a:r>
              <a:rPr lang="en-US" dirty="0" smtClean="0"/>
              <a:t>~p1 v </a:t>
            </a:r>
            <a:r>
              <a:rPr lang="en-US" dirty="0" err="1" smtClean="0"/>
              <a:t>pn</a:t>
            </a:r>
            <a:r>
              <a:rPr lang="en-US" dirty="0" smtClean="0"/>
              <a:t> v .. v </a:t>
            </a:r>
            <a:r>
              <a:rPr lang="en-US" dirty="0" err="1" smtClean="0"/>
              <a:t>pq</a:t>
            </a:r>
            <a:r>
              <a:rPr lang="en-US" dirty="0" smtClean="0"/>
              <a:t>) -&gt;</a:t>
            </a:r>
            <a:br>
              <a:rPr lang="en-US" dirty="0" smtClean="0"/>
            </a:br>
            <a:r>
              <a:rPr lang="en-US" dirty="0" smtClean="0"/>
              <a:t>p2 v pm v </a:t>
            </a:r>
            <a:r>
              <a:rPr lang="en-US" dirty="0" err="1" smtClean="0"/>
              <a:t>pn</a:t>
            </a:r>
            <a:r>
              <a:rPr lang="en-US" dirty="0" smtClean="0"/>
              <a:t> v .. v </a:t>
            </a:r>
            <a:r>
              <a:rPr lang="en-US" dirty="0" err="1" smtClean="0"/>
              <a:t>pq</a:t>
            </a:r>
            <a:r>
              <a:rPr lang="en-US" dirty="0" smtClean="0"/>
              <a:t>) </a:t>
            </a:r>
          </a:p>
          <a:p>
            <a:r>
              <a:rPr lang="en-US" dirty="0" smtClean="0"/>
              <a:t>Unification with resolution </a:t>
            </a:r>
          </a:p>
          <a:p>
            <a:pPr lvl="1"/>
            <a:r>
              <a:rPr lang="en-US" dirty="0" smtClean="0"/>
              <a:t>P(?x) Q(?x), Q(Mary)</a:t>
            </a:r>
          </a:p>
          <a:p>
            <a:pPr lvl="1"/>
            <a:r>
              <a:rPr lang="en-US" dirty="0" smtClean="0"/>
              <a:t>UNIFY the two clauses P(Mary) v Q(Mary), ~Q(Mary),  binding list ((?x Mary)) </a:t>
            </a:r>
          </a:p>
          <a:p>
            <a:pPr lvl="1"/>
            <a:r>
              <a:rPr lang="en-US" dirty="0" smtClean="0"/>
              <a:t>Result is P(Mary)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Proof By Refutation Using Resolution</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To prove a statement using resolution: </a:t>
            </a:r>
          </a:p>
          <a:p>
            <a:pPr lvl="1"/>
            <a:r>
              <a:rPr lang="en-US" dirty="0" smtClean="0"/>
              <a:t>Convert each statement in database to clausal form </a:t>
            </a:r>
            <a:br>
              <a:rPr lang="en-US" dirty="0" smtClean="0"/>
            </a:br>
            <a:r>
              <a:rPr lang="en-US" dirty="0" smtClean="0"/>
              <a:t>(Clausal form is a disjunction of literals) </a:t>
            </a:r>
          </a:p>
          <a:p>
            <a:pPr lvl="1"/>
            <a:r>
              <a:rPr lang="en-US" dirty="0" smtClean="0"/>
              <a:t>Negate the goal statement and convert to clausal form </a:t>
            </a:r>
          </a:p>
          <a:p>
            <a:pPr lvl="1"/>
            <a:r>
              <a:rPr lang="en-US" dirty="0" smtClean="0"/>
              <a:t>Repeatedly apply resolution to generate new statements </a:t>
            </a:r>
          </a:p>
          <a:p>
            <a:pPr lvl="1"/>
            <a:r>
              <a:rPr lang="en-US" dirty="0" smtClean="0"/>
              <a:t>If generate empty statement [], proof is complete </a:t>
            </a:r>
          </a:p>
          <a:p>
            <a:r>
              <a:rPr lang="en-US" dirty="0" smtClean="0"/>
              <a:t>This is Proof by refutation </a:t>
            </a:r>
          </a:p>
          <a:p>
            <a:pPr lvl="1"/>
            <a:r>
              <a:rPr lang="en-US" dirty="0" smtClean="0"/>
              <a:t>We know database statements are all true</a:t>
            </a:r>
          </a:p>
          <a:p>
            <a:pPr lvl="1"/>
            <a:r>
              <a:rPr lang="en-US" dirty="0" smtClean="0"/>
              <a:t>Resolution is sound </a:t>
            </a:r>
            <a:br>
              <a:rPr lang="en-US" dirty="0" smtClean="0"/>
            </a:br>
            <a:r>
              <a:rPr lang="en-US" dirty="0" smtClean="0"/>
              <a:t>All statements generated are true if database is true</a:t>
            </a:r>
          </a:p>
          <a:p>
            <a:pPr lvl="1"/>
            <a:r>
              <a:rPr lang="en-US" dirty="0" smtClean="0"/>
              <a:t>How can we come up with empty (false) clause?</a:t>
            </a:r>
          </a:p>
          <a:p>
            <a:pPr lvl="1"/>
            <a:r>
              <a:rPr lang="en-US" dirty="0" smtClean="0"/>
              <a:t>Only possible false statement is negated goal</a:t>
            </a:r>
          </a:p>
          <a:p>
            <a:pPr lvl="1"/>
            <a:r>
              <a:rPr lang="en-US" dirty="0" smtClean="0"/>
              <a:t>If negated goal is false, goal must be true (A v -A is a tautology)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029200"/>
          </a:xfrm>
        </p:spPr>
        <p:txBody>
          <a:bodyPr>
            <a:normAutofit fontScale="70000" lnSpcReduction="20000"/>
          </a:bodyPr>
          <a:lstStyle/>
          <a:p>
            <a:r>
              <a:rPr lang="en-US" dirty="0" smtClean="0"/>
              <a:t>If </a:t>
            </a:r>
            <a:r>
              <a:rPr lang="en-US" dirty="0" err="1" smtClean="0"/>
              <a:t>Linus</a:t>
            </a:r>
            <a:r>
              <a:rPr lang="en-US" dirty="0" smtClean="0"/>
              <a:t> is sitting in the pumpkin patch, it must be Halloween. The Great Pumpkin appears on Halloween. </a:t>
            </a:r>
            <a:r>
              <a:rPr lang="en-US" dirty="0" err="1" smtClean="0"/>
              <a:t>Linus</a:t>
            </a:r>
            <a:r>
              <a:rPr lang="en-US" dirty="0" smtClean="0"/>
              <a:t> is sitting in the pumpkin patch. Prove the Great Pumpkin will appear today.</a:t>
            </a:r>
          </a:p>
          <a:p>
            <a:pPr>
              <a:buNone/>
            </a:pPr>
            <a:endParaRPr lang="en-US" dirty="0" smtClean="0"/>
          </a:p>
          <a:p>
            <a:pPr marL="514350" indent="-514350">
              <a:buFont typeface="+mj-lt"/>
              <a:buAutoNum type="arabicPeriod"/>
            </a:pPr>
            <a:r>
              <a:rPr lang="en-US" dirty="0" err="1" smtClean="0"/>
              <a:t>SitPatch</a:t>
            </a:r>
            <a:r>
              <a:rPr lang="en-US" dirty="0" smtClean="0"/>
              <a:t>(</a:t>
            </a:r>
            <a:r>
              <a:rPr lang="en-US" dirty="0" err="1" smtClean="0"/>
              <a:t>Linus</a:t>
            </a:r>
            <a:r>
              <a:rPr lang="en-US" dirty="0" smtClean="0"/>
              <a:t>) -&gt; Halloween(Today)</a:t>
            </a:r>
          </a:p>
          <a:p>
            <a:pPr marL="514350" indent="-514350">
              <a:buFont typeface="+mj-lt"/>
              <a:buAutoNum type="arabicPeriod"/>
            </a:pPr>
            <a:r>
              <a:rPr lang="en-US" dirty="0" smtClean="0"/>
              <a:t>Halloween(Today) -&gt; </a:t>
            </a:r>
            <a:r>
              <a:rPr lang="en-US" dirty="0" err="1" smtClean="0"/>
              <a:t>GrPumpkin</a:t>
            </a:r>
            <a:r>
              <a:rPr lang="en-US" dirty="0" smtClean="0"/>
              <a:t>(Today)</a:t>
            </a:r>
          </a:p>
          <a:p>
            <a:pPr marL="514350" indent="-514350">
              <a:buFont typeface="+mj-lt"/>
              <a:buAutoNum type="arabicPeriod"/>
            </a:pPr>
            <a:r>
              <a:rPr lang="en-US" dirty="0" err="1" smtClean="0"/>
              <a:t>SitPatch</a:t>
            </a:r>
            <a:r>
              <a:rPr lang="en-US" dirty="0" smtClean="0"/>
              <a:t>(</a:t>
            </a:r>
            <a:r>
              <a:rPr lang="en-US" dirty="0" err="1" smtClean="0"/>
              <a:t>Linus</a:t>
            </a:r>
            <a:r>
              <a:rPr lang="en-US" dirty="0" smtClean="0"/>
              <a:t>)</a:t>
            </a:r>
          </a:p>
          <a:p>
            <a:pPr marL="514350" indent="-514350">
              <a:buNone/>
            </a:pPr>
            <a:r>
              <a:rPr lang="en-US" dirty="0" smtClean="0"/>
              <a:t>Rewrite:</a:t>
            </a:r>
          </a:p>
          <a:p>
            <a:pPr marL="514350" indent="-514350">
              <a:buFont typeface="+mj-lt"/>
              <a:buAutoNum type="arabicPeriod"/>
            </a:pPr>
            <a:r>
              <a:rPr lang="en-US" dirty="0" smtClean="0"/>
              <a:t>~</a:t>
            </a:r>
            <a:r>
              <a:rPr lang="en-US" dirty="0" err="1" smtClean="0"/>
              <a:t>SitPatch</a:t>
            </a:r>
            <a:r>
              <a:rPr lang="en-US" dirty="0" smtClean="0"/>
              <a:t>(</a:t>
            </a:r>
            <a:r>
              <a:rPr lang="en-US" dirty="0" err="1" smtClean="0"/>
              <a:t>Linus</a:t>
            </a:r>
            <a:r>
              <a:rPr lang="en-US" dirty="0" smtClean="0"/>
              <a:t>) v Halloween(Today)</a:t>
            </a:r>
          </a:p>
          <a:p>
            <a:pPr marL="514350" indent="-514350">
              <a:buFont typeface="+mj-lt"/>
              <a:buAutoNum type="arabicPeriod"/>
            </a:pPr>
            <a:r>
              <a:rPr lang="en-US" dirty="0" smtClean="0"/>
              <a:t>~Halloween(Today) v </a:t>
            </a:r>
            <a:r>
              <a:rPr lang="en-US" dirty="0" err="1" smtClean="0"/>
              <a:t>GrPumpkin</a:t>
            </a:r>
            <a:r>
              <a:rPr lang="en-US" dirty="0" smtClean="0"/>
              <a:t>(Today)</a:t>
            </a:r>
          </a:p>
          <a:p>
            <a:pPr marL="514350" indent="-514350">
              <a:buFont typeface="+mj-lt"/>
              <a:buAutoNum type="arabicPeriod"/>
            </a:pPr>
            <a:r>
              <a:rPr lang="en-US" dirty="0" err="1" smtClean="0"/>
              <a:t>SitPatch</a:t>
            </a:r>
            <a:r>
              <a:rPr lang="en-US" dirty="0" smtClean="0"/>
              <a:t>(</a:t>
            </a:r>
            <a:r>
              <a:rPr lang="en-US" dirty="0" err="1" smtClean="0"/>
              <a:t>Linus</a:t>
            </a:r>
            <a:r>
              <a:rPr lang="en-US" dirty="0" smtClean="0"/>
              <a:t>)</a:t>
            </a:r>
          </a:p>
          <a:p>
            <a:pPr marL="514350" indent="-514350">
              <a:buFont typeface="+mj-lt"/>
              <a:buAutoNum type="arabicPeriod"/>
            </a:pPr>
            <a:r>
              <a:rPr lang="en-US" dirty="0" smtClean="0"/>
              <a:t>~</a:t>
            </a:r>
            <a:r>
              <a:rPr lang="en-US" dirty="0" err="1" smtClean="0"/>
              <a:t>GrPumpkin</a:t>
            </a:r>
            <a:r>
              <a:rPr lang="en-US" dirty="0" smtClean="0"/>
              <a:t>(Today)          // Negated goal</a:t>
            </a:r>
          </a:p>
          <a:p>
            <a:pPr marL="514350" indent="-514350">
              <a:buNone/>
            </a:pPr>
            <a:r>
              <a:rPr lang="en-US" dirty="0" smtClean="0"/>
              <a:t>Proof:</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smtClean="0"/>
              <a:t>If </a:t>
            </a:r>
            <a:r>
              <a:rPr lang="en-US" dirty="0" err="1" smtClean="0"/>
              <a:t>Linus</a:t>
            </a:r>
            <a:r>
              <a:rPr lang="en-US" dirty="0" smtClean="0"/>
              <a:t> is sitting in the pumpkin patch, it must be Halloween. The Great Pumpkin appears on Halloween. </a:t>
            </a:r>
            <a:r>
              <a:rPr lang="en-US" dirty="0" err="1" smtClean="0"/>
              <a:t>Linus</a:t>
            </a:r>
            <a:r>
              <a:rPr lang="en-US" dirty="0" smtClean="0"/>
              <a:t> is sitting in the pumpkin patch. Prove the Great Pumpkin will appear today.</a:t>
            </a:r>
          </a:p>
          <a:p>
            <a:pPr>
              <a:buNone/>
            </a:pPr>
            <a:endParaRPr lang="en-US" dirty="0" smtClean="0"/>
          </a:p>
          <a:p>
            <a:pPr marL="514350" indent="-514350">
              <a:buFont typeface="+mj-lt"/>
              <a:buAutoNum type="arabicPeriod"/>
            </a:pPr>
            <a:r>
              <a:rPr lang="en-US" dirty="0" err="1" smtClean="0"/>
              <a:t>SitPatch</a:t>
            </a:r>
            <a:r>
              <a:rPr lang="en-US" dirty="0" smtClean="0"/>
              <a:t>(</a:t>
            </a:r>
            <a:r>
              <a:rPr lang="en-US" dirty="0" err="1" smtClean="0"/>
              <a:t>Linus</a:t>
            </a:r>
            <a:r>
              <a:rPr lang="en-US" dirty="0" smtClean="0"/>
              <a:t>) -&gt; Halloween(Today)</a:t>
            </a:r>
          </a:p>
          <a:p>
            <a:pPr marL="514350" indent="-514350">
              <a:buFont typeface="+mj-lt"/>
              <a:buAutoNum type="arabicPeriod"/>
            </a:pPr>
            <a:r>
              <a:rPr lang="en-US" dirty="0" smtClean="0"/>
              <a:t>Halloween(Today) -&gt; </a:t>
            </a:r>
            <a:r>
              <a:rPr lang="en-US" dirty="0" err="1" smtClean="0"/>
              <a:t>GrPumpkin</a:t>
            </a:r>
            <a:r>
              <a:rPr lang="en-US" dirty="0" smtClean="0"/>
              <a:t>(Today)</a:t>
            </a:r>
          </a:p>
          <a:p>
            <a:pPr marL="514350" indent="-514350">
              <a:buFont typeface="+mj-lt"/>
              <a:buAutoNum type="arabicPeriod"/>
            </a:pPr>
            <a:r>
              <a:rPr lang="en-US" dirty="0" err="1" smtClean="0"/>
              <a:t>SitPatch</a:t>
            </a:r>
            <a:r>
              <a:rPr lang="en-US" dirty="0" smtClean="0"/>
              <a:t>(</a:t>
            </a:r>
            <a:r>
              <a:rPr lang="en-US" dirty="0" err="1" smtClean="0"/>
              <a:t>Linus</a:t>
            </a:r>
            <a:r>
              <a:rPr lang="en-US" dirty="0" smtClean="0"/>
              <a:t>)</a:t>
            </a:r>
          </a:p>
          <a:p>
            <a:pPr marL="514350" indent="-514350">
              <a:buNone/>
            </a:pPr>
            <a:r>
              <a:rPr lang="en-US" dirty="0" smtClean="0"/>
              <a:t>Rewrite:</a:t>
            </a:r>
          </a:p>
          <a:p>
            <a:pPr marL="514350" indent="-514350">
              <a:buFont typeface="+mj-lt"/>
              <a:buAutoNum type="arabicPeriod"/>
            </a:pPr>
            <a:r>
              <a:rPr lang="en-US" dirty="0" smtClean="0"/>
              <a:t>~</a:t>
            </a:r>
            <a:r>
              <a:rPr lang="en-US" dirty="0" err="1" smtClean="0"/>
              <a:t>SitPatch</a:t>
            </a:r>
            <a:r>
              <a:rPr lang="en-US" dirty="0" smtClean="0"/>
              <a:t>(</a:t>
            </a:r>
            <a:r>
              <a:rPr lang="en-US" dirty="0" err="1" smtClean="0"/>
              <a:t>Linus</a:t>
            </a:r>
            <a:r>
              <a:rPr lang="en-US" dirty="0" smtClean="0"/>
              <a:t>) v Halloween(Today)</a:t>
            </a:r>
          </a:p>
          <a:p>
            <a:pPr marL="514350" indent="-514350">
              <a:buFont typeface="+mj-lt"/>
              <a:buAutoNum type="arabicPeriod"/>
            </a:pPr>
            <a:r>
              <a:rPr lang="en-US" dirty="0" smtClean="0"/>
              <a:t>~Halloween(Today) v </a:t>
            </a:r>
            <a:r>
              <a:rPr lang="en-US" dirty="0" err="1" smtClean="0"/>
              <a:t>GrPumpkin</a:t>
            </a:r>
            <a:r>
              <a:rPr lang="en-US" dirty="0" smtClean="0"/>
              <a:t>(Today)</a:t>
            </a:r>
          </a:p>
          <a:p>
            <a:pPr marL="514350" indent="-514350">
              <a:buFont typeface="+mj-lt"/>
              <a:buAutoNum type="arabicPeriod"/>
            </a:pPr>
            <a:r>
              <a:rPr lang="en-US" dirty="0" err="1" smtClean="0"/>
              <a:t>SitPatch</a:t>
            </a:r>
            <a:r>
              <a:rPr lang="en-US" dirty="0" smtClean="0"/>
              <a:t>(</a:t>
            </a:r>
            <a:r>
              <a:rPr lang="en-US" dirty="0" err="1" smtClean="0"/>
              <a:t>Linus</a:t>
            </a:r>
            <a:r>
              <a:rPr lang="en-US" dirty="0" smtClean="0"/>
              <a:t>)</a:t>
            </a:r>
          </a:p>
          <a:p>
            <a:pPr marL="514350" indent="-514350">
              <a:buFont typeface="+mj-lt"/>
              <a:buAutoNum type="arabicPeriod"/>
            </a:pPr>
            <a:r>
              <a:rPr lang="en-US" dirty="0" smtClean="0"/>
              <a:t>~</a:t>
            </a:r>
            <a:r>
              <a:rPr lang="en-US" dirty="0" err="1" smtClean="0"/>
              <a:t>GrPumpkin</a:t>
            </a:r>
            <a:r>
              <a:rPr lang="en-US" dirty="0" smtClean="0"/>
              <a:t>(Today)                                        // Negated goal</a:t>
            </a:r>
          </a:p>
          <a:p>
            <a:pPr marL="514350" indent="-514350">
              <a:buNone/>
            </a:pPr>
            <a:r>
              <a:rPr lang="en-US" dirty="0" smtClean="0"/>
              <a:t>Proof:</a:t>
            </a:r>
          </a:p>
          <a:p>
            <a:pPr marL="514350" indent="-514350">
              <a:buFont typeface="+mj-lt"/>
              <a:buAutoNum type="arabicPeriod" startAt="5"/>
            </a:pPr>
            <a:r>
              <a:rPr lang="en-US" dirty="0" smtClean="0"/>
              <a:t>[2,4] ~Halloween(Today)</a:t>
            </a:r>
          </a:p>
          <a:p>
            <a:pPr marL="514350" indent="-514350">
              <a:buFont typeface="+mj-lt"/>
              <a:buAutoNum type="arabicPeriod" startAt="5"/>
            </a:pPr>
            <a:r>
              <a:rPr lang="en-US" dirty="0" smtClean="0"/>
              <a:t>[1,5] ~</a:t>
            </a:r>
            <a:r>
              <a:rPr lang="en-US" dirty="0" err="1" smtClean="0"/>
              <a:t>SitPatch</a:t>
            </a:r>
            <a:r>
              <a:rPr lang="en-US" dirty="0" smtClean="0"/>
              <a:t>(</a:t>
            </a:r>
            <a:r>
              <a:rPr lang="en-US" dirty="0" err="1" smtClean="0"/>
              <a:t>Linus</a:t>
            </a:r>
            <a:r>
              <a:rPr lang="en-US" dirty="0" smtClean="0"/>
              <a:t>)</a:t>
            </a:r>
          </a:p>
          <a:p>
            <a:pPr marL="514350" indent="-514350">
              <a:buFont typeface="+mj-lt"/>
              <a:buAutoNum type="arabicPeriod" startAt="5"/>
            </a:pPr>
            <a:r>
              <a:rPr lang="en-US" dirty="0" smtClean="0"/>
              <a:t>[3,6] NULL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4953000"/>
          </a:xfrm>
        </p:spPr>
        <p:txBody>
          <a:bodyPr>
            <a:normAutofit fontScale="70000" lnSpcReduction="20000"/>
          </a:bodyPr>
          <a:lstStyle/>
          <a:p>
            <a:r>
              <a:rPr lang="en-US" dirty="0" smtClean="0"/>
              <a:t>If the maid stole the jewelry, then the butler wasn't guilty. Either the maid stole the jewelry or she milked the cows. If the maid milked the cows, then the butler got the cream.</a:t>
            </a:r>
          </a:p>
          <a:p>
            <a:r>
              <a:rPr lang="en-US" dirty="0" smtClean="0"/>
              <a:t>Goal: Therefore, if the butler was guilty, then he got the cream.</a:t>
            </a:r>
          </a:p>
          <a:p>
            <a:pPr marL="514350" indent="-514350">
              <a:buFont typeface="+mj-lt"/>
              <a:buAutoNum type="arabicPeriod"/>
            </a:pPr>
            <a:endParaRPr lang="en-US" dirty="0" smtClean="0"/>
          </a:p>
          <a:p>
            <a:pPr marL="514350" indent="-514350">
              <a:buNone/>
            </a:pPr>
            <a:r>
              <a:rPr lang="en-US" dirty="0" smtClean="0"/>
              <a:t>G(M) -&gt; ~G(B)</a:t>
            </a:r>
          </a:p>
          <a:p>
            <a:pPr marL="514350" indent="-514350">
              <a:buNone/>
            </a:pPr>
            <a:r>
              <a:rPr lang="en-US" dirty="0" smtClean="0"/>
              <a:t>G(M) v Cows(M)</a:t>
            </a:r>
          </a:p>
          <a:p>
            <a:pPr marL="514350" indent="-514350">
              <a:buNone/>
            </a:pPr>
            <a:r>
              <a:rPr lang="en-US" dirty="0" smtClean="0"/>
              <a:t>~Cows(M) v Cream(B)</a:t>
            </a:r>
          </a:p>
          <a:p>
            <a:pPr marL="514350" indent="-514350">
              <a:buNone/>
            </a:pPr>
            <a:r>
              <a:rPr lang="en-US" dirty="0" smtClean="0"/>
              <a:t>~(G(B) -&gt; Cream(B))</a:t>
            </a:r>
          </a:p>
          <a:p>
            <a:pPr marL="514350" indent="-514350">
              <a:buNone/>
            </a:pPr>
            <a:r>
              <a:rPr lang="en-US" dirty="0" smtClean="0"/>
              <a:t>Rewrite:</a:t>
            </a:r>
          </a:p>
          <a:p>
            <a:pPr marL="514350" indent="-514350">
              <a:buFont typeface="+mj-lt"/>
              <a:buAutoNum type="arabicPeriod"/>
            </a:pPr>
            <a:r>
              <a:rPr lang="en-US" dirty="0" smtClean="0"/>
              <a:t>~G(M) v ~G(B)</a:t>
            </a:r>
          </a:p>
          <a:p>
            <a:pPr marL="514350" indent="-514350">
              <a:buFont typeface="+mj-lt"/>
              <a:buAutoNum type="arabicPeriod"/>
            </a:pPr>
            <a:r>
              <a:rPr lang="en-US" dirty="0" smtClean="0"/>
              <a:t>G(M) v Cows(M)</a:t>
            </a:r>
          </a:p>
          <a:p>
            <a:pPr marL="514350" indent="-514350">
              <a:buFont typeface="+mj-lt"/>
              <a:buAutoNum type="arabicPeriod"/>
            </a:pPr>
            <a:r>
              <a:rPr lang="en-US" dirty="0" smtClean="0"/>
              <a:t>~Cows(M) v Cream(B)</a:t>
            </a:r>
          </a:p>
          <a:p>
            <a:pPr marL="514350" indent="-514350">
              <a:buFont typeface="+mj-lt"/>
              <a:buAutoNum type="arabicPeriod"/>
            </a:pPr>
            <a:r>
              <a:rPr lang="en-US" dirty="0" smtClean="0"/>
              <a:t>G(B) </a:t>
            </a:r>
          </a:p>
          <a:p>
            <a:pPr marL="514350" indent="-514350">
              <a:buNone/>
            </a:pPr>
            <a:r>
              <a:rPr lang="en-US" dirty="0" smtClean="0"/>
              <a:t>5. ~Cream(B)</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1447800"/>
          </a:xfrm>
        </p:spPr>
        <p:txBody>
          <a:bodyPr>
            <a:normAutofit fontScale="70000" lnSpcReduction="20000"/>
          </a:bodyPr>
          <a:lstStyle/>
          <a:p>
            <a:r>
              <a:rPr lang="en-US" dirty="0" smtClean="0"/>
              <a:t>If the maid stole the jewelry, then the butler wasn't guilty. Either the maid stole the jewelry or she milked the cows. If the maid milked the cows, then the butler got the cream.</a:t>
            </a:r>
          </a:p>
          <a:p>
            <a:r>
              <a:rPr lang="en-US" dirty="0" smtClean="0"/>
              <a:t>Goal: Therefore, if the butler was guilty, then he got the cream.</a:t>
            </a:r>
          </a:p>
          <a:p>
            <a:pPr marL="514350" indent="-514350">
              <a:buNone/>
            </a:pPr>
            <a:endParaRPr lang="en-US" dirty="0" smtClean="0"/>
          </a:p>
        </p:txBody>
      </p:sp>
      <p:sp>
        <p:nvSpPr>
          <p:cNvPr id="4" name="TextBox 3"/>
          <p:cNvSpPr txBox="1"/>
          <p:nvPr/>
        </p:nvSpPr>
        <p:spPr>
          <a:xfrm>
            <a:off x="1371600" y="2819400"/>
            <a:ext cx="2741904" cy="2862322"/>
          </a:xfrm>
          <a:prstGeom prst="rect">
            <a:avLst/>
          </a:prstGeom>
          <a:noFill/>
        </p:spPr>
        <p:txBody>
          <a:bodyPr wrap="none" rtlCol="0">
            <a:spAutoFit/>
          </a:bodyPr>
          <a:lstStyle/>
          <a:p>
            <a:pPr marL="514350" indent="-514350">
              <a:buNone/>
            </a:pPr>
            <a:r>
              <a:rPr lang="en-US" dirty="0" smtClean="0"/>
              <a:t>G(M) -&gt; ~G(B)</a:t>
            </a:r>
          </a:p>
          <a:p>
            <a:pPr marL="514350" indent="-514350">
              <a:buNone/>
            </a:pPr>
            <a:r>
              <a:rPr lang="en-US" dirty="0" smtClean="0"/>
              <a:t>G(M) v Cows(M)</a:t>
            </a:r>
          </a:p>
          <a:p>
            <a:pPr marL="514350" indent="-514350">
              <a:buNone/>
            </a:pPr>
            <a:r>
              <a:rPr lang="en-US" dirty="0" smtClean="0"/>
              <a:t>~Cows(M) v Cream(B)</a:t>
            </a:r>
          </a:p>
          <a:p>
            <a:pPr marL="514350" indent="-514350">
              <a:buNone/>
            </a:pPr>
            <a:r>
              <a:rPr lang="en-US" dirty="0" smtClean="0"/>
              <a:t>~(G(B) -&gt; Cream(B))</a:t>
            </a:r>
          </a:p>
          <a:p>
            <a:pPr marL="514350" indent="-514350">
              <a:buNone/>
            </a:pPr>
            <a:r>
              <a:rPr lang="en-US" dirty="0" smtClean="0"/>
              <a:t>Rewrite:</a:t>
            </a:r>
          </a:p>
          <a:p>
            <a:pPr marL="514350" indent="-514350">
              <a:buFont typeface="+mj-lt"/>
              <a:buAutoNum type="arabicPeriod"/>
            </a:pPr>
            <a:r>
              <a:rPr lang="en-US" dirty="0" smtClean="0"/>
              <a:t>~G(M) v ~G(B)</a:t>
            </a:r>
          </a:p>
          <a:p>
            <a:pPr marL="514350" indent="-514350">
              <a:buFont typeface="+mj-lt"/>
              <a:buAutoNum type="arabicPeriod"/>
            </a:pPr>
            <a:r>
              <a:rPr lang="en-US" dirty="0" smtClean="0"/>
              <a:t>G(M) v Cows(M)</a:t>
            </a:r>
          </a:p>
          <a:p>
            <a:pPr marL="514350" indent="-514350">
              <a:buFont typeface="+mj-lt"/>
              <a:buAutoNum type="arabicPeriod"/>
            </a:pPr>
            <a:r>
              <a:rPr lang="en-US" dirty="0" smtClean="0"/>
              <a:t>~Cows(M) v Cream(B)</a:t>
            </a:r>
          </a:p>
          <a:p>
            <a:pPr marL="514350" indent="-514350">
              <a:buFont typeface="+mj-lt"/>
              <a:buAutoNum type="arabicPeriod"/>
            </a:pPr>
            <a:r>
              <a:rPr lang="en-US" dirty="0" smtClean="0"/>
              <a:t>G(B) </a:t>
            </a:r>
          </a:p>
          <a:p>
            <a:pPr marL="514350" indent="-514350">
              <a:buNone/>
            </a:pPr>
            <a:r>
              <a:rPr lang="en-US" dirty="0" smtClean="0"/>
              <a:t>5. ~Cream(B)</a:t>
            </a:r>
          </a:p>
        </p:txBody>
      </p:sp>
      <p:sp>
        <p:nvSpPr>
          <p:cNvPr id="5" name="TextBox 4"/>
          <p:cNvSpPr txBox="1"/>
          <p:nvPr/>
        </p:nvSpPr>
        <p:spPr>
          <a:xfrm>
            <a:off x="5105400" y="2819400"/>
            <a:ext cx="2193486" cy="2308324"/>
          </a:xfrm>
          <a:prstGeom prst="rect">
            <a:avLst/>
          </a:prstGeom>
          <a:noFill/>
        </p:spPr>
        <p:txBody>
          <a:bodyPr wrap="none" rtlCol="0">
            <a:spAutoFit/>
          </a:bodyPr>
          <a:lstStyle/>
          <a:p>
            <a:pPr marL="514350" indent="-514350">
              <a:buNone/>
            </a:pPr>
            <a:r>
              <a:rPr lang="en-US" dirty="0" smtClean="0"/>
              <a:t>Proof:</a:t>
            </a:r>
          </a:p>
          <a:p>
            <a:pPr marL="514350" indent="-514350">
              <a:buNone/>
            </a:pPr>
            <a:endParaRPr lang="en-US" dirty="0" smtClean="0"/>
          </a:p>
          <a:p>
            <a:pPr marL="514350" indent="-514350">
              <a:buFont typeface="+mj-lt"/>
              <a:buAutoNum type="arabicPeriod" startAt="6"/>
            </a:pPr>
            <a:r>
              <a:rPr lang="en-US" dirty="0" smtClean="0"/>
              <a:t>[3, 5] ~Cows(M)</a:t>
            </a:r>
          </a:p>
          <a:p>
            <a:pPr marL="514350" indent="-514350">
              <a:buFont typeface="+mj-lt"/>
              <a:buAutoNum type="arabicPeriod" startAt="6"/>
            </a:pPr>
            <a:r>
              <a:rPr lang="en-US" dirty="0" smtClean="0"/>
              <a:t>[2, 6] G(M)</a:t>
            </a:r>
          </a:p>
          <a:p>
            <a:pPr marL="514350" indent="-514350">
              <a:buFont typeface="+mj-lt"/>
              <a:buAutoNum type="arabicPeriod" startAt="6"/>
            </a:pPr>
            <a:r>
              <a:rPr lang="en-US" dirty="0" smtClean="0"/>
              <a:t>[1, 7] ~G(B)</a:t>
            </a:r>
          </a:p>
          <a:p>
            <a:pPr marL="514350" indent="-514350">
              <a:buFont typeface="+mj-lt"/>
              <a:buAutoNum type="arabicPeriod" startAt="6"/>
            </a:pPr>
            <a:r>
              <a:rPr lang="en-US" dirty="0" smtClean="0"/>
              <a:t>[4, 8] NULL</a:t>
            </a:r>
          </a:p>
          <a:p>
            <a:pPr marL="514350" indent="-514350">
              <a:buFont typeface="+mj-lt"/>
              <a:buAutoNum type="arabicPeriod" startAt="6"/>
            </a:pPr>
            <a:endParaRPr lang="en-US" dirty="0" smtClean="0"/>
          </a:p>
          <a:p>
            <a:pPr marL="514350" indent="-514350"/>
            <a:r>
              <a:rPr lang="en-US" dirty="0" smtClean="0"/>
              <a:t>Q.E.D.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 and Resolution</a:t>
            </a:r>
            <a:endParaRPr lang="en-US"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marL="514350" indent="-514350">
              <a:buNone/>
            </a:pPr>
            <a:r>
              <a:rPr lang="en-US" sz="3100" dirty="0" smtClean="0"/>
              <a:t>Using the database below, prove that Colonel Mustard is a suspect.</a:t>
            </a:r>
          </a:p>
          <a:p>
            <a:pPr marL="514350" indent="-514350">
              <a:buNone/>
            </a:pPr>
            <a:endParaRPr lang="en-US" dirty="0" smtClean="0"/>
          </a:p>
          <a:p>
            <a:pPr marL="514350" indent="-514350">
              <a:buFont typeface="+mj-lt"/>
              <a:buAutoNum type="arabicPeriod"/>
            </a:pPr>
            <a:r>
              <a:rPr lang="en-US" sz="3100" dirty="0" smtClean="0"/>
              <a:t>crime(Kitchen)</a:t>
            </a:r>
          </a:p>
          <a:p>
            <a:pPr marL="514350" indent="-514350">
              <a:buFont typeface="+mj-lt"/>
              <a:buAutoNum type="arabicPeriod"/>
            </a:pPr>
            <a:r>
              <a:rPr lang="en-US" sz="3100" dirty="0" smtClean="0"/>
              <a:t>in(</a:t>
            </a:r>
            <a:r>
              <a:rPr lang="en-US" sz="3100" dirty="0" err="1" smtClean="0"/>
              <a:t>ProfPlum</a:t>
            </a:r>
            <a:r>
              <a:rPr lang="en-US" sz="3100" dirty="0" smtClean="0"/>
              <a:t>, Library)</a:t>
            </a:r>
          </a:p>
          <a:p>
            <a:pPr marL="514350" indent="-514350">
              <a:buFont typeface="+mj-lt"/>
              <a:buAutoNum type="arabicPeriod"/>
            </a:pPr>
            <a:r>
              <a:rPr lang="en-US" sz="3100" dirty="0" smtClean="0"/>
              <a:t>talking(</a:t>
            </a:r>
            <a:r>
              <a:rPr lang="en-US" sz="3100" dirty="0" err="1" smtClean="0"/>
              <a:t>MissScarlet</a:t>
            </a:r>
            <a:r>
              <a:rPr lang="en-US" sz="3100" dirty="0" smtClean="0"/>
              <a:t>, </a:t>
            </a:r>
            <a:r>
              <a:rPr lang="en-US" sz="3100" dirty="0" err="1" smtClean="0"/>
              <a:t>ProfPlum</a:t>
            </a:r>
            <a:r>
              <a:rPr lang="en-US" sz="3100" dirty="0" smtClean="0"/>
              <a:t>)</a:t>
            </a:r>
          </a:p>
          <a:p>
            <a:pPr marL="514350" indent="-514350">
              <a:buFont typeface="+mj-lt"/>
              <a:buAutoNum type="arabicPeriod"/>
            </a:pPr>
            <a:r>
              <a:rPr lang="en-US" sz="3100" dirty="0" smtClean="0"/>
              <a:t>-talking(?x4, ?y4) v with(?x4, ?y4)</a:t>
            </a:r>
          </a:p>
          <a:p>
            <a:pPr marL="514350" indent="-514350">
              <a:buFont typeface="+mj-lt"/>
              <a:buAutoNum type="arabicPeriod"/>
            </a:pPr>
            <a:r>
              <a:rPr lang="en-US" sz="3100" dirty="0" smtClean="0"/>
              <a:t>-with(?x5, ?y5) v -in(?y5, ?z5) v in(?x5, ?z5)</a:t>
            </a:r>
          </a:p>
          <a:p>
            <a:pPr marL="514350" indent="-514350">
              <a:buFont typeface="+mj-lt"/>
              <a:buAutoNum type="arabicPeriod"/>
            </a:pPr>
            <a:r>
              <a:rPr lang="en-US" sz="3100" dirty="0" smtClean="0"/>
              <a:t>-in(?x6, ?y6) v -crime(?y6) v suspect(?x6)</a:t>
            </a:r>
          </a:p>
          <a:p>
            <a:pPr marL="514350" indent="-514350">
              <a:buFont typeface="+mj-lt"/>
              <a:buAutoNum type="arabicPeriod"/>
            </a:pPr>
            <a:r>
              <a:rPr lang="en-US" sz="3100" dirty="0" smtClean="0"/>
              <a:t>talking(</a:t>
            </a:r>
            <a:r>
              <a:rPr lang="en-US" sz="3100" dirty="0" err="1" smtClean="0"/>
              <a:t>ColonelMustard</a:t>
            </a:r>
            <a:r>
              <a:rPr lang="en-US" sz="3100" dirty="0" smtClean="0"/>
              <a:t>, </a:t>
            </a:r>
            <a:r>
              <a:rPr lang="en-US" sz="3100" dirty="0" err="1" smtClean="0"/>
              <a:t>MisterGreen</a:t>
            </a:r>
            <a:r>
              <a:rPr lang="en-US" sz="3100" dirty="0" smtClean="0"/>
              <a:t>)</a:t>
            </a:r>
          </a:p>
          <a:p>
            <a:pPr marL="514350" indent="-514350">
              <a:buFont typeface="+mj-lt"/>
              <a:buAutoNum type="arabicPeriod"/>
            </a:pPr>
            <a:r>
              <a:rPr lang="en-US" sz="3100" dirty="0" smtClean="0"/>
              <a:t>-hungry(?x8) v in(?x8, Kitchen)</a:t>
            </a:r>
          </a:p>
          <a:p>
            <a:pPr marL="514350" indent="-514350">
              <a:buFont typeface="+mj-lt"/>
              <a:buAutoNum type="arabicPeriod"/>
            </a:pPr>
            <a:r>
              <a:rPr lang="en-US" sz="3100" dirty="0" smtClean="0"/>
              <a:t>hungry(</a:t>
            </a:r>
            <a:r>
              <a:rPr lang="en-US" sz="3100" dirty="0" err="1" smtClean="0"/>
              <a:t>MisterGreen</a:t>
            </a:r>
            <a:r>
              <a:rPr lang="en-US" sz="3100" dirty="0" smtClean="0"/>
              <a:t>) </a:t>
            </a:r>
            <a:endParaRPr lang="en-US" sz="3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371600"/>
            <a:ext cx="3886200" cy="5257800"/>
          </a:xfrm>
        </p:spPr>
        <p:txBody>
          <a:bodyPr>
            <a:normAutofit fontScale="77500" lnSpcReduction="20000"/>
          </a:bodyPr>
          <a:lstStyle/>
          <a:p>
            <a:pPr marL="514350" indent="-514350">
              <a:buFont typeface="+mj-lt"/>
              <a:buAutoNum type="arabicPeriod"/>
            </a:pPr>
            <a:r>
              <a:rPr lang="en-US" sz="3100" dirty="0" smtClean="0"/>
              <a:t>crime(Kitchen)</a:t>
            </a:r>
          </a:p>
          <a:p>
            <a:pPr marL="514350" indent="-514350">
              <a:buFont typeface="+mj-lt"/>
              <a:buAutoNum type="arabicPeriod"/>
            </a:pPr>
            <a:r>
              <a:rPr lang="en-US" sz="3100" dirty="0" smtClean="0"/>
              <a:t>in(</a:t>
            </a:r>
            <a:r>
              <a:rPr lang="en-US" sz="3100" dirty="0" err="1" smtClean="0"/>
              <a:t>ProfPlum</a:t>
            </a:r>
            <a:r>
              <a:rPr lang="en-US" sz="3100" dirty="0" smtClean="0"/>
              <a:t>, Library)</a:t>
            </a:r>
          </a:p>
          <a:p>
            <a:pPr marL="514350" indent="-514350">
              <a:buFont typeface="+mj-lt"/>
              <a:buAutoNum type="arabicPeriod"/>
            </a:pPr>
            <a:r>
              <a:rPr lang="en-US" sz="3100" dirty="0" smtClean="0"/>
              <a:t>talking(</a:t>
            </a:r>
            <a:r>
              <a:rPr lang="en-US" sz="3100" dirty="0" err="1" smtClean="0"/>
              <a:t>MissScarlet</a:t>
            </a:r>
            <a:r>
              <a:rPr lang="en-US" sz="3100" dirty="0" smtClean="0"/>
              <a:t>, </a:t>
            </a:r>
            <a:r>
              <a:rPr lang="en-US" sz="3100" dirty="0" err="1" smtClean="0"/>
              <a:t>ProfPlum</a:t>
            </a:r>
            <a:r>
              <a:rPr lang="en-US" sz="3100" dirty="0" smtClean="0"/>
              <a:t>)</a:t>
            </a:r>
          </a:p>
          <a:p>
            <a:pPr marL="514350" indent="-514350">
              <a:buFont typeface="+mj-lt"/>
              <a:buAutoNum type="arabicPeriod"/>
            </a:pPr>
            <a:r>
              <a:rPr lang="en-US" sz="3100" dirty="0" smtClean="0"/>
              <a:t>-talking(?x4, ?y4) v with(?x4, ?y4)</a:t>
            </a:r>
          </a:p>
          <a:p>
            <a:pPr marL="514350" indent="-514350">
              <a:buFont typeface="+mj-lt"/>
              <a:buAutoNum type="arabicPeriod"/>
            </a:pPr>
            <a:r>
              <a:rPr lang="en-US" sz="3100" dirty="0" smtClean="0"/>
              <a:t>-with(?x5, ?y5) v -in(?y5, ?z5) v in(?x5, ?z5)</a:t>
            </a:r>
          </a:p>
          <a:p>
            <a:pPr marL="514350" indent="-514350">
              <a:buFont typeface="+mj-lt"/>
              <a:buAutoNum type="arabicPeriod"/>
            </a:pPr>
            <a:r>
              <a:rPr lang="en-US" sz="3100" dirty="0" smtClean="0"/>
              <a:t>-in(?x6, ?y6) v -crime(?y6) v suspect(?x6)</a:t>
            </a:r>
          </a:p>
          <a:p>
            <a:pPr marL="514350" indent="-514350">
              <a:buFont typeface="+mj-lt"/>
              <a:buAutoNum type="arabicPeriod"/>
            </a:pPr>
            <a:r>
              <a:rPr lang="en-US" sz="3100" dirty="0" smtClean="0"/>
              <a:t>talking(</a:t>
            </a:r>
            <a:r>
              <a:rPr lang="en-US" sz="3100" dirty="0" err="1" smtClean="0"/>
              <a:t>ColonelMustard</a:t>
            </a:r>
            <a:r>
              <a:rPr lang="en-US" sz="3100" dirty="0" smtClean="0"/>
              <a:t>, </a:t>
            </a:r>
            <a:r>
              <a:rPr lang="en-US" sz="3100" dirty="0" err="1" smtClean="0"/>
              <a:t>MisterGreen</a:t>
            </a:r>
            <a:r>
              <a:rPr lang="en-US" sz="3100" dirty="0" smtClean="0"/>
              <a:t>)</a:t>
            </a:r>
          </a:p>
          <a:p>
            <a:pPr marL="514350" indent="-514350">
              <a:buFont typeface="+mj-lt"/>
              <a:buAutoNum type="arabicPeriod"/>
            </a:pPr>
            <a:r>
              <a:rPr lang="en-US" sz="3100" dirty="0" smtClean="0"/>
              <a:t>-hungry(?x8) v in(?x8, Kitchen)</a:t>
            </a:r>
          </a:p>
          <a:p>
            <a:pPr marL="514350" indent="-514350">
              <a:buFont typeface="+mj-lt"/>
              <a:buAutoNum type="arabicPeriod"/>
            </a:pPr>
            <a:r>
              <a:rPr lang="en-US" sz="3100" dirty="0" smtClean="0"/>
              <a:t>hungry(</a:t>
            </a:r>
            <a:r>
              <a:rPr lang="en-US" sz="3100" dirty="0" err="1" smtClean="0"/>
              <a:t>MisterGreen</a:t>
            </a:r>
            <a:r>
              <a:rPr lang="en-US" sz="3100" dirty="0" smtClean="0"/>
              <a:t>) </a:t>
            </a:r>
            <a:endParaRPr lang="en-US" sz="3100" dirty="0"/>
          </a:p>
        </p:txBody>
      </p:sp>
      <p:sp>
        <p:nvSpPr>
          <p:cNvPr id="4" name="Content Placeholder 2"/>
          <p:cNvSpPr txBox="1">
            <a:spLocks/>
          </p:cNvSpPr>
          <p:nvPr/>
        </p:nvSpPr>
        <p:spPr>
          <a:xfrm>
            <a:off x="4876800" y="1447800"/>
            <a:ext cx="3886200" cy="5410200"/>
          </a:xfrm>
          <a:prstGeom prst="rect">
            <a:avLst/>
          </a:prstGeom>
        </p:spPr>
        <p:txBody>
          <a:bodyPr vert="horz" lIns="91440" tIns="45720" rIns="91440" bIns="45720" rtlCol="0">
            <a:normAutofit fontScale="92500" lnSpcReduction="20000"/>
          </a:bodyPr>
          <a:lstStyle/>
          <a:p>
            <a:pPr marL="514350" lvl="0" indent="-514350">
              <a:spcBef>
                <a:spcPct val="20000"/>
              </a:spcBef>
              <a:buFont typeface="+mj-lt"/>
              <a:buAutoNum type="arabicPeriod" startAt="10"/>
            </a:pPr>
            <a:r>
              <a:rPr lang="en-US" sz="2400" dirty="0" smtClean="0"/>
              <a:t>-suspect(CM)</a:t>
            </a:r>
          </a:p>
          <a:p>
            <a:pPr marL="514350" lvl="0" indent="-514350">
              <a:spcBef>
                <a:spcPct val="20000"/>
              </a:spcBef>
              <a:buFont typeface="+mj-lt"/>
              <a:buAutoNum type="arabicPeriod" startAt="10"/>
            </a:pPr>
            <a:r>
              <a:rPr lang="en-US" sz="2400" dirty="0" smtClean="0"/>
              <a:t>(6&amp;10) -in(CM, ?y11) v -crime(?y11)</a:t>
            </a:r>
          </a:p>
          <a:p>
            <a:pPr marL="514350" lvl="0" indent="-514350">
              <a:spcBef>
                <a:spcPct val="20000"/>
              </a:spcBef>
              <a:buFont typeface="+mj-lt"/>
              <a:buAutoNum type="arabicPeriod" startAt="10"/>
            </a:pPr>
            <a:r>
              <a:rPr lang="en-US" sz="2400" dirty="0" smtClean="0"/>
              <a:t>(1&amp;11) -in(CM, Kitchen)</a:t>
            </a:r>
          </a:p>
          <a:p>
            <a:pPr marL="514350" lvl="0" indent="-514350">
              <a:spcBef>
                <a:spcPct val="20000"/>
              </a:spcBef>
              <a:buFont typeface="+mj-lt"/>
              <a:buAutoNum type="arabicPeriod" startAt="10"/>
            </a:pPr>
            <a:r>
              <a:rPr lang="en-US" sz="2400" dirty="0" smtClean="0"/>
              <a:t>(8&amp;9) in(MG, Kitchen)</a:t>
            </a:r>
          </a:p>
          <a:p>
            <a:pPr marL="514350" lvl="0" indent="-514350">
              <a:spcBef>
                <a:spcPct val="20000"/>
              </a:spcBef>
              <a:buFont typeface="+mj-lt"/>
              <a:buAutoNum type="arabicPeriod" startAt="10"/>
            </a:pPr>
            <a:r>
              <a:rPr lang="en-US" sz="2400" dirty="0" smtClean="0"/>
              <a:t>(4&amp;7) with(CM, MG)</a:t>
            </a:r>
          </a:p>
          <a:p>
            <a:pPr marL="514350" lvl="0" indent="-514350">
              <a:spcBef>
                <a:spcPct val="20000"/>
              </a:spcBef>
              <a:buFont typeface="+mj-lt"/>
              <a:buAutoNum type="arabicPeriod" startAt="10"/>
            </a:pPr>
            <a:r>
              <a:rPr lang="en-US" sz="2400" dirty="0" smtClean="0"/>
              <a:t>(5&amp;14) -in(MG, ?z15) v in(CM, ?z15)</a:t>
            </a:r>
          </a:p>
          <a:p>
            <a:pPr marL="514350" lvl="0" indent="-514350">
              <a:spcBef>
                <a:spcPct val="20000"/>
              </a:spcBef>
              <a:buFont typeface="+mj-lt"/>
              <a:buAutoNum type="arabicPeriod" startAt="10"/>
            </a:pPr>
            <a:r>
              <a:rPr lang="en-US" sz="2400" dirty="0" smtClean="0"/>
              <a:t>(12&amp;15) in(CM, Kitchen)</a:t>
            </a:r>
          </a:p>
          <a:p>
            <a:pPr marL="514350" lvl="0" indent="-514350">
              <a:spcBef>
                <a:spcPct val="20000"/>
              </a:spcBef>
              <a:buFont typeface="+mj-lt"/>
              <a:buAutoNum type="arabicPeriod" startAt="10"/>
            </a:pPr>
            <a:r>
              <a:rPr lang="en-US" sz="2400" dirty="0" smtClean="0"/>
              <a:t>(12&amp;16) []</a:t>
            </a:r>
          </a:p>
          <a:p>
            <a:pPr marL="514350" lvl="0" indent="-514350">
              <a:spcBef>
                <a:spcPct val="20000"/>
              </a:spcBef>
            </a:pPr>
            <a:r>
              <a:rPr lang="en-US" sz="2400" dirty="0" smtClean="0"/>
              <a:t>Q.E.D.</a:t>
            </a:r>
          </a:p>
          <a:p>
            <a:pPr marL="514350" lvl="0" indent="-514350">
              <a:spcBef>
                <a:spcPct val="20000"/>
              </a:spcBef>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82880" lvl="0">
              <a:spcBef>
                <a:spcPct val="20000"/>
              </a:spcBef>
            </a:pPr>
            <a:r>
              <a:rPr lang="en-US" sz="2400" dirty="0" smtClean="0"/>
              <a:t>What clause would you add to the database instead of the negated goal if you were trying to find out who is a suspect?</a:t>
            </a:r>
            <a:endParaRPr kumimoji="0" lang="en-US" sz="31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 Code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Determine whether two expressions can be unified.  If yes, return bindings.  If no, return FAIL</a:t>
            </a:r>
          </a:p>
          <a:p>
            <a:r>
              <a:rPr lang="en-US" dirty="0" smtClean="0"/>
              <a:t>Function unify(p1, p2, bindings)</a:t>
            </a:r>
          </a:p>
          <a:p>
            <a:pPr marL="971550" lvl="1" indent="-514350">
              <a:buFont typeface="+mj-lt"/>
              <a:buAutoNum type="arabicPeriod"/>
            </a:pPr>
            <a:r>
              <a:rPr lang="en-US" dirty="0" smtClean="0">
                <a:solidFill>
                  <a:srgbClr val="0000CC"/>
                </a:solidFill>
              </a:rPr>
              <a:t>If (p1 = p2) </a:t>
            </a:r>
            <a:r>
              <a:rPr lang="en-US" dirty="0" smtClean="0"/>
              <a:t>return bindings</a:t>
            </a:r>
          </a:p>
          <a:p>
            <a:pPr marL="971550" lvl="1" indent="-514350">
              <a:buFont typeface="+mj-lt"/>
              <a:buAutoNum type="arabicPeriod"/>
            </a:pPr>
            <a:r>
              <a:rPr lang="en-US" dirty="0" smtClean="0">
                <a:solidFill>
                  <a:srgbClr val="0000CC"/>
                </a:solidFill>
              </a:rPr>
              <a:t>If </a:t>
            </a:r>
            <a:r>
              <a:rPr lang="en-US" dirty="0" err="1" smtClean="0">
                <a:solidFill>
                  <a:srgbClr val="0000CC"/>
                </a:solidFill>
              </a:rPr>
              <a:t>var</a:t>
            </a:r>
            <a:r>
              <a:rPr lang="en-US" dirty="0" smtClean="0">
                <a:solidFill>
                  <a:srgbClr val="0000CC"/>
                </a:solidFill>
              </a:rPr>
              <a:t>(p1) </a:t>
            </a:r>
            <a:r>
              <a:rPr lang="en-US" dirty="0" smtClean="0"/>
              <a:t>try to add (p1 p2) to list of bindings</a:t>
            </a:r>
          </a:p>
          <a:p>
            <a:pPr marL="971550" lvl="1" indent="-514350">
              <a:buFont typeface="+mj-lt"/>
              <a:buAutoNum type="arabicPeriod"/>
            </a:pPr>
            <a:r>
              <a:rPr lang="en-US" dirty="0" smtClean="0">
                <a:solidFill>
                  <a:srgbClr val="0000CC"/>
                </a:solidFill>
              </a:rPr>
              <a:t>If </a:t>
            </a:r>
            <a:r>
              <a:rPr lang="en-US" dirty="0" err="1" smtClean="0">
                <a:solidFill>
                  <a:srgbClr val="0000CC"/>
                </a:solidFill>
              </a:rPr>
              <a:t>var</a:t>
            </a:r>
            <a:r>
              <a:rPr lang="en-US" dirty="0" smtClean="0">
                <a:solidFill>
                  <a:srgbClr val="0000CC"/>
                </a:solidFill>
              </a:rPr>
              <a:t>(p2) </a:t>
            </a:r>
            <a:r>
              <a:rPr lang="en-US" dirty="0" smtClean="0"/>
              <a:t>try to add (p2 p1) to list of bindings</a:t>
            </a:r>
          </a:p>
          <a:p>
            <a:pPr marL="971550" lvl="1" indent="-514350">
              <a:buFont typeface="+mj-lt"/>
              <a:buAutoNum type="arabicPeriod"/>
            </a:pPr>
            <a:r>
              <a:rPr lang="en-US" dirty="0" smtClean="0">
                <a:solidFill>
                  <a:srgbClr val="0000CC"/>
                </a:solidFill>
              </a:rPr>
              <a:t>If p1&amp;p2 are length 1 </a:t>
            </a:r>
            <a:r>
              <a:rPr lang="en-US" dirty="0" smtClean="0"/>
              <a:t>return FAIL</a:t>
            </a:r>
          </a:p>
          <a:p>
            <a:pPr marL="971550" lvl="1" indent="-514350">
              <a:buFont typeface="+mj-lt"/>
              <a:buAutoNum type="arabicPeriod"/>
            </a:pPr>
            <a:r>
              <a:rPr lang="en-US" dirty="0" smtClean="0">
                <a:solidFill>
                  <a:srgbClr val="0000CC"/>
                </a:solidFill>
              </a:rPr>
              <a:t>If (length(p1) != length(p2)) </a:t>
            </a:r>
            <a:r>
              <a:rPr lang="en-US" dirty="0" smtClean="0"/>
              <a:t>return FAIL</a:t>
            </a:r>
          </a:p>
          <a:p>
            <a:pPr marL="971550" lvl="1" indent="-514350">
              <a:buFont typeface="+mj-lt"/>
              <a:buAutoNum type="arabicPeriod"/>
            </a:pPr>
            <a:r>
              <a:rPr lang="en-US" dirty="0" smtClean="0">
                <a:solidFill>
                  <a:srgbClr val="0000CC"/>
                </a:solidFill>
              </a:rPr>
              <a:t>Recursively unify </a:t>
            </a:r>
            <a:r>
              <a:rPr lang="en-US" dirty="0" smtClean="0"/>
              <a:t>each term pair in p1 and p2</a:t>
            </a:r>
          </a:p>
          <a:p>
            <a:pPr marL="971550" lvl="1" indent="-514350">
              <a:buFont typeface="+mj-lt"/>
              <a:buAutoNum type="arabicPeriod"/>
            </a:pPr>
            <a:r>
              <a:rPr lang="en-US" dirty="0" smtClean="0"/>
              <a:t>Return binding 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Given:</a:t>
            </a:r>
          </a:p>
          <a:p>
            <a:pPr lvl="1"/>
            <a:r>
              <a:rPr lang="en-US" dirty="0" smtClean="0"/>
              <a:t>If something is intelligent, it has common sense </a:t>
            </a:r>
          </a:p>
          <a:p>
            <a:pPr lvl="1"/>
            <a:r>
              <a:rPr lang="en-US" dirty="0" smtClean="0"/>
              <a:t>Deep Blue does not have common sense </a:t>
            </a:r>
          </a:p>
          <a:p>
            <a:r>
              <a:rPr lang="en-US" dirty="0" smtClean="0"/>
              <a:t>Prove: Deep Blue is not intelligent </a:t>
            </a:r>
          </a:p>
          <a:p>
            <a:pPr marL="514350" indent="-514350">
              <a:buFont typeface="+mj-lt"/>
              <a:buAutoNum type="arabicPeriod"/>
            </a:pPr>
            <a:r>
              <a:rPr lang="en-US" dirty="0" smtClean="0"/>
              <a:t>FORALL x I(x) -&gt; H(x) </a:t>
            </a:r>
          </a:p>
          <a:p>
            <a:pPr marL="514350" indent="-514350">
              <a:buFont typeface="+mj-lt"/>
              <a:buAutoNum type="arabicPeriod"/>
            </a:pPr>
            <a:r>
              <a:rPr lang="en-US" dirty="0" smtClean="0"/>
              <a:t>-H(D) </a:t>
            </a:r>
          </a:p>
          <a:p>
            <a:pPr marL="514350" indent="-514350">
              <a:buFont typeface="+mj-lt"/>
              <a:buAutoNum type="arabicPeriod"/>
            </a:pPr>
            <a:r>
              <a:rPr lang="en-US" dirty="0" smtClean="0"/>
              <a:t>(Negated Goal) I(D) </a:t>
            </a:r>
          </a:p>
          <a:p>
            <a:pPr marL="514350" indent="-514350">
              <a:buFont typeface="+mj-lt"/>
              <a:buAutoNum type="arabicPeriod"/>
            </a:pPr>
            <a:r>
              <a:rPr lang="en-US" dirty="0" smtClean="0"/>
              <a:t>[1,2] -I(D) </a:t>
            </a:r>
          </a:p>
          <a:p>
            <a:pPr marL="514350" indent="-514350">
              <a:buFont typeface="+mj-lt"/>
              <a:buAutoNum type="arabicPeriod"/>
            </a:pPr>
            <a:r>
              <a:rPr lang="en-US" dirty="0" smtClean="0"/>
              <a:t>[3,4] NULL </a:t>
            </a:r>
          </a:p>
          <a:p>
            <a:pPr lvl="1"/>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Mother(Lulu, </a:t>
            </a:r>
            <a:r>
              <a:rPr lang="en-US" dirty="0" err="1" smtClean="0"/>
              <a:t>Fifi</a:t>
            </a:r>
            <a:r>
              <a:rPr lang="en-US" dirty="0" smtClean="0"/>
              <a:t>) </a:t>
            </a:r>
          </a:p>
          <a:p>
            <a:pPr marL="514350" indent="-514350">
              <a:buFont typeface="+mj-lt"/>
              <a:buAutoNum type="arabicPeriod"/>
            </a:pPr>
            <a:r>
              <a:rPr lang="en-US" dirty="0" smtClean="0"/>
              <a:t>Alive(Lulu) </a:t>
            </a:r>
          </a:p>
          <a:p>
            <a:pPr marL="514350" indent="-514350">
              <a:buFont typeface="+mj-lt"/>
              <a:buAutoNum type="arabicPeriod"/>
            </a:pPr>
            <a:r>
              <a:rPr lang="en-US" dirty="0" smtClean="0"/>
              <a:t>FA x, y [Mother(</a:t>
            </a:r>
            <a:r>
              <a:rPr lang="en-US" dirty="0" err="1" smtClean="0"/>
              <a:t>x,y</a:t>
            </a:r>
            <a:r>
              <a:rPr lang="en-US" dirty="0" smtClean="0"/>
              <a:t>) -&gt; Parent(</a:t>
            </a:r>
            <a:r>
              <a:rPr lang="en-US" dirty="0" err="1" smtClean="0"/>
              <a:t>x,y</a:t>
            </a:r>
            <a:r>
              <a:rPr lang="en-US" dirty="0" smtClean="0"/>
              <a:t>) </a:t>
            </a:r>
            <a:br>
              <a:rPr lang="en-US" dirty="0" smtClean="0"/>
            </a:br>
            <a:r>
              <a:rPr lang="en-US" dirty="0" smtClean="0"/>
              <a:t>-Mother(</a:t>
            </a:r>
            <a:r>
              <a:rPr lang="en-US" dirty="0" err="1" smtClean="0"/>
              <a:t>x,y</a:t>
            </a:r>
            <a:r>
              <a:rPr lang="en-US" dirty="0" smtClean="0"/>
              <a:t>) v Parent(</a:t>
            </a:r>
            <a:r>
              <a:rPr lang="en-US" dirty="0" err="1" smtClean="0"/>
              <a:t>x,y</a:t>
            </a:r>
            <a:r>
              <a:rPr lang="en-US" dirty="0" smtClean="0"/>
              <a:t>) </a:t>
            </a:r>
          </a:p>
          <a:p>
            <a:pPr marL="514350" indent="-514350">
              <a:buFont typeface="+mj-lt"/>
              <a:buAutoNum type="arabicPeriod"/>
            </a:pPr>
            <a:r>
              <a:rPr lang="en-US" dirty="0" smtClean="0"/>
              <a:t>FA x, y [Parent(</a:t>
            </a:r>
            <a:r>
              <a:rPr lang="en-US" dirty="0" err="1" smtClean="0"/>
              <a:t>x,y</a:t>
            </a:r>
            <a:r>
              <a:rPr lang="en-US" dirty="0" smtClean="0"/>
              <a:t>) ^ Alive(x)) -&gt; Older(</a:t>
            </a:r>
            <a:r>
              <a:rPr lang="en-US" dirty="0" err="1" smtClean="0"/>
              <a:t>x,y</a:t>
            </a:r>
            <a:r>
              <a:rPr lang="en-US" dirty="0" smtClean="0"/>
              <a:t>) </a:t>
            </a:r>
            <a:br>
              <a:rPr lang="en-US" dirty="0" smtClean="0"/>
            </a:br>
            <a:r>
              <a:rPr lang="en-US" dirty="0" smtClean="0"/>
              <a:t>-Parent(</a:t>
            </a:r>
            <a:r>
              <a:rPr lang="en-US" dirty="0" err="1" smtClean="0"/>
              <a:t>x,y</a:t>
            </a:r>
            <a:r>
              <a:rPr lang="en-US" dirty="0" smtClean="0"/>
              <a:t>) v -Alive(x) v Older(</a:t>
            </a:r>
            <a:r>
              <a:rPr lang="en-US" dirty="0" err="1" smtClean="0"/>
              <a:t>x,y</a:t>
            </a:r>
            <a:r>
              <a:rPr lang="en-US" dirty="0" smtClean="0"/>
              <a:t>) </a:t>
            </a:r>
          </a:p>
          <a:p>
            <a:pPr marL="514350" indent="-514350">
              <a:buFont typeface="+mj-lt"/>
              <a:buAutoNum type="arabicPeriod"/>
            </a:pPr>
            <a:r>
              <a:rPr lang="en-US" dirty="0" smtClean="0"/>
              <a:t>(Negated Goal) -Older(Lulu, </a:t>
            </a:r>
            <a:r>
              <a:rPr lang="en-US" dirty="0" err="1" smtClean="0"/>
              <a:t>Fifi</a:t>
            </a:r>
            <a:r>
              <a:rPr lang="en-US" dirty="0" smtClean="0"/>
              <a:t>) </a:t>
            </a:r>
          </a:p>
          <a:p>
            <a:pPr marL="514350" indent="-514350">
              <a:buFont typeface="+mj-lt"/>
              <a:buAutoNum type="arabicPeriod"/>
            </a:pPr>
            <a:r>
              <a:rPr lang="en-US" dirty="0" smtClean="0"/>
              <a:t>[1,3] Parent(Lulu, </a:t>
            </a:r>
            <a:r>
              <a:rPr lang="en-US" dirty="0" err="1" smtClean="0"/>
              <a:t>Fifi</a:t>
            </a:r>
            <a:r>
              <a:rPr lang="en-US" dirty="0" smtClean="0"/>
              <a:t>) </a:t>
            </a:r>
          </a:p>
          <a:p>
            <a:pPr marL="514350" indent="-514350">
              <a:buFont typeface="+mj-lt"/>
              <a:buAutoNum type="arabicPeriod"/>
            </a:pPr>
            <a:r>
              <a:rPr lang="en-US" dirty="0" smtClean="0"/>
              <a:t>[4,6] -Alive(Lulu) v Older(Lulu, </a:t>
            </a:r>
            <a:r>
              <a:rPr lang="en-US" dirty="0" err="1" smtClean="0"/>
              <a:t>Fifi</a:t>
            </a:r>
            <a:r>
              <a:rPr lang="en-US" dirty="0" smtClean="0"/>
              <a:t>) </a:t>
            </a:r>
          </a:p>
          <a:p>
            <a:pPr marL="514350" indent="-514350">
              <a:buFont typeface="+mj-lt"/>
              <a:buAutoNum type="arabicPeriod"/>
            </a:pPr>
            <a:r>
              <a:rPr lang="en-US" dirty="0" smtClean="0"/>
              <a:t>[2,7] Older(Lulu, </a:t>
            </a:r>
            <a:r>
              <a:rPr lang="en-US" dirty="0" err="1" smtClean="0"/>
              <a:t>Fifi</a:t>
            </a:r>
            <a:r>
              <a:rPr lang="en-US" dirty="0" smtClean="0"/>
              <a:t>) </a:t>
            </a:r>
          </a:p>
          <a:p>
            <a:pPr marL="514350" indent="-514350">
              <a:buFont typeface="+mj-lt"/>
              <a:buAutoNum type="arabicPeriod"/>
            </a:pPr>
            <a:r>
              <a:rPr lang="en-US" dirty="0" smtClean="0"/>
              <a:t>[5,8] NULL </a:t>
            </a:r>
          </a:p>
          <a:p>
            <a:pPr marL="514350" indent="-514350">
              <a:buFont typeface="+mj-lt"/>
              <a:buAutoNum type="arabicPeriod"/>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What if the desired conclusion was “Something is older than </a:t>
            </a:r>
            <a:r>
              <a:rPr lang="en-US" dirty="0" err="1" smtClean="0"/>
              <a:t>Fifi</a:t>
            </a:r>
            <a:r>
              <a:rPr lang="en-US" dirty="0" smtClean="0"/>
              <a:t>”? </a:t>
            </a:r>
          </a:p>
          <a:p>
            <a:pPr lvl="1"/>
            <a:r>
              <a:rPr lang="en-US" dirty="0" smtClean="0"/>
              <a:t>EXISTS x Older(x, </a:t>
            </a:r>
            <a:r>
              <a:rPr lang="en-US" dirty="0" err="1" smtClean="0"/>
              <a:t>Fifi</a:t>
            </a:r>
            <a:r>
              <a:rPr lang="en-US" dirty="0" smtClean="0"/>
              <a:t>) </a:t>
            </a:r>
          </a:p>
          <a:p>
            <a:pPr lvl="1"/>
            <a:r>
              <a:rPr lang="en-US" dirty="0" smtClean="0"/>
              <a:t>(Negated Goal) ~EXISTS x Older(x, </a:t>
            </a:r>
            <a:r>
              <a:rPr lang="en-US" dirty="0" err="1" smtClean="0"/>
              <a:t>Fifi</a:t>
            </a:r>
            <a:r>
              <a:rPr lang="en-US" dirty="0" smtClean="0"/>
              <a:t>) </a:t>
            </a:r>
          </a:p>
          <a:p>
            <a:pPr lvl="1"/>
            <a:r>
              <a:rPr lang="en-US" dirty="0" smtClean="0"/>
              <a:t>~Older(x, </a:t>
            </a:r>
            <a:r>
              <a:rPr lang="en-US" dirty="0" err="1" smtClean="0"/>
              <a:t>Fifi</a:t>
            </a:r>
            <a:r>
              <a:rPr lang="en-US" dirty="0" smtClean="0"/>
              <a:t>) </a:t>
            </a:r>
          </a:p>
          <a:p>
            <a:r>
              <a:rPr lang="en-US" dirty="0" smtClean="0"/>
              <a:t>The last step of the proof would be </a:t>
            </a:r>
          </a:p>
          <a:p>
            <a:pPr lvl="1"/>
            <a:r>
              <a:rPr lang="en-US" dirty="0" smtClean="0"/>
              <a:t>[5,8] Older(Lulu, </a:t>
            </a:r>
            <a:r>
              <a:rPr lang="en-US" dirty="0" err="1" smtClean="0"/>
              <a:t>Fifi</a:t>
            </a:r>
            <a:r>
              <a:rPr lang="en-US" dirty="0" smtClean="0"/>
              <a:t>) resolved with ~Older(x, </a:t>
            </a:r>
            <a:r>
              <a:rPr lang="en-US" dirty="0" err="1" smtClean="0"/>
              <a:t>Fifi</a:t>
            </a:r>
            <a:r>
              <a:rPr lang="en-US" dirty="0" smtClean="0"/>
              <a:t>) </a:t>
            </a:r>
            <a:br>
              <a:rPr lang="en-US" dirty="0" smtClean="0"/>
            </a:br>
            <a:r>
              <a:rPr lang="en-US" dirty="0" smtClean="0"/>
              <a:t>NULL (with x instantiated as Lulu) </a:t>
            </a:r>
          </a:p>
          <a:p>
            <a:r>
              <a:rPr lang="en-US" dirty="0" smtClean="0"/>
              <a:t>Do not make the mistake of first forming clause from conclusion and then denying it </a:t>
            </a:r>
          </a:p>
          <a:p>
            <a:pPr lvl="1"/>
            <a:r>
              <a:rPr lang="en-US" dirty="0" smtClean="0"/>
              <a:t>Goal: EXISTS x Older(x, </a:t>
            </a:r>
            <a:r>
              <a:rPr lang="en-US" dirty="0" err="1" smtClean="0"/>
              <a:t>Fifi</a:t>
            </a:r>
            <a:r>
              <a:rPr lang="en-US" dirty="0" smtClean="0"/>
              <a:t>) </a:t>
            </a:r>
          </a:p>
          <a:p>
            <a:pPr lvl="1"/>
            <a:r>
              <a:rPr lang="en-US" dirty="0" smtClean="0"/>
              <a:t>Clausal Form: Older(C, </a:t>
            </a:r>
            <a:r>
              <a:rPr lang="en-US" dirty="0" err="1" smtClean="0"/>
              <a:t>Fifi</a:t>
            </a:r>
            <a:r>
              <a:rPr lang="en-US" dirty="0" smtClean="0"/>
              <a:t>) </a:t>
            </a:r>
          </a:p>
          <a:p>
            <a:pPr lvl="1"/>
            <a:r>
              <a:rPr lang="en-US" dirty="0" smtClean="0"/>
              <a:t>(Negated Goal): ~Older(C, </a:t>
            </a:r>
            <a:r>
              <a:rPr lang="en-US" dirty="0" err="1" smtClean="0"/>
              <a:t>Fifi</a:t>
            </a:r>
            <a:r>
              <a:rPr lang="en-US" dirty="0" smtClean="0"/>
              <a:t>) </a:t>
            </a:r>
          </a:p>
          <a:p>
            <a:r>
              <a:rPr lang="en-US" dirty="0" smtClean="0"/>
              <a:t>Cannot unify this statement with Older(Lulu, </a:t>
            </a:r>
            <a:r>
              <a:rPr lang="en-US" dirty="0" err="1" smtClean="0"/>
              <a:t>Fifi</a:t>
            </a:r>
            <a:r>
              <a:rPr lang="en-US" dirty="0" smtClean="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Converting To Clausal Form</a:t>
            </a:r>
            <a:endParaRPr lang="en-US" dirty="0">
              <a:solidFill>
                <a:srgbClr val="FF0000"/>
              </a:solidFill>
            </a:endParaRPr>
          </a:p>
        </p:txBody>
      </p:sp>
      <p:sp>
        <p:nvSpPr>
          <p:cNvPr id="3" name="Content Placeholder 2"/>
          <p:cNvSpPr>
            <a:spLocks noGrp="1"/>
          </p:cNvSpPr>
          <p:nvPr>
            <p:ph idx="1"/>
          </p:nvPr>
        </p:nvSpPr>
        <p:spPr>
          <a:xfrm>
            <a:off x="457200" y="914400"/>
            <a:ext cx="8229600" cy="1066800"/>
          </a:xfrm>
        </p:spPr>
        <p:txBody>
          <a:bodyPr>
            <a:normAutofit fontScale="77500" lnSpcReduction="20000"/>
          </a:bodyPr>
          <a:lstStyle/>
          <a:p>
            <a:r>
              <a:rPr lang="en-US" dirty="0" smtClean="0"/>
              <a:t>Two benefits of seeing this process: </a:t>
            </a:r>
          </a:p>
          <a:p>
            <a:pPr marL="971550" lvl="1" indent="-514350">
              <a:buFont typeface="+mj-lt"/>
              <a:buAutoNum type="arabicPeriod"/>
            </a:pPr>
            <a:r>
              <a:rPr lang="en-US" dirty="0" smtClean="0"/>
              <a:t>Learn sound inference rules </a:t>
            </a:r>
          </a:p>
          <a:p>
            <a:pPr marL="971550" lvl="1" indent="-514350">
              <a:buFont typeface="+mj-lt"/>
              <a:buAutoNum type="arabicPeriod"/>
            </a:pPr>
            <a:r>
              <a:rPr lang="en-US" dirty="0" smtClean="0"/>
              <a:t>Convert FOPC to clausal form for use in resolution proofs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1971675"/>
            <a:ext cx="6905625" cy="48863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5" name="Content Placeholder 4"/>
          <p:cNvSpPr>
            <a:spLocks noGrp="1"/>
          </p:cNvSpPr>
          <p:nvPr>
            <p:ph sz="half" idx="2"/>
          </p:nvPr>
        </p:nvSpPr>
        <p:spPr>
          <a:xfrm>
            <a:off x="4648200" y="1600200"/>
            <a:ext cx="4495800" cy="4525963"/>
          </a:xfrm>
        </p:spPr>
        <p:txBody>
          <a:bodyPr>
            <a:normAutofit fontScale="92500"/>
          </a:bodyPr>
          <a:lstStyle/>
          <a:p>
            <a:r>
              <a:rPr lang="en-US" dirty="0" smtClean="0"/>
              <a:t>FORALL x P(x) </a:t>
            </a:r>
            <a:br>
              <a:rPr lang="en-US" dirty="0" smtClean="0"/>
            </a:br>
            <a:r>
              <a:rPr lang="en-US" dirty="0" smtClean="0"/>
              <a:t>P(x) </a:t>
            </a:r>
          </a:p>
          <a:p>
            <a:r>
              <a:rPr lang="en-US" dirty="0" smtClean="0"/>
              <a:t>FORALL x P(x) -&gt; Q(</a:t>
            </a:r>
            <a:r>
              <a:rPr lang="en-US" dirty="0" err="1" smtClean="0"/>
              <a:t>x,A</a:t>
            </a:r>
            <a:r>
              <a:rPr lang="en-US" dirty="0" smtClean="0"/>
              <a:t>) </a:t>
            </a:r>
            <a:br>
              <a:rPr lang="en-US" dirty="0" smtClean="0"/>
            </a:br>
            <a:r>
              <a:rPr lang="en-US" dirty="0" smtClean="0"/>
              <a:t>~P(x) v Q(</a:t>
            </a:r>
            <a:r>
              <a:rPr lang="en-US" dirty="0" err="1" smtClean="0"/>
              <a:t>x,A</a:t>
            </a:r>
            <a:r>
              <a:rPr lang="en-US" dirty="0" smtClean="0"/>
              <a:t>) </a:t>
            </a:r>
          </a:p>
          <a:p>
            <a:r>
              <a:rPr lang="en-US" dirty="0" smtClean="0"/>
              <a:t>EXISTS x P(x) </a:t>
            </a:r>
            <a:br>
              <a:rPr lang="en-US" dirty="0" smtClean="0"/>
            </a:br>
            <a:r>
              <a:rPr lang="en-US" sz="2600" dirty="0" smtClean="0"/>
              <a:t>P(E), where E is a new constant </a:t>
            </a:r>
            <a:endParaRPr lang="en-US" dirty="0" smtClean="0"/>
          </a:p>
          <a:p>
            <a:r>
              <a:rPr lang="en-US" dirty="0" smtClean="0"/>
              <a:t>P(A) -&gt; EXISTS x Q(x) </a:t>
            </a:r>
            <a:br>
              <a:rPr lang="en-US" dirty="0" smtClean="0"/>
            </a:br>
            <a:r>
              <a:rPr lang="en-US" dirty="0" smtClean="0"/>
              <a:t>~P(A) v Q(F) </a:t>
            </a:r>
          </a:p>
          <a:p>
            <a:r>
              <a:rPr lang="en-US" dirty="0" smtClean="0"/>
              <a:t>FORALL x P(x) </a:t>
            </a:r>
            <a:br>
              <a:rPr lang="en-US" dirty="0" smtClean="0"/>
            </a:br>
            <a:r>
              <a:rPr lang="en-US" dirty="0" smtClean="0"/>
              <a:t>~P(G) </a:t>
            </a:r>
            <a:endParaRPr lang="en-US" dirty="0"/>
          </a:p>
        </p:txBody>
      </p:sp>
      <p:sp>
        <p:nvSpPr>
          <p:cNvPr id="7" name="Content Placeholder 6"/>
          <p:cNvSpPr>
            <a:spLocks noGrp="1"/>
          </p:cNvSpPr>
          <p:nvPr>
            <p:ph sz="half" idx="1"/>
          </p:nvPr>
        </p:nvSpPr>
        <p:spPr/>
        <p:txBody>
          <a:bodyPr>
            <a:normAutofit fontScale="92500"/>
          </a:bodyPr>
          <a:lstStyle/>
          <a:p>
            <a:r>
              <a:rPr lang="pt-BR" dirty="0" smtClean="0"/>
              <a:t>P(A) -&gt; Q(B,C) </a:t>
            </a:r>
            <a:br>
              <a:rPr lang="pt-BR" dirty="0" smtClean="0"/>
            </a:br>
            <a:r>
              <a:rPr lang="pt-BR" dirty="0" smtClean="0"/>
              <a:t>~P(A) v Q(B,C) </a:t>
            </a:r>
          </a:p>
          <a:p>
            <a:r>
              <a:rPr lang="pt-BR" dirty="0" smtClean="0"/>
              <a:t>~(P(A) -&gt; Q(B,C)) </a:t>
            </a:r>
            <a:br>
              <a:rPr lang="pt-BR" dirty="0" smtClean="0"/>
            </a:br>
            <a:r>
              <a:rPr lang="pt-BR" dirty="0" smtClean="0"/>
              <a:t>P(A), ~Q(B,C) </a:t>
            </a:r>
          </a:p>
          <a:p>
            <a:r>
              <a:rPr lang="pt-BR" dirty="0" smtClean="0"/>
              <a:t>P(A) ^ (Q(B,C) v R(D)) </a:t>
            </a:r>
            <a:br>
              <a:rPr lang="pt-BR" dirty="0" smtClean="0"/>
            </a:br>
            <a:r>
              <a:rPr lang="pt-BR" dirty="0" smtClean="0"/>
              <a:t>P(A), Q(B,C) v R(D) </a:t>
            </a:r>
          </a:p>
          <a:p>
            <a:r>
              <a:rPr lang="pt-BR" dirty="0" smtClean="0"/>
              <a:t>P(A) v (Q(B,C) ^ R(D)) </a:t>
            </a:r>
            <a:br>
              <a:rPr lang="pt-BR" dirty="0" smtClean="0"/>
            </a:br>
            <a:r>
              <a:rPr lang="pt-BR" dirty="0" smtClean="0"/>
              <a:t>P(A) v Q(B,C) </a:t>
            </a:r>
            <a:br>
              <a:rPr lang="pt-BR" dirty="0" smtClean="0"/>
            </a:br>
            <a:r>
              <a:rPr lang="pt-BR" dirty="0" smtClean="0"/>
              <a:t>P(A) v R(D)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0"/>
            <a:ext cx="8534400" cy="4525963"/>
          </a:xfrm>
        </p:spPr>
        <p:txBody>
          <a:bodyPr>
            <a:normAutofit/>
          </a:bodyPr>
          <a:lstStyle/>
          <a:p>
            <a:pPr>
              <a:spcAft>
                <a:spcPts val="1200"/>
              </a:spcAft>
            </a:pPr>
            <a:r>
              <a:rPr lang="en-US" dirty="0" smtClean="0"/>
              <a:t>First, a brick is on something that is not a pyramid; second, there is nothing that a brick is on and that is on the brick as well; and third, there is nothing that is not a brick and also is the same thing as a brick. </a:t>
            </a:r>
          </a:p>
          <a:p>
            <a:pPr>
              <a:spcBef>
                <a:spcPts val="0"/>
              </a:spcBef>
            </a:pPr>
            <a:r>
              <a:rPr lang="en-US" sz="2600" dirty="0" smtClean="0"/>
              <a:t>FORALL x [Brick(x) -&gt; (EXISTS y [On(</a:t>
            </a:r>
            <a:r>
              <a:rPr lang="en-US" sz="2600" dirty="0" err="1" smtClean="0"/>
              <a:t>x,y</a:t>
            </a:r>
            <a:r>
              <a:rPr lang="en-US" sz="2600" dirty="0" smtClean="0"/>
              <a:t>) &amp; ~Pyramid(y)] &amp;</a:t>
            </a:r>
          </a:p>
          <a:p>
            <a:pPr>
              <a:spcBef>
                <a:spcPts val="0"/>
              </a:spcBef>
              <a:buNone/>
            </a:pPr>
            <a:r>
              <a:rPr lang="en-US" sz="2600" dirty="0" smtClean="0"/>
              <a:t>          			       ~EXISTS y [On(</a:t>
            </a:r>
            <a:r>
              <a:rPr lang="en-US" sz="2600" dirty="0" err="1" smtClean="0"/>
              <a:t>x,y</a:t>
            </a:r>
            <a:r>
              <a:rPr lang="en-US" sz="2600" dirty="0" smtClean="0"/>
              <a:t>) &amp; On(</a:t>
            </a:r>
            <a:r>
              <a:rPr lang="en-US" sz="2600" dirty="0" err="1" smtClean="0"/>
              <a:t>y,x</a:t>
            </a:r>
            <a:r>
              <a:rPr lang="en-US" sz="2600" dirty="0" smtClean="0"/>
              <a:t>)] &amp;</a:t>
            </a:r>
          </a:p>
          <a:p>
            <a:pPr>
              <a:spcBef>
                <a:spcPts val="0"/>
              </a:spcBef>
              <a:buNone/>
            </a:pPr>
            <a:r>
              <a:rPr lang="en-US" sz="2600" dirty="0" smtClean="0"/>
              <a:t>          			       FORALL y [~Brick(y) -&gt; ~Equal(</a:t>
            </a:r>
            <a:r>
              <a:rPr lang="en-US" sz="2600" dirty="0" err="1" smtClean="0"/>
              <a:t>x,y</a:t>
            </a:r>
            <a:r>
              <a:rPr lang="en-US" sz="2600" dirty="0" smtClean="0"/>
              <a:t>)])]</a:t>
            </a:r>
            <a:endParaRPr lang="en-US"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lnSpcReduction="10000"/>
          </a:bodyPr>
          <a:lstStyle/>
          <a:p>
            <a:pPr>
              <a:spcBef>
                <a:spcPts val="0"/>
              </a:spcBef>
            </a:pPr>
            <a:r>
              <a:rPr lang="en-US" sz="2600" dirty="0" smtClean="0"/>
              <a:t>FORALL x [Brick(x) -&gt; (EXISTS y [On(</a:t>
            </a:r>
            <a:r>
              <a:rPr lang="en-US" sz="2600" dirty="0" err="1" smtClean="0"/>
              <a:t>x,y</a:t>
            </a:r>
            <a:r>
              <a:rPr lang="en-US" sz="2600" dirty="0" smtClean="0"/>
              <a:t>) &amp; ~Pyramid(y)] &amp;</a:t>
            </a:r>
          </a:p>
          <a:p>
            <a:pPr>
              <a:spcBef>
                <a:spcPts val="0"/>
              </a:spcBef>
              <a:buNone/>
            </a:pPr>
            <a:r>
              <a:rPr lang="en-US" sz="2600" dirty="0" smtClean="0"/>
              <a:t>          			       ~EXISTS y [On(</a:t>
            </a:r>
            <a:r>
              <a:rPr lang="en-US" sz="2600" dirty="0" err="1" smtClean="0"/>
              <a:t>x,y</a:t>
            </a:r>
            <a:r>
              <a:rPr lang="en-US" sz="2600" dirty="0" smtClean="0"/>
              <a:t>) &amp; On(</a:t>
            </a:r>
            <a:r>
              <a:rPr lang="en-US" sz="2600" dirty="0" err="1" smtClean="0"/>
              <a:t>y,x</a:t>
            </a:r>
            <a:r>
              <a:rPr lang="en-US" sz="2600" dirty="0" smtClean="0"/>
              <a:t>)] &amp;</a:t>
            </a:r>
          </a:p>
          <a:p>
            <a:pPr>
              <a:spcBef>
                <a:spcPts val="0"/>
              </a:spcBef>
              <a:buNone/>
            </a:pPr>
            <a:r>
              <a:rPr lang="en-US" sz="2600" dirty="0" smtClean="0"/>
              <a:t>         			       FORALL y [~Brick(y) -&gt; ~Equal(</a:t>
            </a:r>
            <a:r>
              <a:rPr lang="en-US" sz="2600" dirty="0" err="1" smtClean="0"/>
              <a:t>x,y</a:t>
            </a:r>
            <a:r>
              <a:rPr lang="en-US" sz="2600" dirty="0" smtClean="0"/>
              <a:t>)])]</a:t>
            </a:r>
          </a:p>
          <a:p>
            <a:pPr>
              <a:spcBef>
                <a:spcPts val="0"/>
              </a:spcBef>
              <a:buNone/>
            </a:pPr>
            <a:endParaRPr lang="en-US" sz="2600" dirty="0" smtClean="0"/>
          </a:p>
          <a:p>
            <a:pPr marL="514350" indent="-514350">
              <a:spcBef>
                <a:spcPts val="0"/>
              </a:spcBef>
              <a:buAutoNum type="arabicParenR"/>
            </a:pPr>
            <a:r>
              <a:rPr lang="en-US" sz="2600" dirty="0" smtClean="0">
                <a:solidFill>
                  <a:schemeClr val="accent5"/>
                </a:solidFill>
              </a:rPr>
              <a:t>Eliminate implications</a:t>
            </a:r>
          </a:p>
          <a:p>
            <a:pPr marL="514350" indent="-514350">
              <a:spcBef>
                <a:spcPts val="0"/>
              </a:spcBef>
              <a:buNone/>
            </a:pPr>
            <a:endParaRPr lang="en-US" sz="2600" dirty="0" smtClean="0"/>
          </a:p>
          <a:p>
            <a:pPr marL="514350" indent="-514350">
              <a:spcBef>
                <a:spcPts val="0"/>
              </a:spcBef>
              <a:buNone/>
            </a:pPr>
            <a:r>
              <a:rPr lang="en-US" sz="2600" dirty="0" smtClean="0"/>
              <a:t>Note that p-&gt;q &lt;-&gt; ~p v q</a:t>
            </a:r>
          </a:p>
          <a:p>
            <a:pPr marL="514350" indent="-514350">
              <a:spcBef>
                <a:spcPts val="0"/>
              </a:spcBef>
              <a:buNone/>
            </a:pPr>
            <a:endParaRPr lang="en-US" sz="2600" dirty="0" smtClean="0"/>
          </a:p>
          <a:p>
            <a:pPr marL="514350" indent="-514350">
              <a:spcBef>
                <a:spcPts val="0"/>
              </a:spcBef>
              <a:buNone/>
            </a:pPr>
            <a:r>
              <a:rPr lang="es-ES" sz="2800" dirty="0" smtClean="0"/>
              <a:t>FORALL x [~</a:t>
            </a:r>
            <a:r>
              <a:rPr lang="es-ES" sz="2800" dirty="0" err="1" smtClean="0"/>
              <a:t>Brick</a:t>
            </a:r>
            <a:r>
              <a:rPr lang="es-ES" sz="2800" dirty="0" smtClean="0"/>
              <a:t>(x) </a:t>
            </a:r>
            <a:r>
              <a:rPr lang="es-ES" sz="2800" dirty="0" smtClean="0">
                <a:solidFill>
                  <a:srgbClr val="0000CC"/>
                </a:solidFill>
              </a:rPr>
              <a:t>v</a:t>
            </a:r>
          </a:p>
          <a:p>
            <a:pPr marL="514350" indent="-514350">
              <a:spcBef>
                <a:spcPts val="0"/>
              </a:spcBef>
              <a:buNone/>
            </a:pPr>
            <a:r>
              <a:rPr lang="es-ES" sz="2800" dirty="0" smtClean="0"/>
              <a:t>                   (EXISTS y [</a:t>
            </a:r>
            <a:r>
              <a:rPr lang="es-ES" sz="2800" dirty="0" err="1" smtClean="0"/>
              <a:t>On</a:t>
            </a:r>
            <a:r>
              <a:rPr lang="es-ES" sz="2800" dirty="0" smtClean="0"/>
              <a:t>(</a:t>
            </a:r>
            <a:r>
              <a:rPr lang="es-ES" sz="2800" dirty="0" err="1" smtClean="0"/>
              <a:t>x,y</a:t>
            </a:r>
            <a:r>
              <a:rPr lang="es-ES" sz="2800" dirty="0" smtClean="0"/>
              <a:t>) &amp; ~</a:t>
            </a:r>
            <a:r>
              <a:rPr lang="es-ES" sz="2800" dirty="0" err="1" smtClean="0"/>
              <a:t>Pyramid</a:t>
            </a:r>
            <a:r>
              <a:rPr lang="es-ES" sz="2800" dirty="0" smtClean="0"/>
              <a:t>(y)] &amp;</a:t>
            </a:r>
          </a:p>
          <a:p>
            <a:pPr marL="514350" indent="-514350">
              <a:spcBef>
                <a:spcPts val="0"/>
              </a:spcBef>
              <a:buNone/>
            </a:pPr>
            <a:r>
              <a:rPr lang="es-ES" sz="2800" dirty="0" smtClean="0"/>
              <a:t>                   ~EXISTS y [</a:t>
            </a:r>
            <a:r>
              <a:rPr lang="es-ES" sz="2800" dirty="0" err="1" smtClean="0"/>
              <a:t>On</a:t>
            </a:r>
            <a:r>
              <a:rPr lang="es-ES" sz="2800" dirty="0" smtClean="0"/>
              <a:t>(</a:t>
            </a:r>
            <a:r>
              <a:rPr lang="es-ES" sz="2800" dirty="0" err="1" smtClean="0"/>
              <a:t>x,y</a:t>
            </a:r>
            <a:r>
              <a:rPr lang="es-ES" sz="2800" dirty="0" smtClean="0"/>
              <a:t>) &amp; </a:t>
            </a:r>
            <a:r>
              <a:rPr lang="es-ES" sz="2800" dirty="0" err="1" smtClean="0"/>
              <a:t>On</a:t>
            </a:r>
            <a:r>
              <a:rPr lang="es-ES" sz="2800" dirty="0" smtClean="0"/>
              <a:t>(</a:t>
            </a:r>
            <a:r>
              <a:rPr lang="es-ES" sz="2800" dirty="0" err="1" smtClean="0"/>
              <a:t>y,x</a:t>
            </a:r>
            <a:r>
              <a:rPr lang="es-ES" sz="2800" dirty="0" smtClean="0"/>
              <a:t>)] &amp;</a:t>
            </a:r>
          </a:p>
          <a:p>
            <a:pPr marL="514350" indent="-514350">
              <a:spcBef>
                <a:spcPts val="0"/>
              </a:spcBef>
              <a:buNone/>
            </a:pPr>
            <a:r>
              <a:rPr lang="es-ES" sz="2800" dirty="0" smtClean="0"/>
              <a:t>                   FORALL y [~~</a:t>
            </a:r>
            <a:r>
              <a:rPr lang="es-ES" sz="2800" dirty="0" err="1" smtClean="0"/>
              <a:t>Brick</a:t>
            </a:r>
            <a:r>
              <a:rPr lang="es-ES" sz="2800" dirty="0" smtClean="0"/>
              <a:t>(y) </a:t>
            </a:r>
            <a:r>
              <a:rPr lang="es-ES" sz="2800" dirty="0" smtClean="0">
                <a:solidFill>
                  <a:srgbClr val="0000CC"/>
                </a:solidFill>
              </a:rPr>
              <a:t>v</a:t>
            </a:r>
            <a:r>
              <a:rPr lang="es-ES" sz="2800" dirty="0" smtClean="0"/>
              <a:t> ~</a:t>
            </a:r>
            <a:r>
              <a:rPr lang="es-ES" sz="2800" dirty="0" err="1" smtClean="0"/>
              <a:t>Equal</a:t>
            </a:r>
            <a:r>
              <a:rPr lang="es-ES" sz="2800" dirty="0" smtClean="0"/>
              <a:t>(</a:t>
            </a:r>
            <a:r>
              <a:rPr lang="es-ES" sz="2800" dirty="0" err="1" smtClean="0"/>
              <a:t>x,y</a:t>
            </a:r>
            <a:r>
              <a:rPr lang="es-ES" sz="2800" dirty="0" smtClean="0"/>
              <a:t>)])] </a:t>
            </a:r>
            <a:endParaRPr lang="en-US" sz="2600" dirty="0" smtClean="0"/>
          </a:p>
          <a:p>
            <a:pPr>
              <a:spcBef>
                <a:spcPts val="0"/>
              </a:spcBef>
              <a:buNone/>
            </a:pPr>
            <a:endParaRPr lang="en-US" sz="2600" dirty="0" smtClean="0"/>
          </a:p>
          <a:p>
            <a:pPr marL="514350" indent="-514350">
              <a:spcBef>
                <a:spcPts val="0"/>
              </a:spcBef>
              <a:buFont typeface="+mj-lt"/>
              <a:buAutoNum type="arabicPeriod"/>
            </a:pPr>
            <a:endParaRPr lang="en-US" sz="2600" dirty="0" smtClean="0"/>
          </a:p>
          <a:p>
            <a:pPr marL="514350" indent="-514350">
              <a:spcBef>
                <a:spcPts val="0"/>
              </a:spcBef>
              <a:buFont typeface="+mj-lt"/>
              <a:buAutoNum type="arabicPeriod"/>
            </a:pPr>
            <a:endParaRPr lang="en-US" sz="2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marL="514350" indent="-514350">
              <a:spcBef>
                <a:spcPts val="0"/>
              </a:spcBef>
              <a:buNone/>
            </a:pPr>
            <a:r>
              <a:rPr lang="es-ES" sz="2600" dirty="0" smtClean="0"/>
              <a:t>FORALL x [~</a:t>
            </a:r>
            <a:r>
              <a:rPr lang="es-ES" sz="2600" dirty="0" err="1" smtClean="0"/>
              <a:t>Brick</a:t>
            </a:r>
            <a:r>
              <a:rPr lang="es-ES" sz="2600" dirty="0" smtClean="0"/>
              <a:t>(x) v (EXISTS y [</a:t>
            </a:r>
            <a:r>
              <a:rPr lang="es-ES" sz="2600" dirty="0" err="1" smtClean="0"/>
              <a:t>On</a:t>
            </a:r>
            <a:r>
              <a:rPr lang="es-ES" sz="2600" dirty="0" smtClean="0"/>
              <a:t>(</a:t>
            </a:r>
            <a:r>
              <a:rPr lang="es-ES" sz="2600" dirty="0" err="1" smtClean="0"/>
              <a:t>x,y</a:t>
            </a:r>
            <a:r>
              <a:rPr lang="es-ES" sz="2600" dirty="0" smtClean="0"/>
              <a:t>) &amp; ~</a:t>
            </a:r>
            <a:r>
              <a:rPr lang="es-ES" sz="2600" dirty="0" err="1" smtClean="0"/>
              <a:t>Pyramid</a:t>
            </a:r>
            <a:r>
              <a:rPr lang="es-ES" sz="2600" dirty="0" smtClean="0"/>
              <a:t>(y)] &amp;</a:t>
            </a:r>
          </a:p>
          <a:p>
            <a:pPr marL="514350" indent="-514350">
              <a:spcBef>
                <a:spcPts val="0"/>
              </a:spcBef>
              <a:buNone/>
            </a:pPr>
            <a:r>
              <a:rPr lang="es-ES" sz="2600" dirty="0" smtClean="0"/>
              <a:t>                   ~EXISTS y [</a:t>
            </a:r>
            <a:r>
              <a:rPr lang="es-ES" sz="2600" dirty="0" err="1" smtClean="0"/>
              <a:t>On</a:t>
            </a:r>
            <a:r>
              <a:rPr lang="es-ES" sz="2600" dirty="0" smtClean="0"/>
              <a:t>(</a:t>
            </a:r>
            <a:r>
              <a:rPr lang="es-ES" sz="2600" dirty="0" err="1" smtClean="0"/>
              <a:t>x,y</a:t>
            </a:r>
            <a:r>
              <a:rPr lang="es-ES" sz="2600" dirty="0" smtClean="0"/>
              <a:t>) &amp; </a:t>
            </a:r>
            <a:r>
              <a:rPr lang="es-ES" sz="2600" dirty="0" err="1" smtClean="0"/>
              <a:t>On</a:t>
            </a:r>
            <a:r>
              <a:rPr lang="es-ES" sz="2600" dirty="0" smtClean="0"/>
              <a:t>(</a:t>
            </a:r>
            <a:r>
              <a:rPr lang="es-ES" sz="2600" dirty="0" err="1" smtClean="0"/>
              <a:t>y,x</a:t>
            </a:r>
            <a:r>
              <a:rPr lang="es-ES" sz="2600" dirty="0" smtClean="0"/>
              <a:t>)] &amp;</a:t>
            </a:r>
          </a:p>
          <a:p>
            <a:pPr marL="514350" indent="-514350">
              <a:spcBef>
                <a:spcPts val="0"/>
              </a:spcBef>
              <a:buNone/>
            </a:pPr>
            <a:r>
              <a:rPr lang="es-ES" sz="2600" dirty="0" smtClean="0"/>
              <a:t>                   FORALL y [~~</a:t>
            </a:r>
            <a:r>
              <a:rPr lang="es-ES" sz="2600" dirty="0" err="1" smtClean="0"/>
              <a:t>Brick</a:t>
            </a:r>
            <a:r>
              <a:rPr lang="es-ES" sz="2600" dirty="0" smtClean="0"/>
              <a:t>(y) v ~</a:t>
            </a:r>
            <a:r>
              <a:rPr lang="es-ES" sz="2600" dirty="0" err="1" smtClean="0"/>
              <a:t>Equal</a:t>
            </a:r>
            <a:r>
              <a:rPr lang="es-ES" sz="2600" dirty="0" smtClean="0"/>
              <a:t>(</a:t>
            </a:r>
            <a:r>
              <a:rPr lang="es-ES" sz="2600" dirty="0" err="1" smtClean="0"/>
              <a:t>x,y</a:t>
            </a:r>
            <a:r>
              <a:rPr lang="es-ES" sz="2600" dirty="0" smtClean="0"/>
              <a:t>)])] </a:t>
            </a:r>
            <a:endParaRPr lang="en-US" sz="2600" dirty="0" smtClean="0"/>
          </a:p>
          <a:p>
            <a:pPr>
              <a:spcBef>
                <a:spcPts val="0"/>
              </a:spcBef>
              <a:buNone/>
            </a:pPr>
            <a:endParaRPr lang="en-US" sz="3100" dirty="0" smtClean="0"/>
          </a:p>
          <a:p>
            <a:pPr marL="514350" indent="-514350">
              <a:spcBef>
                <a:spcPts val="0"/>
              </a:spcBef>
              <a:buNone/>
            </a:pPr>
            <a:r>
              <a:rPr lang="en-US" sz="3100" dirty="0" smtClean="0">
                <a:solidFill>
                  <a:schemeClr val="accent5"/>
                </a:solidFill>
              </a:rPr>
              <a:t>2)</a:t>
            </a:r>
            <a:r>
              <a:rPr lang="en-US" sz="3100" dirty="0" smtClean="0"/>
              <a:t> </a:t>
            </a:r>
            <a:r>
              <a:rPr lang="en-US" sz="3100" dirty="0" smtClean="0">
                <a:solidFill>
                  <a:schemeClr val="accent5"/>
                </a:solidFill>
              </a:rPr>
              <a:t>Move ~ to literals</a:t>
            </a:r>
            <a:endParaRPr lang="en-US" sz="26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800" dirty="0" smtClean="0"/>
              <a:t>FORALL x [~Brick(x) v (EXISTS y [On(</a:t>
            </a:r>
            <a:r>
              <a:rPr lang="en-US" sz="2800" dirty="0" err="1" smtClean="0"/>
              <a:t>x,y</a:t>
            </a:r>
            <a:r>
              <a:rPr lang="en-US" sz="2800" dirty="0" smtClean="0"/>
              <a:t>) &amp; ~Pyramid(y)] &amp;</a:t>
            </a:r>
          </a:p>
          <a:p>
            <a:pPr marL="514350" indent="-514350">
              <a:spcBef>
                <a:spcPts val="0"/>
              </a:spcBef>
              <a:buNone/>
            </a:pPr>
            <a:r>
              <a:rPr lang="en-US" sz="2800" dirty="0" smtClean="0"/>
              <a:t>                                        ~EXISTS y [On(</a:t>
            </a:r>
            <a:r>
              <a:rPr lang="en-US" sz="2800" dirty="0" err="1" smtClean="0"/>
              <a:t>x,y</a:t>
            </a:r>
            <a:r>
              <a:rPr lang="en-US" sz="2800" dirty="0" smtClean="0"/>
              <a:t>) &amp; On(</a:t>
            </a:r>
            <a:r>
              <a:rPr lang="en-US" sz="2800" dirty="0" err="1" smtClean="0"/>
              <a:t>y,x</a:t>
            </a:r>
            <a:r>
              <a:rPr lang="en-US" sz="2800" dirty="0" smtClean="0"/>
              <a:t>)] &amp;</a:t>
            </a:r>
          </a:p>
          <a:p>
            <a:pPr marL="514350" indent="-514350">
              <a:spcBef>
                <a:spcPts val="0"/>
              </a:spcBef>
              <a:buNone/>
            </a:pPr>
            <a:r>
              <a:rPr lang="en-US" sz="2800" dirty="0" smtClean="0"/>
              <a:t>                                        FORALL y [~~Brick(y) v ~Equal(</a:t>
            </a:r>
            <a:r>
              <a:rPr lang="en-US" sz="2800" dirty="0" err="1" smtClean="0"/>
              <a:t>x,y</a:t>
            </a:r>
            <a:r>
              <a:rPr lang="en-US" sz="2800" dirty="0" smtClean="0"/>
              <a:t>)])]</a:t>
            </a:r>
          </a:p>
          <a:p>
            <a:pPr marL="514350" indent="-514350">
              <a:spcBef>
                <a:spcPts val="0"/>
              </a:spcBef>
              <a:buNone/>
            </a:pPr>
            <a:endParaRPr lang="en-US" sz="2800" dirty="0" smtClean="0"/>
          </a:p>
          <a:p>
            <a:pPr marL="514350" indent="-514350">
              <a:spcBef>
                <a:spcPts val="0"/>
              </a:spcBef>
              <a:buNone/>
            </a:pPr>
            <a:r>
              <a:rPr lang="en-US" sz="2800" dirty="0" smtClean="0"/>
              <a:t>					            Note that ~(</a:t>
            </a:r>
            <a:r>
              <a:rPr lang="en-US" sz="2800" dirty="0" err="1" smtClean="0"/>
              <a:t>pvq</a:t>
            </a:r>
            <a:r>
              <a:rPr lang="en-US" sz="2800" dirty="0" smtClean="0"/>
              <a:t>) &lt;-&gt; ~p &amp; ~q</a:t>
            </a:r>
          </a:p>
          <a:p>
            <a:pPr marL="514350" indent="-514350">
              <a:spcBef>
                <a:spcPts val="0"/>
              </a:spcBef>
              <a:buNone/>
            </a:pPr>
            <a:r>
              <a:rPr lang="en-US" sz="2800" dirty="0" smtClean="0"/>
              <a:t>               					             ~(</a:t>
            </a:r>
            <a:r>
              <a:rPr lang="en-US" sz="2800" dirty="0" err="1" smtClean="0"/>
              <a:t>p&amp;q</a:t>
            </a:r>
            <a:r>
              <a:rPr lang="en-US" sz="2800" dirty="0" smtClean="0"/>
              <a:t>) &lt;-&gt; ~p v ~q</a:t>
            </a:r>
          </a:p>
          <a:p>
            <a:pPr marL="514350" indent="-514350">
              <a:spcBef>
                <a:spcPts val="0"/>
              </a:spcBef>
              <a:buNone/>
            </a:pPr>
            <a:r>
              <a:rPr lang="en-US" sz="2800" dirty="0" smtClean="0"/>
              <a:t>    						 ~FORALL x [p] &lt;-&gt; EXISTS x [~p]</a:t>
            </a:r>
          </a:p>
          <a:p>
            <a:pPr marL="514350" indent="-514350">
              <a:spcBef>
                <a:spcPts val="0"/>
              </a:spcBef>
              <a:buNone/>
            </a:pPr>
            <a:r>
              <a:rPr lang="en-US" sz="2800" dirty="0" smtClean="0"/>
              <a:t>     						  ~EXISTS x [p] &lt;-&gt; FORALL x [~p]</a:t>
            </a:r>
          </a:p>
          <a:p>
            <a:pPr marL="514350" indent="-514350">
              <a:spcBef>
                <a:spcPts val="0"/>
              </a:spcBef>
              <a:buNone/>
            </a:pPr>
            <a:r>
              <a:rPr lang="en-US" sz="2800" dirty="0" smtClean="0"/>
              <a:t>                     					  ~~p &lt;-&gt; p</a:t>
            </a:r>
          </a:p>
          <a:p>
            <a:pPr marL="514350" indent="-514350">
              <a:spcBef>
                <a:spcPts val="0"/>
              </a:spcBef>
              <a:buNone/>
            </a:pPr>
            <a:endParaRPr lang="en-US" sz="2800" dirty="0" smtClean="0"/>
          </a:p>
          <a:p>
            <a:pPr marL="514350" indent="-514350">
              <a:spcBef>
                <a:spcPts val="0"/>
              </a:spcBef>
              <a:buNone/>
            </a:pPr>
            <a:r>
              <a:rPr lang="en-US" sz="2800" dirty="0" smtClean="0"/>
              <a:t>FORALL x [~Brick(x) v (EXISTS y [On(</a:t>
            </a:r>
            <a:r>
              <a:rPr lang="en-US" sz="2800" dirty="0" err="1" smtClean="0"/>
              <a:t>x,y</a:t>
            </a:r>
            <a:r>
              <a:rPr lang="en-US" sz="2800" dirty="0" smtClean="0"/>
              <a:t>) &amp; ~Pyramid(y)] &amp;</a:t>
            </a:r>
          </a:p>
          <a:p>
            <a:pPr marL="514350" indent="-514350">
              <a:spcBef>
                <a:spcPts val="0"/>
              </a:spcBef>
              <a:buNone/>
            </a:pPr>
            <a:r>
              <a:rPr lang="en-US" sz="2800" dirty="0" smtClean="0"/>
              <a:t>                                        FORALL y ~[On(</a:t>
            </a:r>
            <a:r>
              <a:rPr lang="en-US" sz="2800" dirty="0" err="1" smtClean="0"/>
              <a:t>x,y</a:t>
            </a:r>
            <a:r>
              <a:rPr lang="en-US" sz="2800" dirty="0" smtClean="0"/>
              <a:t>) &amp; On(</a:t>
            </a:r>
            <a:r>
              <a:rPr lang="en-US" sz="2800" dirty="0" err="1" smtClean="0"/>
              <a:t>y,x</a:t>
            </a:r>
            <a:r>
              <a:rPr lang="en-US" sz="2800" dirty="0" smtClean="0"/>
              <a:t>)] &amp;</a:t>
            </a:r>
          </a:p>
          <a:p>
            <a:pPr marL="514350" indent="-514350">
              <a:spcBef>
                <a:spcPts val="0"/>
              </a:spcBef>
              <a:buNone/>
            </a:pPr>
            <a:r>
              <a:rPr lang="en-US" sz="2800" dirty="0" smtClean="0"/>
              <a:t>                                        FORALL y [Brick(y) v ~Equal(</a:t>
            </a:r>
            <a:r>
              <a:rPr lang="en-US" sz="2800" dirty="0" err="1" smtClean="0"/>
              <a:t>x,y</a:t>
            </a:r>
            <a:r>
              <a:rPr lang="en-US" sz="2800" dirty="0" smtClean="0"/>
              <a:t>)])]</a:t>
            </a:r>
          </a:p>
          <a:p>
            <a:pPr marL="514350" indent="-514350">
              <a:spcBef>
                <a:spcPts val="0"/>
              </a:spcBef>
              <a:buNone/>
            </a:pPr>
            <a:endParaRPr lang="en-US" sz="2800" dirty="0" smtClean="0"/>
          </a:p>
          <a:p>
            <a:pPr marL="514350" indent="-514350">
              <a:spcBef>
                <a:spcPts val="0"/>
              </a:spcBef>
              <a:buNone/>
            </a:pPr>
            <a:r>
              <a:rPr lang="en-US" sz="2800" dirty="0" smtClean="0"/>
              <a:t>FORALL x [~Brick(x) v (EXISTS y [On(</a:t>
            </a:r>
            <a:r>
              <a:rPr lang="en-US" sz="2800" dirty="0" err="1" smtClean="0"/>
              <a:t>x,y</a:t>
            </a:r>
            <a:r>
              <a:rPr lang="en-US" sz="2800" dirty="0" smtClean="0"/>
              <a:t>) &amp; ~Pyramid(y)] &amp;</a:t>
            </a:r>
          </a:p>
          <a:p>
            <a:pPr marL="514350" indent="-514350">
              <a:spcBef>
                <a:spcPts val="0"/>
              </a:spcBef>
              <a:buNone/>
            </a:pPr>
            <a:r>
              <a:rPr lang="en-US" sz="2800" dirty="0" smtClean="0"/>
              <a:t>                                           FORALL y [~On(</a:t>
            </a:r>
            <a:r>
              <a:rPr lang="en-US" sz="2800" dirty="0" err="1" smtClean="0"/>
              <a:t>x,y</a:t>
            </a:r>
            <a:r>
              <a:rPr lang="en-US" sz="2800" dirty="0" smtClean="0"/>
              <a:t>) v ~On(</a:t>
            </a:r>
            <a:r>
              <a:rPr lang="en-US" sz="2800" dirty="0" err="1" smtClean="0"/>
              <a:t>y,x</a:t>
            </a:r>
            <a:r>
              <a:rPr lang="en-US" sz="2800" dirty="0" smtClean="0"/>
              <a:t>)] &amp;</a:t>
            </a:r>
          </a:p>
          <a:p>
            <a:pPr marL="514350" indent="-514350">
              <a:spcBef>
                <a:spcPts val="0"/>
              </a:spcBef>
              <a:buNone/>
            </a:pPr>
            <a:r>
              <a:rPr lang="en-US" sz="2800" dirty="0" smtClean="0"/>
              <a:t>                                           FORALL y [Brick(y) v ~Equal(</a:t>
            </a:r>
            <a:r>
              <a:rPr lang="en-US" sz="2800" dirty="0" err="1" smtClean="0"/>
              <a:t>x,y</a:t>
            </a:r>
            <a:r>
              <a:rPr lang="en-US" sz="2800" dirty="0" smtClean="0"/>
              <a:t>)])] </a:t>
            </a:r>
            <a:endParaRPr lang="en-US" sz="2600" dirty="0" smtClean="0"/>
          </a:p>
          <a:p>
            <a:pPr marL="514350" indent="-514350">
              <a:spcBef>
                <a:spcPts val="0"/>
              </a:spcBef>
              <a:buFont typeface="+mj-lt"/>
              <a:buAutoNum type="arabicPeriod"/>
            </a:pPr>
            <a:endParaRPr lang="en-US" sz="2600" dirty="0" smtClean="0"/>
          </a:p>
          <a:p>
            <a:pPr marL="514350" indent="-514350">
              <a:spcBef>
                <a:spcPts val="0"/>
              </a:spcBef>
              <a:buFont typeface="+mj-lt"/>
              <a:buAutoNum type="arabicPeriod"/>
            </a:pPr>
            <a:endParaRPr lang="en-US" sz="2600" dirty="0"/>
          </a:p>
        </p:txBody>
      </p:sp>
      <p:sp>
        <p:nvSpPr>
          <p:cNvPr id="4" name="Rectangle 3"/>
          <p:cNvSpPr/>
          <p:nvPr/>
        </p:nvSpPr>
        <p:spPr>
          <a:xfrm>
            <a:off x="4800600" y="3200400"/>
            <a:ext cx="3810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smtClean="0"/>
              <a:t>FORALL x [~Brick(x) v (EXISTS y [On(</a:t>
            </a:r>
            <a:r>
              <a:rPr lang="en-US" sz="2400" dirty="0" err="1" smtClean="0"/>
              <a:t>x,y</a:t>
            </a:r>
            <a:r>
              <a:rPr lang="en-US" sz="2400" dirty="0" smtClean="0"/>
              <a:t>) &amp; ~Pyramid(y)] &amp;</a:t>
            </a:r>
          </a:p>
          <a:p>
            <a:pPr marL="514350" indent="-514350">
              <a:spcBef>
                <a:spcPts val="0"/>
              </a:spcBef>
              <a:buNone/>
            </a:pPr>
            <a:r>
              <a:rPr lang="en-US" sz="2400" dirty="0" smtClean="0"/>
              <a:t>   				FORALL y [~On(</a:t>
            </a:r>
            <a:r>
              <a:rPr lang="en-US" sz="2400" dirty="0" err="1" smtClean="0"/>
              <a:t>x,y</a:t>
            </a:r>
            <a:r>
              <a:rPr lang="en-US" sz="2400" dirty="0" smtClean="0"/>
              <a:t>) v ~On(</a:t>
            </a:r>
            <a:r>
              <a:rPr lang="en-US" sz="2400" dirty="0" err="1" smtClean="0"/>
              <a:t>y,x</a:t>
            </a:r>
            <a:r>
              <a:rPr lang="en-US" sz="2400" dirty="0" smtClean="0"/>
              <a:t>)] &amp;</a:t>
            </a:r>
          </a:p>
          <a:p>
            <a:pPr marL="514350" indent="-514350">
              <a:spcBef>
                <a:spcPts val="0"/>
              </a:spcBef>
              <a:buNone/>
            </a:pPr>
            <a:r>
              <a:rPr lang="en-US" sz="2400" dirty="0" smtClean="0"/>
              <a:t>  				FORALL y [Brick(y) v ~Equal(</a:t>
            </a:r>
            <a:r>
              <a:rPr lang="en-US" sz="2400" dirty="0" err="1" smtClean="0"/>
              <a:t>x,y</a:t>
            </a:r>
            <a:r>
              <a:rPr lang="en-US" sz="2400" dirty="0" smtClean="0"/>
              <a:t>)])]</a:t>
            </a:r>
          </a:p>
          <a:p>
            <a:pPr marL="514350" indent="-514350">
              <a:spcBef>
                <a:spcPts val="0"/>
              </a:spcBef>
              <a:buNone/>
            </a:pPr>
            <a:endParaRPr lang="en-US" sz="3100" dirty="0" smtClean="0"/>
          </a:p>
          <a:p>
            <a:pPr marL="514350" indent="-514350">
              <a:spcBef>
                <a:spcPts val="0"/>
              </a:spcBef>
              <a:buNone/>
            </a:pPr>
            <a:r>
              <a:rPr lang="en-US" sz="2800" dirty="0" smtClean="0">
                <a:solidFill>
                  <a:schemeClr val="accent5"/>
                </a:solidFill>
              </a:rPr>
              <a:t>3) Standardize variables (rename variables if duplicates)</a:t>
            </a:r>
            <a:endParaRPr lang="en-US" sz="24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400" dirty="0" smtClean="0"/>
              <a:t>FORALL </a:t>
            </a:r>
            <a:r>
              <a:rPr lang="en-US" sz="2400" dirty="0" smtClean="0">
                <a:solidFill>
                  <a:srgbClr val="0000CC"/>
                </a:solidFill>
              </a:rPr>
              <a:t>x</a:t>
            </a:r>
            <a:r>
              <a:rPr lang="en-US" sz="2400" dirty="0" smtClean="0"/>
              <a:t> [~Brick(x) v (EXISTS </a:t>
            </a:r>
            <a:r>
              <a:rPr lang="en-US" sz="2400" dirty="0" smtClean="0">
                <a:solidFill>
                  <a:srgbClr val="0000CC"/>
                </a:solidFill>
              </a:rPr>
              <a:t>y</a:t>
            </a:r>
            <a:r>
              <a:rPr lang="en-US" sz="2400" dirty="0" smtClean="0"/>
              <a:t> [On(</a:t>
            </a:r>
            <a:r>
              <a:rPr lang="en-US" sz="2400" dirty="0" err="1" smtClean="0"/>
              <a:t>x,y</a:t>
            </a:r>
            <a:r>
              <a:rPr lang="en-US" sz="2400" dirty="0" smtClean="0"/>
              <a:t>) &amp; ~Pyramid(y)] &amp;</a:t>
            </a:r>
          </a:p>
          <a:p>
            <a:pPr marL="514350" indent="-514350">
              <a:spcBef>
                <a:spcPts val="0"/>
              </a:spcBef>
              <a:buNone/>
            </a:pPr>
            <a:r>
              <a:rPr lang="en-US" sz="2400" dirty="0" smtClean="0"/>
              <a:t>   				FORALL </a:t>
            </a:r>
            <a:r>
              <a:rPr lang="en-US" sz="2400" dirty="0" smtClean="0">
                <a:solidFill>
                  <a:srgbClr val="0000CC"/>
                </a:solidFill>
              </a:rPr>
              <a:t>a</a:t>
            </a:r>
            <a:r>
              <a:rPr lang="en-US" sz="2400" dirty="0" smtClean="0"/>
              <a:t>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a:t>
            </a:r>
            <a:r>
              <a:rPr lang="en-US" sz="2400" dirty="0" smtClean="0">
                <a:solidFill>
                  <a:srgbClr val="0000CC"/>
                </a:solidFill>
              </a:rPr>
              <a:t>b</a:t>
            </a:r>
            <a:r>
              <a:rPr lang="en-US" sz="2400" dirty="0" smtClean="0"/>
              <a:t> [Brick(b) v ~Equal(</a:t>
            </a:r>
            <a:r>
              <a:rPr lang="en-US" sz="2400" dirty="0" err="1" smtClean="0"/>
              <a:t>x,b</a:t>
            </a:r>
            <a:r>
              <a:rPr lang="en-US" sz="2400" dirty="0" smtClean="0"/>
              <a:t>)])]</a:t>
            </a:r>
            <a:endParaRPr lang="en-US" sz="2600" dirty="0" smtClean="0"/>
          </a:p>
          <a:p>
            <a:pPr marL="514350" indent="-514350">
              <a:spcBef>
                <a:spcPts val="0"/>
              </a:spcBef>
              <a:buFont typeface="+mj-lt"/>
              <a:buAutoNum type="arabicPeriod"/>
            </a:pPr>
            <a:endParaRPr lang="en-US" sz="2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smtClean="0"/>
              <a:t>FORALL x [~Brick(x) v (EXISTS y [On(</a:t>
            </a:r>
            <a:r>
              <a:rPr lang="en-US" sz="2400" dirty="0" err="1" smtClean="0"/>
              <a:t>x,y</a:t>
            </a:r>
            <a:r>
              <a:rPr lang="en-US" sz="2400" dirty="0" smtClean="0"/>
              <a:t>) &amp; ~Pyramid(y)] &amp;</a:t>
            </a:r>
          </a:p>
          <a:p>
            <a:pPr marL="514350" indent="-514350">
              <a:spcBef>
                <a:spcPts val="0"/>
              </a:spcBef>
              <a:buNone/>
            </a:pPr>
            <a:r>
              <a:rPr lang="en-US" sz="2400" dirty="0" smtClean="0"/>
              <a:t>   FORALL a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b [Brick(b) v ~Equal(</a:t>
            </a:r>
            <a:r>
              <a:rPr lang="en-US" sz="2400" dirty="0" err="1" smtClean="0"/>
              <a:t>x,b</a:t>
            </a:r>
            <a:r>
              <a:rPr lang="en-US" sz="2400" dirty="0" smtClean="0"/>
              <a:t>)])]</a:t>
            </a:r>
            <a:endParaRPr lang="en-US" sz="2600" dirty="0" smtClean="0"/>
          </a:p>
          <a:p>
            <a:pPr marL="514350" indent="-514350">
              <a:spcBef>
                <a:spcPts val="0"/>
              </a:spcBef>
              <a:buNone/>
            </a:pPr>
            <a:endParaRPr lang="en-US" sz="3100" dirty="0" smtClean="0"/>
          </a:p>
          <a:p>
            <a:pPr marL="514350" indent="-514350">
              <a:spcBef>
                <a:spcPts val="0"/>
              </a:spcBef>
              <a:buNone/>
            </a:pPr>
            <a:r>
              <a:rPr lang="en-US" sz="2800" dirty="0" smtClean="0">
                <a:solidFill>
                  <a:schemeClr val="accent5"/>
                </a:solidFill>
              </a:rPr>
              <a:t>4) </a:t>
            </a:r>
            <a:r>
              <a:rPr lang="en-US" sz="2800" dirty="0" err="1" smtClean="0">
                <a:solidFill>
                  <a:schemeClr val="accent5"/>
                </a:solidFill>
              </a:rPr>
              <a:t>Skolemization</a:t>
            </a:r>
            <a:endParaRPr lang="en-US" sz="24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400" dirty="0" smtClean="0"/>
              <a:t>Remove existential quantifiers using Existential Elimination.</a:t>
            </a:r>
          </a:p>
          <a:p>
            <a:pPr marL="514350" indent="-514350">
              <a:spcBef>
                <a:spcPts val="0"/>
              </a:spcBef>
              <a:buNone/>
            </a:pPr>
            <a:r>
              <a:rPr lang="en-US" sz="2400" dirty="0" smtClean="0"/>
              <a:t>Make sure new constant is not used anywhere else.</a:t>
            </a:r>
          </a:p>
          <a:p>
            <a:pPr marL="514350" indent="-514350">
              <a:spcBef>
                <a:spcPts val="0"/>
              </a:spcBef>
              <a:buNone/>
            </a:pPr>
            <a:r>
              <a:rPr lang="en-US" sz="2400" dirty="0" smtClean="0"/>
              <a:t>Dangerous because could be inside universal quantifiers</a:t>
            </a:r>
          </a:p>
          <a:p>
            <a:pPr marL="514350" indent="-514350">
              <a:spcBef>
                <a:spcPts val="0"/>
              </a:spcBef>
              <a:buNone/>
            </a:pPr>
            <a:endParaRPr lang="en-US" sz="2400" dirty="0" smtClean="0"/>
          </a:p>
          <a:p>
            <a:pPr marL="514350" indent="-514350">
              <a:spcBef>
                <a:spcPts val="0"/>
              </a:spcBef>
              <a:buFont typeface="+mj-lt"/>
              <a:buAutoNum type="arabicPeriod"/>
            </a:pP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Unification Code</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t>// See if (</a:t>
            </a:r>
            <a:r>
              <a:rPr lang="en-US" dirty="0" err="1" smtClean="0"/>
              <a:t>var</a:t>
            </a:r>
            <a:r>
              <a:rPr lang="en-US" dirty="0" smtClean="0"/>
              <a:t> pat) can be added to bindings</a:t>
            </a:r>
          </a:p>
          <a:p>
            <a:r>
              <a:rPr lang="en-US" dirty="0" smtClean="0"/>
              <a:t>Function </a:t>
            </a:r>
            <a:r>
              <a:rPr lang="en-US" dirty="0" err="1" smtClean="0"/>
              <a:t>varunify</a:t>
            </a:r>
            <a:r>
              <a:rPr lang="en-US" dirty="0" smtClean="0"/>
              <a:t>(</a:t>
            </a:r>
            <a:r>
              <a:rPr lang="en-US" dirty="0" err="1" smtClean="0"/>
              <a:t>var</a:t>
            </a:r>
            <a:r>
              <a:rPr lang="en-US" dirty="0" smtClean="0"/>
              <a:t>, pat, bindings)</a:t>
            </a:r>
          </a:p>
          <a:p>
            <a:pPr marL="971550" lvl="1" indent="-514350">
              <a:buFont typeface="+mj-lt"/>
              <a:buAutoNum type="arabicPeriod"/>
            </a:pPr>
            <a:r>
              <a:rPr lang="en-US" dirty="0" smtClean="0"/>
              <a:t>If </a:t>
            </a:r>
            <a:r>
              <a:rPr lang="en-US" dirty="0" err="1" smtClean="0"/>
              <a:t>var</a:t>
            </a:r>
            <a:r>
              <a:rPr lang="en-US" dirty="0" smtClean="0"/>
              <a:t> is already in bindings unify new match with old match</a:t>
            </a:r>
          </a:p>
          <a:p>
            <a:pPr marL="971550" lvl="1" indent="-514350">
              <a:buFont typeface="+mj-lt"/>
              <a:buAutoNum type="arabicPeriod"/>
            </a:pPr>
            <a:r>
              <a:rPr lang="en-US" dirty="0" smtClean="0"/>
              <a:t>See if pattern already unifies with </a:t>
            </a:r>
            <a:r>
              <a:rPr lang="en-US" dirty="0" err="1" smtClean="0"/>
              <a:t>var</a:t>
            </a:r>
            <a:r>
              <a:rPr lang="en-US" dirty="0" smtClean="0"/>
              <a:t> using bindings</a:t>
            </a:r>
          </a:p>
          <a:p>
            <a:pPr marL="971550" lvl="1" indent="-514350">
              <a:buFont typeface="+mj-lt"/>
              <a:buAutoNum type="arabicPeriod"/>
            </a:pPr>
            <a:r>
              <a:rPr lang="en-US" dirty="0" smtClean="0"/>
              <a:t>If </a:t>
            </a:r>
            <a:r>
              <a:rPr lang="en-US" dirty="0" err="1" smtClean="0"/>
              <a:t>var</a:t>
            </a:r>
            <a:r>
              <a:rPr lang="en-US" dirty="0" smtClean="0"/>
              <a:t> occurs in pat return FAIL</a:t>
            </a:r>
          </a:p>
          <a:p>
            <a:pPr marL="971550" lvl="1" indent="-514350">
              <a:buFont typeface="+mj-lt"/>
              <a:buAutoNum type="arabicPeriod"/>
            </a:pPr>
            <a:r>
              <a:rPr lang="en-US" dirty="0" smtClean="0"/>
              <a:t>Else add (</a:t>
            </a:r>
            <a:r>
              <a:rPr lang="en-US" dirty="0" err="1" smtClean="0"/>
              <a:t>var</a:t>
            </a:r>
            <a:r>
              <a:rPr lang="en-US" dirty="0" smtClean="0"/>
              <a:t> pat) to bindings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indent="-514350">
              <a:spcBef>
                <a:spcPts val="0"/>
              </a:spcBef>
              <a:buNone/>
            </a:pPr>
            <a:r>
              <a:rPr lang="en-US" sz="2400" dirty="0" smtClean="0"/>
              <a:t>FORALL x [~Brick(x) v (EXISTS y [On(</a:t>
            </a:r>
            <a:r>
              <a:rPr lang="en-US" sz="2400" dirty="0" err="1" smtClean="0"/>
              <a:t>x,y</a:t>
            </a:r>
            <a:r>
              <a:rPr lang="en-US" sz="2400" dirty="0" smtClean="0"/>
              <a:t>) &amp; ~Pyramid(y)] &amp;</a:t>
            </a:r>
          </a:p>
          <a:p>
            <a:pPr marL="514350" indent="-514350">
              <a:spcBef>
                <a:spcPts val="0"/>
              </a:spcBef>
              <a:buNone/>
            </a:pPr>
            <a:r>
              <a:rPr lang="en-US" sz="2400" dirty="0" smtClean="0"/>
              <a:t>   FORALL a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b [Brick(b) v ~Equal(</a:t>
            </a:r>
            <a:r>
              <a:rPr lang="en-US" sz="2400" dirty="0" err="1" smtClean="0"/>
              <a:t>x,b</a:t>
            </a:r>
            <a:r>
              <a:rPr lang="en-US" sz="2400" dirty="0" smtClean="0"/>
              <a:t>)])]</a:t>
            </a:r>
            <a:endParaRPr lang="en-US" sz="2600" dirty="0" smtClean="0"/>
          </a:p>
          <a:p>
            <a:pPr marL="514350" indent="-514350">
              <a:spcBef>
                <a:spcPts val="0"/>
              </a:spcBef>
              <a:buNone/>
            </a:pPr>
            <a:endParaRPr lang="en-US" sz="3100" dirty="0" smtClean="0"/>
          </a:p>
          <a:p>
            <a:pPr marL="514350" indent="-514350">
              <a:spcBef>
                <a:spcPts val="0"/>
              </a:spcBef>
              <a:buNone/>
            </a:pPr>
            <a:r>
              <a:rPr lang="en-US" sz="2800" dirty="0" smtClean="0">
                <a:solidFill>
                  <a:schemeClr val="accent5"/>
                </a:solidFill>
              </a:rPr>
              <a:t>4) </a:t>
            </a:r>
            <a:r>
              <a:rPr lang="en-US" sz="2800" dirty="0" err="1" smtClean="0">
                <a:solidFill>
                  <a:schemeClr val="accent5"/>
                </a:solidFill>
              </a:rPr>
              <a:t>Skolemization</a:t>
            </a:r>
            <a:endParaRPr lang="en-US" sz="24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400" dirty="0" smtClean="0"/>
              <a:t>FORALL x Person(x) -&gt; EXISTS y Heart(y) &amp; Has(</a:t>
            </a:r>
            <a:r>
              <a:rPr lang="en-US" sz="2400" dirty="0" err="1" smtClean="0"/>
              <a:t>y,x</a:t>
            </a:r>
            <a:r>
              <a:rPr lang="en-US" sz="2400" dirty="0" smtClean="0"/>
              <a:t>)</a:t>
            </a:r>
          </a:p>
          <a:p>
            <a:pPr marL="514350" indent="-514350">
              <a:spcBef>
                <a:spcPts val="0"/>
              </a:spcBef>
              <a:buNone/>
            </a:pPr>
            <a:r>
              <a:rPr lang="en-US" sz="2400" dirty="0" smtClean="0"/>
              <a:t>	If we just replace y with H, then</a:t>
            </a:r>
          </a:p>
          <a:p>
            <a:pPr marL="514350" indent="-514350">
              <a:spcBef>
                <a:spcPts val="0"/>
              </a:spcBef>
              <a:buNone/>
            </a:pPr>
            <a:r>
              <a:rPr lang="en-US" sz="2400" dirty="0" smtClean="0"/>
              <a:t>FORALL x Person(x) -&gt; Heart(</a:t>
            </a:r>
            <a:r>
              <a:rPr lang="en-US" sz="2400" dirty="0" smtClean="0">
                <a:solidFill>
                  <a:srgbClr val="0000CC"/>
                </a:solidFill>
              </a:rPr>
              <a:t>H</a:t>
            </a:r>
            <a:r>
              <a:rPr lang="en-US" sz="2400" dirty="0" smtClean="0"/>
              <a:t>) &amp; Has(</a:t>
            </a:r>
            <a:r>
              <a:rPr lang="en-US" sz="2400" dirty="0" err="1" smtClean="0"/>
              <a:t>x,</a:t>
            </a:r>
            <a:r>
              <a:rPr lang="en-US" sz="2400" dirty="0" err="1" smtClean="0">
                <a:solidFill>
                  <a:srgbClr val="0000CC"/>
                </a:solidFill>
              </a:rPr>
              <a:t>H</a:t>
            </a:r>
            <a:r>
              <a:rPr lang="en-US" sz="2400" dirty="0" smtClean="0"/>
              <a:t>)</a:t>
            </a:r>
          </a:p>
          <a:p>
            <a:pPr marL="514350" indent="-514350">
              <a:spcBef>
                <a:spcPts val="0"/>
              </a:spcBef>
              <a:buNone/>
            </a:pPr>
            <a:r>
              <a:rPr lang="en-US" sz="2400" dirty="0" smtClean="0"/>
              <a:t>	which says that everyone has the same heart.</a:t>
            </a:r>
          </a:p>
          <a:p>
            <a:pPr marL="514350" indent="-514350">
              <a:spcBef>
                <a:spcPts val="0"/>
              </a:spcBef>
              <a:buNone/>
            </a:pPr>
            <a:endParaRPr lang="en-US" sz="2400" dirty="0" smtClean="0"/>
          </a:p>
          <a:p>
            <a:r>
              <a:rPr lang="en-US" sz="2400" dirty="0" smtClean="0"/>
              <a:t>Remember that because y is in the scope of x, y is dependent on the choice of x. In fact, we can represent y as a </a:t>
            </a:r>
            <a:r>
              <a:rPr lang="en-US" sz="2400" dirty="0" err="1" smtClean="0"/>
              <a:t>Skolemized</a:t>
            </a:r>
            <a:r>
              <a:rPr lang="en-US" sz="2400" dirty="0" smtClean="0"/>
              <a:t> function of x. </a:t>
            </a:r>
          </a:p>
          <a:p>
            <a:r>
              <a:rPr lang="en-US" sz="2400" dirty="0" smtClean="0"/>
              <a:t>FORALL x Person(x) -&gt; Heart(</a:t>
            </a:r>
            <a:r>
              <a:rPr lang="en-US" sz="2400" dirty="0" smtClean="0">
                <a:solidFill>
                  <a:srgbClr val="0000CC"/>
                </a:solidFill>
              </a:rPr>
              <a:t>F(x)</a:t>
            </a:r>
            <a:r>
              <a:rPr lang="en-US" sz="2400" dirty="0" smtClean="0"/>
              <a:t>) &amp; Has(</a:t>
            </a:r>
            <a:r>
              <a:rPr lang="en-US" sz="2400" dirty="0" err="1" smtClean="0"/>
              <a:t>x,</a:t>
            </a:r>
            <a:r>
              <a:rPr lang="en-US" sz="2400" dirty="0" err="1" smtClean="0">
                <a:solidFill>
                  <a:srgbClr val="0000CC"/>
                </a:solidFill>
              </a:rPr>
              <a:t>F</a:t>
            </a:r>
            <a:r>
              <a:rPr lang="en-US" sz="2400" dirty="0" smtClean="0">
                <a:solidFill>
                  <a:srgbClr val="0000CC"/>
                </a:solidFill>
              </a:rPr>
              <a:t>(x)</a:t>
            </a:r>
            <a:r>
              <a:rPr lang="en-US" sz="2400" dirty="0" smtClean="0"/>
              <a:t>) </a:t>
            </a:r>
          </a:p>
          <a:p>
            <a:pPr marL="514350" indent="-514350">
              <a:spcBef>
                <a:spcPts val="0"/>
              </a:spcBef>
              <a:buNone/>
            </a:pPr>
            <a:endParaRPr lang="en-US" sz="2400" dirty="0" smtClean="0"/>
          </a:p>
          <a:p>
            <a:pPr marL="514350" indent="-514350">
              <a:spcBef>
                <a:spcPts val="0"/>
              </a:spcBef>
              <a:buFont typeface="+mj-lt"/>
              <a:buAutoNum type="arabicPeriod"/>
            </a:pPr>
            <a:endParaRPr lang="en-US" sz="2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smtClean="0"/>
              <a:t>FORALL x [~Brick(x) v (EXISTS y [On(</a:t>
            </a:r>
            <a:r>
              <a:rPr lang="en-US" sz="2400" dirty="0" err="1" smtClean="0"/>
              <a:t>x,y</a:t>
            </a:r>
            <a:r>
              <a:rPr lang="en-US" sz="2400" dirty="0" smtClean="0"/>
              <a:t>) &amp; ~Pyramid(y)] &amp;</a:t>
            </a:r>
          </a:p>
          <a:p>
            <a:pPr marL="514350" indent="-514350">
              <a:spcBef>
                <a:spcPts val="0"/>
              </a:spcBef>
              <a:buNone/>
            </a:pPr>
            <a:r>
              <a:rPr lang="en-US" sz="2400" dirty="0" smtClean="0"/>
              <a:t>   FORALL a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b [Brick(b) v ~Equal(</a:t>
            </a:r>
            <a:r>
              <a:rPr lang="en-US" sz="2400" dirty="0" err="1" smtClean="0"/>
              <a:t>x,b</a:t>
            </a:r>
            <a:r>
              <a:rPr lang="en-US" sz="2400" dirty="0" smtClean="0"/>
              <a:t>)])]</a:t>
            </a:r>
            <a:endParaRPr lang="en-US" sz="2600" dirty="0" smtClean="0"/>
          </a:p>
          <a:p>
            <a:pPr marL="514350" indent="-514350">
              <a:spcBef>
                <a:spcPts val="0"/>
              </a:spcBef>
              <a:buNone/>
            </a:pPr>
            <a:endParaRPr lang="en-US" sz="3100" dirty="0" smtClean="0"/>
          </a:p>
          <a:p>
            <a:pPr marL="514350" indent="-514350">
              <a:spcBef>
                <a:spcPts val="0"/>
              </a:spcBef>
              <a:buNone/>
            </a:pPr>
            <a:r>
              <a:rPr lang="en-US" sz="2800" dirty="0" smtClean="0">
                <a:solidFill>
                  <a:schemeClr val="accent5"/>
                </a:solidFill>
              </a:rPr>
              <a:t>4) </a:t>
            </a:r>
            <a:r>
              <a:rPr lang="en-US" sz="2800" dirty="0" err="1" smtClean="0">
                <a:solidFill>
                  <a:schemeClr val="accent5"/>
                </a:solidFill>
              </a:rPr>
              <a:t>Skolemization</a:t>
            </a:r>
            <a:endParaRPr lang="en-US" sz="24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400" dirty="0" smtClean="0"/>
              <a:t>FORALL x [~Brick(x) v (On(</a:t>
            </a:r>
            <a:r>
              <a:rPr lang="en-US" sz="2400" dirty="0" err="1" smtClean="0"/>
              <a:t>x,F</a:t>
            </a:r>
            <a:r>
              <a:rPr lang="en-US" sz="2400" dirty="0" smtClean="0"/>
              <a:t>(x)) &amp; ~Pyramid(F(x)) &amp;</a:t>
            </a:r>
          </a:p>
          <a:p>
            <a:pPr marL="514350" indent="-514350">
              <a:spcBef>
                <a:spcPts val="0"/>
              </a:spcBef>
              <a:buNone/>
            </a:pPr>
            <a:r>
              <a:rPr lang="en-US" sz="2400" dirty="0" smtClean="0"/>
              <a:t>   				FORALL a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b [Brick(b) v ~Equal(</a:t>
            </a:r>
            <a:r>
              <a:rPr lang="en-US" sz="2400" dirty="0" err="1" smtClean="0"/>
              <a:t>x,b</a:t>
            </a:r>
            <a:r>
              <a:rPr lang="en-US" sz="2400" dirty="0" smtClean="0"/>
              <a:t>)])]</a:t>
            </a:r>
          </a:p>
          <a:p>
            <a:pPr marL="514350" indent="-514350">
              <a:spcBef>
                <a:spcPts val="0"/>
              </a:spcBef>
              <a:buNone/>
            </a:pPr>
            <a:endParaRPr lang="en-US" sz="2400" dirty="0" smtClean="0"/>
          </a:p>
          <a:p>
            <a:pPr marL="514350" indent="-514350">
              <a:spcBef>
                <a:spcPts val="0"/>
              </a:spcBef>
              <a:buFont typeface="+mj-lt"/>
              <a:buAutoNum type="arabicPeriod"/>
            </a:pPr>
            <a:endParaRPr lang="en-US" sz="2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6248400" cy="5638800"/>
          </a:xfrm>
        </p:spPr>
        <p:txBody>
          <a:bodyPr>
            <a:normAutofit fontScale="92500" lnSpcReduction="10000"/>
          </a:bodyPr>
          <a:lstStyle/>
          <a:p>
            <a:pPr marL="514350" indent="-514350">
              <a:spcBef>
                <a:spcPts val="0"/>
              </a:spcBef>
              <a:buNone/>
            </a:pPr>
            <a:r>
              <a:rPr lang="en-US" sz="2400" dirty="0" smtClean="0"/>
              <a:t>FORALL x [~Brick(x) v (On(</a:t>
            </a:r>
            <a:r>
              <a:rPr lang="en-US" sz="2400" dirty="0" err="1" smtClean="0"/>
              <a:t>x,F</a:t>
            </a:r>
            <a:r>
              <a:rPr lang="en-US" sz="2400" dirty="0" smtClean="0"/>
              <a:t>(x)) &amp; ~Pyramid(F(x)) &amp;</a:t>
            </a:r>
          </a:p>
          <a:p>
            <a:pPr marL="514350" indent="-514350">
              <a:spcBef>
                <a:spcPts val="0"/>
              </a:spcBef>
              <a:buNone/>
            </a:pPr>
            <a:r>
              <a:rPr lang="en-US" sz="2400" dirty="0" smtClean="0"/>
              <a:t>   FORALL a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FORALL b [Brick(b) v ~Equal(</a:t>
            </a:r>
            <a:r>
              <a:rPr lang="en-US" sz="2400" dirty="0" err="1" smtClean="0"/>
              <a:t>x,b</a:t>
            </a:r>
            <a:r>
              <a:rPr lang="en-US" sz="2400" dirty="0" smtClean="0"/>
              <a:t>)])]</a:t>
            </a:r>
          </a:p>
          <a:p>
            <a:pPr marL="514350" indent="-514350">
              <a:spcBef>
                <a:spcPts val="0"/>
              </a:spcBef>
              <a:buNone/>
            </a:pPr>
            <a:endParaRPr lang="en-US" sz="3100" dirty="0" smtClean="0"/>
          </a:p>
          <a:p>
            <a:pPr marL="514350" indent="-514350">
              <a:spcBef>
                <a:spcPts val="0"/>
              </a:spcBef>
              <a:buNone/>
            </a:pPr>
            <a:r>
              <a:rPr lang="en-US" sz="2400" dirty="0" smtClean="0">
                <a:solidFill>
                  <a:schemeClr val="accent5"/>
                </a:solidFill>
              </a:rPr>
              <a:t>5) Remove universal quantifiers</a:t>
            </a:r>
            <a:endParaRPr lang="en-US" sz="2000" dirty="0" smtClean="0">
              <a:solidFill>
                <a:schemeClr val="accent5"/>
              </a:solidFill>
            </a:endParaRPr>
          </a:p>
          <a:p>
            <a:pPr marL="514350" indent="-514350">
              <a:spcBef>
                <a:spcPts val="0"/>
              </a:spcBef>
              <a:buNone/>
            </a:pPr>
            <a:endParaRPr lang="en-US" sz="2600" dirty="0" smtClean="0"/>
          </a:p>
          <a:p>
            <a:pPr marL="514350" indent="-514350">
              <a:spcBef>
                <a:spcPts val="0"/>
              </a:spcBef>
              <a:buNone/>
            </a:pPr>
            <a:r>
              <a:rPr lang="en-US" sz="2400" dirty="0" smtClean="0"/>
              <a:t>~Brick(x) v (On(</a:t>
            </a:r>
            <a:r>
              <a:rPr lang="en-US" sz="2400" dirty="0" err="1" smtClean="0"/>
              <a:t>x,F</a:t>
            </a:r>
            <a:r>
              <a:rPr lang="en-US" sz="2400" dirty="0" smtClean="0"/>
              <a:t>(x)) &amp; ~Pyramid(F(x)) &amp;</a:t>
            </a:r>
          </a:p>
          <a:p>
            <a:pPr marL="514350" indent="-514350">
              <a:spcBef>
                <a:spcPts val="0"/>
              </a:spcBef>
              <a:buNone/>
            </a:pPr>
            <a:r>
              <a:rPr lang="en-US" sz="2400" dirty="0" smtClean="0"/>
              <a:t>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		     (Brick(b) v ~Equal(</a:t>
            </a:r>
            <a:r>
              <a:rPr lang="en-US" sz="2400" dirty="0" err="1" smtClean="0"/>
              <a:t>x,b</a:t>
            </a:r>
            <a:r>
              <a:rPr lang="en-US" sz="2400" dirty="0" smtClean="0"/>
              <a:t>))) </a:t>
            </a:r>
          </a:p>
          <a:p>
            <a:pPr marL="514350" indent="-514350">
              <a:spcBef>
                <a:spcPts val="0"/>
              </a:spcBef>
              <a:buNone/>
            </a:pPr>
            <a:endParaRPr lang="en-US" sz="2400" dirty="0" smtClean="0"/>
          </a:p>
          <a:p>
            <a:pPr marL="514350" indent="-514350">
              <a:spcBef>
                <a:spcPts val="0"/>
              </a:spcBef>
              <a:buNone/>
            </a:pPr>
            <a:r>
              <a:rPr lang="en-US" sz="2400" dirty="0" smtClean="0">
                <a:solidFill>
                  <a:schemeClr val="accent5"/>
                </a:solidFill>
              </a:rPr>
              <a:t>6) Distribute &amp; over v</a:t>
            </a:r>
          </a:p>
          <a:p>
            <a:pPr marL="514350" indent="-514350">
              <a:spcBef>
                <a:spcPts val="0"/>
              </a:spcBef>
              <a:buNone/>
            </a:pPr>
            <a:endParaRPr lang="en-US" sz="2400" dirty="0" smtClean="0"/>
          </a:p>
          <a:p>
            <a:pPr marL="514350" indent="-514350">
              <a:spcBef>
                <a:spcPts val="0"/>
              </a:spcBef>
              <a:buNone/>
            </a:pPr>
            <a:endParaRPr lang="en-US" sz="2400" dirty="0" smtClean="0"/>
          </a:p>
          <a:p>
            <a:pPr marL="514350" indent="-514350">
              <a:spcBef>
                <a:spcPts val="0"/>
              </a:spcBef>
              <a:buNone/>
            </a:pPr>
            <a:r>
              <a:rPr lang="en-US" sz="2400" dirty="0" smtClean="0"/>
              <a:t>(~Brick(x) v On(</a:t>
            </a:r>
            <a:r>
              <a:rPr lang="en-US" sz="2400" dirty="0" err="1" smtClean="0"/>
              <a:t>x,F</a:t>
            </a:r>
            <a:r>
              <a:rPr lang="en-US" sz="2400" dirty="0" smtClean="0"/>
              <a:t>(x)) &amp;</a:t>
            </a:r>
          </a:p>
          <a:p>
            <a:pPr marL="514350" indent="-514350">
              <a:spcBef>
                <a:spcPts val="0"/>
              </a:spcBef>
              <a:buNone/>
            </a:pPr>
            <a:r>
              <a:rPr lang="en-US" sz="2400" dirty="0" smtClean="0"/>
              <a:t>(~Brick(x) v ~Pyramid(F(x))) &amp;</a:t>
            </a:r>
          </a:p>
          <a:p>
            <a:pPr marL="514350" indent="-514350">
              <a:spcBef>
                <a:spcPts val="0"/>
              </a:spcBef>
              <a:buNone/>
            </a:pPr>
            <a:r>
              <a:rPr lang="en-US" sz="2400" dirty="0" smtClean="0"/>
              <a:t>(~Brick(x) v ~On(</a:t>
            </a:r>
            <a:r>
              <a:rPr lang="en-US" sz="2400" dirty="0" err="1" smtClean="0"/>
              <a:t>x,a</a:t>
            </a:r>
            <a:r>
              <a:rPr lang="en-US" sz="2400" dirty="0" smtClean="0"/>
              <a:t>) v ~On(</a:t>
            </a:r>
            <a:r>
              <a:rPr lang="en-US" sz="2400" dirty="0" err="1" smtClean="0"/>
              <a:t>a,x</a:t>
            </a:r>
            <a:r>
              <a:rPr lang="en-US" sz="2400" dirty="0" smtClean="0"/>
              <a:t>)) &amp;</a:t>
            </a:r>
          </a:p>
          <a:p>
            <a:pPr marL="514350" indent="-514350">
              <a:spcBef>
                <a:spcPts val="0"/>
              </a:spcBef>
              <a:buNone/>
            </a:pPr>
            <a:r>
              <a:rPr lang="en-US" sz="2400" dirty="0" smtClean="0"/>
              <a:t>(~Brick(x) v Brick(b) v ~Equal(</a:t>
            </a:r>
            <a:r>
              <a:rPr lang="en-US" sz="2400" dirty="0" err="1" smtClean="0"/>
              <a:t>x,b</a:t>
            </a:r>
            <a:r>
              <a:rPr lang="en-US" sz="2400" dirty="0" smtClean="0"/>
              <a:t>)) </a:t>
            </a:r>
          </a:p>
          <a:p>
            <a:pPr marL="514350" indent="-514350">
              <a:spcBef>
                <a:spcPts val="0"/>
              </a:spcBef>
              <a:buFont typeface="+mj-lt"/>
              <a:buAutoNum type="arabicPeriod"/>
            </a:pPr>
            <a:endParaRPr lang="en-US" sz="2600" dirty="0"/>
          </a:p>
        </p:txBody>
      </p:sp>
      <p:sp>
        <p:nvSpPr>
          <p:cNvPr id="4" name="TextBox 3"/>
          <p:cNvSpPr txBox="1"/>
          <p:nvPr/>
        </p:nvSpPr>
        <p:spPr>
          <a:xfrm>
            <a:off x="6172200" y="4191000"/>
            <a:ext cx="2648482" cy="2308324"/>
          </a:xfrm>
          <a:prstGeom prst="rect">
            <a:avLst/>
          </a:prstGeom>
          <a:noFill/>
        </p:spPr>
        <p:txBody>
          <a:bodyPr wrap="none" rtlCol="0">
            <a:spAutoFit/>
          </a:bodyPr>
          <a:lstStyle/>
          <a:p>
            <a:r>
              <a:rPr lang="en-US" dirty="0" smtClean="0"/>
              <a:t>Note that</a:t>
            </a:r>
          </a:p>
          <a:p>
            <a:r>
              <a:rPr lang="en-US" dirty="0" smtClean="0"/>
              <a:t>   a &amp; (b v c v d)</a:t>
            </a:r>
          </a:p>
          <a:p>
            <a:r>
              <a:rPr lang="en-US" dirty="0" smtClean="0"/>
              <a:t>            &lt;-&gt;</a:t>
            </a:r>
          </a:p>
          <a:p>
            <a:r>
              <a:rPr lang="en-US" dirty="0" smtClean="0"/>
              <a:t>   (a &amp; b) v (a &amp; c) v (a &amp; d)</a:t>
            </a:r>
          </a:p>
          <a:p>
            <a:r>
              <a:rPr lang="en-US" dirty="0" smtClean="0"/>
              <a:t>           and</a:t>
            </a:r>
          </a:p>
          <a:p>
            <a:r>
              <a:rPr lang="en-US" dirty="0" smtClean="0"/>
              <a:t>   a v (b &amp; c &amp; d)</a:t>
            </a:r>
          </a:p>
          <a:p>
            <a:r>
              <a:rPr lang="en-US" dirty="0" smtClean="0"/>
              <a:t>           &lt;-&gt;</a:t>
            </a:r>
          </a:p>
          <a:p>
            <a:r>
              <a:rPr lang="en-US" dirty="0" smtClean="0"/>
              <a:t>   (a v b) &amp; (a v c) &amp; (a v d)</a:t>
            </a:r>
            <a:endParaRPr lang="en-US" dirty="0"/>
          </a:p>
        </p:txBody>
      </p:sp>
      <p:sp>
        <p:nvSpPr>
          <p:cNvPr id="5" name="Rectangle 4"/>
          <p:cNvSpPr/>
          <p:nvPr/>
        </p:nvSpPr>
        <p:spPr>
          <a:xfrm>
            <a:off x="6172200" y="4191000"/>
            <a:ext cx="26670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219200"/>
            <a:ext cx="8686800" cy="5638800"/>
          </a:xfrm>
        </p:spPr>
        <p:txBody>
          <a:bodyPr>
            <a:normAutofit fontScale="92500" lnSpcReduction="10000"/>
          </a:bodyPr>
          <a:lstStyle/>
          <a:p>
            <a:pPr marL="514350" indent="-514350">
              <a:spcBef>
                <a:spcPts val="0"/>
              </a:spcBef>
              <a:buNone/>
            </a:pPr>
            <a:r>
              <a:rPr lang="en-US" sz="2200" dirty="0" smtClean="0"/>
              <a:t>(~Brick(x) v On(</a:t>
            </a:r>
            <a:r>
              <a:rPr lang="en-US" sz="2200" dirty="0" err="1" smtClean="0"/>
              <a:t>x,F</a:t>
            </a:r>
            <a:r>
              <a:rPr lang="en-US" sz="2200" dirty="0" smtClean="0"/>
              <a:t>(x)) &amp;</a:t>
            </a:r>
          </a:p>
          <a:p>
            <a:pPr marL="514350" indent="-514350">
              <a:spcBef>
                <a:spcPts val="0"/>
              </a:spcBef>
              <a:buNone/>
            </a:pPr>
            <a:r>
              <a:rPr lang="en-US" sz="2200" dirty="0" smtClean="0"/>
              <a:t>(~Brick(x) v ~Pyramid(F(x))) &amp;</a:t>
            </a:r>
          </a:p>
          <a:p>
            <a:pPr marL="514350" indent="-514350">
              <a:spcBef>
                <a:spcPts val="0"/>
              </a:spcBef>
              <a:buNone/>
            </a:pPr>
            <a:r>
              <a:rPr lang="en-US" sz="2200" dirty="0" smtClean="0"/>
              <a:t>(~Brick(x) v ~On(</a:t>
            </a:r>
            <a:r>
              <a:rPr lang="en-US" sz="2200" dirty="0" err="1" smtClean="0"/>
              <a:t>x,a</a:t>
            </a:r>
            <a:r>
              <a:rPr lang="en-US" sz="2200" dirty="0" smtClean="0"/>
              <a:t>) v ~On(</a:t>
            </a:r>
            <a:r>
              <a:rPr lang="en-US" sz="2200" dirty="0" err="1" smtClean="0"/>
              <a:t>a,x</a:t>
            </a:r>
            <a:r>
              <a:rPr lang="en-US" sz="2200" dirty="0" smtClean="0"/>
              <a:t>)) &amp;</a:t>
            </a:r>
          </a:p>
          <a:p>
            <a:pPr marL="514350" indent="-514350">
              <a:spcBef>
                <a:spcPts val="0"/>
              </a:spcBef>
              <a:buNone/>
            </a:pPr>
            <a:r>
              <a:rPr lang="en-US" sz="2200" dirty="0" smtClean="0"/>
              <a:t>(~Brick(x) v Brick(b) v ~Equal(</a:t>
            </a:r>
            <a:r>
              <a:rPr lang="en-US" sz="2200" dirty="0" err="1" smtClean="0"/>
              <a:t>x,b</a:t>
            </a:r>
            <a:r>
              <a:rPr lang="en-US" sz="2200" dirty="0" smtClean="0"/>
              <a:t>)) </a:t>
            </a:r>
          </a:p>
          <a:p>
            <a:pPr marL="514350" indent="-514350">
              <a:spcBef>
                <a:spcPts val="0"/>
              </a:spcBef>
              <a:buNone/>
            </a:pPr>
            <a:endParaRPr lang="en-US" sz="3000" dirty="0" smtClean="0"/>
          </a:p>
          <a:p>
            <a:pPr marL="514350" indent="-514350">
              <a:spcBef>
                <a:spcPts val="0"/>
              </a:spcBef>
              <a:buNone/>
            </a:pPr>
            <a:r>
              <a:rPr lang="en-US" sz="2200" dirty="0" smtClean="0">
                <a:solidFill>
                  <a:schemeClr val="accent5"/>
                </a:solidFill>
              </a:rPr>
              <a:t>7) Separate conjuncts into unique sentences</a:t>
            </a:r>
            <a:endParaRPr lang="en-US" sz="1900" dirty="0" smtClean="0">
              <a:solidFill>
                <a:schemeClr val="accent5"/>
              </a:solidFill>
            </a:endParaRPr>
          </a:p>
          <a:p>
            <a:pPr marL="514350" indent="-514350">
              <a:spcBef>
                <a:spcPts val="0"/>
              </a:spcBef>
              <a:buNone/>
            </a:pPr>
            <a:endParaRPr lang="en-US" sz="2200" dirty="0" smtClean="0"/>
          </a:p>
          <a:p>
            <a:pPr marL="514350" indent="-514350">
              <a:spcBef>
                <a:spcPts val="0"/>
              </a:spcBef>
              <a:buFont typeface="+mj-lt"/>
              <a:buAutoNum type="arabicPeriod"/>
            </a:pPr>
            <a:r>
              <a:rPr lang="en-US" sz="2200" dirty="0" smtClean="0"/>
              <a:t>~Brick(x) v On(</a:t>
            </a:r>
            <a:r>
              <a:rPr lang="en-US" sz="2200" dirty="0" err="1" smtClean="0"/>
              <a:t>x,F</a:t>
            </a:r>
            <a:r>
              <a:rPr lang="en-US" sz="2200" dirty="0" smtClean="0"/>
              <a:t>(x))</a:t>
            </a:r>
          </a:p>
          <a:p>
            <a:pPr marL="514350" indent="-514350">
              <a:spcBef>
                <a:spcPts val="0"/>
              </a:spcBef>
              <a:buFont typeface="+mj-lt"/>
              <a:buAutoNum type="arabicPeriod"/>
            </a:pPr>
            <a:r>
              <a:rPr lang="en-US" sz="2200" dirty="0" smtClean="0"/>
              <a:t>~Brick(x) v ~Pyramid(F(x))</a:t>
            </a:r>
          </a:p>
          <a:p>
            <a:pPr marL="514350" indent="-514350">
              <a:spcBef>
                <a:spcPts val="0"/>
              </a:spcBef>
              <a:buFont typeface="+mj-lt"/>
              <a:buAutoNum type="arabicPeriod"/>
            </a:pPr>
            <a:r>
              <a:rPr lang="en-US" sz="2200" dirty="0" smtClean="0"/>
              <a:t>~Brick(x) v ~On(</a:t>
            </a:r>
            <a:r>
              <a:rPr lang="en-US" sz="2200" dirty="0" err="1" smtClean="0"/>
              <a:t>x,a</a:t>
            </a:r>
            <a:r>
              <a:rPr lang="en-US" sz="2200" dirty="0" smtClean="0"/>
              <a:t>) v ~On(</a:t>
            </a:r>
            <a:r>
              <a:rPr lang="en-US" sz="2200" dirty="0" err="1" smtClean="0"/>
              <a:t>a,x</a:t>
            </a:r>
            <a:r>
              <a:rPr lang="en-US" sz="2200" dirty="0" smtClean="0"/>
              <a:t>)</a:t>
            </a:r>
          </a:p>
          <a:p>
            <a:pPr marL="514350" indent="-514350">
              <a:spcBef>
                <a:spcPts val="0"/>
              </a:spcBef>
              <a:buFont typeface="+mj-lt"/>
              <a:buAutoNum type="arabicPeriod"/>
            </a:pPr>
            <a:r>
              <a:rPr lang="en-US" sz="2200" dirty="0" smtClean="0"/>
              <a:t>~Brick(x) v Brick(b) v ~Equal(</a:t>
            </a:r>
            <a:r>
              <a:rPr lang="en-US" sz="2200" dirty="0" err="1" smtClean="0"/>
              <a:t>x,b</a:t>
            </a:r>
            <a:r>
              <a:rPr lang="en-US" sz="2200" dirty="0" smtClean="0"/>
              <a:t>)</a:t>
            </a:r>
          </a:p>
          <a:p>
            <a:pPr marL="514350" indent="-514350">
              <a:spcBef>
                <a:spcPts val="0"/>
              </a:spcBef>
              <a:buNone/>
            </a:pPr>
            <a:endParaRPr lang="en-US" sz="2400" dirty="0" smtClean="0"/>
          </a:p>
          <a:p>
            <a:pPr marL="514350" indent="-514350">
              <a:spcBef>
                <a:spcPts val="0"/>
              </a:spcBef>
              <a:buNone/>
            </a:pPr>
            <a:r>
              <a:rPr lang="en-US" sz="2400" dirty="0" smtClean="0">
                <a:solidFill>
                  <a:schemeClr val="accent5"/>
                </a:solidFill>
              </a:rPr>
              <a:t>8) Give each sentence unique variables (</a:t>
            </a:r>
            <a:r>
              <a:rPr lang="en-US" sz="2400" dirty="0" err="1" smtClean="0">
                <a:solidFill>
                  <a:srgbClr val="FF0000"/>
                </a:solidFill>
              </a:rPr>
              <a:t>uniquify</a:t>
            </a:r>
            <a:r>
              <a:rPr lang="en-US" sz="2400" dirty="0" smtClean="0">
                <a:solidFill>
                  <a:schemeClr val="accent5"/>
                </a:solidFill>
              </a:rPr>
              <a:t>)</a:t>
            </a:r>
          </a:p>
          <a:p>
            <a:pPr marL="514350" indent="-514350">
              <a:spcBef>
                <a:spcPts val="0"/>
              </a:spcBef>
              <a:buNone/>
            </a:pPr>
            <a:endParaRPr lang="en-US" sz="2400" dirty="0" smtClean="0"/>
          </a:p>
          <a:p>
            <a:pPr marL="514350" indent="-514350">
              <a:spcBef>
                <a:spcPts val="0"/>
              </a:spcBef>
              <a:buFont typeface="+mj-lt"/>
              <a:buAutoNum type="arabicPeriod"/>
            </a:pPr>
            <a:r>
              <a:rPr lang="en-US" sz="2000" dirty="0" smtClean="0"/>
              <a:t>~Brick(x1) v On(x1,F(x1))</a:t>
            </a:r>
          </a:p>
          <a:p>
            <a:pPr marL="514350" indent="-514350">
              <a:spcBef>
                <a:spcPts val="0"/>
              </a:spcBef>
              <a:buFont typeface="+mj-lt"/>
              <a:buAutoNum type="arabicPeriod"/>
            </a:pPr>
            <a:r>
              <a:rPr lang="en-US" sz="2000" dirty="0" smtClean="0"/>
              <a:t>~Brick(x2) v ~Pyramid(F(x2))</a:t>
            </a:r>
          </a:p>
          <a:p>
            <a:pPr marL="514350" indent="-514350">
              <a:spcBef>
                <a:spcPts val="0"/>
              </a:spcBef>
              <a:buFont typeface="+mj-lt"/>
              <a:buAutoNum type="arabicPeriod"/>
            </a:pPr>
            <a:r>
              <a:rPr lang="en-US" sz="2000" dirty="0" smtClean="0"/>
              <a:t>~Brick(x3) v ~On(x3,a3) v ~On(a3,x3)</a:t>
            </a:r>
          </a:p>
          <a:p>
            <a:pPr marL="514350" indent="-514350">
              <a:spcBef>
                <a:spcPts val="0"/>
              </a:spcBef>
              <a:buFont typeface="+mj-lt"/>
              <a:buAutoNum type="arabicPeriod"/>
            </a:pPr>
            <a:r>
              <a:rPr lang="en-US" sz="2000" dirty="0" smtClean="0"/>
              <a:t>~Brick(x4) v Brick(b4) v ~Equal(x4,b4) </a:t>
            </a:r>
            <a:endParaRPr lang="en-US" sz="2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Resolution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Given: </a:t>
            </a:r>
          </a:p>
          <a:p>
            <a:pPr lvl="1"/>
            <a:r>
              <a:rPr lang="en-US" dirty="0" smtClean="0"/>
              <a:t>Whoever can read is literate </a:t>
            </a:r>
            <a:br>
              <a:rPr lang="en-US" dirty="0" smtClean="0"/>
            </a:br>
            <a:r>
              <a:rPr lang="en-US" dirty="0" smtClean="0"/>
              <a:t>FA x [Read(x) -&gt; Literate(x)] </a:t>
            </a:r>
          </a:p>
          <a:p>
            <a:pPr lvl="1"/>
            <a:r>
              <a:rPr lang="en-US" dirty="0" smtClean="0"/>
              <a:t>Dolphins are not literate </a:t>
            </a:r>
            <a:br>
              <a:rPr lang="en-US" dirty="0" smtClean="0"/>
            </a:br>
            <a:r>
              <a:rPr lang="en-US" dirty="0" smtClean="0"/>
              <a:t>FA x [Dolphin(x) -&gt; ~Literate(x)] </a:t>
            </a:r>
          </a:p>
          <a:p>
            <a:pPr lvl="1"/>
            <a:r>
              <a:rPr lang="en-US" dirty="0" smtClean="0"/>
              <a:t>Some dolphins are intelligent </a:t>
            </a:r>
            <a:br>
              <a:rPr lang="en-US" dirty="0" smtClean="0"/>
            </a:br>
            <a:r>
              <a:rPr lang="en-US" dirty="0" smtClean="0"/>
              <a:t>FA x [Dolphin(x) ^ Intelligent(x)] </a:t>
            </a:r>
          </a:p>
          <a:p>
            <a:r>
              <a:rPr lang="en-US" dirty="0" smtClean="0"/>
              <a:t>Prove: Some who are intelligent cannot read </a:t>
            </a:r>
            <a:br>
              <a:rPr lang="en-US" dirty="0" smtClean="0"/>
            </a:br>
            <a:r>
              <a:rPr lang="en-US" dirty="0" smtClean="0"/>
              <a:t>EXISTS x [Intelligent(x) ^ ~Read(x)]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~Read(x) v Literate(x) </a:t>
            </a:r>
          </a:p>
          <a:p>
            <a:pPr marL="514350" indent="-514350">
              <a:buFont typeface="+mj-lt"/>
              <a:buAutoNum type="arabicPeriod"/>
            </a:pPr>
            <a:r>
              <a:rPr lang="en-US" dirty="0" smtClean="0"/>
              <a:t>~Dolphin(y) v  ~Literate(y) </a:t>
            </a:r>
          </a:p>
          <a:p>
            <a:pPr marL="514350" indent="-514350">
              <a:buFont typeface="+mj-lt"/>
              <a:buAutoNum type="arabicPeriod"/>
            </a:pPr>
            <a:r>
              <a:rPr lang="en-US" dirty="0" smtClean="0"/>
              <a:t>Dolphin(F1) </a:t>
            </a:r>
          </a:p>
          <a:p>
            <a:pPr marL="514350" indent="-514350">
              <a:buFont typeface="+mj-lt"/>
              <a:buAutoNum type="arabicPeriod"/>
            </a:pPr>
            <a:r>
              <a:rPr lang="en-US" dirty="0" smtClean="0"/>
              <a:t>Intelligent(F1) </a:t>
            </a:r>
          </a:p>
          <a:p>
            <a:pPr marL="514350" indent="-514350">
              <a:buFont typeface="+mj-lt"/>
              <a:buAutoNum type="arabicPeriod"/>
            </a:pPr>
            <a:r>
              <a:rPr lang="en-US" dirty="0" smtClean="0"/>
              <a:t>(Negated Goal) ~Intelligent(z) v Read(z)</a:t>
            </a:r>
          </a:p>
          <a:p>
            <a:pPr marL="514350" indent="-514350">
              <a:buNone/>
            </a:pPr>
            <a:endParaRPr lang="en-US" dirty="0" smtClean="0"/>
          </a:p>
          <a:p>
            <a:pPr marL="514350" indent="-514350">
              <a:buNone/>
            </a:pPr>
            <a:r>
              <a:rPr lang="en-US" dirty="0" smtClean="0"/>
              <a:t>Proof: </a:t>
            </a:r>
          </a:p>
          <a:p>
            <a:pPr marL="514350" indent="-514350">
              <a:buFont typeface="+mj-lt"/>
              <a:buAutoNum type="arabicPeriod" startAt="6"/>
            </a:pPr>
            <a:r>
              <a:rPr lang="en-US" dirty="0" smtClean="0"/>
              <a:t>[4, 5] Read(F1) </a:t>
            </a:r>
          </a:p>
          <a:p>
            <a:pPr marL="514350" indent="-514350">
              <a:buFont typeface="+mj-lt"/>
              <a:buAutoNum type="arabicPeriod" startAt="6"/>
            </a:pPr>
            <a:r>
              <a:rPr lang="en-US" dirty="0" smtClean="0"/>
              <a:t>[1, 6] Literate(F1) </a:t>
            </a:r>
          </a:p>
          <a:p>
            <a:pPr marL="514350" indent="-514350">
              <a:buFont typeface="+mj-lt"/>
              <a:buAutoNum type="arabicPeriod" startAt="6"/>
            </a:pPr>
            <a:r>
              <a:rPr lang="en-US" dirty="0" smtClean="0"/>
              <a:t>[2, 7] ~Dolphin(F1) </a:t>
            </a:r>
          </a:p>
          <a:p>
            <a:pPr marL="514350" indent="-514350">
              <a:buFont typeface="+mj-lt"/>
              <a:buAutoNum type="arabicPeriod" startAt="6"/>
            </a:pPr>
            <a:r>
              <a:rPr lang="en-US" dirty="0" smtClean="0"/>
              <a:t>[3, 8] NULL </a:t>
            </a:r>
          </a:p>
          <a:p>
            <a:pPr marL="514350" indent="-514350">
              <a:buFont typeface="+mj-lt"/>
              <a:buAutoNum type="arabicPeriod" startAt="6"/>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Jack owns a dog </a:t>
            </a:r>
            <a:br>
              <a:rPr lang="en-US" dirty="0" smtClean="0"/>
            </a:br>
            <a:r>
              <a:rPr lang="en-US" dirty="0" err="1" smtClean="0"/>
              <a:t>Dog</a:t>
            </a:r>
            <a:r>
              <a:rPr lang="en-US" dirty="0" smtClean="0"/>
              <a:t>(D) </a:t>
            </a:r>
            <a:br>
              <a:rPr lang="en-US" dirty="0" smtClean="0"/>
            </a:br>
            <a:r>
              <a:rPr lang="en-US" dirty="0" smtClean="0"/>
              <a:t>Owns(J, D) </a:t>
            </a:r>
          </a:p>
          <a:p>
            <a:r>
              <a:rPr lang="en-US" dirty="0" smtClean="0"/>
              <a:t>Tuna is a cat </a:t>
            </a:r>
            <a:br>
              <a:rPr lang="en-US" dirty="0" smtClean="0"/>
            </a:br>
            <a:r>
              <a:rPr lang="en-US" dirty="0" err="1" smtClean="0"/>
              <a:t>Cat</a:t>
            </a:r>
            <a:r>
              <a:rPr lang="en-US" dirty="0" smtClean="0"/>
              <a:t>(T) </a:t>
            </a:r>
          </a:p>
          <a:p>
            <a:r>
              <a:rPr lang="en-US" dirty="0" smtClean="0"/>
              <a:t>Every dog owner is an animal lover </a:t>
            </a:r>
            <a:br>
              <a:rPr lang="en-US" dirty="0" smtClean="0"/>
            </a:br>
            <a:r>
              <a:rPr lang="en-US" dirty="0" smtClean="0"/>
              <a:t>FA </a:t>
            </a:r>
            <a:r>
              <a:rPr lang="en-US" dirty="0" err="1" smtClean="0"/>
              <a:t>x,y</a:t>
            </a:r>
            <a:r>
              <a:rPr lang="en-US" dirty="0" smtClean="0"/>
              <a:t> [Dog(x)^ Owns(</a:t>
            </a:r>
            <a:r>
              <a:rPr lang="en-US" dirty="0" err="1" smtClean="0"/>
              <a:t>y,x</a:t>
            </a:r>
            <a:r>
              <a:rPr lang="en-US" dirty="0" smtClean="0"/>
              <a:t>) -&gt; </a:t>
            </a:r>
            <a:r>
              <a:rPr lang="en-US" dirty="0" err="1" smtClean="0"/>
              <a:t>AnimalLover</a:t>
            </a:r>
            <a:r>
              <a:rPr lang="en-US" dirty="0" smtClean="0"/>
              <a:t>(y)] </a:t>
            </a:r>
          </a:p>
          <a:p>
            <a:r>
              <a:rPr lang="en-US" dirty="0" smtClean="0"/>
              <a:t>No animal lover kills an animal </a:t>
            </a:r>
            <a:br>
              <a:rPr lang="en-US" dirty="0" smtClean="0"/>
            </a:br>
            <a:r>
              <a:rPr lang="en-US" dirty="0" smtClean="0"/>
              <a:t>FA </a:t>
            </a:r>
            <a:r>
              <a:rPr lang="en-US" dirty="0" err="1" smtClean="0"/>
              <a:t>x,z</a:t>
            </a:r>
            <a:r>
              <a:rPr lang="en-US" dirty="0" smtClean="0"/>
              <a:t> [~[</a:t>
            </a:r>
            <a:r>
              <a:rPr lang="en-US" dirty="0" err="1" smtClean="0"/>
              <a:t>AnimalLover</a:t>
            </a:r>
            <a:r>
              <a:rPr lang="en-US" dirty="0" smtClean="0"/>
              <a:t>(z) ^ Animal(w) ^ Kill(</a:t>
            </a:r>
            <a:r>
              <a:rPr lang="en-US" dirty="0" err="1" smtClean="0"/>
              <a:t>z,w</a:t>
            </a:r>
            <a:r>
              <a:rPr lang="en-US" dirty="0" smtClean="0"/>
              <a:t>)]] </a:t>
            </a:r>
          </a:p>
          <a:p>
            <a:r>
              <a:rPr lang="en-US" dirty="0" smtClean="0"/>
              <a:t>Either Jack or Curiosity killed the cat who is called Tuna </a:t>
            </a:r>
            <a:br>
              <a:rPr lang="en-US" dirty="0" smtClean="0"/>
            </a:br>
            <a:r>
              <a:rPr lang="en-US" dirty="0" smtClean="0"/>
              <a:t>Kill(J, T) v Kill(C, T) </a:t>
            </a:r>
          </a:p>
          <a:p>
            <a:r>
              <a:rPr lang="en-US" dirty="0" smtClean="0"/>
              <a:t>Cats are animals </a:t>
            </a:r>
            <a:br>
              <a:rPr lang="en-US" dirty="0" smtClean="0"/>
            </a:br>
            <a:r>
              <a:rPr lang="en-US" dirty="0" smtClean="0"/>
              <a:t>FA u [Cat(u) -&gt; Animal(u)] </a:t>
            </a:r>
          </a:p>
          <a:p>
            <a:r>
              <a:rPr lang="en-US" dirty="0" smtClean="0"/>
              <a:t>Prove: Curiosity killed the cat </a:t>
            </a:r>
            <a:br>
              <a:rPr lang="en-US" dirty="0" smtClean="0"/>
            </a:br>
            <a:r>
              <a:rPr lang="en-US" dirty="0" smtClean="0"/>
              <a:t>Kill(C, T) </a:t>
            </a:r>
          </a:p>
          <a:p>
            <a:pPr marL="514350" indent="-514350"/>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Dog(D) </a:t>
            </a:r>
          </a:p>
          <a:p>
            <a:pPr marL="514350" indent="-514350">
              <a:buFont typeface="+mj-lt"/>
              <a:buAutoNum type="arabicPeriod"/>
            </a:pPr>
            <a:r>
              <a:rPr lang="en-US" dirty="0" smtClean="0"/>
              <a:t>Owns(J, D) </a:t>
            </a:r>
          </a:p>
          <a:p>
            <a:pPr marL="514350" indent="-514350">
              <a:buFont typeface="+mj-lt"/>
              <a:buAutoNum type="arabicPeriod"/>
            </a:pPr>
            <a:r>
              <a:rPr lang="en-US" dirty="0" smtClean="0"/>
              <a:t>Cat(T) </a:t>
            </a:r>
          </a:p>
          <a:p>
            <a:pPr marL="514350" indent="-514350">
              <a:buFont typeface="+mj-lt"/>
              <a:buAutoNum type="arabicPeriod"/>
            </a:pPr>
            <a:r>
              <a:rPr lang="en-US" dirty="0" smtClean="0"/>
              <a:t>~Dog(x) v ~Owns(</a:t>
            </a:r>
            <a:r>
              <a:rPr lang="en-US" dirty="0" err="1" smtClean="0"/>
              <a:t>y,x</a:t>
            </a:r>
            <a:r>
              <a:rPr lang="en-US" dirty="0" smtClean="0"/>
              <a:t>) v </a:t>
            </a:r>
            <a:r>
              <a:rPr lang="en-US" dirty="0" err="1" smtClean="0"/>
              <a:t>AnimalLover</a:t>
            </a:r>
            <a:r>
              <a:rPr lang="en-US" dirty="0" smtClean="0"/>
              <a:t>(y) </a:t>
            </a:r>
          </a:p>
          <a:p>
            <a:pPr marL="514350" indent="-514350">
              <a:buFont typeface="+mj-lt"/>
              <a:buAutoNum type="arabicPeriod"/>
            </a:pPr>
            <a:r>
              <a:rPr lang="en-US" dirty="0" smtClean="0"/>
              <a:t>~</a:t>
            </a:r>
            <a:r>
              <a:rPr lang="en-US" dirty="0" err="1" smtClean="0"/>
              <a:t>AnimalLover</a:t>
            </a:r>
            <a:r>
              <a:rPr lang="en-US" dirty="0" smtClean="0"/>
              <a:t>(z) v ~Animal(w) v ~Kill(</a:t>
            </a:r>
            <a:r>
              <a:rPr lang="en-US" dirty="0" err="1" smtClean="0"/>
              <a:t>z,w</a:t>
            </a:r>
            <a:r>
              <a:rPr lang="en-US" dirty="0" smtClean="0"/>
              <a:t>) </a:t>
            </a:r>
          </a:p>
          <a:p>
            <a:pPr marL="514350" indent="-514350">
              <a:buFont typeface="+mj-lt"/>
              <a:buAutoNum type="arabicPeriod"/>
            </a:pPr>
            <a:r>
              <a:rPr lang="en-US" dirty="0" smtClean="0"/>
              <a:t>Kill(J, T) v Kill(C, T) </a:t>
            </a:r>
          </a:p>
          <a:p>
            <a:pPr marL="514350" indent="-514350">
              <a:buFont typeface="+mj-lt"/>
              <a:buAutoNum type="arabicPeriod"/>
            </a:pPr>
            <a:r>
              <a:rPr lang="en-US" dirty="0" smtClean="0"/>
              <a:t>~Cat(u) v Animal(u) </a:t>
            </a:r>
          </a:p>
          <a:p>
            <a:pPr marL="514350" indent="-514350">
              <a:buFont typeface="+mj-lt"/>
              <a:buAutoNum type="arabicPeriod"/>
            </a:pPr>
            <a:r>
              <a:rPr lang="en-US" dirty="0" smtClean="0"/>
              <a:t>(Negated Goal) ~Kill(C, T) </a:t>
            </a:r>
          </a:p>
          <a:p>
            <a:pPr marL="514350" indent="-514350">
              <a:buFont typeface="+mj-lt"/>
              <a:buAutoNum type="arabicPeriod"/>
            </a:pPr>
            <a:r>
              <a:rPr lang="en-US" dirty="0" smtClean="0"/>
              <a:t>[6, 8] Kill(J, T) </a:t>
            </a:r>
          </a:p>
          <a:p>
            <a:pPr marL="514350" indent="-514350">
              <a:buFont typeface="+mj-lt"/>
              <a:buAutoNum type="arabicPeriod"/>
            </a:pPr>
            <a:r>
              <a:rPr lang="en-US" dirty="0" smtClean="0"/>
              <a:t>[5, 9] ~</a:t>
            </a:r>
            <a:r>
              <a:rPr lang="en-US" dirty="0" err="1" smtClean="0"/>
              <a:t>AnimalLover</a:t>
            </a:r>
            <a:r>
              <a:rPr lang="en-US" dirty="0" smtClean="0"/>
              <a:t>(J) v ~Animal(T) </a:t>
            </a:r>
          </a:p>
          <a:p>
            <a:pPr marL="514350" indent="-514350">
              <a:buFont typeface="+mj-lt"/>
              <a:buAutoNum type="arabicPeriod"/>
            </a:pPr>
            <a:r>
              <a:rPr lang="en-US" dirty="0" smtClean="0"/>
              <a:t>[3, 7] Animal(T) </a:t>
            </a:r>
          </a:p>
          <a:p>
            <a:pPr marL="514350" indent="-514350">
              <a:buFont typeface="+mj-lt"/>
              <a:buAutoNum type="arabicPeriod"/>
            </a:pPr>
            <a:r>
              <a:rPr lang="en-US" dirty="0" smtClean="0"/>
              <a:t>[10, 11</a:t>
            </a:r>
            <a:r>
              <a:rPr lang="en-US" smtClean="0"/>
              <a:t>] ~AnimalLover</a:t>
            </a:r>
            <a:r>
              <a:rPr lang="en-US" dirty="0" smtClean="0"/>
              <a:t>(J) </a:t>
            </a:r>
          </a:p>
          <a:p>
            <a:pPr marL="514350" indent="-514350">
              <a:buFont typeface="+mj-lt"/>
              <a:buAutoNum type="arabicPeriod"/>
            </a:pPr>
            <a:r>
              <a:rPr lang="en-US" dirty="0" smtClean="0"/>
              <a:t>[1, 2, 4] </a:t>
            </a:r>
            <a:r>
              <a:rPr lang="en-US" dirty="0" err="1" smtClean="0"/>
              <a:t>AnimalLover</a:t>
            </a:r>
            <a:r>
              <a:rPr lang="en-US" dirty="0" smtClean="0"/>
              <a:t>(J) </a:t>
            </a:r>
          </a:p>
          <a:p>
            <a:pPr marL="514350" indent="-514350">
              <a:buFont typeface="+mj-lt"/>
              <a:buAutoNum type="arabicPeriod"/>
            </a:pPr>
            <a:r>
              <a:rPr lang="en-US" dirty="0" smtClean="0"/>
              <a:t>[12, 13] NULL </a:t>
            </a:r>
          </a:p>
          <a:p>
            <a:pPr marL="514350" indent="-514350">
              <a:buFont typeface="+mj-lt"/>
              <a:buAutoNum type="arabicPeriod"/>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Dog(D) </a:t>
            </a:r>
          </a:p>
          <a:p>
            <a:pPr marL="514350" indent="-514350">
              <a:buFont typeface="+mj-lt"/>
              <a:buAutoNum type="arabicPeriod"/>
            </a:pPr>
            <a:r>
              <a:rPr lang="en-US" dirty="0" smtClean="0"/>
              <a:t>Owns(J, D) </a:t>
            </a:r>
          </a:p>
          <a:p>
            <a:pPr marL="514350" indent="-514350">
              <a:buFont typeface="+mj-lt"/>
              <a:buAutoNum type="arabicPeriod"/>
            </a:pPr>
            <a:r>
              <a:rPr lang="en-US" dirty="0" smtClean="0"/>
              <a:t>Cat(T) </a:t>
            </a:r>
          </a:p>
          <a:p>
            <a:pPr marL="514350" indent="-514350">
              <a:buFont typeface="+mj-lt"/>
              <a:buAutoNum type="arabicPeriod"/>
            </a:pPr>
            <a:r>
              <a:rPr lang="en-US" dirty="0" smtClean="0"/>
              <a:t>~Dog(x) v ~Owns(</a:t>
            </a:r>
            <a:r>
              <a:rPr lang="en-US" dirty="0" err="1" smtClean="0"/>
              <a:t>y,x</a:t>
            </a:r>
            <a:r>
              <a:rPr lang="en-US" dirty="0" smtClean="0"/>
              <a:t>) v </a:t>
            </a:r>
            <a:r>
              <a:rPr lang="en-US" dirty="0" err="1" smtClean="0"/>
              <a:t>AnimalLover</a:t>
            </a:r>
            <a:r>
              <a:rPr lang="en-US" dirty="0" smtClean="0"/>
              <a:t>(y) </a:t>
            </a:r>
          </a:p>
          <a:p>
            <a:pPr marL="514350" indent="-514350">
              <a:buFont typeface="+mj-lt"/>
              <a:buAutoNum type="arabicPeriod"/>
            </a:pPr>
            <a:r>
              <a:rPr lang="en-US" dirty="0" smtClean="0"/>
              <a:t>~</a:t>
            </a:r>
            <a:r>
              <a:rPr lang="en-US" dirty="0" err="1" smtClean="0"/>
              <a:t>AnimalLover</a:t>
            </a:r>
            <a:r>
              <a:rPr lang="en-US" dirty="0" smtClean="0"/>
              <a:t>(z) v ~Animal(w) v ~Kill(</a:t>
            </a:r>
            <a:r>
              <a:rPr lang="en-US" dirty="0" err="1" smtClean="0"/>
              <a:t>z,w</a:t>
            </a:r>
            <a:r>
              <a:rPr lang="en-US" dirty="0" smtClean="0"/>
              <a:t>) </a:t>
            </a:r>
          </a:p>
          <a:p>
            <a:pPr marL="514350" indent="-514350">
              <a:buFont typeface="+mj-lt"/>
              <a:buAutoNum type="arabicPeriod"/>
            </a:pPr>
            <a:r>
              <a:rPr lang="en-US" dirty="0" smtClean="0"/>
              <a:t>Kill(J, T) v Kill(C, T) </a:t>
            </a:r>
          </a:p>
          <a:p>
            <a:pPr marL="514350" indent="-514350">
              <a:buFont typeface="+mj-lt"/>
              <a:buAutoNum type="arabicPeriod"/>
            </a:pPr>
            <a:r>
              <a:rPr lang="en-US" dirty="0" smtClean="0"/>
              <a:t>~Cat(u) v Animal(u) </a:t>
            </a:r>
          </a:p>
          <a:p>
            <a:pPr marL="514350" indent="-514350">
              <a:buFont typeface="+mj-lt"/>
              <a:buAutoNum type="arabicPeriod"/>
            </a:pPr>
            <a:r>
              <a:rPr lang="en-US" dirty="0" smtClean="0"/>
              <a:t>(Negated Goal) ~Kill(C, T) </a:t>
            </a:r>
          </a:p>
          <a:p>
            <a:pPr marL="514350" indent="-514350">
              <a:buFont typeface="+mj-lt"/>
              <a:buAutoNum type="arabicPeriod"/>
            </a:pPr>
            <a:r>
              <a:rPr lang="en-US" dirty="0" smtClean="0"/>
              <a:t>[6, 8] Kill(J, T) </a:t>
            </a:r>
          </a:p>
          <a:p>
            <a:pPr marL="514350" indent="-514350">
              <a:buFont typeface="+mj-lt"/>
              <a:buAutoNum type="arabicPeriod"/>
            </a:pPr>
            <a:r>
              <a:rPr lang="en-US" dirty="0" smtClean="0"/>
              <a:t>[5, 9] ~</a:t>
            </a:r>
            <a:r>
              <a:rPr lang="en-US" dirty="0" err="1" smtClean="0"/>
              <a:t>AnimalLover</a:t>
            </a:r>
            <a:r>
              <a:rPr lang="en-US" dirty="0" smtClean="0"/>
              <a:t>(J) v ~Animal(T) </a:t>
            </a:r>
          </a:p>
          <a:p>
            <a:pPr marL="514350" indent="-514350">
              <a:buFont typeface="+mj-lt"/>
              <a:buAutoNum type="arabicPeriod"/>
            </a:pPr>
            <a:r>
              <a:rPr lang="en-US" dirty="0" smtClean="0"/>
              <a:t>[3, 7] Animal(T) </a:t>
            </a:r>
          </a:p>
          <a:p>
            <a:pPr marL="514350" indent="-514350">
              <a:buFont typeface="+mj-lt"/>
              <a:buAutoNum type="arabicPeriod"/>
            </a:pPr>
            <a:r>
              <a:rPr lang="en-US" dirty="0" smtClean="0"/>
              <a:t>[10, 11</a:t>
            </a:r>
            <a:r>
              <a:rPr lang="en-US" smtClean="0"/>
              <a:t>] ~AnimalLover</a:t>
            </a:r>
            <a:r>
              <a:rPr lang="en-US" dirty="0" smtClean="0"/>
              <a:t>(J) </a:t>
            </a:r>
          </a:p>
          <a:p>
            <a:pPr marL="514350" indent="-514350">
              <a:buFont typeface="+mj-lt"/>
              <a:buAutoNum type="arabicPeriod"/>
            </a:pPr>
            <a:r>
              <a:rPr lang="en-US" dirty="0" smtClean="0"/>
              <a:t>[1, 2, 4] </a:t>
            </a:r>
            <a:r>
              <a:rPr lang="en-US" dirty="0" err="1" smtClean="0"/>
              <a:t>AnimalLover</a:t>
            </a:r>
            <a:r>
              <a:rPr lang="en-US" dirty="0" smtClean="0"/>
              <a:t>(J) </a:t>
            </a:r>
          </a:p>
          <a:p>
            <a:pPr marL="514350" indent="-514350">
              <a:buFont typeface="+mj-lt"/>
              <a:buAutoNum type="arabicPeriod"/>
            </a:pPr>
            <a:r>
              <a:rPr lang="en-US" dirty="0" smtClean="0"/>
              <a:t>[12, 13] NULL </a:t>
            </a:r>
          </a:p>
          <a:p>
            <a:pPr marL="514350" indent="-514350">
              <a:buFont typeface="+mj-lt"/>
              <a:buAutoNum type="arabicPeriod"/>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solidFill>
                  <a:srgbClr val="FF0000"/>
                </a:solidFill>
              </a:rPr>
              <a:t>Resolution Strategies</a:t>
            </a:r>
            <a:endParaRPr lang="en-US" dirty="0">
              <a:solidFill>
                <a:srgbClr val="FF0000"/>
              </a:solidFill>
            </a:endParaRPr>
          </a:p>
        </p:txBody>
      </p:sp>
      <p:sp>
        <p:nvSpPr>
          <p:cNvPr id="3" name="Content Placeholder 2"/>
          <p:cNvSpPr>
            <a:spLocks noGrp="1"/>
          </p:cNvSpPr>
          <p:nvPr>
            <p:ph sz="half" idx="1"/>
          </p:nvPr>
        </p:nvSpPr>
        <p:spPr>
          <a:xfrm>
            <a:off x="0" y="1066800"/>
            <a:ext cx="4495800" cy="5791200"/>
          </a:xfrm>
        </p:spPr>
        <p:txBody>
          <a:bodyPr>
            <a:normAutofit fontScale="70000" lnSpcReduction="20000"/>
          </a:bodyPr>
          <a:lstStyle/>
          <a:p>
            <a:r>
              <a:rPr lang="en-US" dirty="0" smtClean="0"/>
              <a:t>Marcus was a man.</a:t>
            </a:r>
          </a:p>
          <a:p>
            <a:pPr lvl="1"/>
            <a:r>
              <a:rPr lang="en-US" dirty="0" smtClean="0"/>
              <a:t>Man(Marcus)</a:t>
            </a:r>
          </a:p>
          <a:p>
            <a:r>
              <a:rPr lang="en-US" dirty="0" smtClean="0"/>
              <a:t>Marcus was a Pompeian.</a:t>
            </a:r>
          </a:p>
          <a:p>
            <a:pPr lvl="1"/>
            <a:r>
              <a:rPr lang="en-US" dirty="0" smtClean="0"/>
              <a:t>Pompeian(Marcus)</a:t>
            </a:r>
          </a:p>
          <a:p>
            <a:r>
              <a:rPr lang="en-US" dirty="0" smtClean="0"/>
              <a:t>All </a:t>
            </a:r>
            <a:r>
              <a:rPr lang="en-US" dirty="0" err="1" smtClean="0"/>
              <a:t>Pompeians</a:t>
            </a:r>
            <a:r>
              <a:rPr lang="en-US" dirty="0" smtClean="0"/>
              <a:t> were Romans.</a:t>
            </a:r>
          </a:p>
          <a:p>
            <a:pPr lvl="1"/>
            <a:r>
              <a:rPr lang="en-US" dirty="0" smtClean="0"/>
              <a:t>FORALL x [Pompeian(x) -&gt; Roman(x)]</a:t>
            </a:r>
          </a:p>
          <a:p>
            <a:r>
              <a:rPr lang="en-US" dirty="0" smtClean="0"/>
              <a:t>Caesar was a ruler.</a:t>
            </a:r>
          </a:p>
          <a:p>
            <a:pPr lvl="1"/>
            <a:r>
              <a:rPr lang="en-US" dirty="0" smtClean="0"/>
              <a:t>Ruler(Caesar)</a:t>
            </a:r>
          </a:p>
          <a:p>
            <a:r>
              <a:rPr lang="en-US" dirty="0" smtClean="0"/>
              <a:t>All Romans were either loyal to Caesar or hated him.</a:t>
            </a:r>
          </a:p>
          <a:p>
            <a:pPr lvl="1"/>
            <a:r>
              <a:rPr lang="en-US" dirty="0" smtClean="0"/>
              <a:t>FORALL x [Roman(x) -&gt; </a:t>
            </a:r>
            <a:r>
              <a:rPr lang="en-US" dirty="0" err="1" smtClean="0"/>
              <a:t>Loyalto</a:t>
            </a:r>
            <a:r>
              <a:rPr lang="en-US" dirty="0" smtClean="0"/>
              <a:t>(x, Caesar) v Hated(x, Caesar)</a:t>
            </a:r>
          </a:p>
          <a:p>
            <a:r>
              <a:rPr lang="en-US" dirty="0" smtClean="0"/>
              <a:t>Everyone is loyal to someone.</a:t>
            </a:r>
          </a:p>
          <a:p>
            <a:pPr lvl="1"/>
            <a:r>
              <a:rPr lang="en-US" dirty="0" smtClean="0"/>
              <a:t>FORALL x EXISTS y [</a:t>
            </a:r>
            <a:r>
              <a:rPr lang="en-US" dirty="0" err="1" smtClean="0"/>
              <a:t>Loyalto</a:t>
            </a:r>
            <a:r>
              <a:rPr lang="en-US" dirty="0" smtClean="0"/>
              <a:t>(x, y)]</a:t>
            </a:r>
          </a:p>
          <a:p>
            <a:r>
              <a:rPr lang="en-US" dirty="0" smtClean="0"/>
              <a:t>Men only try to assassinate rulers they are not loyal to.</a:t>
            </a:r>
          </a:p>
          <a:p>
            <a:pPr lvl="1"/>
            <a:r>
              <a:rPr lang="en-US" dirty="0" smtClean="0"/>
              <a:t>FORALL x, y [Man(x) &amp; Ruler(y) &amp; </a:t>
            </a:r>
            <a:r>
              <a:rPr lang="en-US" dirty="0" err="1" smtClean="0"/>
              <a:t>Tryassassinate</a:t>
            </a:r>
            <a:r>
              <a:rPr lang="en-US" dirty="0" smtClean="0"/>
              <a:t>(</a:t>
            </a:r>
            <a:r>
              <a:rPr lang="en-US" dirty="0" err="1" smtClean="0"/>
              <a:t>x,y</a:t>
            </a:r>
            <a:r>
              <a:rPr lang="en-US" dirty="0" smtClean="0"/>
              <a:t>) -&gt; ~</a:t>
            </a:r>
            <a:r>
              <a:rPr lang="en-US" dirty="0" err="1" smtClean="0"/>
              <a:t>Loyalto</a:t>
            </a:r>
            <a:r>
              <a:rPr lang="en-US" dirty="0" smtClean="0"/>
              <a:t>(</a:t>
            </a:r>
            <a:r>
              <a:rPr lang="en-US" dirty="0" err="1" smtClean="0"/>
              <a:t>x,y</a:t>
            </a:r>
            <a:r>
              <a:rPr lang="en-US" dirty="0" smtClean="0"/>
              <a:t>)]</a:t>
            </a:r>
          </a:p>
          <a:p>
            <a:r>
              <a:rPr lang="en-US" dirty="0" smtClean="0"/>
              <a:t>Marcus tried to assassinate Caesar.</a:t>
            </a:r>
          </a:p>
          <a:p>
            <a:pPr lvl="1"/>
            <a:r>
              <a:rPr lang="en-US" dirty="0" err="1" smtClean="0"/>
              <a:t>Tryassassinate</a:t>
            </a:r>
            <a:r>
              <a:rPr lang="en-US" dirty="0" smtClean="0"/>
              <a:t>(Marcus, Caesar)</a:t>
            </a:r>
          </a:p>
          <a:p>
            <a:r>
              <a:rPr lang="en-US" dirty="0" smtClean="0"/>
              <a:t>Goal: Marcus hated Caesar.</a:t>
            </a:r>
            <a:endParaRPr lang="en-US" dirty="0"/>
          </a:p>
        </p:txBody>
      </p:sp>
      <p:sp>
        <p:nvSpPr>
          <p:cNvPr id="4" name="Content Placeholder 3"/>
          <p:cNvSpPr>
            <a:spLocks noGrp="1"/>
          </p:cNvSpPr>
          <p:nvPr>
            <p:ph sz="half" idx="2"/>
          </p:nvPr>
        </p:nvSpPr>
        <p:spPr>
          <a:xfrm>
            <a:off x="4648200" y="1371600"/>
            <a:ext cx="4038600" cy="4754563"/>
          </a:xfrm>
        </p:spPr>
        <p:txBody>
          <a:bodyPr>
            <a:normAutofit fontScale="70000" lnSpcReduction="20000"/>
          </a:bodyPr>
          <a:lstStyle/>
          <a:p>
            <a:pPr marL="514350" indent="-514350">
              <a:buFont typeface="+mj-lt"/>
              <a:buAutoNum type="arabicPeriod"/>
            </a:pPr>
            <a:r>
              <a:rPr lang="en-US" dirty="0" smtClean="0"/>
              <a:t>Man(Marcus)</a:t>
            </a:r>
          </a:p>
          <a:p>
            <a:pPr marL="514350" indent="-514350">
              <a:buFont typeface="+mj-lt"/>
              <a:buAutoNum type="arabicPeriod"/>
            </a:pPr>
            <a:r>
              <a:rPr lang="en-US" dirty="0" smtClean="0"/>
              <a:t>Pompeian(Marcus)</a:t>
            </a:r>
          </a:p>
          <a:p>
            <a:pPr marL="514350" indent="-514350">
              <a:buFont typeface="+mj-lt"/>
              <a:buAutoNum type="arabicPeriod"/>
            </a:pPr>
            <a:r>
              <a:rPr lang="en-US" dirty="0" smtClean="0"/>
              <a:t>-Pompeian(x1) v Roman(x1)</a:t>
            </a:r>
          </a:p>
          <a:p>
            <a:pPr marL="514350" indent="-514350">
              <a:buFont typeface="+mj-lt"/>
              <a:buAutoNum type="arabicPeriod"/>
            </a:pPr>
            <a:r>
              <a:rPr lang="en-US" dirty="0" smtClean="0"/>
              <a:t>Ruler(Caesar)</a:t>
            </a:r>
          </a:p>
          <a:p>
            <a:pPr marL="514350" indent="-514350">
              <a:buFont typeface="+mj-lt"/>
              <a:buAutoNum type="arabicPeriod"/>
            </a:pPr>
            <a:r>
              <a:rPr lang="en-US" dirty="0" smtClean="0"/>
              <a:t>-Roman(x2) v </a:t>
            </a:r>
            <a:r>
              <a:rPr lang="en-US" dirty="0" err="1" smtClean="0"/>
              <a:t>Loyalto</a:t>
            </a:r>
            <a:r>
              <a:rPr lang="en-US" dirty="0" smtClean="0"/>
              <a:t>(x2, Caesar) v Hate(x2, Caesar)</a:t>
            </a:r>
          </a:p>
          <a:p>
            <a:pPr marL="514350" indent="-514350">
              <a:buFont typeface="+mj-lt"/>
              <a:buAutoNum type="arabicPeriod"/>
            </a:pPr>
            <a:r>
              <a:rPr lang="en-US" dirty="0" err="1" smtClean="0"/>
              <a:t>Loyalto</a:t>
            </a:r>
            <a:r>
              <a:rPr lang="en-US" dirty="0" smtClean="0"/>
              <a:t>(x3, f1(x3))</a:t>
            </a:r>
          </a:p>
          <a:p>
            <a:pPr marL="514350" indent="-514350">
              <a:buFont typeface="+mj-lt"/>
              <a:buAutoNum type="arabicPeriod"/>
            </a:pPr>
            <a:r>
              <a:rPr lang="en-US" dirty="0" smtClean="0"/>
              <a:t>-Man(x4) v -Ruler(y1) v -</a:t>
            </a:r>
            <a:r>
              <a:rPr lang="en-US" dirty="0" err="1" smtClean="0"/>
              <a:t>Tryassassinate</a:t>
            </a:r>
            <a:r>
              <a:rPr lang="en-US" dirty="0" smtClean="0"/>
              <a:t>(x4, y1) v -</a:t>
            </a:r>
            <a:r>
              <a:rPr lang="en-US" dirty="0" err="1" smtClean="0"/>
              <a:t>Loyalto</a:t>
            </a:r>
            <a:r>
              <a:rPr lang="en-US" dirty="0" smtClean="0"/>
              <a:t>(x4, y1)</a:t>
            </a:r>
          </a:p>
          <a:p>
            <a:pPr marL="514350" indent="-514350">
              <a:buFont typeface="+mj-lt"/>
              <a:buAutoNum type="arabicPeriod"/>
            </a:pPr>
            <a:r>
              <a:rPr lang="en-US" dirty="0" err="1" smtClean="0"/>
              <a:t>Tryassassinate</a:t>
            </a:r>
            <a:r>
              <a:rPr lang="en-US" dirty="0" smtClean="0"/>
              <a:t>(Marcus, Caesar) </a:t>
            </a:r>
          </a:p>
          <a:p>
            <a:pPr marL="514350" indent="-514350">
              <a:buNone/>
            </a:pPr>
            <a:endParaRPr lang="en-US" dirty="0" smtClean="0"/>
          </a:p>
          <a:p>
            <a:pPr marL="514350" indent="-514350">
              <a:buNone/>
            </a:pPr>
            <a:r>
              <a:rPr lang="en-US" dirty="0" smtClean="0"/>
              <a:t>Negated Goal:</a:t>
            </a:r>
          </a:p>
          <a:p>
            <a:pPr marL="514350" indent="-514350">
              <a:buFont typeface="+mj-lt"/>
              <a:buAutoNum type="arabicPeriod" startAt="9"/>
            </a:pPr>
            <a:r>
              <a:rPr lang="en-US" dirty="0" smtClean="0"/>
              <a:t>-Hate(Marcus, Caesar)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Unification Code</a:t>
            </a:r>
            <a:endParaRPr lang="en-US" dirty="0">
              <a:solidFill>
                <a:srgbClr val="FF0000"/>
              </a:solidFill>
            </a:endParaRPr>
          </a:p>
        </p:txBody>
      </p:sp>
      <p:sp>
        <p:nvSpPr>
          <p:cNvPr id="3" name="Content Placeholder 2"/>
          <p:cNvSpPr>
            <a:spLocks noGrp="1"/>
          </p:cNvSpPr>
          <p:nvPr>
            <p:ph sz="half" idx="1"/>
          </p:nvPr>
        </p:nvSpPr>
        <p:spPr>
          <a:xfrm>
            <a:off x="457200" y="1447800"/>
            <a:ext cx="4038600" cy="3733800"/>
          </a:xfrm>
        </p:spPr>
        <p:txBody>
          <a:bodyPr>
            <a:normAutofit fontScale="70000" lnSpcReduction="20000"/>
          </a:bodyPr>
          <a:lstStyle/>
          <a:p>
            <a:r>
              <a:rPr lang="en-US" dirty="0" smtClean="0"/>
              <a:t>Function unify(p1, p2, bindings)</a:t>
            </a:r>
          </a:p>
          <a:p>
            <a:pPr marL="971550" lvl="1" indent="-514350">
              <a:buFont typeface="+mj-lt"/>
              <a:buAutoNum type="arabicPeriod"/>
            </a:pPr>
            <a:r>
              <a:rPr lang="en-US" dirty="0" smtClean="0">
                <a:solidFill>
                  <a:srgbClr val="0000CC"/>
                </a:solidFill>
              </a:rPr>
              <a:t>If (p1 = p2) </a:t>
            </a:r>
            <a:r>
              <a:rPr lang="en-US" dirty="0" smtClean="0"/>
              <a:t>return bindings</a:t>
            </a:r>
          </a:p>
          <a:p>
            <a:pPr marL="971550" lvl="1" indent="-514350">
              <a:buFont typeface="+mj-lt"/>
              <a:buAutoNum type="arabicPeriod"/>
            </a:pPr>
            <a:r>
              <a:rPr lang="en-US" dirty="0" smtClean="0">
                <a:solidFill>
                  <a:srgbClr val="0000CC"/>
                </a:solidFill>
              </a:rPr>
              <a:t>If </a:t>
            </a:r>
            <a:r>
              <a:rPr lang="en-US" dirty="0" err="1" smtClean="0">
                <a:solidFill>
                  <a:srgbClr val="0000CC"/>
                </a:solidFill>
              </a:rPr>
              <a:t>var</a:t>
            </a:r>
            <a:r>
              <a:rPr lang="en-US" dirty="0" smtClean="0">
                <a:solidFill>
                  <a:srgbClr val="0000CC"/>
                </a:solidFill>
              </a:rPr>
              <a:t>(p1) </a:t>
            </a:r>
            <a:r>
              <a:rPr lang="en-US" dirty="0" smtClean="0"/>
              <a:t>try to add (p1 p2) to list of bindings</a:t>
            </a:r>
          </a:p>
          <a:p>
            <a:pPr marL="971550" lvl="1" indent="-514350">
              <a:buFont typeface="+mj-lt"/>
              <a:buAutoNum type="arabicPeriod"/>
            </a:pPr>
            <a:r>
              <a:rPr lang="en-US" dirty="0" smtClean="0">
                <a:solidFill>
                  <a:srgbClr val="0000CC"/>
                </a:solidFill>
              </a:rPr>
              <a:t>If </a:t>
            </a:r>
            <a:r>
              <a:rPr lang="en-US" dirty="0" err="1" smtClean="0">
                <a:solidFill>
                  <a:srgbClr val="0000CC"/>
                </a:solidFill>
              </a:rPr>
              <a:t>var</a:t>
            </a:r>
            <a:r>
              <a:rPr lang="en-US" dirty="0" smtClean="0">
                <a:solidFill>
                  <a:srgbClr val="0000CC"/>
                </a:solidFill>
              </a:rPr>
              <a:t>(p2) </a:t>
            </a:r>
            <a:r>
              <a:rPr lang="en-US" dirty="0" smtClean="0"/>
              <a:t>try to add (p2 p1) to list of bindings</a:t>
            </a:r>
          </a:p>
          <a:p>
            <a:pPr marL="971550" lvl="1" indent="-514350">
              <a:buFont typeface="+mj-lt"/>
              <a:buAutoNum type="arabicPeriod"/>
            </a:pPr>
            <a:r>
              <a:rPr lang="en-US" dirty="0" smtClean="0">
                <a:solidFill>
                  <a:srgbClr val="0000CC"/>
                </a:solidFill>
              </a:rPr>
              <a:t>If p1&amp;p2 are length 1 </a:t>
            </a:r>
            <a:r>
              <a:rPr lang="en-US" dirty="0" smtClean="0"/>
              <a:t>return FAIL</a:t>
            </a:r>
          </a:p>
          <a:p>
            <a:pPr marL="971550" lvl="1" indent="-514350">
              <a:buFont typeface="+mj-lt"/>
              <a:buAutoNum type="arabicPeriod"/>
            </a:pPr>
            <a:r>
              <a:rPr lang="en-US" dirty="0" smtClean="0">
                <a:solidFill>
                  <a:srgbClr val="0000CC"/>
                </a:solidFill>
              </a:rPr>
              <a:t>If (length(p1) != length(p2)) </a:t>
            </a:r>
            <a:r>
              <a:rPr lang="en-US" dirty="0" smtClean="0"/>
              <a:t>return FAIL</a:t>
            </a:r>
          </a:p>
          <a:p>
            <a:pPr marL="971550" lvl="1" indent="-514350">
              <a:buFont typeface="+mj-lt"/>
              <a:buAutoNum type="arabicPeriod"/>
            </a:pPr>
            <a:r>
              <a:rPr lang="en-US" dirty="0" smtClean="0">
                <a:solidFill>
                  <a:srgbClr val="0000CC"/>
                </a:solidFill>
              </a:rPr>
              <a:t>Recursively unify </a:t>
            </a:r>
            <a:r>
              <a:rPr lang="en-US" dirty="0" smtClean="0"/>
              <a:t>each term pair in p1 and p2, return result</a:t>
            </a:r>
          </a:p>
          <a:p>
            <a:pPr marL="971550" lvl="1" indent="-514350">
              <a:buFont typeface="+mj-lt"/>
              <a:buAutoNum type="arabicPeriod"/>
            </a:pPr>
            <a:r>
              <a:rPr lang="en-US" dirty="0" smtClean="0"/>
              <a:t>Return binding list</a:t>
            </a:r>
          </a:p>
        </p:txBody>
      </p:sp>
      <p:sp>
        <p:nvSpPr>
          <p:cNvPr id="4" name="Content Placeholder 3"/>
          <p:cNvSpPr>
            <a:spLocks noGrp="1"/>
          </p:cNvSpPr>
          <p:nvPr>
            <p:ph sz="half" idx="2"/>
          </p:nvPr>
        </p:nvSpPr>
        <p:spPr/>
        <p:txBody>
          <a:bodyPr>
            <a:normAutofit fontScale="70000" lnSpcReduction="20000"/>
          </a:bodyPr>
          <a:lstStyle/>
          <a:p>
            <a:r>
              <a:rPr lang="en-US" dirty="0" smtClean="0"/>
              <a:t>Function </a:t>
            </a:r>
            <a:r>
              <a:rPr lang="en-US" dirty="0" err="1" smtClean="0"/>
              <a:t>varunify</a:t>
            </a:r>
            <a:r>
              <a:rPr lang="en-US" dirty="0" smtClean="0"/>
              <a:t>(</a:t>
            </a:r>
            <a:r>
              <a:rPr lang="en-US" dirty="0" err="1" smtClean="0"/>
              <a:t>var</a:t>
            </a:r>
            <a:r>
              <a:rPr lang="en-US" dirty="0" smtClean="0"/>
              <a:t>, pat, bindings)</a:t>
            </a:r>
          </a:p>
          <a:p>
            <a:pPr marL="971550" lvl="1" indent="-514350">
              <a:buFont typeface="+mj-lt"/>
              <a:buAutoNum type="arabicPeriod"/>
            </a:pPr>
            <a:r>
              <a:rPr lang="en-US" dirty="0" smtClean="0"/>
              <a:t>If </a:t>
            </a:r>
            <a:r>
              <a:rPr lang="en-US" dirty="0" err="1" smtClean="0"/>
              <a:t>var</a:t>
            </a:r>
            <a:r>
              <a:rPr lang="en-US" dirty="0" smtClean="0"/>
              <a:t> is already in bindings unify new match with old match</a:t>
            </a:r>
          </a:p>
          <a:p>
            <a:pPr marL="971550" lvl="1" indent="-514350">
              <a:buFont typeface="+mj-lt"/>
              <a:buAutoNum type="arabicPeriod"/>
            </a:pPr>
            <a:r>
              <a:rPr lang="en-US" dirty="0" smtClean="0"/>
              <a:t>See if pattern already unifies with </a:t>
            </a:r>
            <a:r>
              <a:rPr lang="en-US" dirty="0" err="1" smtClean="0"/>
              <a:t>var</a:t>
            </a:r>
            <a:r>
              <a:rPr lang="en-US" dirty="0" smtClean="0"/>
              <a:t> using bindings</a:t>
            </a:r>
          </a:p>
          <a:p>
            <a:pPr marL="971550" lvl="1" indent="-514350">
              <a:buFont typeface="+mj-lt"/>
              <a:buAutoNum type="arabicPeriod"/>
            </a:pPr>
            <a:r>
              <a:rPr lang="en-US" dirty="0" smtClean="0"/>
              <a:t>If </a:t>
            </a:r>
            <a:r>
              <a:rPr lang="en-US" dirty="0" err="1" smtClean="0"/>
              <a:t>var</a:t>
            </a:r>
            <a:r>
              <a:rPr lang="en-US" dirty="0" smtClean="0"/>
              <a:t> occurs in pat return FAIL</a:t>
            </a:r>
          </a:p>
          <a:p>
            <a:pPr marL="971550" lvl="1" indent="-514350">
              <a:buFont typeface="+mj-lt"/>
              <a:buAutoNum type="arabicPeriod"/>
            </a:pPr>
            <a:r>
              <a:rPr lang="en-US" dirty="0" smtClean="0"/>
              <a:t>Else add (</a:t>
            </a:r>
            <a:r>
              <a:rPr lang="en-US" dirty="0" err="1" smtClean="0"/>
              <a:t>var</a:t>
            </a:r>
            <a:r>
              <a:rPr lang="en-US" dirty="0" smtClean="0"/>
              <a:t> pat) to bindings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solidFill>
                  <a:srgbClr val="FF0000"/>
                </a:solidFill>
              </a:rPr>
              <a:t>Resolution Strategies</a:t>
            </a:r>
            <a:endParaRPr lang="en-US" dirty="0">
              <a:solidFill>
                <a:srgbClr val="FF0000"/>
              </a:solidFill>
            </a:endParaRPr>
          </a:p>
        </p:txBody>
      </p:sp>
      <p:sp>
        <p:nvSpPr>
          <p:cNvPr id="3" name="Content Placeholder 2"/>
          <p:cNvSpPr>
            <a:spLocks noGrp="1"/>
          </p:cNvSpPr>
          <p:nvPr>
            <p:ph sz="half" idx="1"/>
          </p:nvPr>
        </p:nvSpPr>
        <p:spPr>
          <a:xfrm>
            <a:off x="0" y="1066800"/>
            <a:ext cx="4495800" cy="5791200"/>
          </a:xfrm>
        </p:spPr>
        <p:txBody>
          <a:bodyPr>
            <a:normAutofit fontScale="70000" lnSpcReduction="20000"/>
          </a:bodyPr>
          <a:lstStyle/>
          <a:p>
            <a:r>
              <a:rPr lang="en-US" dirty="0" smtClean="0"/>
              <a:t>Marcus was a man.</a:t>
            </a:r>
          </a:p>
          <a:p>
            <a:pPr lvl="1"/>
            <a:r>
              <a:rPr lang="en-US" dirty="0" smtClean="0"/>
              <a:t>Man(Marcus)</a:t>
            </a:r>
          </a:p>
          <a:p>
            <a:r>
              <a:rPr lang="en-US" dirty="0" smtClean="0"/>
              <a:t>Marcus was a Pompeian.</a:t>
            </a:r>
          </a:p>
          <a:p>
            <a:pPr lvl="1"/>
            <a:r>
              <a:rPr lang="en-US" dirty="0" smtClean="0"/>
              <a:t>Pompeian(Marcus)</a:t>
            </a:r>
          </a:p>
          <a:p>
            <a:r>
              <a:rPr lang="en-US" dirty="0" smtClean="0"/>
              <a:t>All </a:t>
            </a:r>
            <a:r>
              <a:rPr lang="en-US" dirty="0" err="1" smtClean="0"/>
              <a:t>Pompeians</a:t>
            </a:r>
            <a:r>
              <a:rPr lang="en-US" dirty="0" smtClean="0"/>
              <a:t> were Romans.</a:t>
            </a:r>
          </a:p>
          <a:p>
            <a:pPr lvl="1"/>
            <a:r>
              <a:rPr lang="en-US" dirty="0" smtClean="0"/>
              <a:t>FORALL x [Pompeian(x) -&gt; Roman(x)]</a:t>
            </a:r>
          </a:p>
          <a:p>
            <a:r>
              <a:rPr lang="en-US" dirty="0" smtClean="0"/>
              <a:t>Caesar was a ruler.</a:t>
            </a:r>
          </a:p>
          <a:p>
            <a:pPr lvl="1"/>
            <a:r>
              <a:rPr lang="en-US" dirty="0" smtClean="0"/>
              <a:t>Ruler(Caesar)</a:t>
            </a:r>
          </a:p>
          <a:p>
            <a:r>
              <a:rPr lang="en-US" dirty="0" smtClean="0"/>
              <a:t>All Romans were either loyal to Caesar or hated him.</a:t>
            </a:r>
          </a:p>
          <a:p>
            <a:pPr lvl="1"/>
            <a:r>
              <a:rPr lang="en-US" dirty="0" smtClean="0"/>
              <a:t>FORALL x [Roman(x) -&gt; </a:t>
            </a:r>
            <a:r>
              <a:rPr lang="en-US" dirty="0" err="1" smtClean="0"/>
              <a:t>Loyalto</a:t>
            </a:r>
            <a:r>
              <a:rPr lang="en-US" dirty="0" smtClean="0"/>
              <a:t>(x, Caesar) v Hated(x, Caesar)</a:t>
            </a:r>
          </a:p>
          <a:p>
            <a:r>
              <a:rPr lang="en-US" dirty="0" smtClean="0"/>
              <a:t>Everyone is loyal to someone.</a:t>
            </a:r>
          </a:p>
          <a:p>
            <a:pPr lvl="1"/>
            <a:r>
              <a:rPr lang="en-US" dirty="0" smtClean="0"/>
              <a:t>FORALL x EXISTS y [</a:t>
            </a:r>
            <a:r>
              <a:rPr lang="en-US" dirty="0" err="1" smtClean="0"/>
              <a:t>Loyalto</a:t>
            </a:r>
            <a:r>
              <a:rPr lang="en-US" dirty="0" smtClean="0"/>
              <a:t>(x, y)]</a:t>
            </a:r>
          </a:p>
          <a:p>
            <a:r>
              <a:rPr lang="en-US" dirty="0" smtClean="0"/>
              <a:t>Men only try to assassinate rulers they are not loyal to.</a:t>
            </a:r>
          </a:p>
          <a:p>
            <a:pPr lvl="1"/>
            <a:r>
              <a:rPr lang="en-US" dirty="0" smtClean="0"/>
              <a:t>FORALL x, y [Man(x) &amp; Ruler(y) &amp; </a:t>
            </a:r>
            <a:r>
              <a:rPr lang="en-US" dirty="0" err="1" smtClean="0"/>
              <a:t>Tryassassinate</a:t>
            </a:r>
            <a:r>
              <a:rPr lang="en-US" dirty="0" smtClean="0"/>
              <a:t>(</a:t>
            </a:r>
            <a:r>
              <a:rPr lang="en-US" dirty="0" err="1" smtClean="0"/>
              <a:t>x,y</a:t>
            </a:r>
            <a:r>
              <a:rPr lang="en-US" dirty="0" smtClean="0"/>
              <a:t>) -&gt; ~</a:t>
            </a:r>
            <a:r>
              <a:rPr lang="en-US" dirty="0" err="1" smtClean="0"/>
              <a:t>Loyalto</a:t>
            </a:r>
            <a:r>
              <a:rPr lang="en-US" dirty="0" smtClean="0"/>
              <a:t>(</a:t>
            </a:r>
            <a:r>
              <a:rPr lang="en-US" dirty="0" err="1" smtClean="0"/>
              <a:t>x,y</a:t>
            </a:r>
            <a:r>
              <a:rPr lang="en-US" dirty="0" smtClean="0"/>
              <a:t>)]</a:t>
            </a:r>
          </a:p>
          <a:p>
            <a:r>
              <a:rPr lang="en-US" dirty="0" smtClean="0"/>
              <a:t>Marcus tried to assassinate Caesar.</a:t>
            </a:r>
          </a:p>
          <a:p>
            <a:pPr lvl="1"/>
            <a:r>
              <a:rPr lang="en-US" dirty="0" err="1" smtClean="0"/>
              <a:t>Tryassassinate</a:t>
            </a:r>
            <a:r>
              <a:rPr lang="en-US" dirty="0" smtClean="0"/>
              <a:t>(Marcus, Caesar)</a:t>
            </a:r>
          </a:p>
          <a:p>
            <a:r>
              <a:rPr lang="en-US" dirty="0" smtClean="0"/>
              <a:t>Goal: Marcus hated Caesar.</a:t>
            </a:r>
            <a:endParaRPr lang="en-US" dirty="0"/>
          </a:p>
        </p:txBody>
      </p:sp>
      <p:sp>
        <p:nvSpPr>
          <p:cNvPr id="4" name="Content Placeholder 3"/>
          <p:cNvSpPr>
            <a:spLocks noGrp="1"/>
          </p:cNvSpPr>
          <p:nvPr>
            <p:ph sz="half" idx="2"/>
          </p:nvPr>
        </p:nvSpPr>
        <p:spPr>
          <a:xfrm>
            <a:off x="4648200" y="1371600"/>
            <a:ext cx="4038600" cy="4754563"/>
          </a:xfrm>
        </p:spPr>
        <p:txBody>
          <a:bodyPr>
            <a:normAutofit fontScale="70000" lnSpcReduction="20000"/>
          </a:bodyPr>
          <a:lstStyle/>
          <a:p>
            <a:pPr marL="514350" indent="-514350">
              <a:buFont typeface="+mj-lt"/>
              <a:buAutoNum type="arabicPeriod"/>
            </a:pPr>
            <a:r>
              <a:rPr lang="en-US" dirty="0" smtClean="0"/>
              <a:t>Man(Marcus)</a:t>
            </a:r>
          </a:p>
          <a:p>
            <a:pPr marL="514350" indent="-514350">
              <a:buFont typeface="+mj-lt"/>
              <a:buAutoNum type="arabicPeriod"/>
            </a:pPr>
            <a:r>
              <a:rPr lang="en-US" dirty="0" smtClean="0"/>
              <a:t>Pompeian(Marcus)</a:t>
            </a:r>
          </a:p>
          <a:p>
            <a:pPr marL="514350" indent="-514350">
              <a:buFont typeface="+mj-lt"/>
              <a:buAutoNum type="arabicPeriod"/>
            </a:pPr>
            <a:r>
              <a:rPr lang="en-US" dirty="0" smtClean="0"/>
              <a:t>-Pompeian(x1) v Roman(x1)</a:t>
            </a:r>
          </a:p>
          <a:p>
            <a:pPr marL="514350" indent="-514350">
              <a:buFont typeface="+mj-lt"/>
              <a:buAutoNum type="arabicPeriod"/>
            </a:pPr>
            <a:r>
              <a:rPr lang="en-US" dirty="0" smtClean="0"/>
              <a:t>Ruler(Caesar)</a:t>
            </a:r>
          </a:p>
          <a:p>
            <a:pPr marL="514350" indent="-514350">
              <a:buFont typeface="+mj-lt"/>
              <a:buAutoNum type="arabicPeriod"/>
            </a:pPr>
            <a:r>
              <a:rPr lang="en-US" dirty="0" smtClean="0"/>
              <a:t>-Roman(x2) v </a:t>
            </a:r>
            <a:r>
              <a:rPr lang="en-US" dirty="0" err="1" smtClean="0"/>
              <a:t>Loyalto</a:t>
            </a:r>
            <a:r>
              <a:rPr lang="en-US" dirty="0" smtClean="0"/>
              <a:t>(x2, Caesar) v Hate(x2, Caesar)</a:t>
            </a:r>
          </a:p>
          <a:p>
            <a:pPr marL="514350" indent="-514350">
              <a:buFont typeface="+mj-lt"/>
              <a:buAutoNum type="arabicPeriod"/>
            </a:pPr>
            <a:r>
              <a:rPr lang="en-US" dirty="0" err="1" smtClean="0"/>
              <a:t>Loyalto</a:t>
            </a:r>
            <a:r>
              <a:rPr lang="en-US" dirty="0" smtClean="0"/>
              <a:t>(x3, f1(x3))</a:t>
            </a:r>
          </a:p>
          <a:p>
            <a:pPr marL="514350" indent="-514350">
              <a:buFont typeface="+mj-lt"/>
              <a:buAutoNum type="arabicPeriod"/>
            </a:pPr>
            <a:r>
              <a:rPr lang="en-US" dirty="0" smtClean="0"/>
              <a:t>-Man(x4) v -Ruler(y1) v -</a:t>
            </a:r>
            <a:r>
              <a:rPr lang="en-US" dirty="0" err="1" smtClean="0"/>
              <a:t>Tryassassinate</a:t>
            </a:r>
            <a:r>
              <a:rPr lang="en-US" dirty="0" smtClean="0"/>
              <a:t>(x4, y1) v -</a:t>
            </a:r>
            <a:r>
              <a:rPr lang="en-US" dirty="0" err="1" smtClean="0"/>
              <a:t>Loyalto</a:t>
            </a:r>
            <a:r>
              <a:rPr lang="en-US" dirty="0" smtClean="0"/>
              <a:t>(x4, y1)</a:t>
            </a:r>
          </a:p>
          <a:p>
            <a:pPr marL="514350" indent="-514350">
              <a:buFont typeface="+mj-lt"/>
              <a:buAutoNum type="arabicPeriod"/>
            </a:pPr>
            <a:r>
              <a:rPr lang="en-US" dirty="0" err="1" smtClean="0"/>
              <a:t>Tryassassinate</a:t>
            </a:r>
            <a:r>
              <a:rPr lang="en-US" dirty="0" smtClean="0"/>
              <a:t>(Marcus, Caesar) </a:t>
            </a:r>
          </a:p>
          <a:p>
            <a:pPr marL="514350" indent="-514350">
              <a:buNone/>
            </a:pPr>
            <a:endParaRPr lang="en-US" dirty="0" smtClean="0"/>
          </a:p>
          <a:p>
            <a:pPr marL="514350" indent="-514350">
              <a:buNone/>
            </a:pPr>
            <a:r>
              <a:rPr lang="en-US" dirty="0" smtClean="0"/>
              <a:t>Negated Goal:</a:t>
            </a:r>
          </a:p>
          <a:p>
            <a:pPr marL="514350" indent="-514350">
              <a:buFont typeface="+mj-lt"/>
              <a:buAutoNum type="arabicPeriod" startAt="9"/>
            </a:pPr>
            <a:r>
              <a:rPr lang="en-US" dirty="0" smtClean="0"/>
              <a:t>-Hate(Marcus, Caesar)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solidFill>
                  <a:srgbClr val="FF0000"/>
                </a:solidFill>
              </a:rPr>
              <a:t>Resolution Strategies</a:t>
            </a:r>
            <a:endParaRPr lang="en-US" dirty="0">
              <a:solidFill>
                <a:srgbClr val="FF0000"/>
              </a:solidFill>
            </a:endParaRPr>
          </a:p>
        </p:txBody>
      </p:sp>
      <p:sp>
        <p:nvSpPr>
          <p:cNvPr id="3" name="Content Placeholder 2"/>
          <p:cNvSpPr>
            <a:spLocks noGrp="1"/>
          </p:cNvSpPr>
          <p:nvPr>
            <p:ph sz="half" idx="1"/>
          </p:nvPr>
        </p:nvSpPr>
        <p:spPr>
          <a:xfrm>
            <a:off x="4648200" y="1066800"/>
            <a:ext cx="4495800" cy="5791200"/>
          </a:xfrm>
        </p:spPr>
        <p:txBody>
          <a:bodyPr>
            <a:noAutofit/>
          </a:bodyPr>
          <a:lstStyle/>
          <a:p>
            <a:r>
              <a:rPr lang="en-US" sz="1800" dirty="0" smtClean="0"/>
              <a:t>Proof:</a:t>
            </a:r>
          </a:p>
          <a:p>
            <a:pPr>
              <a:buNone/>
            </a:pPr>
            <a:endParaRPr lang="en-US" sz="1800" dirty="0" smtClean="0"/>
          </a:p>
          <a:p>
            <a:pPr>
              <a:buNone/>
            </a:pPr>
            <a:r>
              <a:rPr lang="en-US" sz="1800" dirty="0" smtClean="0"/>
              <a:t>10. [5&amp;9] -Roman(Marcus) </a:t>
            </a:r>
            <a:r>
              <a:rPr lang="en-US" sz="1800" dirty="0" smtClean="0"/>
              <a:t>v             </a:t>
            </a:r>
            <a:r>
              <a:rPr lang="en-US" sz="1800" dirty="0" err="1" smtClean="0"/>
              <a:t>Loyalto</a:t>
            </a:r>
            <a:r>
              <a:rPr lang="en-US" sz="1800" dirty="0" smtClean="0"/>
              <a:t>(Marcus</a:t>
            </a:r>
            <a:r>
              <a:rPr lang="en-US" sz="1800" dirty="0" smtClean="0"/>
              <a:t>, Caesar)                    </a:t>
            </a:r>
            <a:r>
              <a:rPr lang="en-US" sz="1800" dirty="0" smtClean="0"/>
              <a:t>         ((</a:t>
            </a:r>
            <a:r>
              <a:rPr lang="en-US" sz="1800" dirty="0" smtClean="0"/>
              <a:t>x2 Marcus))</a:t>
            </a:r>
          </a:p>
          <a:p>
            <a:pPr>
              <a:buNone/>
            </a:pPr>
            <a:r>
              <a:rPr lang="en-US" sz="1800" dirty="0" smtClean="0"/>
              <a:t>11. [3&amp;10] -Pompeian(Marcus) v </a:t>
            </a:r>
            <a:r>
              <a:rPr lang="en-US" sz="1800" dirty="0" err="1" smtClean="0"/>
              <a:t>Loyalto</a:t>
            </a:r>
            <a:r>
              <a:rPr lang="en-US" sz="1800" dirty="0" smtClean="0"/>
              <a:t>(Marcus, Caesar)                      </a:t>
            </a:r>
            <a:r>
              <a:rPr lang="en-US" sz="1800" dirty="0" smtClean="0"/>
              <a:t>     ((</a:t>
            </a:r>
            <a:r>
              <a:rPr lang="en-US" sz="1800" dirty="0" smtClean="0"/>
              <a:t>x1 Marcus)</a:t>
            </a:r>
          </a:p>
          <a:p>
            <a:pPr>
              <a:buNone/>
            </a:pPr>
            <a:r>
              <a:rPr lang="en-US" sz="1800" dirty="0" smtClean="0"/>
              <a:t>12. [2&amp;11] </a:t>
            </a:r>
            <a:r>
              <a:rPr lang="en-US" sz="1800" dirty="0" err="1" smtClean="0"/>
              <a:t>Loyalto</a:t>
            </a:r>
            <a:r>
              <a:rPr lang="en-US" sz="1800" dirty="0" smtClean="0"/>
              <a:t>(Marcus, Caesar)</a:t>
            </a:r>
          </a:p>
          <a:p>
            <a:pPr>
              <a:buNone/>
            </a:pPr>
            <a:r>
              <a:rPr lang="en-US" sz="1800" dirty="0" smtClean="0"/>
              <a:t>13. [7&amp;12] -Man(Marcus) v                         </a:t>
            </a:r>
            <a:r>
              <a:rPr lang="en-US" sz="1800" dirty="0" smtClean="0"/>
              <a:t>         </a:t>
            </a:r>
            <a:r>
              <a:rPr lang="en-US" sz="1800" dirty="0" smtClean="0"/>
              <a:t>-Ruler(Caesar) v                                       </a:t>
            </a:r>
            <a:r>
              <a:rPr lang="en-US" sz="1800" dirty="0" smtClean="0"/>
              <a:t>          </a:t>
            </a:r>
            <a:r>
              <a:rPr lang="en-US" sz="1800" dirty="0" smtClean="0"/>
              <a:t>-</a:t>
            </a:r>
            <a:r>
              <a:rPr lang="en-US" sz="1800" dirty="0" err="1" smtClean="0"/>
              <a:t>Tryassassinate</a:t>
            </a:r>
            <a:r>
              <a:rPr lang="en-US" sz="1800" dirty="0" smtClean="0"/>
              <a:t>(Marcus, Caesar)       </a:t>
            </a:r>
            <a:r>
              <a:rPr lang="en-US" sz="1800" dirty="0" smtClean="0"/>
              <a:t>        ((</a:t>
            </a:r>
            <a:r>
              <a:rPr lang="en-US" sz="1800" dirty="0" smtClean="0"/>
              <a:t>x4 Marcus) (y1 Caesar))</a:t>
            </a:r>
          </a:p>
          <a:p>
            <a:pPr>
              <a:buNone/>
            </a:pPr>
            <a:r>
              <a:rPr lang="en-US" sz="1800" dirty="0" smtClean="0"/>
              <a:t>14. [8&amp;13] -Man(Marcus) v                         </a:t>
            </a:r>
            <a:r>
              <a:rPr lang="en-US" sz="1800" dirty="0" smtClean="0"/>
              <a:t>          </a:t>
            </a:r>
            <a:r>
              <a:rPr lang="en-US" sz="1800" dirty="0" smtClean="0"/>
              <a:t>-Ruler(Caesar)</a:t>
            </a:r>
          </a:p>
          <a:p>
            <a:pPr>
              <a:buNone/>
            </a:pPr>
            <a:r>
              <a:rPr lang="en-US" sz="1800" dirty="0" smtClean="0"/>
              <a:t>15. [1&amp;14] -Ruler(Caesar)</a:t>
            </a:r>
          </a:p>
          <a:p>
            <a:pPr>
              <a:buNone/>
            </a:pPr>
            <a:r>
              <a:rPr lang="en-US" sz="1800" dirty="0" smtClean="0"/>
              <a:t>16. [4&amp;15] []</a:t>
            </a:r>
          </a:p>
          <a:p>
            <a:pPr>
              <a:buNone/>
            </a:pPr>
            <a:r>
              <a:rPr lang="en-US" sz="1800" dirty="0" smtClean="0"/>
              <a:t>Q.E.D. </a:t>
            </a:r>
            <a:endParaRPr lang="en-US" sz="1800" dirty="0"/>
          </a:p>
        </p:txBody>
      </p:sp>
      <p:sp>
        <p:nvSpPr>
          <p:cNvPr id="4" name="Content Placeholder 3"/>
          <p:cNvSpPr>
            <a:spLocks noGrp="1"/>
          </p:cNvSpPr>
          <p:nvPr>
            <p:ph sz="half" idx="2"/>
          </p:nvPr>
        </p:nvSpPr>
        <p:spPr>
          <a:xfrm>
            <a:off x="0" y="1143000"/>
            <a:ext cx="3886200" cy="5257800"/>
          </a:xfrm>
        </p:spPr>
        <p:txBody>
          <a:bodyPr>
            <a:noAutofit/>
          </a:bodyPr>
          <a:lstStyle/>
          <a:p>
            <a:pPr marL="514350" indent="-514350">
              <a:buFont typeface="+mj-lt"/>
              <a:buAutoNum type="arabicPeriod"/>
            </a:pPr>
            <a:r>
              <a:rPr lang="en-US" sz="2000" dirty="0" smtClean="0"/>
              <a:t>Man(Marcus)</a:t>
            </a:r>
          </a:p>
          <a:p>
            <a:pPr marL="514350" indent="-514350">
              <a:buFont typeface="+mj-lt"/>
              <a:buAutoNum type="arabicPeriod"/>
            </a:pPr>
            <a:r>
              <a:rPr lang="en-US" sz="2000" dirty="0" smtClean="0"/>
              <a:t>Pompeian(Marcus)</a:t>
            </a:r>
          </a:p>
          <a:p>
            <a:pPr marL="514350" indent="-514350">
              <a:buFont typeface="+mj-lt"/>
              <a:buAutoNum type="arabicPeriod"/>
            </a:pPr>
            <a:r>
              <a:rPr lang="en-US" sz="2000" dirty="0" smtClean="0"/>
              <a:t>-Pompeian(x1) v Roman(x1)</a:t>
            </a:r>
          </a:p>
          <a:p>
            <a:pPr marL="514350" indent="-514350">
              <a:buFont typeface="+mj-lt"/>
              <a:buAutoNum type="arabicPeriod"/>
            </a:pPr>
            <a:r>
              <a:rPr lang="en-US" sz="2000" dirty="0" smtClean="0"/>
              <a:t>Ruler(Caesar)</a:t>
            </a:r>
          </a:p>
          <a:p>
            <a:pPr marL="514350" indent="-514350">
              <a:buFont typeface="+mj-lt"/>
              <a:buAutoNum type="arabicPeriod"/>
            </a:pPr>
            <a:r>
              <a:rPr lang="en-US" sz="2000" dirty="0" smtClean="0"/>
              <a:t>-Roman(x2) v </a:t>
            </a:r>
            <a:r>
              <a:rPr lang="en-US" sz="2000" dirty="0" err="1" smtClean="0"/>
              <a:t>Loyalto</a:t>
            </a:r>
            <a:r>
              <a:rPr lang="en-US" sz="2000" dirty="0" smtClean="0"/>
              <a:t>(x2, Caesar) v Hate(x2, Caesar)</a:t>
            </a:r>
          </a:p>
          <a:p>
            <a:pPr marL="514350" indent="-514350">
              <a:buFont typeface="+mj-lt"/>
              <a:buAutoNum type="arabicPeriod"/>
            </a:pPr>
            <a:r>
              <a:rPr lang="en-US" sz="2000" dirty="0" err="1" smtClean="0"/>
              <a:t>Loyalto</a:t>
            </a:r>
            <a:r>
              <a:rPr lang="en-US" sz="2000" dirty="0" smtClean="0"/>
              <a:t>(x3, f1(x3))</a:t>
            </a:r>
          </a:p>
          <a:p>
            <a:pPr marL="514350" indent="-514350">
              <a:buFont typeface="+mj-lt"/>
              <a:buAutoNum type="arabicPeriod"/>
            </a:pPr>
            <a:r>
              <a:rPr lang="en-US" sz="2000" dirty="0" smtClean="0"/>
              <a:t>-Man(x4) v -Ruler(y1) </a:t>
            </a:r>
            <a:r>
              <a:rPr lang="en-US" sz="2000" dirty="0" smtClean="0"/>
              <a:t>v                   -</a:t>
            </a:r>
            <a:r>
              <a:rPr lang="en-US" sz="2000" dirty="0" err="1" smtClean="0"/>
              <a:t>Tryassassinate</a:t>
            </a:r>
            <a:r>
              <a:rPr lang="en-US" sz="2000" dirty="0" smtClean="0"/>
              <a:t>(x4</a:t>
            </a:r>
            <a:r>
              <a:rPr lang="en-US" sz="2000" dirty="0" smtClean="0"/>
              <a:t>, y1) v </a:t>
            </a:r>
            <a:r>
              <a:rPr lang="en-US" sz="2000" dirty="0" smtClean="0"/>
              <a:t>                -</a:t>
            </a:r>
            <a:r>
              <a:rPr lang="en-US" sz="2000" dirty="0" err="1" smtClean="0"/>
              <a:t>Loyalto</a:t>
            </a:r>
            <a:r>
              <a:rPr lang="en-US" sz="2000" dirty="0" smtClean="0"/>
              <a:t>(x4, y1)</a:t>
            </a:r>
          </a:p>
          <a:p>
            <a:pPr marL="514350" indent="-514350">
              <a:buFont typeface="+mj-lt"/>
              <a:buAutoNum type="arabicPeriod"/>
            </a:pPr>
            <a:r>
              <a:rPr lang="en-US" sz="2000" dirty="0" err="1" smtClean="0"/>
              <a:t>Tryassassinate</a:t>
            </a:r>
            <a:r>
              <a:rPr lang="en-US" sz="2000" dirty="0" smtClean="0"/>
              <a:t>(Marcus, Caesar) </a:t>
            </a:r>
          </a:p>
          <a:p>
            <a:pPr marL="514350" indent="-514350">
              <a:buNone/>
            </a:pPr>
            <a:endParaRPr lang="en-US" sz="2000" dirty="0" smtClean="0"/>
          </a:p>
          <a:p>
            <a:pPr marL="514350" indent="-514350">
              <a:buNone/>
            </a:pPr>
            <a:r>
              <a:rPr lang="en-US" sz="2000" dirty="0" smtClean="0"/>
              <a:t>Negated Goal:</a:t>
            </a:r>
          </a:p>
          <a:p>
            <a:pPr marL="514350" indent="-514350">
              <a:buFont typeface="+mj-lt"/>
              <a:buAutoNum type="arabicPeriod" startAt="9"/>
            </a:pPr>
            <a:r>
              <a:rPr lang="en-US" sz="2000" dirty="0" smtClean="0"/>
              <a:t>-Hate(Marcus, Caesar)</a:t>
            </a: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Resolution Properties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Resolution is </a:t>
            </a:r>
            <a:r>
              <a:rPr lang="en-US" dirty="0" smtClean="0">
                <a:solidFill>
                  <a:schemeClr val="accent5"/>
                </a:solidFill>
              </a:rPr>
              <a:t>complete</a:t>
            </a:r>
            <a:r>
              <a:rPr lang="en-US" dirty="0" smtClean="0"/>
              <a:t> in the following sense: if a formula </a:t>
            </a:r>
            <a:r>
              <a:rPr lang="en-US" dirty="0" smtClean="0">
                <a:solidFill>
                  <a:schemeClr val="accent5"/>
                </a:solidFill>
              </a:rPr>
              <a:t>g</a:t>
            </a:r>
            <a:r>
              <a:rPr lang="en-US" dirty="0" smtClean="0"/>
              <a:t> follows from a set of formulas </a:t>
            </a:r>
            <a:r>
              <a:rPr lang="en-US" dirty="0" smtClean="0">
                <a:solidFill>
                  <a:schemeClr val="accent5"/>
                </a:solidFill>
              </a:rPr>
              <a:t>S</a:t>
            </a:r>
            <a:r>
              <a:rPr lang="en-US" dirty="0" smtClean="0"/>
              <a:t>, then there is a sequence of resolutions of clauses in </a:t>
            </a:r>
            <a:r>
              <a:rPr lang="en-US" dirty="0" smtClean="0">
                <a:solidFill>
                  <a:schemeClr val="accent5"/>
                </a:solidFill>
              </a:rPr>
              <a:t>S</a:t>
            </a:r>
            <a:r>
              <a:rPr lang="en-US" dirty="0" smtClean="0"/>
              <a:t> </a:t>
            </a:r>
            <a:r>
              <a:rPr lang="el-GR" dirty="0" smtClean="0">
                <a:solidFill>
                  <a:schemeClr val="accent5"/>
                </a:solidFill>
              </a:rPr>
              <a:t>υ</a:t>
            </a:r>
            <a:r>
              <a:rPr lang="en-US" dirty="0" smtClean="0"/>
              <a:t> </a:t>
            </a:r>
            <a:r>
              <a:rPr lang="en-US" dirty="0" smtClean="0">
                <a:solidFill>
                  <a:schemeClr val="accent5"/>
                </a:solidFill>
              </a:rPr>
              <a:t>~g</a:t>
            </a:r>
            <a:r>
              <a:rPr lang="en-US" dirty="0" smtClean="0"/>
              <a:t> that terminates in the empty clause.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Set Of Support (Depth First)</a:t>
            </a:r>
            <a:endParaRPr lang="en-US" dirty="0">
              <a:solidFill>
                <a:srgbClr val="FF0000"/>
              </a:solidFill>
            </a:endParaRPr>
          </a:p>
        </p:txBody>
      </p:sp>
      <p:sp>
        <p:nvSpPr>
          <p:cNvPr id="3" name="Content Placeholder 2"/>
          <p:cNvSpPr>
            <a:spLocks noGrp="1"/>
          </p:cNvSpPr>
          <p:nvPr>
            <p:ph idx="1"/>
          </p:nvPr>
        </p:nvSpPr>
        <p:spPr/>
        <p:txBody>
          <a:bodyPr/>
          <a:lstStyle/>
          <a:p>
            <a:r>
              <a:rPr lang="en-US" b="1" dirty="0" smtClean="0"/>
              <a:t>Rationale:</a:t>
            </a:r>
            <a:r>
              <a:rPr lang="en-US" dirty="0" smtClean="0"/>
              <a:t> Conclusion should always play major role in proof </a:t>
            </a:r>
          </a:p>
          <a:p>
            <a:r>
              <a:rPr lang="en-US" b="1" dirty="0" smtClean="0"/>
              <a:t>Method:</a:t>
            </a:r>
            <a:r>
              <a:rPr lang="en-US" dirty="0" smtClean="0"/>
              <a:t> Give priority to </a:t>
            </a:r>
            <a:r>
              <a:rPr lang="en-US" dirty="0" err="1" smtClean="0"/>
              <a:t>resolvents</a:t>
            </a:r>
            <a:r>
              <a:rPr lang="en-US" dirty="0" smtClean="0"/>
              <a:t> derived from set of support (clauses which are part of -G or are </a:t>
            </a:r>
            <a:r>
              <a:rPr lang="en-US" dirty="0" err="1" smtClean="0"/>
              <a:t>resolvents</a:t>
            </a:r>
            <a:r>
              <a:rPr lang="en-US" dirty="0" smtClean="0"/>
              <a:t> with a parent in the set of support) </a:t>
            </a:r>
          </a:p>
          <a:p>
            <a:r>
              <a:rPr lang="en-US" b="1" dirty="0" smtClean="0"/>
              <a:t>Example:</a:t>
            </a:r>
            <a:r>
              <a:rPr lang="en-US" dirty="0" smtClean="0"/>
              <a:t> Resolve clauses (5&amp;9), then (3&amp;10), etc., the same way we did last time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solidFill>
                  <a:srgbClr val="FF0000"/>
                </a:solidFill>
              </a:rPr>
              <a:t>Resolution Strategies</a:t>
            </a:r>
            <a:endParaRPr lang="en-US" dirty="0">
              <a:solidFill>
                <a:srgbClr val="FF0000"/>
              </a:solidFill>
            </a:endParaRPr>
          </a:p>
        </p:txBody>
      </p:sp>
      <p:sp>
        <p:nvSpPr>
          <p:cNvPr id="4" name="Content Placeholder 3"/>
          <p:cNvSpPr>
            <a:spLocks noGrp="1"/>
          </p:cNvSpPr>
          <p:nvPr>
            <p:ph sz="half" idx="2"/>
          </p:nvPr>
        </p:nvSpPr>
        <p:spPr>
          <a:xfrm>
            <a:off x="304800" y="838200"/>
            <a:ext cx="8458200" cy="5257800"/>
          </a:xfrm>
        </p:spPr>
        <p:txBody>
          <a:bodyPr>
            <a:noAutofit/>
          </a:bodyPr>
          <a:lstStyle/>
          <a:p>
            <a:pPr marL="514350" indent="-514350">
              <a:buFont typeface="+mj-lt"/>
              <a:buAutoNum type="arabicPeriod"/>
            </a:pPr>
            <a:r>
              <a:rPr lang="en-US" sz="2000" dirty="0" smtClean="0"/>
              <a:t>Man(Marcus)</a:t>
            </a:r>
          </a:p>
          <a:p>
            <a:pPr marL="514350" indent="-514350">
              <a:buFont typeface="+mj-lt"/>
              <a:buAutoNum type="arabicPeriod"/>
            </a:pPr>
            <a:r>
              <a:rPr lang="en-US" sz="2000" dirty="0" smtClean="0"/>
              <a:t>Pompeian(Marcus)</a:t>
            </a:r>
          </a:p>
          <a:p>
            <a:pPr marL="514350" indent="-514350">
              <a:buFont typeface="+mj-lt"/>
              <a:buAutoNum type="arabicPeriod"/>
            </a:pPr>
            <a:r>
              <a:rPr lang="en-US" sz="2000" dirty="0" smtClean="0"/>
              <a:t>-Pompeian(x1) v Roman(x1)</a:t>
            </a:r>
          </a:p>
          <a:p>
            <a:pPr marL="514350" indent="-514350">
              <a:buFont typeface="+mj-lt"/>
              <a:buAutoNum type="arabicPeriod"/>
            </a:pPr>
            <a:r>
              <a:rPr lang="en-US" sz="2000" dirty="0" smtClean="0"/>
              <a:t>Ruler(Caesar)</a:t>
            </a:r>
          </a:p>
          <a:p>
            <a:pPr marL="514350" indent="-514350">
              <a:buFont typeface="+mj-lt"/>
              <a:buAutoNum type="arabicPeriod"/>
            </a:pPr>
            <a:r>
              <a:rPr lang="en-US" sz="2000" dirty="0" smtClean="0"/>
              <a:t>-Roman(x2) v </a:t>
            </a:r>
            <a:r>
              <a:rPr lang="en-US" sz="2000" dirty="0" err="1" smtClean="0"/>
              <a:t>Loyalto</a:t>
            </a:r>
            <a:r>
              <a:rPr lang="en-US" sz="2000" dirty="0" smtClean="0"/>
              <a:t>(x2, Caesar) v Hate(x2, Caesar)</a:t>
            </a:r>
          </a:p>
          <a:p>
            <a:pPr marL="514350" indent="-514350">
              <a:buFont typeface="+mj-lt"/>
              <a:buAutoNum type="arabicPeriod"/>
            </a:pPr>
            <a:r>
              <a:rPr lang="en-US" sz="2000" dirty="0" err="1" smtClean="0"/>
              <a:t>Loyalto</a:t>
            </a:r>
            <a:r>
              <a:rPr lang="en-US" sz="2000" dirty="0" smtClean="0"/>
              <a:t>(x3, f1(x3))</a:t>
            </a:r>
          </a:p>
          <a:p>
            <a:pPr marL="514350" indent="-514350">
              <a:buFont typeface="+mj-lt"/>
              <a:buAutoNum type="arabicPeriod"/>
            </a:pPr>
            <a:r>
              <a:rPr lang="en-US" sz="2000" dirty="0" smtClean="0"/>
              <a:t>-Man(x4) v -Ruler(y1) </a:t>
            </a:r>
            <a:r>
              <a:rPr lang="en-US" sz="2000" dirty="0" smtClean="0"/>
              <a:t>v  -</a:t>
            </a:r>
            <a:r>
              <a:rPr lang="en-US" sz="2000" dirty="0" err="1" smtClean="0"/>
              <a:t>Tryassassinate</a:t>
            </a:r>
            <a:r>
              <a:rPr lang="en-US" sz="2000" dirty="0" smtClean="0"/>
              <a:t>(x4</a:t>
            </a:r>
            <a:r>
              <a:rPr lang="en-US" sz="2000" dirty="0" smtClean="0"/>
              <a:t>, y1) v </a:t>
            </a:r>
            <a:r>
              <a:rPr lang="en-US" sz="2000" dirty="0" smtClean="0"/>
              <a:t>-</a:t>
            </a:r>
            <a:r>
              <a:rPr lang="en-US" sz="2000" dirty="0" err="1" smtClean="0"/>
              <a:t>Loyalto</a:t>
            </a:r>
            <a:r>
              <a:rPr lang="en-US" sz="2000" dirty="0" smtClean="0"/>
              <a:t>(x4, y1)</a:t>
            </a:r>
          </a:p>
          <a:p>
            <a:pPr marL="514350" indent="-514350">
              <a:buFont typeface="+mj-lt"/>
              <a:buAutoNum type="arabicPeriod"/>
            </a:pPr>
            <a:r>
              <a:rPr lang="en-US" sz="2000" dirty="0" err="1" smtClean="0"/>
              <a:t>Tryassassinate</a:t>
            </a:r>
            <a:r>
              <a:rPr lang="en-US" sz="2000" dirty="0" smtClean="0"/>
              <a:t>(Marcus, Caesar) </a:t>
            </a:r>
          </a:p>
          <a:p>
            <a:pPr marL="514350" indent="-514350">
              <a:buNone/>
            </a:pPr>
            <a:endParaRPr lang="en-US" sz="2000" dirty="0" smtClean="0"/>
          </a:p>
          <a:p>
            <a:pPr marL="514350" indent="-514350">
              <a:buNone/>
            </a:pPr>
            <a:r>
              <a:rPr lang="en-US" sz="2000" dirty="0" smtClean="0"/>
              <a:t>Negated Goal:</a:t>
            </a:r>
          </a:p>
          <a:p>
            <a:pPr marL="514350" indent="-514350">
              <a:buFont typeface="+mj-lt"/>
              <a:buAutoNum type="arabicPeriod" startAt="9"/>
            </a:pPr>
            <a:r>
              <a:rPr lang="en-US" sz="2000" dirty="0" smtClean="0"/>
              <a:t>-Hate(Marcus, Caesar)</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Linear Format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b="1" dirty="0" smtClean="0"/>
              <a:t>Rationale:</a:t>
            </a:r>
            <a:r>
              <a:rPr lang="en-US" dirty="0" smtClean="0"/>
              <a:t> Gives some direction to the search [Anderson and Bledsoe] prove that any provable theorem in predicate calculus can be proven with this strategy </a:t>
            </a:r>
          </a:p>
          <a:p>
            <a:r>
              <a:rPr lang="en-US" b="1" dirty="0" smtClean="0"/>
              <a:t>Method:</a:t>
            </a:r>
            <a:r>
              <a:rPr lang="en-US" dirty="0" smtClean="0"/>
              <a:t> Use most recent </a:t>
            </a:r>
            <a:r>
              <a:rPr lang="en-US" dirty="0" err="1" smtClean="0"/>
              <a:t>resolvent</a:t>
            </a:r>
            <a:r>
              <a:rPr lang="en-US" dirty="0" smtClean="0"/>
              <a:t> as a parent (the question of which two are resolved first is open) </a:t>
            </a:r>
          </a:p>
          <a:p>
            <a:r>
              <a:rPr lang="en-US" b="1" dirty="0" smtClean="0"/>
              <a:t>Example:</a:t>
            </a:r>
            <a:r>
              <a:rPr lang="en-US" dirty="0" smtClean="0"/>
              <a:t> Resolve clauses (1&amp;7), then (4&amp;NEW), then (8&amp;NEW), then (5&amp;NEW), etc.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Unit Resolution</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b="1" dirty="0" smtClean="0"/>
              <a:t>Rationale:</a:t>
            </a:r>
            <a:endParaRPr lang="en-US" dirty="0" smtClean="0"/>
          </a:p>
          <a:p>
            <a:pPr lvl="1"/>
            <a:r>
              <a:rPr lang="en-US" dirty="0" smtClean="0"/>
              <a:t>Want to derive [] (0 literals), therefore, we want to make smaller and smaller </a:t>
            </a:r>
            <a:r>
              <a:rPr lang="en-US" dirty="0" err="1" smtClean="0"/>
              <a:t>resolvents</a:t>
            </a:r>
            <a:r>
              <a:rPr lang="en-US" dirty="0" smtClean="0"/>
              <a:t>.</a:t>
            </a:r>
          </a:p>
          <a:p>
            <a:pPr lvl="1"/>
            <a:r>
              <a:rPr lang="en-US" dirty="0" smtClean="0"/>
              <a:t>Suppose c1 has 4 literals, c2 has 7 literals, R will have 9 literals! </a:t>
            </a:r>
          </a:p>
          <a:p>
            <a:r>
              <a:rPr lang="en-US" b="1" dirty="0" smtClean="0"/>
              <a:t>Method:</a:t>
            </a:r>
            <a:endParaRPr lang="en-US" dirty="0" smtClean="0"/>
          </a:p>
          <a:p>
            <a:pPr lvl="1"/>
            <a:r>
              <a:rPr lang="en-US" dirty="0" smtClean="0"/>
              <a:t>Use unit clause as a parent</a:t>
            </a:r>
          </a:p>
          <a:p>
            <a:pPr lvl="1"/>
            <a:r>
              <a:rPr lang="en-US" dirty="0" smtClean="0"/>
              <a:t>R = #literals(c1) + #literals(c2) - 2 </a:t>
            </a:r>
          </a:p>
          <a:p>
            <a:pPr lvl="1"/>
            <a:r>
              <a:rPr lang="en-US" dirty="0" smtClean="0"/>
              <a:t>If c1 is a unit, R = #literals(c2) - 1 (getting smaller) </a:t>
            </a:r>
          </a:p>
          <a:p>
            <a:r>
              <a:rPr lang="en-US" b="1" dirty="0" smtClean="0"/>
              <a:t>Variation:</a:t>
            </a:r>
            <a:endParaRPr lang="en-US" dirty="0" smtClean="0"/>
          </a:p>
          <a:p>
            <a:pPr lvl="1"/>
            <a:r>
              <a:rPr lang="en-US" dirty="0" smtClean="0"/>
              <a:t>Unit Preference</a:t>
            </a:r>
          </a:p>
          <a:p>
            <a:pPr lvl="1"/>
            <a:r>
              <a:rPr lang="en-US" dirty="0" smtClean="0"/>
              <a:t>Use unit if available, otherwise look for next smaller clause size </a:t>
            </a:r>
          </a:p>
          <a:p>
            <a:r>
              <a:rPr lang="en-US" b="1" dirty="0" smtClean="0"/>
              <a:t>Example:</a:t>
            </a:r>
            <a:endParaRPr lang="en-US" dirty="0" smtClean="0"/>
          </a:p>
          <a:p>
            <a:pPr lvl="1"/>
            <a:r>
              <a:rPr lang="en-US" dirty="0" smtClean="0"/>
              <a:t>Resolve clauses (1&amp;7), then (4&amp;10), then (8&amp;11), then (5&amp;9), then (2&amp;3), etc.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Unit-Resulting Resolution</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t>Rationale:</a:t>
            </a:r>
            <a:endParaRPr lang="en-US" dirty="0" smtClean="0"/>
          </a:p>
          <a:p>
            <a:pPr lvl="1"/>
            <a:r>
              <a:rPr lang="en-US" dirty="0" smtClean="0"/>
              <a:t>SUBSTANTIALLY decrease size of clauses </a:t>
            </a:r>
          </a:p>
          <a:p>
            <a:r>
              <a:rPr lang="en-US" b="1" dirty="0" smtClean="0"/>
              <a:t>Method:</a:t>
            </a:r>
            <a:endParaRPr lang="en-US" dirty="0" smtClean="0"/>
          </a:p>
          <a:p>
            <a:pPr lvl="1"/>
            <a:r>
              <a:rPr lang="en-US" dirty="0" smtClean="0"/>
              <a:t>Resolve SET of clauses</a:t>
            </a:r>
          </a:p>
          <a:p>
            <a:pPr lvl="1"/>
            <a:r>
              <a:rPr lang="en-US" dirty="0" smtClean="0"/>
              <a:t>One is a </a:t>
            </a:r>
            <a:r>
              <a:rPr lang="en-US" dirty="0" err="1" smtClean="0"/>
              <a:t>nonunit</a:t>
            </a:r>
            <a:r>
              <a:rPr lang="en-US" dirty="0" smtClean="0"/>
              <a:t> clause </a:t>
            </a:r>
          </a:p>
          <a:p>
            <a:pPr lvl="1"/>
            <a:r>
              <a:rPr lang="en-US" dirty="0" smtClean="0"/>
              <a:t>Rest are unit clauses </a:t>
            </a:r>
          </a:p>
          <a:p>
            <a:pPr lvl="1"/>
            <a:r>
              <a:rPr lang="en-US" dirty="0" smtClean="0"/>
              <a:t>Generates a new unit clause </a:t>
            </a:r>
          </a:p>
          <a:p>
            <a:r>
              <a:rPr lang="en-US" b="1" dirty="0" smtClean="0"/>
              <a:t>Example:</a:t>
            </a:r>
            <a:endParaRPr lang="en-US" dirty="0" smtClean="0"/>
          </a:p>
          <a:p>
            <a:pPr lvl="1"/>
            <a:r>
              <a:rPr lang="en-US" dirty="0" smtClean="0"/>
              <a:t>Resolve (2&amp;3) yielding 10. roman(Marcus)</a:t>
            </a:r>
          </a:p>
          <a:p>
            <a:pPr lvl="1"/>
            <a:r>
              <a:rPr lang="en-US" dirty="0" smtClean="0"/>
              <a:t>Resolve (9&amp;10&amp;5) yielding 11. </a:t>
            </a:r>
            <a:r>
              <a:rPr lang="en-US" dirty="0" err="1" smtClean="0"/>
              <a:t>loyalto</a:t>
            </a:r>
            <a:r>
              <a:rPr lang="en-US" dirty="0" smtClean="0"/>
              <a:t>(Marcus, Caesar) </a:t>
            </a:r>
          </a:p>
          <a:p>
            <a:pPr lvl="1"/>
            <a:r>
              <a:rPr lang="en-US" dirty="0" smtClean="0"/>
              <a:t>Resolve (1&amp;4&amp;8&amp;7) yielding 12. -</a:t>
            </a:r>
            <a:r>
              <a:rPr lang="en-US" dirty="0" err="1" smtClean="0"/>
              <a:t>loyalto</a:t>
            </a:r>
            <a:r>
              <a:rPr lang="en-US" dirty="0" smtClean="0"/>
              <a:t>(Marcus, Caesar) </a:t>
            </a:r>
          </a:p>
          <a:p>
            <a:pPr lvl="1"/>
            <a:r>
              <a:rPr lang="en-US" dirty="0" smtClean="0"/>
              <a:t>Resolve (11&amp;12) yielding [] </a:t>
            </a:r>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Hyper-Resolution</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t>Rationale:</a:t>
            </a:r>
            <a:endParaRPr lang="en-US" dirty="0" smtClean="0"/>
          </a:p>
          <a:p>
            <a:pPr lvl="1"/>
            <a:r>
              <a:rPr lang="en-US" dirty="0" smtClean="0"/>
              <a:t>Not restricted to only unit clauses or unit results, but has the restriction of producing only positive results </a:t>
            </a:r>
          </a:p>
          <a:p>
            <a:r>
              <a:rPr lang="en-US" b="1" dirty="0" smtClean="0"/>
              <a:t>Method:</a:t>
            </a:r>
            <a:endParaRPr lang="en-US" dirty="0" smtClean="0"/>
          </a:p>
          <a:p>
            <a:pPr lvl="1"/>
            <a:r>
              <a:rPr lang="en-US" dirty="0" smtClean="0"/>
              <a:t>Resolve a clause N that contains at least one negative literal with a SET of clauses Ai which contain only positive literals</a:t>
            </a:r>
          </a:p>
          <a:p>
            <a:pPr lvl="1"/>
            <a:r>
              <a:rPr lang="en-US" dirty="0" smtClean="0"/>
              <a:t>Generates a new clause which contains only positive literals </a:t>
            </a:r>
          </a:p>
          <a:p>
            <a:r>
              <a:rPr lang="en-US" b="1" dirty="0" smtClean="0"/>
              <a:t>Example:</a:t>
            </a:r>
            <a:endParaRPr lang="en-US" dirty="0" smtClean="0"/>
          </a:p>
          <a:p>
            <a:pPr lvl="1"/>
            <a:r>
              <a:rPr lang="en-US" dirty="0" smtClean="0"/>
              <a:t>Resolve (2&amp;3) yielding 10. roman(Marcus)</a:t>
            </a:r>
          </a:p>
          <a:p>
            <a:pPr lvl="1"/>
            <a:r>
              <a:rPr lang="en-US" dirty="0" smtClean="0"/>
              <a:t>Resolve (4&amp;5) yielding 11. </a:t>
            </a:r>
            <a:r>
              <a:rPr lang="en-US" dirty="0" err="1" smtClean="0"/>
              <a:t>loyalto</a:t>
            </a:r>
            <a:r>
              <a:rPr lang="en-US" dirty="0" smtClean="0"/>
              <a:t>(Marcus, Caesar) v hate(Marcus, Caesar) </a:t>
            </a:r>
          </a:p>
          <a:p>
            <a:pPr lvl="1"/>
            <a:r>
              <a:rPr lang="en-US" dirty="0" smtClean="0"/>
              <a:t>Resolve(7&amp;1&amp;4&amp;8&amp;11) yielding 12. hate(Marcus, Caesar)</a:t>
            </a:r>
          </a:p>
          <a:p>
            <a:pPr lvl="1"/>
            <a:r>
              <a:rPr lang="en-US" dirty="0" smtClean="0"/>
              <a:t>Resolve (9&amp;12) yielding [] </a:t>
            </a:r>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Binary Resolution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t>Rationale:</a:t>
            </a:r>
            <a:endParaRPr lang="en-US" dirty="0" smtClean="0"/>
          </a:p>
          <a:p>
            <a:pPr lvl="1"/>
            <a:r>
              <a:rPr lang="en-US" dirty="0" smtClean="0"/>
              <a:t>Easy </a:t>
            </a:r>
          </a:p>
          <a:p>
            <a:r>
              <a:rPr lang="en-US" b="1" dirty="0" smtClean="0"/>
              <a:t>Method:</a:t>
            </a:r>
            <a:endParaRPr lang="en-US" dirty="0" smtClean="0"/>
          </a:p>
          <a:p>
            <a:pPr lvl="1"/>
            <a:r>
              <a:rPr lang="en-US" dirty="0" smtClean="0"/>
              <a:t>Select any two clauses which can be resolved</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solidFill>
                  <a:srgbClr val="0000CC"/>
                </a:solidFill>
              </a:rPr>
              <a:t>f(?x, ?x) and f(?y, ?z)</a:t>
            </a:r>
          </a:p>
          <a:p>
            <a:pPr lvl="1"/>
            <a:r>
              <a:rPr lang="en-US" dirty="0" smtClean="0"/>
              <a:t>?</a:t>
            </a:r>
          </a:p>
          <a:p>
            <a:r>
              <a:rPr lang="en-US" dirty="0" smtClean="0"/>
              <a:t>f(?x, ?x) and f(John, Fred)</a:t>
            </a:r>
          </a:p>
          <a:p>
            <a:pPr lvl="1"/>
            <a:r>
              <a:rPr lang="en-US" dirty="0" smtClean="0"/>
              <a:t>?</a:t>
            </a:r>
          </a:p>
          <a:p>
            <a:r>
              <a:rPr lang="en-US" sz="2400" dirty="0" smtClean="0"/>
              <a:t>f(?x, ?y, ?z) and f(?y, John, Fred)</a:t>
            </a:r>
          </a:p>
          <a:p>
            <a:pPr lvl="1"/>
            <a:r>
              <a:rPr lang="en-US" dirty="0" smtClean="0"/>
              <a:t>?</a:t>
            </a:r>
          </a:p>
          <a:p>
            <a:r>
              <a:rPr lang="en-US" dirty="0" smtClean="0"/>
              <a:t>f(?x, ?y, ?z) and f(?y, ?z, Fred)</a:t>
            </a:r>
          </a:p>
          <a:p>
            <a:pPr lvl="1"/>
            <a:r>
              <a:rPr lang="en-US" dirty="0" smtClean="0"/>
              <a:t>?</a:t>
            </a: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a:t>
            </a:r>
          </a:p>
          <a:p>
            <a:pPr marL="514350" indent="-514350"/>
            <a:r>
              <a:rPr lang="en-US" dirty="0" smtClean="0"/>
              <a:t>p(?x, ?x) and p(cook, ?y)   ?</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Breadth-First Resolution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t>Rationale:</a:t>
            </a:r>
            <a:endParaRPr lang="en-US" dirty="0" smtClean="0"/>
          </a:p>
          <a:p>
            <a:pPr lvl="1"/>
            <a:r>
              <a:rPr lang="en-US" dirty="0" smtClean="0"/>
              <a:t>Complete </a:t>
            </a:r>
          </a:p>
          <a:p>
            <a:r>
              <a:rPr lang="en-US" b="1" dirty="0" smtClean="0"/>
              <a:t>Method:</a:t>
            </a:r>
            <a:endParaRPr lang="en-US" dirty="0" smtClean="0"/>
          </a:p>
          <a:p>
            <a:r>
              <a:rPr lang="en-US" dirty="0" smtClean="0"/>
              <a:t>Resolve all possible pairs of initial clauses, then all new clauses with initial set, continuing level by level </a:t>
            </a:r>
            <a:br>
              <a:rPr lang="en-US" dirty="0" smtClean="0"/>
            </a:br>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Comparison of Resolution Strategies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All of these strategies are sound </a:t>
            </a:r>
          </a:p>
          <a:p>
            <a:r>
              <a:rPr lang="en-US" dirty="0" smtClean="0"/>
              <a:t>Refutation complete</a:t>
            </a:r>
          </a:p>
          <a:p>
            <a:pPr lvl="1"/>
            <a:r>
              <a:rPr lang="en-US" dirty="0" smtClean="0"/>
              <a:t>Given an </a:t>
            </a:r>
            <a:r>
              <a:rPr lang="en-US" dirty="0" err="1" smtClean="0"/>
              <a:t>unsatisfiable</a:t>
            </a:r>
            <a:r>
              <a:rPr lang="en-US" dirty="0" smtClean="0"/>
              <a:t> set of clauses, the </a:t>
            </a:r>
            <a:r>
              <a:rPr lang="en-US" dirty="0" err="1" smtClean="0"/>
              <a:t>unsatisfiability</a:t>
            </a:r>
            <a:r>
              <a:rPr lang="en-US" dirty="0" smtClean="0"/>
              <a:t> can be established using just the inference rule. </a:t>
            </a:r>
          </a:p>
          <a:p>
            <a:r>
              <a:rPr lang="en-US" dirty="0" smtClean="0"/>
              <a:t>Some strategies complete, some not</a:t>
            </a:r>
          </a:p>
          <a:p>
            <a:pPr lvl="1"/>
            <a:r>
              <a:rPr lang="en-US" dirty="0" smtClean="0"/>
              <a:t>Set of support is complete </a:t>
            </a:r>
          </a:p>
          <a:p>
            <a:pPr lvl="1"/>
            <a:r>
              <a:rPr lang="en-US" dirty="0" err="1" smtClean="0"/>
              <a:t>Hyperresolution</a:t>
            </a:r>
            <a:r>
              <a:rPr lang="en-US" dirty="0" smtClean="0"/>
              <a:t> is complete unless constrained by set of support </a:t>
            </a:r>
          </a:p>
          <a:p>
            <a:pPr lvl="1"/>
            <a:r>
              <a:rPr lang="en-US" dirty="0" smtClean="0"/>
              <a:t>Unit resolution is complete when each clause contains at most one positive literal (Horn clauses) </a:t>
            </a:r>
          </a:p>
          <a:p>
            <a:pPr lvl="1"/>
            <a:r>
              <a:rPr lang="en-US" dirty="0" smtClean="0"/>
              <a:t>Breadth-first resolution is complete </a:t>
            </a:r>
          </a:p>
          <a:p>
            <a:pPr lvl="1"/>
            <a:r>
              <a:rPr lang="en-US" dirty="0" smtClean="0"/>
              <a:t>Binary resolution is not refutation complete </a:t>
            </a:r>
          </a:p>
          <a:p>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Subsumption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Keep knowledge base small </a:t>
            </a:r>
          </a:p>
          <a:p>
            <a:r>
              <a:rPr lang="en-US" dirty="0" smtClean="0"/>
              <a:t>If one sentence </a:t>
            </a:r>
            <a:r>
              <a:rPr lang="en-US" dirty="0" smtClean="0"/>
              <a:t>subsumed </a:t>
            </a:r>
            <a:r>
              <a:rPr lang="en-US" dirty="0" smtClean="0"/>
              <a:t>by another, </a:t>
            </a:r>
            <a:r>
              <a:rPr lang="en-US" dirty="0" smtClean="0"/>
              <a:t> remove it (the subsumed sentence). </a:t>
            </a:r>
            <a:endParaRPr lang="en-US" dirty="0" smtClean="0"/>
          </a:p>
          <a:p>
            <a:r>
              <a:rPr lang="en-US" dirty="0" smtClean="0"/>
              <a:t>P(A) subsumed by </a:t>
            </a:r>
            <a:r>
              <a:rPr lang="en-US" dirty="0" smtClean="0"/>
              <a:t>P(x)</a:t>
            </a:r>
          </a:p>
          <a:p>
            <a:pPr lvl="1"/>
            <a:r>
              <a:rPr lang="en-US" dirty="0" smtClean="0"/>
              <a:t>can remove P(A)</a:t>
            </a:r>
            <a:endParaRPr lang="en-US" dirty="0" smtClean="0"/>
          </a:p>
          <a:p>
            <a:r>
              <a:rPr lang="en-US" dirty="0" smtClean="0"/>
              <a:t>P(A) v Q(B) subsumed by P(A</a:t>
            </a:r>
            <a:r>
              <a:rPr lang="en-US" dirty="0" smtClean="0"/>
              <a:t>)</a:t>
            </a:r>
          </a:p>
          <a:p>
            <a:pPr lvl="1"/>
            <a:r>
              <a:rPr lang="en-US" dirty="0" smtClean="0"/>
              <a:t>Can remove P(A)</a:t>
            </a:r>
            <a:r>
              <a:rPr lang="en-US" dirty="0" err="1" smtClean="0"/>
              <a:t>vQ</a:t>
            </a:r>
            <a:r>
              <a:rPr lang="en-US" dirty="0" smtClean="0"/>
              <a:t>(B)</a:t>
            </a:r>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Green’s Trick</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We have shown how resolution can prove a specific theorem. </a:t>
            </a:r>
          </a:p>
          <a:p>
            <a:pPr lvl="1"/>
            <a:r>
              <a:rPr lang="en-US" dirty="0" smtClean="0"/>
              <a:t>Named after Cordell Green, who used logic for software engineering applications. </a:t>
            </a:r>
          </a:p>
          <a:p>
            <a:pPr lvl="1"/>
            <a:r>
              <a:rPr lang="en-US" dirty="0" smtClean="0"/>
              <a:t>We can also use resolution to extract answers (perform problem solving). </a:t>
            </a:r>
          </a:p>
          <a:p>
            <a:r>
              <a:rPr lang="en-US" dirty="0" smtClean="0"/>
              <a:t>Procedure: </a:t>
            </a:r>
          </a:p>
          <a:p>
            <a:pPr lvl="1"/>
            <a:r>
              <a:rPr lang="en-US" dirty="0" smtClean="0"/>
              <a:t>The question to be answered, or the goal, must be an existentially quantified statement. It is this variable that we will derive. </a:t>
            </a:r>
          </a:p>
          <a:p>
            <a:pPr lvl="1"/>
            <a:r>
              <a:rPr lang="en-US" dirty="0" smtClean="0"/>
              <a:t>Converted negated goal to clausal form. </a:t>
            </a:r>
          </a:p>
          <a:p>
            <a:pPr lvl="1"/>
            <a:r>
              <a:rPr lang="en-US" dirty="0" smtClean="0"/>
              <a:t>Form a disjunction between the positive goal clause and the negated goal clause, and add this disjunction to the database. </a:t>
            </a:r>
          </a:p>
          <a:p>
            <a:pPr lvl="1"/>
            <a:r>
              <a:rPr lang="en-US" dirty="0" smtClean="0"/>
              <a:t>Apply resolution as usual. When the positive goal clause is resolved, the variable will be instantiated with the answer</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fontScale="25000" lnSpcReduction="20000"/>
          </a:bodyPr>
          <a:lstStyle/>
          <a:p>
            <a:r>
              <a:rPr lang="en-US" sz="8000" dirty="0" smtClean="0">
                <a:latin typeface="Times New Roman" pitchFamily="18" charset="0"/>
                <a:cs typeface="Times New Roman" pitchFamily="18" charset="0"/>
              </a:rPr>
              <a:t>Sally is studying with Morton. Morton is in the student union information office. If any person is studying with another person who is at a particular place, the first person is also at that place. If someone is at a particular place, then he or she can be reached on the telephone at the number for that place. </a:t>
            </a:r>
          </a:p>
          <a:p>
            <a:pPr lvl="1"/>
            <a:r>
              <a:rPr lang="en-US" sz="8000" dirty="0" smtClean="0">
                <a:latin typeface="Times New Roman" pitchFamily="18" charset="0"/>
                <a:cs typeface="Times New Roman" pitchFamily="18" charset="0"/>
              </a:rPr>
              <a:t>What is the number where Sally can be reached? </a:t>
            </a:r>
          </a:p>
          <a:p>
            <a:pPr lvl="1"/>
            <a:r>
              <a:rPr lang="en-US" sz="8000" dirty="0" err="1" smtClean="0">
                <a:latin typeface="Times New Roman" pitchFamily="18" charset="0"/>
                <a:cs typeface="Times New Roman" pitchFamily="18" charset="0"/>
              </a:rPr>
              <a:t>Sw</a:t>
            </a:r>
            <a:r>
              <a:rPr lang="en-US" sz="8000" dirty="0" smtClean="0">
                <a:latin typeface="Times New Roman" pitchFamily="18" charset="0"/>
                <a:cs typeface="Times New Roman" pitchFamily="18" charset="0"/>
              </a:rPr>
              <a:t>(x, y): x is studying with y </a:t>
            </a:r>
          </a:p>
          <a:p>
            <a:pPr lvl="1"/>
            <a:r>
              <a:rPr lang="en-US" sz="8000" dirty="0" smtClean="0">
                <a:latin typeface="Times New Roman" pitchFamily="18" charset="0"/>
                <a:cs typeface="Times New Roman" pitchFamily="18" charset="0"/>
              </a:rPr>
              <a:t>A(x, y): x is at place y</a:t>
            </a:r>
          </a:p>
          <a:p>
            <a:pPr lvl="1"/>
            <a:r>
              <a:rPr lang="en-US" sz="8000" dirty="0" smtClean="0">
                <a:latin typeface="Times New Roman" pitchFamily="18" charset="0"/>
                <a:cs typeface="Times New Roman" pitchFamily="18" charset="0"/>
              </a:rPr>
              <a:t>R(x, y): x can be reached (by telephone) at number y </a:t>
            </a:r>
          </a:p>
          <a:p>
            <a:pPr lvl="1"/>
            <a:r>
              <a:rPr lang="en-US" sz="8000" dirty="0" smtClean="0">
                <a:latin typeface="Times New Roman" pitchFamily="18" charset="0"/>
                <a:cs typeface="Times New Roman" pitchFamily="18" charset="0"/>
              </a:rPr>
              <a:t>Ph(x): the telephone number for place x</a:t>
            </a:r>
          </a:p>
          <a:p>
            <a:r>
              <a:rPr lang="en-US" sz="8000" dirty="0" smtClean="0">
                <a:latin typeface="Times New Roman" pitchFamily="18" charset="0"/>
                <a:cs typeface="Times New Roman" pitchFamily="18" charset="0"/>
              </a:rPr>
              <a:t>We want to find a sequence that will provide an answer to the problem. We therefore represent the question as a statement that the solution EXISTS. </a:t>
            </a:r>
          </a:p>
          <a:p>
            <a:r>
              <a:rPr lang="en-US" sz="8000" dirty="0" smtClean="0">
                <a:latin typeface="Times New Roman" pitchFamily="18" charset="0"/>
                <a:cs typeface="Times New Roman" pitchFamily="18" charset="0"/>
              </a:rPr>
              <a:t>The question to be answered, or the goal, must be an existentially quantified statement. It is this variable that we will derive.</a:t>
            </a:r>
          </a:p>
          <a:p>
            <a:r>
              <a:rPr lang="en-US" sz="8000" dirty="0" smtClean="0">
                <a:latin typeface="Times New Roman" pitchFamily="18" charset="0"/>
                <a:cs typeface="Times New Roman" pitchFamily="18" charset="0"/>
              </a:rPr>
              <a:t>The negated form will be eliminated (theorem proving), and the positive form will contain the answer.</a:t>
            </a:r>
          </a:p>
          <a:p>
            <a:r>
              <a:rPr lang="en-US" sz="8000" dirty="0" smtClean="0">
                <a:solidFill>
                  <a:srgbClr val="FF0000"/>
                </a:solidFill>
                <a:latin typeface="Times New Roman" pitchFamily="18" charset="0"/>
                <a:cs typeface="Times New Roman" pitchFamily="18" charset="0"/>
              </a:rPr>
              <a:t>FOPC statements</a:t>
            </a:r>
          </a:p>
          <a:p>
            <a:pPr lvl="1"/>
            <a:r>
              <a:rPr lang="en-US" sz="8000" dirty="0" err="1" smtClean="0">
                <a:latin typeface="Times New Roman" pitchFamily="18" charset="0"/>
                <a:cs typeface="Times New Roman" pitchFamily="18" charset="0"/>
              </a:rPr>
              <a:t>Sw</a:t>
            </a:r>
            <a:r>
              <a:rPr lang="en-US" sz="8000" dirty="0" smtClean="0">
                <a:latin typeface="Times New Roman" pitchFamily="18" charset="0"/>
                <a:cs typeface="Times New Roman" pitchFamily="18" charset="0"/>
              </a:rPr>
              <a:t>(Sally, Morton)</a:t>
            </a:r>
          </a:p>
          <a:p>
            <a:pPr lvl="1"/>
            <a:r>
              <a:rPr lang="en-US" sz="8000" dirty="0" smtClean="0">
                <a:latin typeface="Times New Roman" pitchFamily="18" charset="0"/>
                <a:cs typeface="Times New Roman" pitchFamily="18" charset="0"/>
              </a:rPr>
              <a:t>A(Morton, Union)</a:t>
            </a:r>
          </a:p>
          <a:p>
            <a:pPr lvl="1"/>
            <a:r>
              <a:rPr lang="en-US" sz="8000" dirty="0" err="1" smtClean="0">
                <a:latin typeface="Times New Roman" pitchFamily="18" charset="0"/>
                <a:cs typeface="Times New Roman" pitchFamily="18" charset="0"/>
              </a:rPr>
              <a:t>Forall</a:t>
            </a:r>
            <a:r>
              <a:rPr lang="en-US" sz="8000" dirty="0" smtClean="0">
                <a:latin typeface="Times New Roman" pitchFamily="18" charset="0"/>
                <a:cs typeface="Times New Roman" pitchFamily="18" charset="0"/>
              </a:rPr>
              <a:t> x, y, z [</a:t>
            </a:r>
            <a:r>
              <a:rPr lang="en-US" sz="8000" dirty="0" err="1" smtClean="0">
                <a:latin typeface="Times New Roman" pitchFamily="18" charset="0"/>
                <a:cs typeface="Times New Roman" pitchFamily="18" charset="0"/>
              </a:rPr>
              <a:t>Sw</a:t>
            </a:r>
            <a:r>
              <a:rPr lang="en-US" sz="8000" dirty="0" smtClean="0">
                <a:latin typeface="Times New Roman" pitchFamily="18" charset="0"/>
                <a:cs typeface="Times New Roman" pitchFamily="18" charset="0"/>
              </a:rPr>
              <a:t>(x, y) ^ A(y, z) -&gt; A(x, z)]</a:t>
            </a:r>
          </a:p>
          <a:p>
            <a:pPr lvl="1"/>
            <a:r>
              <a:rPr lang="en-US" sz="8000" dirty="0" err="1" smtClean="0">
                <a:latin typeface="Times New Roman" pitchFamily="18" charset="0"/>
                <a:cs typeface="Times New Roman" pitchFamily="18" charset="0"/>
              </a:rPr>
              <a:t>Forall</a:t>
            </a:r>
            <a:r>
              <a:rPr lang="en-US" sz="8000" dirty="0" smtClean="0">
                <a:latin typeface="Times New Roman" pitchFamily="18" charset="0"/>
                <a:cs typeface="Times New Roman" pitchFamily="18" charset="0"/>
              </a:rPr>
              <a:t> x, y [A(x, y) -&gt; R(x, Ph(y))]</a:t>
            </a:r>
          </a:p>
          <a:p>
            <a:pPr lvl="1"/>
            <a:r>
              <a:rPr lang="en-US" sz="8000" dirty="0" smtClean="0">
                <a:latin typeface="Times New Roman" pitchFamily="18" charset="0"/>
                <a:cs typeface="Times New Roman" pitchFamily="18" charset="0"/>
              </a:rPr>
              <a:t>GOAL: exists x R(Sally, x)</a:t>
            </a:r>
            <a:r>
              <a:rPr lang="en-US" sz="4000" dirty="0" smtClean="0"/>
              <a:t> </a:t>
            </a:r>
            <a:r>
              <a:rPr lang="en-US" dirty="0" smtClean="0"/>
              <a:t/>
            </a:r>
            <a:br>
              <a:rPr lang="en-US" dirty="0" smtClean="0"/>
            </a:b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Who is Lulu older than? </a:t>
            </a:r>
          </a:p>
          <a:p>
            <a:r>
              <a:rPr lang="en-US" dirty="0" smtClean="0"/>
              <a:t>Prove that there is an x such that Lulu is older than x </a:t>
            </a:r>
          </a:p>
          <a:p>
            <a:r>
              <a:rPr lang="en-US" dirty="0" smtClean="0"/>
              <a:t>FOPC: EXISTS x Older(Lulu, x) </a:t>
            </a:r>
            <a:br>
              <a:rPr lang="en-US" dirty="0" smtClean="0"/>
            </a:br>
            <a:r>
              <a:rPr lang="en-US" dirty="0" smtClean="0"/>
              <a:t>(Negated Goal): ~Older(Lulu, x) </a:t>
            </a:r>
          </a:p>
          <a:p>
            <a:r>
              <a:rPr lang="en-US" dirty="0" smtClean="0"/>
              <a:t>A successful proof will yield x/</a:t>
            </a:r>
            <a:r>
              <a:rPr lang="en-US" dirty="0" err="1" smtClean="0"/>
              <a:t>Fifi</a:t>
            </a:r>
            <a:r>
              <a:rPr lang="en-US" dirty="0" smtClean="0"/>
              <a: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Mother(Lulu, </a:t>
            </a:r>
            <a:r>
              <a:rPr lang="en-US" dirty="0" err="1" smtClean="0"/>
              <a:t>Fifi</a:t>
            </a:r>
            <a:r>
              <a:rPr lang="en-US" dirty="0" smtClean="0"/>
              <a:t>) </a:t>
            </a:r>
          </a:p>
          <a:p>
            <a:pPr marL="514350" indent="-514350">
              <a:buFont typeface="+mj-lt"/>
              <a:buAutoNum type="arabicPeriod"/>
            </a:pPr>
            <a:r>
              <a:rPr lang="en-US" dirty="0" smtClean="0"/>
              <a:t>Alive(Lulu) </a:t>
            </a:r>
          </a:p>
          <a:p>
            <a:pPr marL="514350" indent="-514350">
              <a:buFont typeface="+mj-lt"/>
              <a:buAutoNum type="arabicPeriod"/>
            </a:pPr>
            <a:r>
              <a:rPr lang="en-US" dirty="0" smtClean="0"/>
              <a:t>-</a:t>
            </a:r>
            <a:r>
              <a:rPr lang="en-US" dirty="0" smtClean="0"/>
              <a:t>Mother(</a:t>
            </a:r>
            <a:r>
              <a:rPr lang="en-US" dirty="0" err="1" smtClean="0"/>
              <a:t>x,y</a:t>
            </a:r>
            <a:r>
              <a:rPr lang="en-US" dirty="0" smtClean="0"/>
              <a:t>) v Parent(</a:t>
            </a:r>
            <a:r>
              <a:rPr lang="en-US" dirty="0" err="1" smtClean="0"/>
              <a:t>x,y</a:t>
            </a:r>
            <a:r>
              <a:rPr lang="en-US" dirty="0" smtClean="0"/>
              <a:t>) </a:t>
            </a:r>
          </a:p>
          <a:p>
            <a:pPr marL="514350" indent="-514350">
              <a:buFont typeface="+mj-lt"/>
              <a:buAutoNum type="arabicPeriod"/>
            </a:pPr>
            <a:r>
              <a:rPr lang="en-US" dirty="0" smtClean="0"/>
              <a:t>-</a:t>
            </a:r>
            <a:r>
              <a:rPr lang="en-US" dirty="0" smtClean="0"/>
              <a:t>Parent(</a:t>
            </a:r>
            <a:r>
              <a:rPr lang="en-US" dirty="0" err="1" smtClean="0"/>
              <a:t>x,y</a:t>
            </a:r>
            <a:r>
              <a:rPr lang="en-US" dirty="0" smtClean="0"/>
              <a:t>) v -Alive(x) v Older(</a:t>
            </a:r>
            <a:r>
              <a:rPr lang="en-US" dirty="0" err="1" smtClean="0"/>
              <a:t>x,y</a:t>
            </a:r>
            <a:r>
              <a:rPr lang="en-US" dirty="0" smtClean="0"/>
              <a:t>) </a:t>
            </a:r>
          </a:p>
          <a:p>
            <a:pPr marL="514350" indent="-514350">
              <a:buFont typeface="+mj-lt"/>
              <a:buAutoNum type="arabicPeriod"/>
            </a:pPr>
            <a:r>
              <a:rPr lang="en-US" dirty="0" smtClean="0"/>
              <a:t>Query: Who is Lulu older than?</a:t>
            </a:r>
          </a:p>
          <a:p>
            <a:pPr marL="914400" lvl="1" indent="-514350">
              <a:buFont typeface="Wingdings" pitchFamily="2" charset="2"/>
              <a:buChar char="Ø"/>
            </a:pPr>
            <a:r>
              <a:rPr lang="en-US" dirty="0" smtClean="0"/>
              <a:t>There exists someone that Lulu is older than</a:t>
            </a:r>
          </a:p>
          <a:p>
            <a:pPr marL="914400" lvl="1" indent="-514350">
              <a:buFont typeface="Wingdings" pitchFamily="2" charset="2"/>
              <a:buChar char="Ø"/>
            </a:pPr>
            <a:r>
              <a:rPr lang="en-US" dirty="0" smtClean="0"/>
              <a:t>We want to find out who</a:t>
            </a:r>
          </a:p>
          <a:p>
            <a:pPr marL="914400" lvl="1" indent="-514350">
              <a:buFont typeface="Wingdings" pitchFamily="2" charset="2"/>
              <a:buChar char="Ø"/>
            </a:pPr>
            <a:r>
              <a:rPr lang="en-US" dirty="0" smtClean="0"/>
              <a:t>Exists x Older(</a:t>
            </a:r>
            <a:r>
              <a:rPr lang="en-US" dirty="0" err="1" smtClean="0"/>
              <a:t>Lulu,x</a:t>
            </a:r>
            <a:r>
              <a:rPr lang="en-US" dirty="0" smtClean="0"/>
              <a:t>)</a:t>
            </a:r>
          </a:p>
          <a:p>
            <a:pPr marL="914400" lvl="1" indent="-514350">
              <a:buFont typeface="Wingdings" pitchFamily="2" charset="2"/>
              <a:buChar char="Ø"/>
            </a:pPr>
            <a:r>
              <a:rPr lang="en-US" dirty="0" smtClean="0"/>
              <a:t>Negate goal and create disjunction with “opposite”</a:t>
            </a:r>
          </a:p>
          <a:p>
            <a:pPr marL="914400" lvl="1" indent="-514350">
              <a:buFont typeface="Wingdings" pitchFamily="2" charset="2"/>
              <a:buChar char="Ø"/>
            </a:pPr>
            <a:r>
              <a:rPr lang="en-US" dirty="0" smtClean="0">
                <a:solidFill>
                  <a:srgbClr val="0000CC"/>
                </a:solidFill>
              </a:rPr>
              <a:t>Older(</a:t>
            </a:r>
            <a:r>
              <a:rPr lang="en-US" dirty="0" err="1" smtClean="0">
                <a:solidFill>
                  <a:srgbClr val="0000CC"/>
                </a:solidFill>
              </a:rPr>
              <a:t>Lulu,x</a:t>
            </a:r>
            <a:r>
              <a:rPr lang="en-US" dirty="0" smtClean="0">
                <a:solidFill>
                  <a:srgbClr val="0000CC"/>
                </a:solidFill>
              </a:rPr>
              <a:t>)</a:t>
            </a:r>
            <a:r>
              <a:rPr lang="en-US" dirty="0" smtClean="0"/>
              <a:t> v </a:t>
            </a:r>
            <a:r>
              <a:rPr lang="en-US" dirty="0" smtClean="0">
                <a:solidFill>
                  <a:srgbClr val="9900CC"/>
                </a:solidFill>
              </a:rPr>
              <a:t>–Older(</a:t>
            </a:r>
            <a:r>
              <a:rPr lang="en-US" dirty="0" err="1" smtClean="0">
                <a:solidFill>
                  <a:srgbClr val="9900CC"/>
                </a:solidFill>
              </a:rPr>
              <a:t>Lulu,x</a:t>
            </a:r>
            <a:r>
              <a:rPr lang="en-US" dirty="0" smtClean="0">
                <a:solidFill>
                  <a:srgbClr val="9900CC"/>
                </a:solidFill>
              </a:rPr>
              <a:t>)</a:t>
            </a:r>
          </a:p>
          <a:p>
            <a:pPr marL="514350" indent="-514350">
              <a:buNone/>
            </a:pPr>
            <a:endParaRPr lang="en-US" dirty="0" smtClean="0"/>
          </a:p>
          <a:p>
            <a:pPr marL="514350" indent="-514350">
              <a:buFont typeface="+mj-lt"/>
              <a:buAutoNum type="arabicPeriod" startAt="6"/>
            </a:pP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smtClean="0"/>
              <a:t>Mother(Lulu, </a:t>
            </a:r>
            <a:r>
              <a:rPr lang="en-US" dirty="0" err="1" smtClean="0"/>
              <a:t>Fifi</a:t>
            </a:r>
            <a:r>
              <a:rPr lang="en-US" dirty="0" smtClean="0"/>
              <a:t>) </a:t>
            </a:r>
          </a:p>
          <a:p>
            <a:pPr marL="514350" indent="-514350">
              <a:buFont typeface="+mj-lt"/>
              <a:buAutoNum type="arabicPeriod"/>
            </a:pPr>
            <a:r>
              <a:rPr lang="en-US" dirty="0" smtClean="0"/>
              <a:t>Alive(Lulu) </a:t>
            </a:r>
          </a:p>
          <a:p>
            <a:pPr marL="514350" indent="-514350">
              <a:buFont typeface="+mj-lt"/>
              <a:buAutoNum type="arabicPeriod"/>
            </a:pPr>
            <a:r>
              <a:rPr lang="en-US" dirty="0" smtClean="0"/>
              <a:t>-Mother(x3,y3) </a:t>
            </a:r>
            <a:r>
              <a:rPr lang="en-US" dirty="0" smtClean="0"/>
              <a:t>v </a:t>
            </a:r>
            <a:r>
              <a:rPr lang="en-US" dirty="0" smtClean="0"/>
              <a:t>Parent(x3,y3) </a:t>
            </a:r>
            <a:endParaRPr lang="en-US" dirty="0" smtClean="0"/>
          </a:p>
          <a:p>
            <a:pPr marL="514350" indent="-514350">
              <a:buFont typeface="+mj-lt"/>
              <a:buAutoNum type="arabicPeriod"/>
            </a:pPr>
            <a:r>
              <a:rPr lang="en-US" dirty="0" smtClean="0"/>
              <a:t>-Parent(x4,y4) </a:t>
            </a:r>
            <a:r>
              <a:rPr lang="en-US" dirty="0" smtClean="0"/>
              <a:t>v -</a:t>
            </a:r>
            <a:r>
              <a:rPr lang="en-US" dirty="0" smtClean="0"/>
              <a:t>Alive(x4) </a:t>
            </a:r>
            <a:r>
              <a:rPr lang="en-US" dirty="0" smtClean="0"/>
              <a:t>v </a:t>
            </a:r>
            <a:r>
              <a:rPr lang="en-US" dirty="0" smtClean="0"/>
              <a:t>Older(x4,y4) </a:t>
            </a:r>
            <a:endParaRPr lang="en-US" dirty="0" smtClean="0"/>
          </a:p>
          <a:p>
            <a:pPr marL="514350" indent="-514350">
              <a:buFont typeface="+mj-lt"/>
              <a:buAutoNum type="arabicPeriod"/>
            </a:pPr>
            <a:r>
              <a:rPr lang="en-US" dirty="0" smtClean="0"/>
              <a:t> </a:t>
            </a:r>
            <a:r>
              <a:rPr lang="en-US" dirty="0" smtClean="0">
                <a:solidFill>
                  <a:srgbClr val="0000CC"/>
                </a:solidFill>
              </a:rPr>
              <a:t>Older(</a:t>
            </a:r>
            <a:r>
              <a:rPr lang="en-US" dirty="0" err="1" smtClean="0">
                <a:solidFill>
                  <a:srgbClr val="0000CC"/>
                </a:solidFill>
              </a:rPr>
              <a:t>Lulu,x</a:t>
            </a:r>
            <a:r>
              <a:rPr lang="en-US" dirty="0" smtClean="0">
                <a:solidFill>
                  <a:srgbClr val="0000CC"/>
                </a:solidFill>
              </a:rPr>
              <a:t>)</a:t>
            </a:r>
            <a:r>
              <a:rPr lang="en-US" dirty="0" smtClean="0"/>
              <a:t> v </a:t>
            </a:r>
            <a:r>
              <a:rPr lang="en-US" dirty="0" smtClean="0">
                <a:solidFill>
                  <a:srgbClr val="9900CC"/>
                </a:solidFill>
              </a:rPr>
              <a:t>–Older(</a:t>
            </a:r>
            <a:r>
              <a:rPr lang="en-US" dirty="0" err="1" smtClean="0">
                <a:solidFill>
                  <a:srgbClr val="9900CC"/>
                </a:solidFill>
              </a:rPr>
              <a:t>Lulu,x</a:t>
            </a:r>
            <a:r>
              <a:rPr lang="en-US" dirty="0" smtClean="0">
                <a:solidFill>
                  <a:srgbClr val="9900CC"/>
                </a:solidFill>
              </a:rPr>
              <a:t>)</a:t>
            </a:r>
          </a:p>
          <a:p>
            <a:pPr marL="514350" indent="-514350">
              <a:buFont typeface="+mj-lt"/>
              <a:buAutoNum type="arabicPeriod"/>
            </a:pPr>
            <a:r>
              <a:rPr lang="en-US" dirty="0" smtClean="0"/>
              <a:t>[4,5] –Parent(Lulu,y6) v –Alive(Lulu) </a:t>
            </a:r>
            <a:r>
              <a:rPr lang="en-US" dirty="0" smtClean="0">
                <a:solidFill>
                  <a:srgbClr val="0000CC"/>
                </a:solidFill>
              </a:rPr>
              <a:t>v Older(Lulu,y6)</a:t>
            </a:r>
          </a:p>
          <a:p>
            <a:pPr marL="514350" indent="-514350">
              <a:buFont typeface="+mj-lt"/>
              <a:buAutoNum type="arabicPeriod"/>
            </a:pPr>
            <a:r>
              <a:rPr lang="en-US" dirty="0" smtClean="0"/>
              <a:t>[2,6] –Parent(Lulu,y7) </a:t>
            </a:r>
            <a:r>
              <a:rPr lang="en-US" dirty="0" smtClean="0">
                <a:solidFill>
                  <a:srgbClr val="0000CC"/>
                </a:solidFill>
              </a:rPr>
              <a:t>v Older(Lulu,y7)</a:t>
            </a:r>
          </a:p>
          <a:p>
            <a:pPr marL="514350" indent="-514350">
              <a:buFont typeface="+mj-lt"/>
              <a:buAutoNum type="arabicPeriod"/>
            </a:pPr>
            <a:r>
              <a:rPr lang="en-US" dirty="0" smtClean="0"/>
              <a:t>[3,7] –Mother(Lulu,y8)</a:t>
            </a:r>
            <a:r>
              <a:rPr lang="en-US" dirty="0" smtClean="0">
                <a:solidFill>
                  <a:srgbClr val="0000CC"/>
                </a:solidFill>
              </a:rPr>
              <a:t> v Older(Lulu,y8)</a:t>
            </a:r>
          </a:p>
          <a:p>
            <a:pPr marL="514350" indent="-514350">
              <a:buFont typeface="+mj-lt"/>
              <a:buAutoNum type="arabicPeriod"/>
            </a:pPr>
            <a:r>
              <a:rPr lang="en-US" dirty="0" smtClean="0"/>
              <a:t>[1,8] </a:t>
            </a:r>
            <a:r>
              <a:rPr lang="en-US" dirty="0" smtClean="0">
                <a:solidFill>
                  <a:srgbClr val="0000CC"/>
                </a:solidFill>
              </a:rPr>
              <a:t>Older(</a:t>
            </a:r>
            <a:r>
              <a:rPr lang="en-US" dirty="0" err="1" smtClean="0">
                <a:solidFill>
                  <a:srgbClr val="0000CC"/>
                </a:solidFill>
              </a:rPr>
              <a:t>Lulu,Fifi</a:t>
            </a:r>
            <a:r>
              <a:rPr lang="en-US" dirty="0" smtClean="0">
                <a:solidFill>
                  <a:srgbClr val="0000CC"/>
                </a:solidFill>
              </a:rPr>
              <a:t>)</a:t>
            </a:r>
          </a:p>
          <a:p>
            <a:pPr marL="514350" indent="-514350">
              <a:buNone/>
            </a:pPr>
            <a:endParaRPr lang="en-US" dirty="0" smtClean="0"/>
          </a:p>
          <a:p>
            <a:pPr marL="514350" indent="-514350">
              <a:buFont typeface="+mj-lt"/>
              <a:buAutoNum type="arabicPeriod" startAt="6"/>
            </a:pP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What is older than what? </a:t>
            </a:r>
          </a:p>
          <a:p>
            <a:r>
              <a:rPr lang="en-US" dirty="0" smtClean="0"/>
              <a:t>FOPC: EXISTS </a:t>
            </a:r>
            <a:r>
              <a:rPr lang="en-US" dirty="0" err="1" smtClean="0"/>
              <a:t>x,y</a:t>
            </a:r>
            <a:r>
              <a:rPr lang="en-US" dirty="0" smtClean="0"/>
              <a:t> Older(x, y) </a:t>
            </a:r>
            <a:br>
              <a:rPr lang="en-US" dirty="0" smtClean="0"/>
            </a:br>
            <a:r>
              <a:rPr lang="en-US" dirty="0" smtClean="0"/>
              <a:t>(Negated Goal) ~Older(</a:t>
            </a:r>
            <a:r>
              <a:rPr lang="en-US" dirty="0" err="1" smtClean="0"/>
              <a:t>x,y</a:t>
            </a:r>
            <a:r>
              <a:rPr lang="en-US" dirty="0" smtClean="0"/>
              <a:t>) </a:t>
            </a:r>
          </a:p>
          <a:p>
            <a:r>
              <a:rPr lang="en-US" dirty="0" smtClean="0"/>
              <a:t>A successful proof will yield x/Lulu, y/</a:t>
            </a:r>
            <a:r>
              <a:rPr lang="en-US" dirty="0" err="1" smtClean="0"/>
              <a:t>Fifi</a:t>
            </a:r>
            <a:r>
              <a:rPr lang="en-US" dirty="0" smtClean="0"/>
              <a:t>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smtClean="0"/>
              <a:t>Mother(Lulu, </a:t>
            </a:r>
            <a:r>
              <a:rPr lang="en-US" dirty="0" err="1" smtClean="0"/>
              <a:t>Fifi</a:t>
            </a:r>
            <a:r>
              <a:rPr lang="en-US" dirty="0" smtClean="0"/>
              <a:t>) </a:t>
            </a:r>
          </a:p>
          <a:p>
            <a:pPr marL="514350" indent="-514350">
              <a:buFont typeface="+mj-lt"/>
              <a:buAutoNum type="arabicPeriod"/>
            </a:pPr>
            <a:r>
              <a:rPr lang="en-US" dirty="0" smtClean="0"/>
              <a:t>Alive(Lulu) </a:t>
            </a:r>
          </a:p>
          <a:p>
            <a:pPr marL="514350" indent="-514350">
              <a:buFont typeface="+mj-lt"/>
              <a:buAutoNum type="arabicPeriod"/>
            </a:pPr>
            <a:r>
              <a:rPr lang="en-US" dirty="0" smtClean="0"/>
              <a:t>-Mother(x3,y3) </a:t>
            </a:r>
            <a:r>
              <a:rPr lang="en-US" dirty="0" smtClean="0"/>
              <a:t>v </a:t>
            </a:r>
            <a:r>
              <a:rPr lang="en-US" dirty="0" smtClean="0"/>
              <a:t>Parent(x3,y3) </a:t>
            </a:r>
            <a:endParaRPr lang="en-US" dirty="0" smtClean="0"/>
          </a:p>
          <a:p>
            <a:pPr marL="514350" indent="-514350">
              <a:buFont typeface="+mj-lt"/>
              <a:buAutoNum type="arabicPeriod"/>
            </a:pPr>
            <a:r>
              <a:rPr lang="en-US" dirty="0" smtClean="0"/>
              <a:t>-Parent(x4,y4) </a:t>
            </a:r>
            <a:r>
              <a:rPr lang="en-US" dirty="0" smtClean="0"/>
              <a:t>v -</a:t>
            </a:r>
            <a:r>
              <a:rPr lang="en-US" dirty="0" smtClean="0"/>
              <a:t>Alive(x4) </a:t>
            </a:r>
            <a:r>
              <a:rPr lang="en-US" dirty="0" smtClean="0"/>
              <a:t>v </a:t>
            </a:r>
            <a:r>
              <a:rPr lang="en-US" dirty="0" smtClean="0"/>
              <a:t>Older(x4,y4) </a:t>
            </a:r>
            <a:endParaRPr lang="en-US" dirty="0" smtClean="0"/>
          </a:p>
          <a:p>
            <a:pPr marL="514350" indent="-514350">
              <a:buFont typeface="+mj-lt"/>
              <a:buAutoNum type="arabicPeriod"/>
            </a:pPr>
            <a:r>
              <a:rPr lang="en-US" dirty="0" smtClean="0"/>
              <a:t> </a:t>
            </a:r>
            <a:r>
              <a:rPr lang="en-US" dirty="0" smtClean="0">
                <a:solidFill>
                  <a:srgbClr val="0000CC"/>
                </a:solidFill>
              </a:rPr>
              <a:t>Older(</a:t>
            </a:r>
            <a:r>
              <a:rPr lang="en-US" dirty="0" err="1" smtClean="0">
                <a:solidFill>
                  <a:srgbClr val="0000CC"/>
                </a:solidFill>
              </a:rPr>
              <a:t>x,y</a:t>
            </a:r>
            <a:r>
              <a:rPr lang="en-US" dirty="0" smtClean="0">
                <a:solidFill>
                  <a:srgbClr val="0000CC"/>
                </a:solidFill>
              </a:rPr>
              <a:t>)</a:t>
            </a:r>
            <a:r>
              <a:rPr lang="en-US" dirty="0" smtClean="0"/>
              <a:t> v </a:t>
            </a:r>
            <a:r>
              <a:rPr lang="en-US" dirty="0" smtClean="0">
                <a:solidFill>
                  <a:srgbClr val="9900CC"/>
                </a:solidFill>
              </a:rPr>
              <a:t>–Older(</a:t>
            </a:r>
            <a:r>
              <a:rPr lang="en-US" dirty="0" err="1" smtClean="0">
                <a:solidFill>
                  <a:srgbClr val="9900CC"/>
                </a:solidFill>
              </a:rPr>
              <a:t>x,y</a:t>
            </a:r>
            <a:r>
              <a:rPr lang="en-US" dirty="0" smtClean="0">
                <a:solidFill>
                  <a:srgbClr val="9900CC"/>
                </a:solidFill>
              </a:rPr>
              <a:t>)</a:t>
            </a:r>
          </a:p>
          <a:p>
            <a:pPr marL="514350" indent="-514350">
              <a:buFont typeface="+mj-lt"/>
              <a:buAutoNum type="arabicPeriod"/>
            </a:pPr>
            <a:r>
              <a:rPr lang="en-US" dirty="0" smtClean="0"/>
              <a:t>[4,5] –Parent(x6,y6) v –Alive(x6) </a:t>
            </a:r>
            <a:r>
              <a:rPr lang="en-US" dirty="0" smtClean="0">
                <a:solidFill>
                  <a:srgbClr val="0000CC"/>
                </a:solidFill>
              </a:rPr>
              <a:t>v Older(x6,y6)</a:t>
            </a:r>
          </a:p>
          <a:p>
            <a:pPr marL="514350" indent="-514350">
              <a:buFont typeface="+mj-lt"/>
              <a:buAutoNum type="arabicPeriod"/>
            </a:pPr>
            <a:r>
              <a:rPr lang="en-US" dirty="0" smtClean="0"/>
              <a:t>[2,6] –Parent(Lulu,y7) </a:t>
            </a:r>
            <a:r>
              <a:rPr lang="en-US" dirty="0" smtClean="0">
                <a:solidFill>
                  <a:srgbClr val="0000CC"/>
                </a:solidFill>
              </a:rPr>
              <a:t>v Older(Lulu,y7)</a:t>
            </a:r>
          </a:p>
          <a:p>
            <a:pPr marL="514350" indent="-514350">
              <a:buFont typeface="+mj-lt"/>
              <a:buAutoNum type="arabicPeriod"/>
            </a:pPr>
            <a:r>
              <a:rPr lang="en-US" dirty="0" smtClean="0"/>
              <a:t>[3,7] –Mother(Lulu,y8)</a:t>
            </a:r>
            <a:r>
              <a:rPr lang="en-US" dirty="0" smtClean="0">
                <a:solidFill>
                  <a:srgbClr val="0000CC"/>
                </a:solidFill>
              </a:rPr>
              <a:t> v Older(Lulu,y8)</a:t>
            </a:r>
          </a:p>
          <a:p>
            <a:pPr marL="514350" indent="-514350">
              <a:buFont typeface="+mj-lt"/>
              <a:buAutoNum type="arabicPeriod"/>
            </a:pPr>
            <a:r>
              <a:rPr lang="en-US" dirty="0" smtClean="0"/>
              <a:t>[1,8] </a:t>
            </a:r>
            <a:r>
              <a:rPr lang="en-US" dirty="0" smtClean="0">
                <a:solidFill>
                  <a:srgbClr val="0000CC"/>
                </a:solidFill>
              </a:rPr>
              <a:t>Older(</a:t>
            </a:r>
            <a:r>
              <a:rPr lang="en-US" dirty="0" err="1" smtClean="0">
                <a:solidFill>
                  <a:srgbClr val="0000CC"/>
                </a:solidFill>
              </a:rPr>
              <a:t>Lulu,Fifi</a:t>
            </a:r>
            <a:r>
              <a:rPr lang="en-US" dirty="0" smtClean="0">
                <a:solidFill>
                  <a:srgbClr val="0000CC"/>
                </a:solidFill>
              </a:rPr>
              <a:t>)</a:t>
            </a:r>
          </a:p>
          <a:p>
            <a:pPr marL="514350" indent="-514350">
              <a:buNone/>
            </a:pPr>
            <a:endParaRPr lang="en-US" dirty="0" smtClean="0"/>
          </a:p>
          <a:p>
            <a:pPr marL="514350" indent="-514350">
              <a:buFont typeface="+mj-lt"/>
              <a:buAutoNum type="arabicPeriod" startAt="6"/>
            </a:pP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495800" cy="4525963"/>
          </a:xfrm>
        </p:spPr>
        <p:txBody>
          <a:bodyPr>
            <a:normAutofit/>
          </a:bodyPr>
          <a:lstStyle/>
          <a:p>
            <a:r>
              <a:rPr lang="en-US" dirty="0" smtClean="0"/>
              <a:t>f(?x, ?x) and f(?y, ?z)</a:t>
            </a:r>
          </a:p>
          <a:p>
            <a:pPr lvl="1"/>
            <a:r>
              <a:rPr lang="en-US" dirty="0" smtClean="0">
                <a:solidFill>
                  <a:srgbClr val="0000CC"/>
                </a:solidFill>
              </a:rPr>
              <a:t>OK ((?x ?y) (?y ?z))</a:t>
            </a:r>
          </a:p>
          <a:p>
            <a:r>
              <a:rPr lang="en-US" dirty="0" smtClean="0">
                <a:solidFill>
                  <a:srgbClr val="0000CC"/>
                </a:solidFill>
              </a:rPr>
              <a:t>f(?x, ?x) and f(John, Fred)</a:t>
            </a:r>
          </a:p>
          <a:p>
            <a:pPr lvl="1"/>
            <a:r>
              <a:rPr lang="en-US" dirty="0" smtClean="0"/>
              <a:t>?</a:t>
            </a:r>
          </a:p>
          <a:p>
            <a:r>
              <a:rPr lang="en-US" sz="2400" dirty="0" smtClean="0"/>
              <a:t>f(?x, ?y, ?z) and f(?y, John, Fred)</a:t>
            </a:r>
          </a:p>
          <a:p>
            <a:pPr lvl="1"/>
            <a:r>
              <a:rPr lang="en-US" dirty="0" smtClean="0"/>
              <a:t>?</a:t>
            </a:r>
          </a:p>
          <a:p>
            <a:r>
              <a:rPr lang="en-US" dirty="0" smtClean="0"/>
              <a:t>f(?x, ?y, ?z) and f(?y, ?z, Fred)</a:t>
            </a:r>
          </a:p>
          <a:p>
            <a:pPr lvl="1"/>
            <a:r>
              <a:rPr lang="en-US" dirty="0" smtClean="0"/>
              <a:t>?</a:t>
            </a: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a:t>
            </a:r>
          </a:p>
          <a:p>
            <a:pPr marL="514350" indent="-514350"/>
            <a:r>
              <a:rPr lang="en-US" dirty="0" smtClean="0"/>
              <a:t>p(?x, ?x) and p(cook, ?y)   ?</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OTTER</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`Organized Techniques for Theorem proving and Effective Research'' </a:t>
            </a:r>
          </a:p>
          <a:p>
            <a:r>
              <a:rPr lang="en-US" dirty="0" smtClean="0"/>
              <a:t>OTTER was developed at Argonne, written in C, described in book ``Automated Reasoning'' </a:t>
            </a:r>
          </a:p>
          <a:p>
            <a:r>
              <a:rPr lang="en-US" dirty="0" smtClean="0">
                <a:hlinkClick r:id="rId2"/>
              </a:rPr>
              <a:t>Otter Home Page</a:t>
            </a:r>
            <a:r>
              <a:rPr lang="en-US" dirty="0" smtClean="0"/>
              <a:t/>
            </a:r>
            <a:br>
              <a:rPr lang="en-US" dirty="0" smtClean="0"/>
            </a:br>
            <a:endParaRPr lang="en-US" dirty="0" smtClean="0"/>
          </a:p>
          <a:p>
            <a:r>
              <a:rPr lang="en-US" dirty="0" smtClean="0"/>
              <a:t>Employs binary resolution, </a:t>
            </a:r>
            <a:r>
              <a:rPr lang="en-US" dirty="0" err="1" smtClean="0"/>
              <a:t>hyperresolution</a:t>
            </a:r>
            <a:r>
              <a:rPr lang="en-US" dirty="0" smtClean="0"/>
              <a:t>, binary </a:t>
            </a:r>
            <a:r>
              <a:rPr lang="en-US" dirty="0" err="1" smtClean="0"/>
              <a:t>paramodulation</a:t>
            </a:r>
            <a:r>
              <a:rPr lang="en-US" dirty="0" smtClean="0"/>
              <a:t> (use equality substitutions), set of support resolution, and unit-resulting resolution </a:t>
            </a:r>
          </a:p>
          <a:p>
            <a:r>
              <a:rPr lang="en-US" dirty="0" smtClean="0"/>
              <a:t>Takes FOPC statements, converts to clausal form, applies resolution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OTTER Features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Can use autonomous mode, where OTTER selects resolution strategies </a:t>
            </a:r>
          </a:p>
          <a:p>
            <a:r>
              <a:rPr lang="en-US" dirty="0" smtClean="0"/>
              <a:t>Answer literals </a:t>
            </a:r>
          </a:p>
          <a:p>
            <a:pPr lvl="1"/>
            <a:r>
              <a:rPr lang="en-US" dirty="0" smtClean="0"/>
              <a:t>Can extract answer to query like we will in class </a:t>
            </a:r>
          </a:p>
          <a:p>
            <a:pPr lvl="1"/>
            <a:r>
              <a:rPr lang="en-US" dirty="0" smtClean="0"/>
              <a:t>Our example has an answer literal </a:t>
            </a:r>
          </a:p>
          <a:p>
            <a:pPr lvl="1"/>
            <a:r>
              <a:rPr lang="en-US" dirty="0" smtClean="0"/>
              <a:t>If no answer literal, end of proof yields “.” clause </a:t>
            </a:r>
          </a:p>
          <a:p>
            <a:r>
              <a:rPr lang="en-US" dirty="0" smtClean="0"/>
              <a:t>Forward and backward </a:t>
            </a:r>
            <a:r>
              <a:rPr lang="en-US" dirty="0" err="1" smtClean="0"/>
              <a:t>subsumption</a:t>
            </a:r>
            <a:endParaRPr lang="en-US" dirty="0" smtClean="0"/>
          </a:p>
          <a:p>
            <a:pPr lvl="1"/>
            <a:r>
              <a:rPr lang="en-US" dirty="0" smtClean="0"/>
              <a:t>If clause P(x) exists in database and clause P(x) v Q(x) exists in database, we know P(x) SUBSUMES P(x) v Q(x), so delete P(x) v Q(x) from database. </a:t>
            </a:r>
          </a:p>
          <a:p>
            <a:r>
              <a:rPr lang="en-US" dirty="0" smtClean="0"/>
              <a:t>Factoring </a:t>
            </a:r>
          </a:p>
          <a:p>
            <a:pPr lvl="1"/>
            <a:r>
              <a:rPr lang="en-US" dirty="0" smtClean="0"/>
              <a:t>Unifying 2 literals of same sign within a clause </a:t>
            </a:r>
          </a:p>
          <a:p>
            <a:r>
              <a:rPr lang="en-US" dirty="0" smtClean="0"/>
              <a:t>Weighting </a:t>
            </a:r>
          </a:p>
          <a:p>
            <a:pPr lvl="1"/>
            <a:r>
              <a:rPr lang="en-US" dirty="0" smtClean="0"/>
              <a:t>Weight terms to affect ordering in the proof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OTTER Format</a:t>
            </a:r>
            <a:endParaRPr lang="en-US" dirty="0">
              <a:solidFill>
                <a:srgbClr val="FF0000"/>
              </a:solidFill>
            </a:endParaRPr>
          </a:p>
        </p:txBody>
      </p:sp>
      <p:sp>
        <p:nvSpPr>
          <p:cNvPr id="3" name="Content Placeholder 2"/>
          <p:cNvSpPr>
            <a:spLocks noGrp="1"/>
          </p:cNvSpPr>
          <p:nvPr>
            <p:ph idx="1"/>
          </p:nvPr>
        </p:nvSpPr>
        <p:spPr>
          <a:xfrm>
            <a:off x="457200" y="1066800"/>
            <a:ext cx="8229600" cy="5791200"/>
          </a:xfrm>
        </p:spPr>
        <p:txBody>
          <a:bodyPr>
            <a:normAutofit fontScale="62500" lnSpcReduction="20000"/>
          </a:bodyPr>
          <a:lstStyle/>
          <a:p>
            <a:r>
              <a:rPr lang="en-US" dirty="0" smtClean="0"/>
              <a:t>Set parameters of the system </a:t>
            </a:r>
          </a:p>
          <a:p>
            <a:r>
              <a:rPr lang="en-US" dirty="0" smtClean="0"/>
              <a:t>Give general formulas </a:t>
            </a:r>
          </a:p>
          <a:p>
            <a:r>
              <a:rPr lang="en-US" dirty="0" smtClean="0"/>
              <a:t>Give set of support (facts and formulas used in every step of proof) </a:t>
            </a:r>
          </a:p>
          <a:p>
            <a:r>
              <a:rPr lang="en-US" dirty="0" smtClean="0"/>
              <a:t>``%'' is used at the beginning of a comment line. </a:t>
            </a:r>
          </a:p>
          <a:p>
            <a:r>
              <a:rPr lang="en-US" dirty="0" smtClean="0"/>
              <a:t>OPTIONS </a:t>
            </a:r>
          </a:p>
          <a:p>
            <a:pPr lvl="1"/>
            <a:r>
              <a:rPr lang="en-US" dirty="0" smtClean="0"/>
              <a:t>set(</a:t>
            </a:r>
            <a:r>
              <a:rPr lang="en-US" dirty="0" err="1" smtClean="0"/>
              <a:t>ur_res</a:t>
            </a:r>
            <a:r>
              <a:rPr lang="en-US" dirty="0" smtClean="0"/>
              <a:t>)                              % or other inference mechanisms, if not auto</a:t>
            </a:r>
          </a:p>
          <a:p>
            <a:pPr lvl="1"/>
            <a:r>
              <a:rPr lang="en-US" dirty="0" smtClean="0"/>
              <a:t>assign(</a:t>
            </a:r>
            <a:r>
              <a:rPr lang="en-US" dirty="0" err="1" smtClean="0"/>
              <a:t>max_mem</a:t>
            </a:r>
            <a:r>
              <a:rPr lang="en-US" dirty="0" smtClean="0"/>
              <a:t>, 1500)      % use at most 1.5 megabytes</a:t>
            </a:r>
          </a:p>
          <a:p>
            <a:pPr lvl="1"/>
            <a:r>
              <a:rPr lang="en-US" dirty="0" smtClean="0"/>
              <a:t>assign(</a:t>
            </a:r>
            <a:r>
              <a:rPr lang="en-US" dirty="0" err="1" smtClean="0"/>
              <a:t>max_seconds</a:t>
            </a:r>
            <a:r>
              <a:rPr lang="en-US" dirty="0" smtClean="0"/>
              <a:t>, 1800) % time limit of 30 CPU minutes </a:t>
            </a:r>
          </a:p>
          <a:p>
            <a:r>
              <a:rPr lang="en-US" dirty="0" smtClean="0"/>
              <a:t>FORMULA LIST </a:t>
            </a:r>
          </a:p>
          <a:p>
            <a:pPr lvl="1"/>
            <a:r>
              <a:rPr lang="en-US" dirty="0" err="1" smtClean="0"/>
              <a:t>formula_list</a:t>
            </a:r>
            <a:r>
              <a:rPr lang="en-US" dirty="0" smtClean="0"/>
              <a:t>(?).                       % "?" is either "</a:t>
            </a:r>
            <a:r>
              <a:rPr lang="en-US" dirty="0" err="1" smtClean="0"/>
              <a:t>sos</a:t>
            </a:r>
            <a:r>
              <a:rPr lang="en-US" dirty="0" smtClean="0"/>
              <a:t>" or "usable".</a:t>
            </a:r>
          </a:p>
          <a:p>
            <a:pPr lvl="1"/>
            <a:r>
              <a:rPr lang="en-US" dirty="0" smtClean="0"/>
              <a:t>... - facts and rules</a:t>
            </a:r>
          </a:p>
          <a:p>
            <a:pPr lvl="1"/>
            <a:r>
              <a:rPr lang="en-US" dirty="0" err="1" smtClean="0"/>
              <a:t>end_of_list</a:t>
            </a:r>
            <a:r>
              <a:rPr lang="en-US" dirty="0" smtClean="0"/>
              <a:t>. </a:t>
            </a:r>
          </a:p>
          <a:p>
            <a:r>
              <a:rPr lang="en-US" dirty="0" smtClean="0"/>
              <a:t>SYNTAX </a:t>
            </a:r>
          </a:p>
          <a:p>
            <a:pPr lvl="1"/>
            <a:r>
              <a:rPr lang="en-US" dirty="0" smtClean="0"/>
              <a:t>All clauses and other statements end with"." </a:t>
            </a:r>
          </a:p>
          <a:p>
            <a:pPr lvl="1"/>
            <a:r>
              <a:rPr lang="en-US" dirty="0" smtClean="0"/>
              <a:t>&amp; = and </a:t>
            </a:r>
          </a:p>
          <a:p>
            <a:pPr lvl="1"/>
            <a:r>
              <a:rPr lang="en-US" dirty="0" smtClean="0"/>
              <a:t>| = or </a:t>
            </a:r>
          </a:p>
          <a:p>
            <a:pPr lvl="1"/>
            <a:r>
              <a:rPr lang="en-US" dirty="0" smtClean="0"/>
              <a:t>(all x all y ()) </a:t>
            </a:r>
          </a:p>
          <a:p>
            <a:pPr lvl="1"/>
            <a:r>
              <a:rPr lang="en-US" dirty="0" smtClean="0"/>
              <a:t>(exists x exists y ()) </a:t>
            </a:r>
          </a:p>
          <a:p>
            <a:pPr lvl="1"/>
            <a:r>
              <a:rPr lang="en-US" dirty="0" smtClean="0"/>
              <a:t>- = not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OTTER Format</a:t>
            </a:r>
            <a:endParaRPr lang="en-US" dirty="0">
              <a:solidFill>
                <a:srgbClr val="FF0000"/>
              </a:solidFill>
            </a:endParaRPr>
          </a:p>
        </p:txBody>
      </p:sp>
      <p:sp>
        <p:nvSpPr>
          <p:cNvPr id="3" name="Content Placeholder 2"/>
          <p:cNvSpPr>
            <a:spLocks noGrp="1"/>
          </p:cNvSpPr>
          <p:nvPr>
            <p:ph idx="1"/>
          </p:nvPr>
        </p:nvSpPr>
        <p:spPr>
          <a:xfrm>
            <a:off x="457200" y="1066800"/>
            <a:ext cx="8686800" cy="5791200"/>
          </a:xfrm>
        </p:spPr>
        <p:txBody>
          <a:bodyPr>
            <a:normAutofit fontScale="70000" lnSpcReduction="20000"/>
          </a:bodyPr>
          <a:lstStyle/>
          <a:p>
            <a:r>
              <a:rPr lang="en-US" dirty="0" smtClean="0"/>
              <a:t>OTTER is not case sensitive. If a symbol is quantified, it is a variable. Otherwise, it is a predicate, function or constant. </a:t>
            </a:r>
          </a:p>
          <a:p>
            <a:r>
              <a:rPr lang="en-US" dirty="0" smtClean="0"/>
              <a:t>Put the negated goal in the </a:t>
            </a:r>
            <a:r>
              <a:rPr lang="en-US" dirty="0" err="1" smtClean="0"/>
              <a:t>sos</a:t>
            </a:r>
            <a:r>
              <a:rPr lang="en-US" dirty="0" smtClean="0"/>
              <a:t> list. </a:t>
            </a:r>
          </a:p>
          <a:p>
            <a:r>
              <a:rPr lang="en-US" dirty="0" smtClean="0"/>
              <a:t>OTTER will keep going until </a:t>
            </a:r>
            <a:r>
              <a:rPr lang="en-US" dirty="0" err="1" smtClean="0"/>
              <a:t>sos</a:t>
            </a:r>
            <a:r>
              <a:rPr lang="en-US" dirty="0" smtClean="0"/>
              <a:t> is empty</a:t>
            </a:r>
          </a:p>
          <a:p>
            <a:pPr lvl="1"/>
            <a:r>
              <a:rPr lang="en-US" dirty="0" smtClean="0"/>
              <a:t>Use clause in </a:t>
            </a:r>
            <a:r>
              <a:rPr lang="en-US" dirty="0" err="1" smtClean="0"/>
              <a:t>sos</a:t>
            </a:r>
            <a:r>
              <a:rPr lang="en-US" dirty="0" smtClean="0"/>
              <a:t> to make inferences (with clauses in usable list)</a:t>
            </a:r>
          </a:p>
          <a:p>
            <a:pPr lvl="1"/>
            <a:r>
              <a:rPr lang="en-US" dirty="0" smtClean="0"/>
              <a:t>Move used clause to usable </a:t>
            </a:r>
          </a:p>
          <a:p>
            <a:r>
              <a:rPr lang="en-US" dirty="0" smtClean="0"/>
              <a:t>For answer extraction use $answer(literal). </a:t>
            </a:r>
          </a:p>
          <a:p>
            <a:r>
              <a:rPr lang="en-US" dirty="0" smtClean="0"/>
              <a:t>OTTER output contains</a:t>
            </a:r>
          </a:p>
          <a:p>
            <a:pPr lvl="1"/>
            <a:r>
              <a:rPr lang="en-US" dirty="0" smtClean="0"/>
              <a:t>List of clauses from original database</a:t>
            </a:r>
          </a:p>
          <a:p>
            <a:pPr lvl="1"/>
            <a:r>
              <a:rPr lang="en-US" dirty="0" smtClean="0"/>
              <a:t>List of new clauses with parent and resolution strategy</a:t>
            </a:r>
          </a:p>
          <a:p>
            <a:pPr lvl="1"/>
            <a:r>
              <a:rPr lang="en-US" i="1" dirty="0" err="1" smtClean="0"/>
              <a:t>ur</a:t>
            </a:r>
            <a:r>
              <a:rPr lang="en-US" i="1" dirty="0" smtClean="0"/>
              <a:t>, 4, 1</a:t>
            </a:r>
            <a:r>
              <a:rPr lang="en-US" dirty="0" smtClean="0"/>
              <a:t> above(B, A).</a:t>
            </a:r>
          </a:p>
          <a:p>
            <a:pPr lvl="1"/>
            <a:r>
              <a:rPr lang="en-US" dirty="0" smtClean="0"/>
              <a:t>If contradiction found </a:t>
            </a:r>
          </a:p>
          <a:p>
            <a:pPr>
              <a:buNone/>
            </a:pPr>
            <a:r>
              <a:rPr lang="en-US" dirty="0" smtClean="0"/>
              <a:t>          ------------------ PROOF -----------------------</a:t>
            </a:r>
          </a:p>
          <a:p>
            <a:pPr>
              <a:buNone/>
            </a:pPr>
            <a:r>
              <a:rPr lang="en-US" dirty="0" smtClean="0"/>
              <a:t>		- list of options used</a:t>
            </a:r>
          </a:p>
          <a:p>
            <a:pPr>
              <a:buNone/>
            </a:pPr>
            <a:r>
              <a:rPr lang="en-US" dirty="0" smtClean="0"/>
              <a:t>             - stats</a:t>
            </a:r>
          </a:p>
          <a:p>
            <a:pPr>
              <a:buNone/>
            </a:pPr>
            <a:r>
              <a:rPr lang="en-US" dirty="0" smtClean="0"/>
              <a:t>	- If no contradiction found and no clauses left to resolve “</a:t>
            </a:r>
            <a:r>
              <a:rPr lang="en-US" dirty="0" err="1" smtClean="0"/>
              <a:t>sos</a:t>
            </a:r>
            <a:r>
              <a:rPr lang="en-US" dirty="0" smtClean="0"/>
              <a:t> empty”</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OTTER Example</a:t>
            </a:r>
            <a:endParaRPr lang="en-US" dirty="0">
              <a:solidFill>
                <a:srgbClr val="FF0000"/>
              </a:solidFill>
            </a:endParaRPr>
          </a:p>
        </p:txBody>
      </p:sp>
      <p:sp>
        <p:nvSpPr>
          <p:cNvPr id="3" name="TextBox 2"/>
          <p:cNvSpPr txBox="1"/>
          <p:nvPr/>
        </p:nvSpPr>
        <p:spPr>
          <a:xfrm>
            <a:off x="381000" y="1752600"/>
            <a:ext cx="3844322" cy="4247317"/>
          </a:xfrm>
          <a:prstGeom prst="rect">
            <a:avLst/>
          </a:prstGeom>
          <a:noFill/>
        </p:spPr>
        <p:txBody>
          <a:bodyPr wrap="none" rtlCol="0">
            <a:spAutoFit/>
          </a:bodyPr>
          <a:lstStyle/>
          <a:p>
            <a:r>
              <a:rPr lang="en-US" dirty="0" smtClean="0"/>
              <a:t>Input:</a:t>
            </a:r>
          </a:p>
          <a:p>
            <a:endParaRPr lang="en-US" dirty="0" smtClean="0"/>
          </a:p>
          <a:p>
            <a:r>
              <a:rPr lang="en-US" dirty="0" smtClean="0"/>
              <a:t>set(</a:t>
            </a:r>
            <a:r>
              <a:rPr lang="en-US" dirty="0" err="1" smtClean="0"/>
              <a:t>ur_res</a:t>
            </a:r>
            <a:r>
              <a:rPr lang="en-US" dirty="0" smtClean="0"/>
              <a:t>).</a:t>
            </a:r>
          </a:p>
          <a:p>
            <a:r>
              <a:rPr lang="en-US" dirty="0" smtClean="0"/>
              <a:t>set(</a:t>
            </a:r>
            <a:r>
              <a:rPr lang="en-US" dirty="0" err="1" smtClean="0"/>
              <a:t>hyper_res</a:t>
            </a:r>
            <a:r>
              <a:rPr lang="en-US" dirty="0" smtClean="0"/>
              <a:t>).</a:t>
            </a:r>
          </a:p>
          <a:p>
            <a:endParaRPr lang="en-US" dirty="0" smtClean="0"/>
          </a:p>
          <a:p>
            <a:r>
              <a:rPr lang="en-US" dirty="0" err="1" smtClean="0"/>
              <a:t>formula_list</a:t>
            </a:r>
            <a:r>
              <a:rPr lang="en-US" dirty="0" smtClean="0"/>
              <a:t>(usable).</a:t>
            </a:r>
          </a:p>
          <a:p>
            <a:r>
              <a:rPr lang="en-US" dirty="0" smtClean="0"/>
              <a:t>all x all y all z (</a:t>
            </a:r>
            <a:r>
              <a:rPr lang="en-US" dirty="0" err="1" smtClean="0"/>
              <a:t>sw</a:t>
            </a:r>
            <a:r>
              <a:rPr lang="en-US" dirty="0" smtClean="0"/>
              <a:t>(</a:t>
            </a:r>
            <a:r>
              <a:rPr lang="en-US" dirty="0" err="1" smtClean="0"/>
              <a:t>x,y</a:t>
            </a:r>
            <a:r>
              <a:rPr lang="en-US" dirty="0" smtClean="0"/>
              <a:t>) &amp; a(</a:t>
            </a:r>
            <a:r>
              <a:rPr lang="en-US" dirty="0" err="1" smtClean="0"/>
              <a:t>y,z</a:t>
            </a:r>
            <a:r>
              <a:rPr lang="en-US" dirty="0" smtClean="0"/>
              <a:t>) -&gt; a(</a:t>
            </a:r>
            <a:r>
              <a:rPr lang="en-US" dirty="0" err="1" smtClean="0"/>
              <a:t>x,z</a:t>
            </a:r>
            <a:r>
              <a:rPr lang="en-US" dirty="0" smtClean="0"/>
              <a:t>)).</a:t>
            </a:r>
          </a:p>
          <a:p>
            <a:r>
              <a:rPr lang="en-US" dirty="0" err="1" smtClean="0"/>
              <a:t>end_of_list</a:t>
            </a:r>
            <a:r>
              <a:rPr lang="en-US" dirty="0" smtClean="0"/>
              <a:t>.</a:t>
            </a:r>
          </a:p>
          <a:p>
            <a:endParaRPr lang="en-US" dirty="0" smtClean="0"/>
          </a:p>
          <a:p>
            <a:r>
              <a:rPr lang="en-US" dirty="0" err="1" smtClean="0"/>
              <a:t>formula_list</a:t>
            </a:r>
            <a:r>
              <a:rPr lang="en-US" dirty="0" smtClean="0"/>
              <a:t>(</a:t>
            </a:r>
            <a:r>
              <a:rPr lang="en-US" dirty="0" err="1" smtClean="0"/>
              <a:t>sos</a:t>
            </a:r>
            <a:r>
              <a:rPr lang="en-US" dirty="0" smtClean="0"/>
              <a:t>).</a:t>
            </a:r>
          </a:p>
          <a:p>
            <a:r>
              <a:rPr lang="en-US" dirty="0" smtClean="0"/>
              <a:t>all x all y (a(</a:t>
            </a:r>
            <a:r>
              <a:rPr lang="en-US" dirty="0" err="1" smtClean="0"/>
              <a:t>x,y</a:t>
            </a:r>
            <a:r>
              <a:rPr lang="en-US" dirty="0" smtClean="0"/>
              <a:t>) -&gt; r(x, ph(y))).</a:t>
            </a:r>
          </a:p>
          <a:p>
            <a:r>
              <a:rPr lang="en-US" dirty="0" err="1" smtClean="0"/>
              <a:t>sw</a:t>
            </a:r>
            <a:r>
              <a:rPr lang="en-US" dirty="0" smtClean="0"/>
              <a:t>(Sally, Morton).</a:t>
            </a:r>
          </a:p>
          <a:p>
            <a:r>
              <a:rPr lang="en-US" dirty="0" smtClean="0"/>
              <a:t>a(Morton, </a:t>
            </a:r>
            <a:r>
              <a:rPr lang="en-US" dirty="0" err="1" smtClean="0"/>
              <a:t>StudentUnion</a:t>
            </a:r>
            <a:r>
              <a:rPr lang="en-US" dirty="0" smtClean="0"/>
              <a:t>).</a:t>
            </a:r>
          </a:p>
          <a:p>
            <a:r>
              <a:rPr lang="en-US" dirty="0" smtClean="0"/>
              <a:t>-(exists x (r(Sally, x))).</a:t>
            </a:r>
          </a:p>
          <a:p>
            <a:r>
              <a:rPr lang="en-US" dirty="0" err="1" smtClean="0"/>
              <a:t>end_of_list</a:t>
            </a:r>
            <a:r>
              <a:rPr lang="en-US" dirty="0" smtClean="0"/>
              <a:t>. </a:t>
            </a:r>
            <a:endParaRPr lang="en-US" dirty="0"/>
          </a:p>
        </p:txBody>
      </p:sp>
      <p:sp>
        <p:nvSpPr>
          <p:cNvPr id="4" name="TextBox 3"/>
          <p:cNvSpPr txBox="1"/>
          <p:nvPr/>
        </p:nvSpPr>
        <p:spPr>
          <a:xfrm>
            <a:off x="4724400" y="948690"/>
            <a:ext cx="4419600" cy="5909310"/>
          </a:xfrm>
          <a:prstGeom prst="rect">
            <a:avLst/>
          </a:prstGeom>
          <a:noFill/>
        </p:spPr>
        <p:txBody>
          <a:bodyPr wrap="square" rtlCol="0">
            <a:spAutoFit/>
          </a:bodyPr>
          <a:lstStyle/>
          <a:p>
            <a:r>
              <a:rPr lang="en-US" dirty="0" smtClean="0"/>
              <a:t>Output:</a:t>
            </a:r>
          </a:p>
          <a:p>
            <a:endParaRPr lang="en-US" dirty="0" smtClean="0"/>
          </a:p>
          <a:p>
            <a:r>
              <a:rPr lang="en-US" dirty="0" smtClean="0"/>
              <a:t>----- Otter 3.0.4, August 1995 -----</a:t>
            </a:r>
          </a:p>
          <a:p>
            <a:r>
              <a:rPr lang="en-US" dirty="0" smtClean="0"/>
              <a:t>The job was started by …</a:t>
            </a:r>
          </a:p>
          <a:p>
            <a:r>
              <a:rPr lang="en-US" dirty="0" smtClean="0"/>
              <a:t>set(</a:t>
            </a:r>
            <a:r>
              <a:rPr lang="en-US" dirty="0" err="1" smtClean="0"/>
              <a:t>ur_res</a:t>
            </a:r>
            <a:r>
              <a:rPr lang="en-US" dirty="0" smtClean="0"/>
              <a:t>).</a:t>
            </a:r>
          </a:p>
          <a:p>
            <a:r>
              <a:rPr lang="en-US" dirty="0" smtClean="0"/>
              <a:t>set(</a:t>
            </a:r>
            <a:r>
              <a:rPr lang="en-US" dirty="0" err="1" smtClean="0"/>
              <a:t>hyper_res</a:t>
            </a:r>
            <a:r>
              <a:rPr lang="en-US" dirty="0" smtClean="0"/>
              <a:t>).</a:t>
            </a:r>
          </a:p>
          <a:p>
            <a:endParaRPr lang="en-US" dirty="0" smtClean="0"/>
          </a:p>
          <a:p>
            <a:r>
              <a:rPr lang="en-US" dirty="0" smtClean="0"/>
              <a:t>-------&gt; usable </a:t>
            </a:r>
            <a:r>
              <a:rPr lang="en-US" dirty="0" err="1" smtClean="0"/>
              <a:t>clausifies</a:t>
            </a:r>
            <a:r>
              <a:rPr lang="en-US" dirty="0" smtClean="0"/>
              <a:t> to:</a:t>
            </a:r>
          </a:p>
          <a:p>
            <a:endParaRPr lang="en-US" dirty="0" smtClean="0"/>
          </a:p>
          <a:p>
            <a:r>
              <a:rPr lang="en-US" dirty="0" smtClean="0"/>
              <a:t>list(usable).</a:t>
            </a:r>
          </a:p>
          <a:p>
            <a:r>
              <a:rPr lang="en-US" dirty="0" smtClean="0"/>
              <a:t>1 [] -</a:t>
            </a:r>
            <a:r>
              <a:rPr lang="en-US" dirty="0" err="1" smtClean="0"/>
              <a:t>sw</a:t>
            </a:r>
            <a:r>
              <a:rPr lang="en-US" dirty="0" smtClean="0"/>
              <a:t>(</a:t>
            </a:r>
            <a:r>
              <a:rPr lang="en-US" dirty="0" err="1" smtClean="0"/>
              <a:t>x,y</a:t>
            </a:r>
            <a:r>
              <a:rPr lang="en-US" dirty="0" smtClean="0"/>
              <a:t>)| -a(</a:t>
            </a:r>
            <a:r>
              <a:rPr lang="en-US" dirty="0" err="1" smtClean="0"/>
              <a:t>y,z</a:t>
            </a:r>
            <a:r>
              <a:rPr lang="en-US" dirty="0" smtClean="0"/>
              <a:t>)|a(</a:t>
            </a:r>
            <a:r>
              <a:rPr lang="en-US" dirty="0" err="1" smtClean="0"/>
              <a:t>x,z</a:t>
            </a:r>
            <a:r>
              <a:rPr lang="en-US" dirty="0" smtClean="0"/>
              <a:t>).</a:t>
            </a:r>
          </a:p>
          <a:p>
            <a:r>
              <a:rPr lang="en-US" dirty="0" err="1" smtClean="0"/>
              <a:t>end_of_list</a:t>
            </a:r>
            <a:r>
              <a:rPr lang="en-US" dirty="0" smtClean="0"/>
              <a:t>.</a:t>
            </a:r>
          </a:p>
          <a:p>
            <a:endParaRPr lang="en-US" dirty="0" smtClean="0"/>
          </a:p>
          <a:p>
            <a:r>
              <a:rPr lang="en-US" dirty="0" smtClean="0"/>
              <a:t>-------&gt; </a:t>
            </a:r>
            <a:r>
              <a:rPr lang="en-US" dirty="0" err="1" smtClean="0"/>
              <a:t>sos</a:t>
            </a:r>
            <a:r>
              <a:rPr lang="en-US" dirty="0" smtClean="0"/>
              <a:t> </a:t>
            </a:r>
            <a:r>
              <a:rPr lang="en-US" dirty="0" err="1" smtClean="0"/>
              <a:t>clausifies</a:t>
            </a:r>
            <a:r>
              <a:rPr lang="en-US" dirty="0" smtClean="0"/>
              <a:t> to:</a:t>
            </a:r>
          </a:p>
          <a:p>
            <a:r>
              <a:rPr lang="en-US" dirty="0" smtClean="0"/>
              <a:t>list(</a:t>
            </a:r>
            <a:r>
              <a:rPr lang="en-US" dirty="0" err="1" smtClean="0"/>
              <a:t>sos</a:t>
            </a:r>
            <a:r>
              <a:rPr lang="en-US" dirty="0" smtClean="0"/>
              <a:t>).</a:t>
            </a:r>
          </a:p>
          <a:p>
            <a:r>
              <a:rPr lang="en-US" dirty="0" smtClean="0"/>
              <a:t>2 [] -a(</a:t>
            </a:r>
            <a:r>
              <a:rPr lang="en-US" dirty="0" err="1" smtClean="0"/>
              <a:t>x,y</a:t>
            </a:r>
            <a:r>
              <a:rPr lang="en-US" dirty="0" smtClean="0"/>
              <a:t>)|r(</a:t>
            </a:r>
            <a:r>
              <a:rPr lang="en-US" dirty="0" err="1" smtClean="0"/>
              <a:t>x,ph</a:t>
            </a:r>
            <a:r>
              <a:rPr lang="en-US" dirty="0" smtClean="0"/>
              <a:t>(y)).</a:t>
            </a:r>
          </a:p>
          <a:p>
            <a:r>
              <a:rPr lang="en-US" dirty="0" smtClean="0"/>
              <a:t>3 [] </a:t>
            </a:r>
            <a:r>
              <a:rPr lang="en-US" dirty="0" err="1" smtClean="0"/>
              <a:t>sw</a:t>
            </a:r>
            <a:r>
              <a:rPr lang="en-US" dirty="0" smtClean="0"/>
              <a:t>(</a:t>
            </a:r>
            <a:r>
              <a:rPr lang="en-US" dirty="0" err="1" smtClean="0"/>
              <a:t>Sally,Morton</a:t>
            </a:r>
            <a:r>
              <a:rPr lang="en-US" dirty="0" smtClean="0"/>
              <a:t>).</a:t>
            </a:r>
          </a:p>
          <a:p>
            <a:r>
              <a:rPr lang="en-US" dirty="0" smtClean="0"/>
              <a:t>4 [] a(</a:t>
            </a:r>
            <a:r>
              <a:rPr lang="en-US" dirty="0" err="1" smtClean="0"/>
              <a:t>Morton,StudentUnion</a:t>
            </a:r>
            <a:r>
              <a:rPr lang="en-US" dirty="0" smtClean="0"/>
              <a:t>).</a:t>
            </a:r>
          </a:p>
          <a:p>
            <a:r>
              <a:rPr lang="en-US" dirty="0" smtClean="0"/>
              <a:t>5 [] -r(</a:t>
            </a:r>
            <a:r>
              <a:rPr lang="en-US" dirty="0" err="1" smtClean="0"/>
              <a:t>Sally,x</a:t>
            </a:r>
            <a:r>
              <a:rPr lang="en-US" dirty="0" smtClean="0"/>
              <a:t>).</a:t>
            </a:r>
          </a:p>
          <a:p>
            <a:r>
              <a:rPr lang="en-US" dirty="0" err="1" smtClean="0"/>
              <a:t>end_of_list</a:t>
            </a:r>
            <a:r>
              <a:rPr lang="en-US" dirty="0" smtClean="0"/>
              <a:t>.</a:t>
            </a:r>
          </a:p>
          <a:p>
            <a:r>
              <a:rPr lang="en-US" dirty="0" smtClean="0"/>
              <a:t>======= end of input processing =======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solidFill>
                  <a:srgbClr val="FF0000"/>
                </a:solidFill>
              </a:rPr>
              <a:t>OTTER Example</a:t>
            </a:r>
            <a:endParaRPr lang="en-US" dirty="0">
              <a:solidFill>
                <a:srgbClr val="FF0000"/>
              </a:solidFill>
            </a:endParaRPr>
          </a:p>
        </p:txBody>
      </p:sp>
      <p:sp>
        <p:nvSpPr>
          <p:cNvPr id="3" name="TextBox 2"/>
          <p:cNvSpPr txBox="1"/>
          <p:nvPr/>
        </p:nvSpPr>
        <p:spPr>
          <a:xfrm>
            <a:off x="0" y="914400"/>
            <a:ext cx="5885329" cy="2862322"/>
          </a:xfrm>
          <a:prstGeom prst="rect">
            <a:avLst/>
          </a:prstGeom>
          <a:noFill/>
        </p:spPr>
        <p:txBody>
          <a:bodyPr wrap="none" rtlCol="0">
            <a:spAutoFit/>
          </a:bodyPr>
          <a:lstStyle/>
          <a:p>
            <a:r>
              <a:rPr lang="en-US" dirty="0" smtClean="0"/>
              <a:t>=========== start of search ===========</a:t>
            </a:r>
          </a:p>
          <a:p>
            <a:r>
              <a:rPr lang="en-US" dirty="0" smtClean="0"/>
              <a:t>given clause #1: (wt=3) 3 [] </a:t>
            </a:r>
            <a:r>
              <a:rPr lang="en-US" dirty="0" err="1" smtClean="0"/>
              <a:t>sw</a:t>
            </a:r>
            <a:r>
              <a:rPr lang="en-US" dirty="0" smtClean="0"/>
              <a:t>(</a:t>
            </a:r>
            <a:r>
              <a:rPr lang="en-US" dirty="0" err="1" smtClean="0"/>
              <a:t>Sally,Morton</a:t>
            </a:r>
            <a:r>
              <a:rPr lang="en-US" dirty="0" smtClean="0"/>
              <a:t>).</a:t>
            </a:r>
          </a:p>
          <a:p>
            <a:r>
              <a:rPr lang="en-US" dirty="0" smtClean="0"/>
              <a:t>given clause #2: (wt=3) 4 [] a(</a:t>
            </a:r>
            <a:r>
              <a:rPr lang="en-US" dirty="0" err="1" smtClean="0"/>
              <a:t>Morton,StudentUnion</a:t>
            </a:r>
            <a:r>
              <a:rPr lang="en-US" dirty="0" smtClean="0"/>
              <a:t>).</a:t>
            </a:r>
          </a:p>
          <a:p>
            <a:r>
              <a:rPr lang="en-US" dirty="0" smtClean="0"/>
              <a:t>** KEPT (pick-wt=3): 6 [hyper,4,1,3] a(</a:t>
            </a:r>
            <a:r>
              <a:rPr lang="en-US" dirty="0" err="1" smtClean="0"/>
              <a:t>Sally,StudentUnion</a:t>
            </a:r>
            <a:r>
              <a:rPr lang="en-US" dirty="0" smtClean="0"/>
              <a:t>).</a:t>
            </a:r>
          </a:p>
          <a:p>
            <a:r>
              <a:rPr lang="en-US" dirty="0" smtClean="0"/>
              <a:t>given clause #3: (wt=3) 5 [] -r(</a:t>
            </a:r>
            <a:r>
              <a:rPr lang="en-US" dirty="0" err="1" smtClean="0"/>
              <a:t>Sally,x</a:t>
            </a:r>
            <a:r>
              <a:rPr lang="en-US" dirty="0" smtClean="0"/>
              <a:t>).</a:t>
            </a:r>
          </a:p>
          <a:p>
            <a:r>
              <a:rPr lang="en-US" dirty="0" smtClean="0"/>
              <a:t>given clause #4: (wt=3) 6 [hyper,4,1,3] a(</a:t>
            </a:r>
            <a:r>
              <a:rPr lang="en-US" dirty="0" err="1" smtClean="0"/>
              <a:t>Sally,StudentUnion</a:t>
            </a:r>
            <a:r>
              <a:rPr lang="en-US" dirty="0" smtClean="0"/>
              <a:t>).</a:t>
            </a:r>
          </a:p>
          <a:p>
            <a:r>
              <a:rPr lang="en-US" dirty="0" smtClean="0"/>
              <a:t>given clause #5: (wt=7) 2 [] -a(</a:t>
            </a:r>
            <a:r>
              <a:rPr lang="en-US" dirty="0" err="1" smtClean="0"/>
              <a:t>x,y</a:t>
            </a:r>
            <a:r>
              <a:rPr lang="en-US" dirty="0" smtClean="0"/>
              <a:t>)|r(</a:t>
            </a:r>
            <a:r>
              <a:rPr lang="en-US" dirty="0" err="1" smtClean="0"/>
              <a:t>x,ph</a:t>
            </a:r>
            <a:r>
              <a:rPr lang="en-US" dirty="0" smtClean="0"/>
              <a:t>(y)).</a:t>
            </a:r>
          </a:p>
          <a:p>
            <a:r>
              <a:rPr lang="en-US" dirty="0" smtClean="0"/>
              <a:t>** KEPT (pick-wt=4): 7 [hyper,2,6] r(</a:t>
            </a:r>
            <a:r>
              <a:rPr lang="en-US" dirty="0" err="1" smtClean="0"/>
              <a:t>Sally,ph</a:t>
            </a:r>
            <a:r>
              <a:rPr lang="en-US" dirty="0" smtClean="0"/>
              <a:t>(</a:t>
            </a:r>
            <a:r>
              <a:rPr lang="en-US" dirty="0" err="1" smtClean="0"/>
              <a:t>StudentUnion</a:t>
            </a:r>
            <a:r>
              <a:rPr lang="en-US" dirty="0" smtClean="0"/>
              <a:t>)).</a:t>
            </a:r>
          </a:p>
          <a:p>
            <a:r>
              <a:rPr lang="en-US" dirty="0" smtClean="0"/>
              <a:t>----&gt; UNIT CONFLICT at 0.08 sec ----&gt; 8 [binary,7.1,5.1] $F. </a:t>
            </a:r>
          </a:p>
          <a:p>
            <a:r>
              <a:rPr lang="en-US" dirty="0" smtClean="0"/>
              <a:t>Length of proof is 2. Level of proof is 2. </a:t>
            </a:r>
            <a:endParaRPr lang="en-US" dirty="0"/>
          </a:p>
        </p:txBody>
      </p:sp>
      <p:sp>
        <p:nvSpPr>
          <p:cNvPr id="4" name="TextBox 3"/>
          <p:cNvSpPr txBox="1"/>
          <p:nvPr/>
        </p:nvSpPr>
        <p:spPr>
          <a:xfrm>
            <a:off x="4724400" y="3441680"/>
            <a:ext cx="4419600" cy="3416320"/>
          </a:xfrm>
          <a:prstGeom prst="rect">
            <a:avLst/>
          </a:prstGeom>
          <a:noFill/>
        </p:spPr>
        <p:txBody>
          <a:bodyPr wrap="square" rtlCol="0">
            <a:spAutoFit/>
          </a:bodyPr>
          <a:lstStyle/>
          <a:p>
            <a:r>
              <a:rPr lang="en-US" dirty="0" smtClean="0"/>
              <a:t>---------------- PROOF ----------------</a:t>
            </a:r>
          </a:p>
          <a:p>
            <a:r>
              <a:rPr lang="en-US" dirty="0" smtClean="0"/>
              <a:t>1 [] -</a:t>
            </a:r>
            <a:r>
              <a:rPr lang="en-US" dirty="0" err="1" smtClean="0"/>
              <a:t>sw</a:t>
            </a:r>
            <a:r>
              <a:rPr lang="en-US" dirty="0" smtClean="0"/>
              <a:t>(</a:t>
            </a:r>
            <a:r>
              <a:rPr lang="en-US" dirty="0" err="1" smtClean="0"/>
              <a:t>x,y</a:t>
            </a:r>
            <a:r>
              <a:rPr lang="en-US" dirty="0" smtClean="0"/>
              <a:t>)| -a(</a:t>
            </a:r>
            <a:r>
              <a:rPr lang="en-US" dirty="0" err="1" smtClean="0"/>
              <a:t>y,z</a:t>
            </a:r>
            <a:r>
              <a:rPr lang="en-US" dirty="0" smtClean="0"/>
              <a:t>)|a(</a:t>
            </a:r>
            <a:r>
              <a:rPr lang="en-US" dirty="0" err="1" smtClean="0"/>
              <a:t>x,z</a:t>
            </a:r>
            <a:r>
              <a:rPr lang="en-US" dirty="0" smtClean="0"/>
              <a:t>).</a:t>
            </a:r>
          </a:p>
          <a:p>
            <a:r>
              <a:rPr lang="en-US" dirty="0" smtClean="0"/>
              <a:t>2 [] -a(</a:t>
            </a:r>
            <a:r>
              <a:rPr lang="en-US" dirty="0" err="1" smtClean="0"/>
              <a:t>x,y</a:t>
            </a:r>
            <a:r>
              <a:rPr lang="en-US" dirty="0" smtClean="0"/>
              <a:t>)|r(</a:t>
            </a:r>
            <a:r>
              <a:rPr lang="en-US" dirty="0" err="1" smtClean="0"/>
              <a:t>x,ph</a:t>
            </a:r>
            <a:r>
              <a:rPr lang="en-US" dirty="0" smtClean="0"/>
              <a:t>(y)).</a:t>
            </a:r>
          </a:p>
          <a:p>
            <a:r>
              <a:rPr lang="en-US" dirty="0" smtClean="0"/>
              <a:t>3 [] </a:t>
            </a:r>
            <a:r>
              <a:rPr lang="en-US" dirty="0" err="1" smtClean="0"/>
              <a:t>sw</a:t>
            </a:r>
            <a:r>
              <a:rPr lang="en-US" dirty="0" smtClean="0"/>
              <a:t>(</a:t>
            </a:r>
            <a:r>
              <a:rPr lang="en-US" dirty="0" err="1" smtClean="0"/>
              <a:t>Sally,Morton</a:t>
            </a:r>
            <a:r>
              <a:rPr lang="en-US" dirty="0" smtClean="0"/>
              <a:t>).</a:t>
            </a:r>
          </a:p>
          <a:p>
            <a:r>
              <a:rPr lang="en-US" dirty="0" smtClean="0"/>
              <a:t>4 [] a(</a:t>
            </a:r>
            <a:r>
              <a:rPr lang="en-US" dirty="0" err="1" smtClean="0"/>
              <a:t>Morton,StudentUnion</a:t>
            </a:r>
            <a:r>
              <a:rPr lang="en-US" dirty="0" smtClean="0"/>
              <a:t>).</a:t>
            </a:r>
          </a:p>
          <a:p>
            <a:r>
              <a:rPr lang="en-US" dirty="0" smtClean="0"/>
              <a:t>5 [] -r(</a:t>
            </a:r>
            <a:r>
              <a:rPr lang="en-US" dirty="0" err="1" smtClean="0"/>
              <a:t>Sally,x</a:t>
            </a:r>
            <a:r>
              <a:rPr lang="en-US" dirty="0" smtClean="0"/>
              <a:t>).</a:t>
            </a:r>
          </a:p>
          <a:p>
            <a:r>
              <a:rPr lang="en-US" dirty="0" smtClean="0"/>
              <a:t>6 [hyper,4,1,3] a(</a:t>
            </a:r>
            <a:r>
              <a:rPr lang="en-US" dirty="0" err="1" smtClean="0"/>
              <a:t>Sally,StudentUnion</a:t>
            </a:r>
            <a:r>
              <a:rPr lang="en-US" dirty="0" smtClean="0"/>
              <a:t>).</a:t>
            </a:r>
          </a:p>
          <a:p>
            <a:r>
              <a:rPr lang="en-US" dirty="0" smtClean="0"/>
              <a:t>7 [hyper,2,6] r(</a:t>
            </a:r>
            <a:r>
              <a:rPr lang="en-US" dirty="0" err="1" smtClean="0"/>
              <a:t>Sally,ph</a:t>
            </a:r>
            <a:r>
              <a:rPr lang="en-US" dirty="0" smtClean="0"/>
              <a:t>(</a:t>
            </a:r>
            <a:r>
              <a:rPr lang="en-US" dirty="0" err="1" smtClean="0"/>
              <a:t>StudentUnion</a:t>
            </a:r>
            <a:r>
              <a:rPr lang="en-US" dirty="0" smtClean="0"/>
              <a:t>)).</a:t>
            </a:r>
          </a:p>
          <a:p>
            <a:r>
              <a:rPr lang="en-US" dirty="0" smtClean="0"/>
              <a:t>8 [binary,7.1,5.1] $F.</a:t>
            </a:r>
          </a:p>
          <a:p>
            <a:r>
              <a:rPr lang="en-US" dirty="0" smtClean="0"/>
              <a:t>------------ end of proof -------------</a:t>
            </a:r>
          </a:p>
          <a:p>
            <a:r>
              <a:rPr lang="en-US" dirty="0" smtClean="0"/>
              <a:t>Search stopped by </a:t>
            </a:r>
            <a:r>
              <a:rPr lang="en-US" dirty="0" err="1" smtClean="0"/>
              <a:t>max_proofs</a:t>
            </a:r>
            <a:r>
              <a:rPr lang="en-US" dirty="0" smtClean="0"/>
              <a:t> option.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OTTER Input Using $Answer</a:t>
            </a:r>
            <a:endParaRPr lang="en-US" dirty="0">
              <a:solidFill>
                <a:srgbClr val="FF0000"/>
              </a:solidFill>
            </a:endParaRPr>
          </a:p>
        </p:txBody>
      </p:sp>
      <p:sp>
        <p:nvSpPr>
          <p:cNvPr id="3" name="TextBox 2"/>
          <p:cNvSpPr txBox="1"/>
          <p:nvPr/>
        </p:nvSpPr>
        <p:spPr>
          <a:xfrm>
            <a:off x="381000" y="1752600"/>
            <a:ext cx="4218912" cy="4247317"/>
          </a:xfrm>
          <a:prstGeom prst="rect">
            <a:avLst/>
          </a:prstGeom>
          <a:noFill/>
        </p:spPr>
        <p:txBody>
          <a:bodyPr wrap="none" rtlCol="0">
            <a:spAutoFit/>
          </a:bodyPr>
          <a:lstStyle/>
          <a:p>
            <a:r>
              <a:rPr lang="en-US" dirty="0" smtClean="0"/>
              <a:t>Input:</a:t>
            </a:r>
          </a:p>
          <a:p>
            <a:endParaRPr lang="en-US" dirty="0" smtClean="0"/>
          </a:p>
          <a:p>
            <a:r>
              <a:rPr lang="en-US" dirty="0" smtClean="0"/>
              <a:t>set(</a:t>
            </a:r>
            <a:r>
              <a:rPr lang="en-US" dirty="0" err="1" smtClean="0"/>
              <a:t>ur_res</a:t>
            </a:r>
            <a:r>
              <a:rPr lang="en-US" dirty="0" smtClean="0"/>
              <a:t>).</a:t>
            </a:r>
          </a:p>
          <a:p>
            <a:r>
              <a:rPr lang="en-US" dirty="0" smtClean="0"/>
              <a:t>set(</a:t>
            </a:r>
            <a:r>
              <a:rPr lang="en-US" dirty="0" err="1" smtClean="0"/>
              <a:t>hyper_res</a:t>
            </a:r>
            <a:r>
              <a:rPr lang="en-US" dirty="0" smtClean="0"/>
              <a:t>).</a:t>
            </a:r>
          </a:p>
          <a:p>
            <a:endParaRPr lang="en-US" dirty="0" smtClean="0"/>
          </a:p>
          <a:p>
            <a:r>
              <a:rPr lang="en-US" dirty="0" err="1" smtClean="0"/>
              <a:t>formula_list</a:t>
            </a:r>
            <a:r>
              <a:rPr lang="en-US" dirty="0" smtClean="0"/>
              <a:t>(usable).</a:t>
            </a:r>
          </a:p>
          <a:p>
            <a:r>
              <a:rPr lang="en-US" dirty="0" smtClean="0"/>
              <a:t>all x all y all z (</a:t>
            </a:r>
            <a:r>
              <a:rPr lang="en-US" dirty="0" err="1" smtClean="0"/>
              <a:t>sw</a:t>
            </a:r>
            <a:r>
              <a:rPr lang="en-US" dirty="0" smtClean="0"/>
              <a:t>(</a:t>
            </a:r>
            <a:r>
              <a:rPr lang="en-US" dirty="0" err="1" smtClean="0"/>
              <a:t>x,y</a:t>
            </a:r>
            <a:r>
              <a:rPr lang="en-US" dirty="0" smtClean="0"/>
              <a:t>) &amp; a(</a:t>
            </a:r>
            <a:r>
              <a:rPr lang="en-US" dirty="0" err="1" smtClean="0"/>
              <a:t>y,z</a:t>
            </a:r>
            <a:r>
              <a:rPr lang="en-US" dirty="0" smtClean="0"/>
              <a:t>) -&gt; a(</a:t>
            </a:r>
            <a:r>
              <a:rPr lang="en-US" dirty="0" err="1" smtClean="0"/>
              <a:t>x,z</a:t>
            </a:r>
            <a:r>
              <a:rPr lang="en-US" dirty="0" smtClean="0"/>
              <a:t>)).</a:t>
            </a:r>
          </a:p>
          <a:p>
            <a:r>
              <a:rPr lang="en-US" dirty="0" err="1" smtClean="0"/>
              <a:t>end_of_list</a:t>
            </a:r>
            <a:r>
              <a:rPr lang="en-US" dirty="0" smtClean="0"/>
              <a:t>.</a:t>
            </a:r>
          </a:p>
          <a:p>
            <a:endParaRPr lang="en-US" dirty="0" smtClean="0"/>
          </a:p>
          <a:p>
            <a:r>
              <a:rPr lang="en-US" dirty="0" err="1" smtClean="0"/>
              <a:t>formula_list</a:t>
            </a:r>
            <a:r>
              <a:rPr lang="en-US" dirty="0" smtClean="0"/>
              <a:t>(</a:t>
            </a:r>
            <a:r>
              <a:rPr lang="en-US" dirty="0" err="1" smtClean="0"/>
              <a:t>sos</a:t>
            </a:r>
            <a:r>
              <a:rPr lang="en-US" dirty="0" smtClean="0"/>
              <a:t>).</a:t>
            </a:r>
          </a:p>
          <a:p>
            <a:r>
              <a:rPr lang="en-US" dirty="0" smtClean="0"/>
              <a:t>all x all y (a(</a:t>
            </a:r>
            <a:r>
              <a:rPr lang="en-US" dirty="0" err="1" smtClean="0"/>
              <a:t>x,y</a:t>
            </a:r>
            <a:r>
              <a:rPr lang="en-US" dirty="0" smtClean="0"/>
              <a:t>) -&gt; r(x, ph(y))).</a:t>
            </a:r>
          </a:p>
          <a:p>
            <a:r>
              <a:rPr lang="en-US" dirty="0" err="1" smtClean="0"/>
              <a:t>sw</a:t>
            </a:r>
            <a:r>
              <a:rPr lang="en-US" dirty="0" smtClean="0"/>
              <a:t>(Sally, Morton).</a:t>
            </a:r>
          </a:p>
          <a:p>
            <a:r>
              <a:rPr lang="en-US" dirty="0" smtClean="0"/>
              <a:t>a(Morton, </a:t>
            </a:r>
            <a:r>
              <a:rPr lang="en-US" dirty="0" err="1" smtClean="0"/>
              <a:t>StudentUnion</a:t>
            </a:r>
            <a:r>
              <a:rPr lang="en-US" dirty="0" smtClean="0"/>
              <a:t>).</a:t>
            </a:r>
          </a:p>
          <a:p>
            <a:r>
              <a:rPr lang="en-US" dirty="0" smtClean="0">
                <a:solidFill>
                  <a:srgbClr val="FF0000"/>
                </a:solidFill>
              </a:rPr>
              <a:t>-(exists x (-$answer(r(</a:t>
            </a:r>
            <a:r>
              <a:rPr lang="en-US" dirty="0" err="1" smtClean="0">
                <a:solidFill>
                  <a:srgbClr val="FF0000"/>
                </a:solidFill>
              </a:rPr>
              <a:t>Sally,x</a:t>
            </a:r>
            <a:r>
              <a:rPr lang="en-US" dirty="0" smtClean="0">
                <a:solidFill>
                  <a:srgbClr val="FF0000"/>
                </a:solidFill>
              </a:rPr>
              <a:t>)) &amp; r(Sally, x))).</a:t>
            </a:r>
          </a:p>
          <a:p>
            <a:r>
              <a:rPr lang="en-US" dirty="0" err="1" smtClean="0"/>
              <a:t>end_of_list</a:t>
            </a:r>
            <a:r>
              <a:rPr lang="en-US" dirty="0" smtClean="0"/>
              <a:t>. </a:t>
            </a:r>
            <a:endParaRPr lang="en-US" dirty="0"/>
          </a:p>
        </p:txBody>
      </p:sp>
      <p:sp>
        <p:nvSpPr>
          <p:cNvPr id="4" name="TextBox 3"/>
          <p:cNvSpPr txBox="1"/>
          <p:nvPr/>
        </p:nvSpPr>
        <p:spPr>
          <a:xfrm>
            <a:off x="4724400" y="948690"/>
            <a:ext cx="4419600" cy="5355312"/>
          </a:xfrm>
          <a:prstGeom prst="rect">
            <a:avLst/>
          </a:prstGeom>
          <a:noFill/>
        </p:spPr>
        <p:txBody>
          <a:bodyPr wrap="square" rtlCol="0">
            <a:spAutoFit/>
          </a:bodyPr>
          <a:lstStyle/>
          <a:p>
            <a:r>
              <a:rPr lang="en-US" dirty="0" smtClean="0"/>
              <a:t>Output:</a:t>
            </a:r>
          </a:p>
          <a:p>
            <a:endParaRPr lang="en-US" dirty="0" smtClean="0"/>
          </a:p>
          <a:p>
            <a:r>
              <a:rPr lang="en-US" dirty="0" smtClean="0"/>
              <a:t>----- Otter 3.0.4, August 1995 -----</a:t>
            </a:r>
          </a:p>
          <a:p>
            <a:r>
              <a:rPr lang="en-US" dirty="0" smtClean="0"/>
              <a:t>The job was started by …</a:t>
            </a:r>
          </a:p>
          <a:p>
            <a:endParaRPr lang="en-US" dirty="0" smtClean="0"/>
          </a:p>
          <a:p>
            <a:r>
              <a:rPr lang="en-US" dirty="0" smtClean="0"/>
              <a:t>-------&gt; usable </a:t>
            </a:r>
            <a:r>
              <a:rPr lang="en-US" dirty="0" err="1" smtClean="0"/>
              <a:t>clausifies</a:t>
            </a:r>
            <a:r>
              <a:rPr lang="en-US" dirty="0" smtClean="0"/>
              <a:t> to:</a:t>
            </a:r>
          </a:p>
          <a:p>
            <a:endParaRPr lang="en-US" dirty="0" smtClean="0"/>
          </a:p>
          <a:p>
            <a:r>
              <a:rPr lang="en-US" dirty="0" smtClean="0"/>
              <a:t>list(usable).</a:t>
            </a:r>
          </a:p>
          <a:p>
            <a:r>
              <a:rPr lang="en-US" dirty="0" smtClean="0"/>
              <a:t>1 [] -</a:t>
            </a:r>
            <a:r>
              <a:rPr lang="en-US" dirty="0" err="1" smtClean="0"/>
              <a:t>sw</a:t>
            </a:r>
            <a:r>
              <a:rPr lang="en-US" dirty="0" smtClean="0"/>
              <a:t>(</a:t>
            </a:r>
            <a:r>
              <a:rPr lang="en-US" dirty="0" err="1" smtClean="0"/>
              <a:t>x,y</a:t>
            </a:r>
            <a:r>
              <a:rPr lang="en-US" dirty="0" smtClean="0"/>
              <a:t>)| -a(</a:t>
            </a:r>
            <a:r>
              <a:rPr lang="en-US" dirty="0" err="1" smtClean="0"/>
              <a:t>y,z</a:t>
            </a:r>
            <a:r>
              <a:rPr lang="en-US" dirty="0" smtClean="0"/>
              <a:t>)|a(</a:t>
            </a:r>
            <a:r>
              <a:rPr lang="en-US" dirty="0" err="1" smtClean="0"/>
              <a:t>x,z</a:t>
            </a:r>
            <a:r>
              <a:rPr lang="en-US" dirty="0" smtClean="0"/>
              <a:t>).</a:t>
            </a:r>
          </a:p>
          <a:p>
            <a:r>
              <a:rPr lang="en-US" dirty="0" err="1" smtClean="0"/>
              <a:t>end_of_list</a:t>
            </a:r>
            <a:r>
              <a:rPr lang="en-US" dirty="0" smtClean="0"/>
              <a:t>.</a:t>
            </a:r>
          </a:p>
          <a:p>
            <a:endParaRPr lang="en-US" dirty="0" smtClean="0"/>
          </a:p>
          <a:p>
            <a:r>
              <a:rPr lang="en-US" dirty="0" smtClean="0"/>
              <a:t>-------&gt; </a:t>
            </a:r>
            <a:r>
              <a:rPr lang="en-US" dirty="0" err="1" smtClean="0"/>
              <a:t>sos</a:t>
            </a:r>
            <a:r>
              <a:rPr lang="en-US" dirty="0" smtClean="0"/>
              <a:t> </a:t>
            </a:r>
            <a:r>
              <a:rPr lang="en-US" dirty="0" err="1" smtClean="0"/>
              <a:t>clausifies</a:t>
            </a:r>
            <a:r>
              <a:rPr lang="en-US" dirty="0" smtClean="0"/>
              <a:t> to:</a:t>
            </a:r>
          </a:p>
          <a:p>
            <a:r>
              <a:rPr lang="en-US" dirty="0" smtClean="0"/>
              <a:t>list(</a:t>
            </a:r>
            <a:r>
              <a:rPr lang="en-US" dirty="0" err="1" smtClean="0"/>
              <a:t>sos</a:t>
            </a:r>
            <a:r>
              <a:rPr lang="en-US" dirty="0" smtClean="0"/>
              <a:t>).</a:t>
            </a:r>
          </a:p>
          <a:p>
            <a:r>
              <a:rPr lang="en-US" dirty="0" smtClean="0"/>
              <a:t>2 [] -a(</a:t>
            </a:r>
            <a:r>
              <a:rPr lang="en-US" dirty="0" err="1" smtClean="0"/>
              <a:t>x,y</a:t>
            </a:r>
            <a:r>
              <a:rPr lang="en-US" dirty="0" smtClean="0"/>
              <a:t>)|r(</a:t>
            </a:r>
            <a:r>
              <a:rPr lang="en-US" dirty="0" err="1" smtClean="0"/>
              <a:t>x,ph</a:t>
            </a:r>
            <a:r>
              <a:rPr lang="en-US" dirty="0" smtClean="0"/>
              <a:t>(y)).</a:t>
            </a:r>
          </a:p>
          <a:p>
            <a:r>
              <a:rPr lang="en-US" dirty="0" smtClean="0"/>
              <a:t>3 [] </a:t>
            </a:r>
            <a:r>
              <a:rPr lang="en-US" dirty="0" err="1" smtClean="0"/>
              <a:t>sw</a:t>
            </a:r>
            <a:r>
              <a:rPr lang="en-US" dirty="0" smtClean="0"/>
              <a:t>(</a:t>
            </a:r>
            <a:r>
              <a:rPr lang="en-US" dirty="0" err="1" smtClean="0"/>
              <a:t>Sally,Morton</a:t>
            </a:r>
            <a:r>
              <a:rPr lang="en-US" dirty="0" smtClean="0"/>
              <a:t>).</a:t>
            </a:r>
          </a:p>
          <a:p>
            <a:r>
              <a:rPr lang="en-US" dirty="0" smtClean="0"/>
              <a:t>4 [] a(</a:t>
            </a:r>
            <a:r>
              <a:rPr lang="en-US" dirty="0" err="1" smtClean="0"/>
              <a:t>Morton,StudentUnion</a:t>
            </a:r>
            <a:r>
              <a:rPr lang="en-US" dirty="0" smtClean="0"/>
              <a:t>).</a:t>
            </a:r>
          </a:p>
          <a:p>
            <a:r>
              <a:rPr lang="en-US" dirty="0" smtClean="0"/>
              <a:t>5 [] </a:t>
            </a:r>
            <a:r>
              <a:rPr lang="en-US" dirty="0" smtClean="0">
                <a:solidFill>
                  <a:srgbClr val="FF0000"/>
                </a:solidFill>
              </a:rPr>
              <a:t>$answer(r(</a:t>
            </a:r>
            <a:r>
              <a:rPr lang="en-US" dirty="0" err="1" smtClean="0">
                <a:solidFill>
                  <a:srgbClr val="FF0000"/>
                </a:solidFill>
              </a:rPr>
              <a:t>Sally,x</a:t>
            </a:r>
            <a:r>
              <a:rPr lang="en-US" dirty="0" smtClean="0">
                <a:solidFill>
                  <a:srgbClr val="FF0000"/>
                </a:solidFill>
              </a:rPr>
              <a:t>))| -r(</a:t>
            </a:r>
            <a:r>
              <a:rPr lang="en-US" dirty="0" err="1" smtClean="0">
                <a:solidFill>
                  <a:srgbClr val="FF0000"/>
                </a:solidFill>
              </a:rPr>
              <a:t>Sally,x</a:t>
            </a:r>
            <a:r>
              <a:rPr lang="en-US" dirty="0" smtClean="0">
                <a:solidFill>
                  <a:srgbClr val="FF0000"/>
                </a:solidFill>
              </a:rPr>
              <a:t>).</a:t>
            </a:r>
            <a:r>
              <a:rPr lang="en-US" dirty="0" smtClean="0"/>
              <a:t> </a:t>
            </a:r>
          </a:p>
          <a:p>
            <a:r>
              <a:rPr lang="en-US" dirty="0" err="1" smtClean="0"/>
              <a:t>end_of_list</a:t>
            </a:r>
            <a:r>
              <a:rPr lang="en-US" dirty="0" smtClean="0"/>
              <a:t>.</a:t>
            </a:r>
          </a:p>
          <a:p>
            <a:r>
              <a:rPr lang="en-US" dirty="0" smtClean="0"/>
              <a:t>======= end of input processing =======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solidFill>
                  <a:srgbClr val="FF0000"/>
                </a:solidFill>
              </a:rPr>
              <a:t>OTTER Output Using $Answer</a:t>
            </a:r>
            <a:endParaRPr lang="en-US" dirty="0">
              <a:solidFill>
                <a:srgbClr val="FF0000"/>
              </a:solidFill>
            </a:endParaRPr>
          </a:p>
        </p:txBody>
      </p:sp>
      <p:sp>
        <p:nvSpPr>
          <p:cNvPr id="3" name="TextBox 2"/>
          <p:cNvSpPr txBox="1"/>
          <p:nvPr/>
        </p:nvSpPr>
        <p:spPr>
          <a:xfrm>
            <a:off x="0" y="914400"/>
            <a:ext cx="5885329" cy="3139321"/>
          </a:xfrm>
          <a:prstGeom prst="rect">
            <a:avLst/>
          </a:prstGeom>
          <a:noFill/>
        </p:spPr>
        <p:txBody>
          <a:bodyPr wrap="none" rtlCol="0">
            <a:spAutoFit/>
          </a:bodyPr>
          <a:lstStyle/>
          <a:p>
            <a:r>
              <a:rPr lang="en-US" dirty="0" smtClean="0"/>
              <a:t>=========== start of search ===========</a:t>
            </a:r>
          </a:p>
          <a:p>
            <a:r>
              <a:rPr lang="en-US" dirty="0" smtClean="0"/>
              <a:t>given clause #1: (wt=3) 3 [] </a:t>
            </a:r>
            <a:r>
              <a:rPr lang="en-US" dirty="0" err="1" smtClean="0"/>
              <a:t>sw</a:t>
            </a:r>
            <a:r>
              <a:rPr lang="en-US" dirty="0" smtClean="0"/>
              <a:t>(</a:t>
            </a:r>
            <a:r>
              <a:rPr lang="en-US" dirty="0" err="1" smtClean="0"/>
              <a:t>Sally,Morton</a:t>
            </a:r>
            <a:r>
              <a:rPr lang="en-US" dirty="0" smtClean="0"/>
              <a:t>).</a:t>
            </a:r>
          </a:p>
          <a:p>
            <a:r>
              <a:rPr lang="en-US" dirty="0" smtClean="0"/>
              <a:t>given clause #2: (wt=3) 4 [] a(</a:t>
            </a:r>
            <a:r>
              <a:rPr lang="en-US" dirty="0" err="1" smtClean="0"/>
              <a:t>Morton,StudentUnion</a:t>
            </a:r>
            <a:r>
              <a:rPr lang="en-US" dirty="0" smtClean="0"/>
              <a:t>).</a:t>
            </a:r>
          </a:p>
          <a:p>
            <a:r>
              <a:rPr lang="en-US" dirty="0" smtClean="0"/>
              <a:t>** KEPT (pick-wt=3): 6 [hyper,4,1,3] a(</a:t>
            </a:r>
            <a:r>
              <a:rPr lang="en-US" dirty="0" err="1" smtClean="0"/>
              <a:t>Sally,StudentUnion</a:t>
            </a:r>
            <a:r>
              <a:rPr lang="en-US" dirty="0" smtClean="0"/>
              <a:t>).</a:t>
            </a:r>
          </a:p>
          <a:p>
            <a:r>
              <a:rPr lang="en-US" dirty="0" smtClean="0"/>
              <a:t>given clause #3: (wt=3) 5 [] $answer(r(</a:t>
            </a:r>
            <a:r>
              <a:rPr lang="en-US" dirty="0" err="1" smtClean="0"/>
              <a:t>Sally,x</a:t>
            </a:r>
            <a:r>
              <a:rPr lang="en-US" dirty="0" smtClean="0"/>
              <a:t>)) | -r(</a:t>
            </a:r>
            <a:r>
              <a:rPr lang="en-US" dirty="0" err="1" smtClean="0"/>
              <a:t>Sally,x</a:t>
            </a:r>
            <a:r>
              <a:rPr lang="en-US" dirty="0" smtClean="0"/>
              <a:t>).</a:t>
            </a:r>
          </a:p>
          <a:p>
            <a:r>
              <a:rPr lang="en-US" dirty="0" smtClean="0"/>
              <a:t>given clause #4: (wt=3) 6 [hyper,4,1,3] a(</a:t>
            </a:r>
            <a:r>
              <a:rPr lang="en-US" dirty="0" err="1" smtClean="0"/>
              <a:t>Sally,StudentUnion</a:t>
            </a:r>
            <a:r>
              <a:rPr lang="en-US" dirty="0" smtClean="0"/>
              <a:t>).</a:t>
            </a:r>
          </a:p>
          <a:p>
            <a:r>
              <a:rPr lang="en-US" dirty="0" smtClean="0"/>
              <a:t>given clause #5: (wt=7) 2 [] -a(</a:t>
            </a:r>
            <a:r>
              <a:rPr lang="en-US" dirty="0" err="1" smtClean="0"/>
              <a:t>x,y</a:t>
            </a:r>
            <a:r>
              <a:rPr lang="en-US" dirty="0" smtClean="0"/>
              <a:t>)|r(</a:t>
            </a:r>
            <a:r>
              <a:rPr lang="en-US" dirty="0" err="1" smtClean="0"/>
              <a:t>x,ph</a:t>
            </a:r>
            <a:r>
              <a:rPr lang="en-US" dirty="0" smtClean="0"/>
              <a:t>(y)).</a:t>
            </a:r>
          </a:p>
          <a:p>
            <a:r>
              <a:rPr lang="en-US" dirty="0" smtClean="0"/>
              <a:t>** KEPT (pick-wt=4): 7 [hyper,2,6] r(</a:t>
            </a:r>
            <a:r>
              <a:rPr lang="en-US" dirty="0" err="1" smtClean="0"/>
              <a:t>Sally,ph</a:t>
            </a:r>
            <a:r>
              <a:rPr lang="en-US" dirty="0" smtClean="0"/>
              <a:t>(</a:t>
            </a:r>
            <a:r>
              <a:rPr lang="en-US" dirty="0" err="1" smtClean="0"/>
              <a:t>StudentUnion</a:t>
            </a:r>
            <a:r>
              <a:rPr lang="en-US" dirty="0" smtClean="0"/>
              <a:t>)).</a:t>
            </a:r>
          </a:p>
          <a:p>
            <a:r>
              <a:rPr lang="en-US" dirty="0" smtClean="0"/>
              <a:t>----&gt; UNIT CONFLICT at 0.08 sec ----&gt;</a:t>
            </a:r>
          </a:p>
          <a:p>
            <a:r>
              <a:rPr lang="en-US" dirty="0" smtClean="0"/>
              <a:t>   </a:t>
            </a:r>
            <a:r>
              <a:rPr lang="en-US" dirty="0" smtClean="0">
                <a:solidFill>
                  <a:srgbClr val="FF0000"/>
                </a:solidFill>
              </a:rPr>
              <a:t>8 [binary,7.1,5.1] $answer(r(</a:t>
            </a:r>
            <a:r>
              <a:rPr lang="en-US" dirty="0" err="1" smtClean="0">
                <a:solidFill>
                  <a:srgbClr val="FF0000"/>
                </a:solidFill>
              </a:rPr>
              <a:t>Sally,ph</a:t>
            </a:r>
            <a:r>
              <a:rPr lang="en-US" dirty="0" smtClean="0">
                <a:solidFill>
                  <a:srgbClr val="FF0000"/>
                </a:solidFill>
              </a:rPr>
              <a:t>(</a:t>
            </a:r>
            <a:r>
              <a:rPr lang="en-US" dirty="0" err="1" smtClean="0">
                <a:solidFill>
                  <a:srgbClr val="FF0000"/>
                </a:solidFill>
              </a:rPr>
              <a:t>StudentUnion</a:t>
            </a:r>
            <a:r>
              <a:rPr lang="en-US" dirty="0" smtClean="0">
                <a:solidFill>
                  <a:srgbClr val="FF0000"/>
                </a:solidFill>
              </a:rPr>
              <a:t>))).</a:t>
            </a:r>
            <a:endParaRPr lang="en-US" dirty="0" smtClean="0"/>
          </a:p>
          <a:p>
            <a:r>
              <a:rPr lang="en-US" dirty="0" smtClean="0"/>
              <a:t>Length of proof is 2. Level of proof is 2. </a:t>
            </a:r>
            <a:endParaRPr lang="en-US" dirty="0"/>
          </a:p>
        </p:txBody>
      </p:sp>
      <p:sp>
        <p:nvSpPr>
          <p:cNvPr id="4" name="TextBox 3"/>
          <p:cNvSpPr txBox="1"/>
          <p:nvPr/>
        </p:nvSpPr>
        <p:spPr>
          <a:xfrm>
            <a:off x="4724400" y="3441680"/>
            <a:ext cx="4419600" cy="3693319"/>
          </a:xfrm>
          <a:prstGeom prst="rect">
            <a:avLst/>
          </a:prstGeom>
          <a:noFill/>
        </p:spPr>
        <p:txBody>
          <a:bodyPr wrap="square" rtlCol="0">
            <a:spAutoFit/>
          </a:bodyPr>
          <a:lstStyle/>
          <a:p>
            <a:r>
              <a:rPr lang="en-US" dirty="0" smtClean="0"/>
              <a:t>---------------- PROOF ----------------</a:t>
            </a:r>
          </a:p>
          <a:p>
            <a:r>
              <a:rPr lang="en-US" dirty="0" smtClean="0"/>
              <a:t>1 [] -</a:t>
            </a:r>
            <a:r>
              <a:rPr lang="en-US" dirty="0" err="1" smtClean="0"/>
              <a:t>sw</a:t>
            </a:r>
            <a:r>
              <a:rPr lang="en-US" dirty="0" smtClean="0"/>
              <a:t>(</a:t>
            </a:r>
            <a:r>
              <a:rPr lang="en-US" dirty="0" err="1" smtClean="0"/>
              <a:t>x,y</a:t>
            </a:r>
            <a:r>
              <a:rPr lang="en-US" dirty="0" smtClean="0"/>
              <a:t>)| -a(</a:t>
            </a:r>
            <a:r>
              <a:rPr lang="en-US" dirty="0" err="1" smtClean="0"/>
              <a:t>y,z</a:t>
            </a:r>
            <a:r>
              <a:rPr lang="en-US" dirty="0" smtClean="0"/>
              <a:t>)|a(</a:t>
            </a:r>
            <a:r>
              <a:rPr lang="en-US" dirty="0" err="1" smtClean="0"/>
              <a:t>x,z</a:t>
            </a:r>
            <a:r>
              <a:rPr lang="en-US" dirty="0" smtClean="0"/>
              <a:t>).</a:t>
            </a:r>
          </a:p>
          <a:p>
            <a:r>
              <a:rPr lang="en-US" dirty="0" smtClean="0"/>
              <a:t>2 [] -a(</a:t>
            </a:r>
            <a:r>
              <a:rPr lang="en-US" dirty="0" err="1" smtClean="0"/>
              <a:t>x,y</a:t>
            </a:r>
            <a:r>
              <a:rPr lang="en-US" dirty="0" smtClean="0"/>
              <a:t>)|r(</a:t>
            </a:r>
            <a:r>
              <a:rPr lang="en-US" dirty="0" err="1" smtClean="0"/>
              <a:t>x,ph</a:t>
            </a:r>
            <a:r>
              <a:rPr lang="en-US" dirty="0" smtClean="0"/>
              <a:t>(y)).</a:t>
            </a:r>
          </a:p>
          <a:p>
            <a:r>
              <a:rPr lang="en-US" dirty="0" smtClean="0"/>
              <a:t>3 [] </a:t>
            </a:r>
            <a:r>
              <a:rPr lang="en-US" dirty="0" err="1" smtClean="0"/>
              <a:t>sw</a:t>
            </a:r>
            <a:r>
              <a:rPr lang="en-US" dirty="0" smtClean="0"/>
              <a:t>(</a:t>
            </a:r>
            <a:r>
              <a:rPr lang="en-US" dirty="0" err="1" smtClean="0"/>
              <a:t>Sally,Morton</a:t>
            </a:r>
            <a:r>
              <a:rPr lang="en-US" dirty="0" smtClean="0"/>
              <a:t>).</a:t>
            </a:r>
          </a:p>
          <a:p>
            <a:r>
              <a:rPr lang="en-US" dirty="0" smtClean="0"/>
              <a:t>4 [] a(</a:t>
            </a:r>
            <a:r>
              <a:rPr lang="en-US" dirty="0" err="1" smtClean="0"/>
              <a:t>Morton,StudentUnion</a:t>
            </a:r>
            <a:r>
              <a:rPr lang="en-US" dirty="0" smtClean="0"/>
              <a:t>).</a:t>
            </a:r>
          </a:p>
          <a:p>
            <a:r>
              <a:rPr lang="en-US" dirty="0" smtClean="0"/>
              <a:t>5 [] -r(</a:t>
            </a:r>
            <a:r>
              <a:rPr lang="en-US" dirty="0" err="1" smtClean="0"/>
              <a:t>Sally,x</a:t>
            </a:r>
            <a:r>
              <a:rPr lang="en-US" dirty="0" smtClean="0"/>
              <a:t>).</a:t>
            </a:r>
          </a:p>
          <a:p>
            <a:r>
              <a:rPr lang="en-US" dirty="0" smtClean="0"/>
              <a:t>6 [hyper,4,1,3] a(</a:t>
            </a:r>
            <a:r>
              <a:rPr lang="en-US" dirty="0" err="1" smtClean="0"/>
              <a:t>Sally,StudentUnion</a:t>
            </a:r>
            <a:r>
              <a:rPr lang="en-US" dirty="0" smtClean="0"/>
              <a:t>).</a:t>
            </a:r>
          </a:p>
          <a:p>
            <a:r>
              <a:rPr lang="en-US" dirty="0" smtClean="0"/>
              <a:t>7 [hyper,2,6] r(</a:t>
            </a:r>
            <a:r>
              <a:rPr lang="en-US" dirty="0" err="1" smtClean="0"/>
              <a:t>Sally,ph</a:t>
            </a:r>
            <a:r>
              <a:rPr lang="en-US" dirty="0" smtClean="0"/>
              <a:t>(</a:t>
            </a:r>
            <a:r>
              <a:rPr lang="en-US" dirty="0" err="1" smtClean="0"/>
              <a:t>StudentUnion</a:t>
            </a:r>
            <a:r>
              <a:rPr lang="en-US" dirty="0" smtClean="0"/>
              <a:t>)).</a:t>
            </a:r>
          </a:p>
          <a:p>
            <a:r>
              <a:rPr lang="en-US" dirty="0" smtClean="0">
                <a:solidFill>
                  <a:srgbClr val="FF0000"/>
                </a:solidFill>
              </a:rPr>
              <a:t>8 [binary,7.1,5.1] $answer(r(</a:t>
            </a:r>
            <a:r>
              <a:rPr lang="en-US" dirty="0" err="1" smtClean="0">
                <a:solidFill>
                  <a:srgbClr val="FF0000"/>
                </a:solidFill>
              </a:rPr>
              <a:t>Sally,ph</a:t>
            </a:r>
            <a:r>
              <a:rPr lang="en-US" dirty="0" smtClean="0">
                <a:solidFill>
                  <a:srgbClr val="FF0000"/>
                </a:solidFill>
              </a:rPr>
              <a:t>(</a:t>
            </a:r>
            <a:r>
              <a:rPr lang="en-US" dirty="0" err="1" smtClean="0">
                <a:solidFill>
                  <a:srgbClr val="FF0000"/>
                </a:solidFill>
              </a:rPr>
              <a:t>StudentUnion</a:t>
            </a:r>
            <a:r>
              <a:rPr lang="en-US" dirty="0" smtClean="0">
                <a:solidFill>
                  <a:srgbClr val="FF0000"/>
                </a:solidFill>
              </a:rPr>
              <a:t>))).</a:t>
            </a:r>
          </a:p>
          <a:p>
            <a:r>
              <a:rPr lang="en-US" dirty="0" smtClean="0"/>
              <a:t>------------ end of proof -------------</a:t>
            </a:r>
          </a:p>
          <a:p>
            <a:r>
              <a:rPr lang="en-US" dirty="0" smtClean="0"/>
              <a:t>Search stopped by </a:t>
            </a:r>
            <a:r>
              <a:rPr lang="en-US" dirty="0" err="1" smtClean="0"/>
              <a:t>max_proofs</a:t>
            </a:r>
            <a:r>
              <a:rPr lang="en-US" dirty="0" smtClean="0"/>
              <a:t> option.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sz="half" idx="1"/>
          </p:nvPr>
        </p:nvSpPr>
        <p:spPr>
          <a:xfrm>
            <a:off x="0" y="1600200"/>
            <a:ext cx="4648200" cy="4525963"/>
          </a:xfrm>
        </p:spPr>
        <p:txBody>
          <a:bodyPr>
            <a:normAutofit/>
          </a:bodyPr>
          <a:lstStyle/>
          <a:p>
            <a:r>
              <a:rPr lang="en-US" dirty="0" smtClean="0"/>
              <a:t>f(?x, ?x) and f(?y, ?z)</a:t>
            </a:r>
          </a:p>
          <a:p>
            <a:pPr lvl="1"/>
            <a:r>
              <a:rPr lang="en-US" dirty="0" smtClean="0"/>
              <a:t>OK ((?x ?y) (?y ?z))</a:t>
            </a:r>
          </a:p>
          <a:p>
            <a:r>
              <a:rPr lang="en-US" dirty="0" smtClean="0"/>
              <a:t>f(?x, ?x) and f(John, Fred)</a:t>
            </a:r>
          </a:p>
          <a:p>
            <a:pPr lvl="1"/>
            <a:r>
              <a:rPr lang="en-US" dirty="0" smtClean="0">
                <a:solidFill>
                  <a:srgbClr val="0000CC"/>
                </a:solidFill>
              </a:rPr>
              <a:t>NO</a:t>
            </a:r>
          </a:p>
          <a:p>
            <a:r>
              <a:rPr lang="en-US" sz="2400" dirty="0" smtClean="0">
                <a:solidFill>
                  <a:srgbClr val="0000CC"/>
                </a:solidFill>
              </a:rPr>
              <a:t>f(?x, ?y, ?z) and f(?y, John, Fred)</a:t>
            </a:r>
          </a:p>
          <a:p>
            <a:pPr lvl="1"/>
            <a:r>
              <a:rPr lang="en-US" dirty="0" smtClean="0"/>
              <a:t>?</a:t>
            </a:r>
          </a:p>
          <a:p>
            <a:r>
              <a:rPr lang="en-US" dirty="0" smtClean="0"/>
              <a:t>f(?x, ?y, ?z) and f(?y, ?z, Fred)</a:t>
            </a:r>
          </a:p>
          <a:p>
            <a:pPr lvl="1"/>
            <a:r>
              <a:rPr lang="en-US" dirty="0" smtClean="0"/>
              <a:t>?</a:t>
            </a:r>
            <a:endParaRPr lang="en-US" dirty="0"/>
          </a:p>
        </p:txBody>
      </p:sp>
      <p:sp>
        <p:nvSpPr>
          <p:cNvPr id="4" name="Content Placeholder 3"/>
          <p:cNvSpPr>
            <a:spLocks noGrp="1"/>
          </p:cNvSpPr>
          <p:nvPr>
            <p:ph sz="half" idx="2"/>
          </p:nvPr>
        </p:nvSpPr>
        <p:spPr>
          <a:xfrm>
            <a:off x="4800600" y="1600200"/>
            <a:ext cx="4343400" cy="4525963"/>
          </a:xfrm>
        </p:spPr>
        <p:txBody>
          <a:bodyPr>
            <a:normAutofit/>
          </a:bodyPr>
          <a:lstStyle/>
          <a:p>
            <a:pPr marL="514350" indent="-514350"/>
            <a:r>
              <a:rPr lang="en-US" dirty="0" smtClean="0"/>
              <a:t>p(?x, ?x) and p(</a:t>
            </a:r>
            <a:r>
              <a:rPr lang="en-US" dirty="0" err="1" smtClean="0"/>
              <a:t>cook,henderson</a:t>
            </a:r>
            <a:r>
              <a:rPr lang="en-US" dirty="0" smtClean="0"/>
              <a:t>)</a:t>
            </a:r>
          </a:p>
          <a:p>
            <a:pPr marL="514350" indent="-514350">
              <a:buNone/>
            </a:pPr>
            <a:r>
              <a:rPr lang="en-US" dirty="0" smtClean="0"/>
              <a:t>	?</a:t>
            </a:r>
          </a:p>
          <a:p>
            <a:pPr marL="514350" indent="-514350"/>
            <a:r>
              <a:rPr lang="en-US" dirty="0" smtClean="0"/>
              <a:t>p(?x, ?x) and p(cook, ?y)   ?</a:t>
            </a:r>
          </a:p>
          <a:p>
            <a:pPr marL="514350" indent="-514350"/>
            <a:r>
              <a:rPr lang="en-US" dirty="0" smtClean="0"/>
              <a:t>Try:</a:t>
            </a:r>
          </a:p>
          <a:p>
            <a:pPr marL="514350" indent="-514350">
              <a:buNone/>
            </a:pPr>
            <a:r>
              <a:rPr lang="en-US" dirty="0" smtClean="0"/>
              <a:t>	(r, f(?y), ?y, ?x) and</a:t>
            </a:r>
          </a:p>
          <a:p>
            <a:pPr marL="914400" lvl="1" indent="-514350">
              <a:buNone/>
            </a:pPr>
            <a:r>
              <a:rPr lang="en-US" dirty="0" smtClean="0"/>
              <a:t>  </a:t>
            </a:r>
            <a:r>
              <a:rPr lang="en-US" sz="2600" dirty="0" smtClean="0"/>
              <a:t>(r, ?x, f(A), f(?v)))</a:t>
            </a:r>
            <a:endParaRPr lang="en-US" dirty="0" smtClean="0"/>
          </a:p>
          <a:p>
            <a:pPr marL="514350" indent="-514350">
              <a:buFont typeface="+mj-lt"/>
              <a:buAutoNum type="arabicPeriod"/>
            </a:pPr>
            <a:endParaRPr lang="en-US" dirty="0"/>
          </a:p>
        </p:txBody>
      </p:sp>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8194</Words>
  <Application>Microsoft Office PowerPoint</Application>
  <PresentationFormat>On-screen Show (4:3)</PresentationFormat>
  <Paragraphs>1233</Paragraphs>
  <Slides>87</Slides>
  <Notes>1</Notes>
  <HiddenSlides>10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CptS 440 / 540 Artificial Intelligence</vt:lpstr>
      <vt:lpstr>Unification</vt:lpstr>
      <vt:lpstr>Unification</vt:lpstr>
      <vt:lpstr>Unification Code</vt:lpstr>
      <vt:lpstr>Unification Code</vt:lpstr>
      <vt:lpstr>Unification Code</vt:lpstr>
      <vt:lpstr>Examples</vt:lpstr>
      <vt:lpstr>Examples</vt:lpstr>
      <vt:lpstr>Examples</vt:lpstr>
      <vt:lpstr>Examples</vt:lpstr>
      <vt:lpstr>Examples</vt:lpstr>
      <vt:lpstr>Examples</vt:lpstr>
      <vt:lpstr>Examples</vt:lpstr>
      <vt:lpstr>Unifiers</vt:lpstr>
      <vt:lpstr>Most General Unifier</vt:lpstr>
      <vt:lpstr>Unification and Eliza</vt:lpstr>
      <vt:lpstr>Eliza</vt:lpstr>
      <vt:lpstr>Eliza Rules</vt:lpstr>
      <vt:lpstr>Eliza Rules</vt:lpstr>
      <vt:lpstr>Eliza Rules</vt:lpstr>
      <vt:lpstr>Sample Run</vt:lpstr>
      <vt:lpstr>Sample Run</vt:lpstr>
      <vt:lpstr>Eliza and Parry Sample Run</vt:lpstr>
      <vt:lpstr>Example Proof With Unification</vt:lpstr>
      <vt:lpstr>Example Proof With Unification</vt:lpstr>
      <vt:lpstr>Example Proof With Unification</vt:lpstr>
      <vt:lpstr>Example Proof With Unification</vt:lpstr>
      <vt:lpstr>Forward Chaining</vt:lpstr>
      <vt:lpstr>Forward Chaining Example</vt:lpstr>
      <vt:lpstr>Backward Chaining</vt:lpstr>
      <vt:lpstr>Backward Chaining Example</vt:lpstr>
      <vt:lpstr>Resolution</vt:lpstr>
      <vt:lpstr>Proof By Refutation Using Resolution</vt:lpstr>
      <vt:lpstr>Example</vt:lpstr>
      <vt:lpstr>Example</vt:lpstr>
      <vt:lpstr>Example</vt:lpstr>
      <vt:lpstr>Example</vt:lpstr>
      <vt:lpstr>Unification and Resolution</vt:lpstr>
      <vt:lpstr>Example</vt:lpstr>
      <vt:lpstr>Example</vt:lpstr>
      <vt:lpstr>Example</vt:lpstr>
      <vt:lpstr>Example</vt:lpstr>
      <vt:lpstr>Converting To Clausal Form</vt:lpstr>
      <vt:lpstr>Examples</vt:lpstr>
      <vt:lpstr>Example</vt:lpstr>
      <vt:lpstr>Example</vt:lpstr>
      <vt:lpstr>Example</vt:lpstr>
      <vt:lpstr>Example</vt:lpstr>
      <vt:lpstr>Example</vt:lpstr>
      <vt:lpstr>Example</vt:lpstr>
      <vt:lpstr>Example</vt:lpstr>
      <vt:lpstr>Example</vt:lpstr>
      <vt:lpstr>Example</vt:lpstr>
      <vt:lpstr>Resolution</vt:lpstr>
      <vt:lpstr>Example</vt:lpstr>
      <vt:lpstr>Example</vt:lpstr>
      <vt:lpstr>Example</vt:lpstr>
      <vt:lpstr>Example</vt:lpstr>
      <vt:lpstr>Resolution Strategies</vt:lpstr>
      <vt:lpstr>Resolution Strategies</vt:lpstr>
      <vt:lpstr>Resolution Strategies</vt:lpstr>
      <vt:lpstr>Resolution Properties</vt:lpstr>
      <vt:lpstr>Set Of Support (Depth First)</vt:lpstr>
      <vt:lpstr>Resolution Strategies</vt:lpstr>
      <vt:lpstr>Linear Format</vt:lpstr>
      <vt:lpstr>Unit Resolution</vt:lpstr>
      <vt:lpstr>Unit-Resulting Resolution</vt:lpstr>
      <vt:lpstr>Hyper-Resolution</vt:lpstr>
      <vt:lpstr>Binary Resolution</vt:lpstr>
      <vt:lpstr>Breadth-First Resolution</vt:lpstr>
      <vt:lpstr>Comparison of Resolution Strategies</vt:lpstr>
      <vt:lpstr>Subsumption</vt:lpstr>
      <vt:lpstr>Green’s Trick</vt:lpstr>
      <vt:lpstr>Example</vt:lpstr>
      <vt:lpstr>Example</vt:lpstr>
      <vt:lpstr>Example</vt:lpstr>
      <vt:lpstr>Example</vt:lpstr>
      <vt:lpstr>Example</vt:lpstr>
      <vt:lpstr>Example</vt:lpstr>
      <vt:lpstr>OTTER</vt:lpstr>
      <vt:lpstr>OTTER Features</vt:lpstr>
      <vt:lpstr>OTTER Format</vt:lpstr>
      <vt:lpstr>OTTER Format</vt:lpstr>
      <vt:lpstr>OTTER Example</vt:lpstr>
      <vt:lpstr>OTTER Example</vt:lpstr>
      <vt:lpstr>OTTER Input Using $Answer</vt:lpstr>
      <vt:lpstr>OTTER Output Using $Answer</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Diane Cook</cp:lastModifiedBy>
  <cp:revision>201</cp:revision>
  <dcterms:created xsi:type="dcterms:W3CDTF">2009-03-31T16:17:12Z</dcterms:created>
  <dcterms:modified xsi:type="dcterms:W3CDTF">2009-10-09T15:40:11Z</dcterms:modified>
</cp:coreProperties>
</file>