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14" r:id="rId23"/>
    <p:sldId id="315" r:id="rId24"/>
    <p:sldId id="278" r:id="rId25"/>
    <p:sldId id="279" r:id="rId26"/>
    <p:sldId id="280" r:id="rId27"/>
    <p:sldId id="281" r:id="rId28"/>
    <p:sldId id="282" r:id="rId29"/>
    <p:sldId id="283" r:id="rId30"/>
    <p:sldId id="284" r:id="rId31"/>
    <p:sldId id="285" r:id="rId32"/>
    <p:sldId id="286" r:id="rId33"/>
    <p:sldId id="31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11" r:id="rId49"/>
    <p:sldId id="312" r:id="rId50"/>
    <p:sldId id="313" r:id="rId51"/>
    <p:sldId id="301" r:id="rId52"/>
    <p:sldId id="302" r:id="rId53"/>
    <p:sldId id="303" r:id="rId54"/>
    <p:sldId id="304" r:id="rId55"/>
    <p:sldId id="305" r:id="rId56"/>
    <p:sldId id="306" r:id="rId57"/>
    <p:sldId id="307" r:id="rId58"/>
    <p:sldId id="308" r:id="rId59"/>
    <p:sldId id="309" r:id="rId60"/>
    <p:sldId id="31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99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1" d="100"/>
          <a:sy n="101" d="100"/>
        </p:scale>
        <p:origin x="-37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78"/>
    </p:cViewPr>
  </p:sorterViewPr>
  <p:notesViewPr>
    <p:cSldViewPr>
      <p:cViewPr varScale="1">
        <p:scale>
          <a:sx n="67" d="100"/>
          <a:sy n="67" d="100"/>
        </p:scale>
        <p:origin x="-121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10/26/2009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a:t>
            </a:r>
            <a:r>
              <a:rPr lang="en-US" dirty="0" err="1" smtClean="0"/>
              <a:t>multiagent</a:t>
            </a:r>
            <a:endParaRPr lang="en-US" dirty="0" smtClean="0"/>
          </a:p>
          <a:p>
            <a:r>
              <a:rPr lang="en-US" dirty="0" smtClean="0"/>
              <a:t>	How distinguish agent from environment?</a:t>
            </a:r>
          </a:p>
          <a:p>
            <a:r>
              <a:rPr lang="en-US" dirty="0" smtClean="0"/>
              <a:t>	if other's behavior maximizes its performance based on</a:t>
            </a:r>
          </a:p>
          <a:p>
            <a:r>
              <a:rPr lang="en-US" dirty="0" smtClean="0"/>
              <a:t>	agent, then it is </a:t>
            </a:r>
            <a:r>
              <a:rPr lang="en-US" dirty="0" err="1" smtClean="0"/>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10/26/2009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10/26/2009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ecs.wsu.edu/~cook/ai/lectures/code/gps.li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pbs-saf.onstreammedia.com/cgi-bin/visearch?user=pbs-saf&amp;template=template.html&amp;query=robot&amp;category=0&amp;viKeyword=robot&amp;submit=Search&amp;page=8"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urzweilcyberart.com/aaron" TargetMode="External"/><Relationship Id="rId2" Type="http://schemas.openxmlformats.org/officeDocument/2006/relationships/hyperlink" Target="http://lucy.ukc.ac.uk/ExpertSys/java/ExpertSys.html" TargetMode="External"/><Relationship Id="rId1" Type="http://schemas.openxmlformats.org/officeDocument/2006/relationships/slideLayout" Target="../slideLayouts/slideLayout2.xml"/><Relationship Id="rId5" Type="http://schemas.openxmlformats.org/officeDocument/2006/relationships/hyperlink" Target="http://herzberg.ca.sandia.gov/jess/" TargetMode="External"/><Relationship Id="rId4" Type="http://schemas.openxmlformats.org/officeDocument/2006/relationships/hyperlink" Target="http://www.ghg.net/clips/CLIP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CptS</a:t>
            </a:r>
            <a:r>
              <a:rPr lang="en-US" dirty="0" smtClean="0"/>
              <a:t> 440 / 540</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Expert Systems and Planning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Forward Chaining</a:t>
            </a:r>
            <a:endParaRPr lang="en-US" dirty="0">
              <a:solidFill>
                <a:srgbClr val="FF0000"/>
              </a:solidFill>
            </a:endParaRPr>
          </a:p>
        </p:txBody>
      </p:sp>
      <p:sp>
        <p:nvSpPr>
          <p:cNvPr id="3" name="Content Placeholder 2"/>
          <p:cNvSpPr>
            <a:spLocks noGrp="1"/>
          </p:cNvSpPr>
          <p:nvPr>
            <p:ph idx="1"/>
          </p:nvPr>
        </p:nvSpPr>
        <p:spPr>
          <a:xfrm>
            <a:off x="457200" y="1295400"/>
            <a:ext cx="8229600" cy="2057400"/>
          </a:xfrm>
        </p:spPr>
        <p:txBody>
          <a:bodyPr>
            <a:normAutofit fontScale="70000" lnSpcReduction="20000"/>
          </a:bodyPr>
          <a:lstStyle/>
          <a:p>
            <a:r>
              <a:rPr lang="en-US" dirty="0" smtClean="0"/>
              <a:t>Reason FORWARD from facts/rules to (hopefully) a needed goal</a:t>
            </a:r>
          </a:p>
          <a:p>
            <a:r>
              <a:rPr lang="en-US" dirty="0" smtClean="0"/>
              <a:t>Use modus ponens to generate new facts</a:t>
            </a:r>
          </a:p>
          <a:p>
            <a:r>
              <a:rPr lang="en-US" dirty="0" smtClean="0"/>
              <a:t>Rule antecedents are compared with facts from database</a:t>
            </a:r>
          </a:p>
          <a:p>
            <a:r>
              <a:rPr lang="en-US" dirty="0" smtClean="0"/>
              <a:t>If match, add consequents to database</a:t>
            </a:r>
          </a:p>
          <a:p>
            <a:r>
              <a:rPr lang="en-US" dirty="0" smtClean="0"/>
              <a:t>Repeat as long as needed</a:t>
            </a:r>
          </a:p>
          <a:p>
            <a:r>
              <a:rPr lang="en-US" dirty="0" smtClean="0"/>
              <a:t>Forward chaining is “data driven”</a:t>
            </a:r>
          </a:p>
        </p:txBody>
      </p:sp>
      <p:sp>
        <p:nvSpPr>
          <p:cNvPr id="4" name="TextBox 3"/>
          <p:cNvSpPr txBox="1"/>
          <p:nvPr/>
        </p:nvSpPr>
        <p:spPr>
          <a:xfrm>
            <a:off x="609600" y="3962400"/>
            <a:ext cx="3253006" cy="2585323"/>
          </a:xfrm>
          <a:prstGeom prst="rect">
            <a:avLst/>
          </a:prstGeom>
          <a:noFill/>
        </p:spPr>
        <p:txBody>
          <a:bodyPr wrap="none" rtlCol="0">
            <a:spAutoFit/>
          </a:bodyPr>
          <a:lstStyle/>
          <a:p>
            <a:r>
              <a:rPr lang="en-US" dirty="0" smtClean="0"/>
              <a:t>Match Z1 &amp; F1</a:t>
            </a:r>
          </a:p>
          <a:p>
            <a:r>
              <a:rPr lang="en-US" dirty="0" smtClean="0"/>
              <a:t>   Add: Stretch is a mammal</a:t>
            </a:r>
          </a:p>
          <a:p>
            <a:endParaRPr lang="en-US" dirty="0" smtClean="0"/>
          </a:p>
          <a:p>
            <a:r>
              <a:rPr lang="en-US" dirty="0" smtClean="0"/>
              <a:t>Match Z8/1 &amp; F7 (?x Stretch)</a:t>
            </a:r>
          </a:p>
          <a:p>
            <a:r>
              <a:rPr lang="en-US" dirty="0" smtClean="0"/>
              <a:t>Match Z8/2 &amp; F2</a:t>
            </a:r>
          </a:p>
          <a:p>
            <a:r>
              <a:rPr lang="en-US" dirty="0" smtClean="0"/>
              <a:t>   Add: Stretch is an ungulate</a:t>
            </a:r>
          </a:p>
          <a:p>
            <a:endParaRPr lang="en-US" dirty="0" smtClean="0"/>
          </a:p>
          <a:p>
            <a:r>
              <a:rPr lang="en-US" dirty="0" smtClean="0"/>
              <a:t>Note:  Z5/1, Z6/1, Z7/1 would be</a:t>
            </a:r>
          </a:p>
          <a:p>
            <a:r>
              <a:rPr lang="en-US" dirty="0" smtClean="0"/>
              <a:t>   matched before Z8/1</a:t>
            </a:r>
            <a:endParaRPr lang="en-US" dirty="0"/>
          </a:p>
        </p:txBody>
      </p:sp>
      <p:sp>
        <p:nvSpPr>
          <p:cNvPr id="5" name="TextBox 4"/>
          <p:cNvSpPr txBox="1"/>
          <p:nvPr/>
        </p:nvSpPr>
        <p:spPr>
          <a:xfrm>
            <a:off x="4747994" y="3967877"/>
            <a:ext cx="2992358" cy="1754326"/>
          </a:xfrm>
          <a:prstGeom prst="rect">
            <a:avLst/>
          </a:prstGeom>
          <a:noFill/>
        </p:spPr>
        <p:txBody>
          <a:bodyPr wrap="none" rtlCol="0">
            <a:spAutoFit/>
          </a:bodyPr>
          <a:lstStyle/>
          <a:p>
            <a:r>
              <a:rPr lang="en-US" dirty="0" smtClean="0"/>
              <a:t>Match Z11/1 &amp; F8 (?x Stretch)</a:t>
            </a:r>
          </a:p>
          <a:p>
            <a:r>
              <a:rPr lang="en-US" dirty="0" smtClean="0"/>
              <a:t>Match Z11/2 &amp; F3</a:t>
            </a:r>
          </a:p>
          <a:p>
            <a:r>
              <a:rPr lang="en-US" dirty="0" smtClean="0"/>
              <a:t>Match Z11/3 &amp; F4</a:t>
            </a:r>
          </a:p>
          <a:p>
            <a:r>
              <a:rPr lang="en-US" dirty="0" smtClean="0"/>
              <a:t>Match Z11/4 &amp; F5</a:t>
            </a:r>
          </a:p>
          <a:p>
            <a:r>
              <a:rPr lang="en-US" dirty="0" smtClean="0"/>
              <a:t>Match Z11/5 &amp; F6</a:t>
            </a:r>
          </a:p>
          <a:p>
            <a:r>
              <a:rPr lang="en-US" dirty="0" smtClean="0"/>
              <a:t>   Add: Stretch is a giraffe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Backward Chaining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Reasons BACKWARD from goal through rules to facts</a:t>
            </a:r>
          </a:p>
          <a:p>
            <a:r>
              <a:rPr lang="en-US" dirty="0" smtClean="0"/>
              <a:t>Use modus ponens</a:t>
            </a:r>
          </a:p>
          <a:p>
            <a:pPr lvl="1"/>
            <a:r>
              <a:rPr lang="en-US" dirty="0" smtClean="0"/>
              <a:t>Start at goals</a:t>
            </a:r>
          </a:p>
          <a:p>
            <a:pPr lvl="1"/>
            <a:r>
              <a:rPr lang="en-US" dirty="0" smtClean="0"/>
              <a:t>Match goals to consequents or facts</a:t>
            </a:r>
          </a:p>
          <a:p>
            <a:pPr lvl="1"/>
            <a:r>
              <a:rPr lang="en-US" dirty="0" smtClean="0"/>
              <a:t>If match consequents, antecedents become new </a:t>
            </a:r>
            <a:r>
              <a:rPr lang="en-US" dirty="0" err="1" smtClean="0"/>
              <a:t>subgoals</a:t>
            </a:r>
            <a:endParaRPr lang="en-US" dirty="0" smtClean="0"/>
          </a:p>
          <a:p>
            <a:r>
              <a:rPr lang="en-US" dirty="0" smtClean="0"/>
              <a:t>Repeat until</a:t>
            </a:r>
          </a:p>
          <a:p>
            <a:pPr lvl="1"/>
            <a:r>
              <a:rPr lang="en-US" dirty="0" smtClean="0"/>
              <a:t>All </a:t>
            </a:r>
            <a:r>
              <a:rPr lang="en-US" dirty="0" err="1" smtClean="0"/>
              <a:t>subgoals</a:t>
            </a:r>
            <a:r>
              <a:rPr lang="en-US" dirty="0" smtClean="0"/>
              <a:t> are proven or</a:t>
            </a:r>
          </a:p>
          <a:p>
            <a:pPr lvl="1"/>
            <a:r>
              <a:rPr lang="en-US" dirty="0" smtClean="0"/>
              <a:t>At least one </a:t>
            </a:r>
            <a:r>
              <a:rPr lang="en-US" dirty="0" err="1" smtClean="0"/>
              <a:t>subgoal</a:t>
            </a:r>
            <a:r>
              <a:rPr lang="en-US" dirty="0" smtClean="0"/>
              <a:t> cannot be proven</a:t>
            </a:r>
          </a:p>
          <a:p>
            <a:r>
              <a:rPr lang="en-US" dirty="0" smtClean="0"/>
              <a:t>Backward chaining is “goal driven”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solidFill>
                  <a:srgbClr val="FF0000"/>
                </a:solidFill>
              </a:rPr>
              <a:t>Backward Chaining Example</a:t>
            </a:r>
            <a:endParaRPr lang="en-US" dirty="0">
              <a:solidFill>
                <a:srgbClr val="FF0000"/>
              </a:solidFill>
            </a:endParaRPr>
          </a:p>
        </p:txBody>
      </p:sp>
      <p:sp>
        <p:nvSpPr>
          <p:cNvPr id="3" name="TextBox 2"/>
          <p:cNvSpPr txBox="1"/>
          <p:nvPr/>
        </p:nvSpPr>
        <p:spPr>
          <a:xfrm>
            <a:off x="457200" y="838200"/>
            <a:ext cx="7852984" cy="6155531"/>
          </a:xfrm>
          <a:prstGeom prst="rect">
            <a:avLst/>
          </a:prstGeom>
          <a:noFill/>
        </p:spPr>
        <p:txBody>
          <a:bodyPr wrap="none" rtlCol="0">
            <a:spAutoFit/>
          </a:bodyPr>
          <a:lstStyle/>
          <a:p>
            <a:r>
              <a:rPr lang="en-US" sz="1600" dirty="0" smtClean="0"/>
              <a:t>Goal 1: Stretch is a giraffe</a:t>
            </a:r>
          </a:p>
          <a:p>
            <a:r>
              <a:rPr lang="en-US" sz="1600" dirty="0" smtClean="0"/>
              <a:t>	Match: Goal 1 and Z11/C (does not match with any facts)</a:t>
            </a:r>
          </a:p>
          <a:p>
            <a:r>
              <a:rPr lang="en-US" sz="1600" dirty="0" smtClean="0"/>
              <a:t>	</a:t>
            </a:r>
            <a:r>
              <a:rPr lang="en-US" sz="1600" dirty="0" err="1" smtClean="0"/>
              <a:t>Subgoal</a:t>
            </a:r>
            <a:r>
              <a:rPr lang="en-US" sz="1600" dirty="0" smtClean="0"/>
              <a:t> 2: Stretch is an ungulate</a:t>
            </a:r>
          </a:p>
          <a:p>
            <a:r>
              <a:rPr lang="en-US" sz="1600" dirty="0" smtClean="0"/>
              <a:t>	</a:t>
            </a:r>
            <a:r>
              <a:rPr lang="en-US" sz="1600" dirty="0" err="1" smtClean="0"/>
              <a:t>Subgoal</a:t>
            </a:r>
            <a:r>
              <a:rPr lang="en-US" sz="1600" dirty="0" smtClean="0"/>
              <a:t> 3: Stretch has long legs</a:t>
            </a:r>
          </a:p>
          <a:p>
            <a:r>
              <a:rPr lang="en-US" sz="1600" dirty="0" smtClean="0"/>
              <a:t>	</a:t>
            </a:r>
            <a:r>
              <a:rPr lang="en-US" sz="1600" dirty="0" err="1" smtClean="0"/>
              <a:t>Subgoal</a:t>
            </a:r>
            <a:r>
              <a:rPr lang="en-US" sz="1600" dirty="0" smtClean="0"/>
              <a:t> 4: Stretch has long neck</a:t>
            </a:r>
          </a:p>
          <a:p>
            <a:r>
              <a:rPr lang="en-US" sz="1600" dirty="0" smtClean="0"/>
              <a:t>	</a:t>
            </a:r>
            <a:r>
              <a:rPr lang="en-US" sz="1600" dirty="0" err="1" smtClean="0"/>
              <a:t>Subgoal</a:t>
            </a:r>
            <a:r>
              <a:rPr lang="en-US" sz="1600" dirty="0" smtClean="0"/>
              <a:t> 5: Stretch has tawny color</a:t>
            </a:r>
          </a:p>
          <a:p>
            <a:r>
              <a:rPr lang="en-US" sz="1600" dirty="0" smtClean="0"/>
              <a:t>	</a:t>
            </a:r>
            <a:r>
              <a:rPr lang="en-US" sz="1600" dirty="0" err="1" smtClean="0"/>
              <a:t>Subgoal</a:t>
            </a:r>
            <a:r>
              <a:rPr lang="en-US" sz="1600" dirty="0" smtClean="0"/>
              <a:t> 6: Stretch has dark spots</a:t>
            </a:r>
          </a:p>
          <a:p>
            <a:r>
              <a:rPr lang="en-US" sz="1600" dirty="0" smtClean="0"/>
              <a:t>		Match: </a:t>
            </a:r>
            <a:r>
              <a:rPr lang="en-US" sz="1600" dirty="0" err="1" smtClean="0"/>
              <a:t>Subgoal</a:t>
            </a:r>
            <a:r>
              <a:rPr lang="en-US" sz="1600" dirty="0" smtClean="0"/>
              <a:t> 2 and Z8/C (does not match with any facts)</a:t>
            </a:r>
          </a:p>
          <a:p>
            <a:r>
              <a:rPr lang="en-US" sz="1600" dirty="0" smtClean="0"/>
              <a:t>		</a:t>
            </a:r>
            <a:r>
              <a:rPr lang="en-US" sz="1600" dirty="0" err="1" smtClean="0"/>
              <a:t>Subgoal</a:t>
            </a:r>
            <a:r>
              <a:rPr lang="en-US" sz="1600" dirty="0" smtClean="0"/>
              <a:t> 7: Stretch is a mammal</a:t>
            </a:r>
          </a:p>
          <a:p>
            <a:r>
              <a:rPr lang="en-US" sz="1600" dirty="0" smtClean="0"/>
              <a:t>		</a:t>
            </a:r>
            <a:r>
              <a:rPr lang="en-US" sz="1600" dirty="0" err="1" smtClean="0"/>
              <a:t>Subgoal</a:t>
            </a:r>
            <a:r>
              <a:rPr lang="en-US" sz="1600" dirty="0" smtClean="0"/>
              <a:t> 8: Stretch chews cud</a:t>
            </a:r>
          </a:p>
          <a:p>
            <a:r>
              <a:rPr lang="en-US" sz="1600" dirty="0" smtClean="0"/>
              <a:t>			Match: </a:t>
            </a:r>
            <a:r>
              <a:rPr lang="en-US" sz="1600" dirty="0" err="1" smtClean="0"/>
              <a:t>Subgoal</a:t>
            </a:r>
            <a:r>
              <a:rPr lang="en-US" sz="1600" dirty="0" smtClean="0"/>
              <a:t> 7 and Z1/C (does not match with any facts)</a:t>
            </a:r>
          </a:p>
          <a:p>
            <a:r>
              <a:rPr lang="en-US" sz="1600" dirty="0" smtClean="0"/>
              <a:t>			</a:t>
            </a:r>
            <a:r>
              <a:rPr lang="en-US" sz="1600" dirty="0" err="1" smtClean="0"/>
              <a:t>Subgoal</a:t>
            </a:r>
            <a:r>
              <a:rPr lang="en-US" sz="1600" dirty="0" smtClean="0"/>
              <a:t> 9: Stretch has hair</a:t>
            </a:r>
          </a:p>
          <a:p>
            <a:r>
              <a:rPr lang="en-US" sz="1600" dirty="0" smtClean="0"/>
              <a:t>				Match: </a:t>
            </a:r>
            <a:r>
              <a:rPr lang="en-US" sz="1600" dirty="0" err="1" smtClean="0"/>
              <a:t>Subgoal</a:t>
            </a:r>
            <a:r>
              <a:rPr lang="en-US" sz="1600" dirty="0" smtClean="0"/>
              <a:t> 9 and F1</a:t>
            </a:r>
          </a:p>
          <a:p>
            <a:r>
              <a:rPr lang="en-US" sz="1600" dirty="0" smtClean="0"/>
              <a:t>					</a:t>
            </a:r>
            <a:r>
              <a:rPr lang="en-US" sz="1600" dirty="0" err="1" smtClean="0"/>
              <a:t>Subgoals</a:t>
            </a:r>
            <a:r>
              <a:rPr lang="en-US" sz="1600" dirty="0" smtClean="0"/>
              <a:t> 9, 7, met</a:t>
            </a:r>
          </a:p>
          <a:p>
            <a:r>
              <a:rPr lang="en-US" sz="1600" dirty="0" smtClean="0"/>
              <a:t>				Match: </a:t>
            </a:r>
            <a:r>
              <a:rPr lang="en-US" sz="1600" dirty="0" err="1" smtClean="0"/>
              <a:t>Subgoal</a:t>
            </a:r>
            <a:r>
              <a:rPr lang="en-US" sz="1600" dirty="0" smtClean="0"/>
              <a:t> 8 and F2</a:t>
            </a:r>
          </a:p>
          <a:p>
            <a:r>
              <a:rPr lang="en-US" sz="1600" dirty="0" smtClean="0"/>
              <a:t>					</a:t>
            </a:r>
            <a:r>
              <a:rPr lang="en-US" sz="1600" dirty="0" err="1" smtClean="0"/>
              <a:t>Subgoals</a:t>
            </a:r>
            <a:r>
              <a:rPr lang="en-US" sz="1600" dirty="0" smtClean="0"/>
              <a:t> 8, 2 met</a:t>
            </a:r>
          </a:p>
          <a:p>
            <a:r>
              <a:rPr lang="en-US" sz="1600" dirty="0" smtClean="0"/>
              <a:t>		Match: </a:t>
            </a:r>
            <a:r>
              <a:rPr lang="en-US" sz="1600" dirty="0" err="1" smtClean="0"/>
              <a:t>Subgoal</a:t>
            </a:r>
            <a:r>
              <a:rPr lang="en-US" sz="1600" dirty="0" smtClean="0"/>
              <a:t> 3 and F3</a:t>
            </a:r>
          </a:p>
          <a:p>
            <a:r>
              <a:rPr lang="en-US" sz="1600" dirty="0" smtClean="0"/>
              <a:t>			</a:t>
            </a:r>
            <a:r>
              <a:rPr lang="en-US" sz="1600" dirty="0" err="1" smtClean="0"/>
              <a:t>Subgoal</a:t>
            </a:r>
            <a:r>
              <a:rPr lang="en-US" sz="1600" dirty="0" smtClean="0"/>
              <a:t> 3 met</a:t>
            </a:r>
          </a:p>
          <a:p>
            <a:r>
              <a:rPr lang="en-US" sz="1600" dirty="0" smtClean="0"/>
              <a:t>		Match: </a:t>
            </a:r>
            <a:r>
              <a:rPr lang="en-US" sz="1600" dirty="0" err="1" smtClean="0"/>
              <a:t>Subgoal</a:t>
            </a:r>
            <a:r>
              <a:rPr lang="en-US" sz="1600" dirty="0" smtClean="0"/>
              <a:t> 4 and F4</a:t>
            </a:r>
          </a:p>
          <a:p>
            <a:r>
              <a:rPr lang="en-US" sz="1600" dirty="0" smtClean="0"/>
              <a:t>			</a:t>
            </a:r>
            <a:r>
              <a:rPr lang="en-US" sz="1600" dirty="0" err="1" smtClean="0"/>
              <a:t>Subgoal</a:t>
            </a:r>
            <a:r>
              <a:rPr lang="en-US" sz="1600" dirty="0" smtClean="0"/>
              <a:t> 4 met</a:t>
            </a:r>
          </a:p>
          <a:p>
            <a:r>
              <a:rPr lang="en-US" sz="1600" dirty="0" smtClean="0"/>
              <a:t>		Match: </a:t>
            </a:r>
            <a:r>
              <a:rPr lang="en-US" sz="1600" dirty="0" err="1" smtClean="0"/>
              <a:t>Subgoal</a:t>
            </a:r>
            <a:r>
              <a:rPr lang="en-US" sz="1600" dirty="0" smtClean="0"/>
              <a:t> 5 and F5</a:t>
            </a:r>
          </a:p>
          <a:p>
            <a:r>
              <a:rPr lang="en-US" sz="1600" dirty="0" smtClean="0"/>
              <a:t>			</a:t>
            </a:r>
            <a:r>
              <a:rPr lang="en-US" sz="1600" dirty="0" err="1" smtClean="0"/>
              <a:t>Subgoal</a:t>
            </a:r>
            <a:r>
              <a:rPr lang="en-US" sz="1600" dirty="0" smtClean="0"/>
              <a:t> 5 met</a:t>
            </a:r>
          </a:p>
          <a:p>
            <a:r>
              <a:rPr lang="en-US" sz="1600" dirty="0" smtClean="0"/>
              <a:t>		Match: </a:t>
            </a:r>
            <a:r>
              <a:rPr lang="en-US" sz="1600" dirty="0" err="1" smtClean="0"/>
              <a:t>Subgoal</a:t>
            </a:r>
            <a:r>
              <a:rPr lang="en-US" sz="1600" dirty="0" smtClean="0"/>
              <a:t> 6 and F6</a:t>
            </a:r>
          </a:p>
          <a:p>
            <a:r>
              <a:rPr lang="en-US" sz="1600" dirty="0" smtClean="0"/>
              <a:t>			</a:t>
            </a:r>
            <a:r>
              <a:rPr lang="en-US" sz="1600" dirty="0" err="1" smtClean="0"/>
              <a:t>Subgoal</a:t>
            </a:r>
            <a:r>
              <a:rPr lang="en-US" sz="1600" dirty="0" smtClean="0"/>
              <a:t> 6 met, Goal 1 met </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solidFill>
                  <a:srgbClr val="FF0000"/>
                </a:solidFill>
              </a:rPr>
              <a:t>Forward Chaining vs. Backward Chaining</a:t>
            </a:r>
            <a:endParaRPr lang="en-US" dirty="0">
              <a:solidFill>
                <a:srgbClr val="FF0000"/>
              </a:solidFill>
            </a:endParaRPr>
          </a:p>
        </p:txBody>
      </p:sp>
      <p:sp>
        <p:nvSpPr>
          <p:cNvPr id="4" name="Content Placeholder 3"/>
          <p:cNvSpPr>
            <a:spLocks noGrp="1"/>
          </p:cNvSpPr>
          <p:nvPr>
            <p:ph sz="half" idx="1"/>
          </p:nvPr>
        </p:nvSpPr>
        <p:spPr>
          <a:xfrm>
            <a:off x="457200" y="1600200"/>
            <a:ext cx="4038600" cy="5257800"/>
          </a:xfrm>
        </p:spPr>
        <p:txBody>
          <a:bodyPr>
            <a:normAutofit fontScale="70000" lnSpcReduction="20000"/>
          </a:bodyPr>
          <a:lstStyle/>
          <a:p>
            <a:r>
              <a:rPr lang="en-US" dirty="0" smtClean="0"/>
              <a:t>High fan out - use backward chaining </a:t>
            </a:r>
          </a:p>
          <a:p>
            <a:pPr marL="514350" indent="-514350">
              <a:buFont typeface="+mj-lt"/>
              <a:buAutoNum type="arabicParenR"/>
            </a:pPr>
            <a:r>
              <a:rPr lang="en-US" dirty="0" smtClean="0"/>
              <a:t>Human(Albert)</a:t>
            </a:r>
          </a:p>
          <a:p>
            <a:pPr marL="514350" indent="-514350">
              <a:buFont typeface="+mj-lt"/>
              <a:buAutoNum type="arabicParenR"/>
            </a:pPr>
            <a:r>
              <a:rPr lang="en-US" dirty="0" smtClean="0"/>
              <a:t>Human(Alfred)</a:t>
            </a:r>
          </a:p>
          <a:p>
            <a:pPr marL="514350" indent="-514350">
              <a:buFont typeface="+mj-lt"/>
              <a:buAutoNum type="arabicParenR"/>
            </a:pPr>
            <a:r>
              <a:rPr lang="en-US" dirty="0" smtClean="0"/>
              <a:t>Human(Barry)</a:t>
            </a:r>
          </a:p>
          <a:p>
            <a:pPr marL="514350" indent="-514350">
              <a:buFont typeface="+mj-lt"/>
              <a:buAutoNum type="arabicParenR"/>
            </a:pPr>
            <a:r>
              <a:rPr lang="en-US" dirty="0" smtClean="0"/>
              <a:t>Human(Charlie)</a:t>
            </a:r>
          </a:p>
          <a:p>
            <a:pPr marL="514350" indent="-514350">
              <a:buNone/>
            </a:pPr>
            <a:r>
              <a:rPr lang="en-US" dirty="0" smtClean="0"/>
              <a:t>	...</a:t>
            </a:r>
          </a:p>
          <a:p>
            <a:pPr marL="514350" indent="-514350">
              <a:buAutoNum type="arabicParenR" startAt="50"/>
            </a:pPr>
            <a:r>
              <a:rPr lang="en-US" dirty="0" smtClean="0"/>
              <a:t>Human(Highlander)</a:t>
            </a:r>
          </a:p>
          <a:p>
            <a:pPr marL="514350" indent="-514350">
              <a:buNone/>
            </a:pPr>
            <a:r>
              <a:rPr lang="en-US" dirty="0" smtClean="0"/>
              <a:t>	...</a:t>
            </a:r>
          </a:p>
          <a:p>
            <a:pPr marL="514350" indent="-514350">
              <a:buNone/>
            </a:pPr>
            <a:r>
              <a:rPr lang="en-US" dirty="0" smtClean="0"/>
              <a:t>100) Human(Shaun)</a:t>
            </a:r>
          </a:p>
          <a:p>
            <a:pPr marL="514350" indent="-514350">
              <a:buNone/>
            </a:pPr>
            <a:r>
              <a:rPr lang="en-US" dirty="0" smtClean="0"/>
              <a:t>	...</a:t>
            </a:r>
          </a:p>
          <a:p>
            <a:pPr marL="514350" indent="-514350">
              <a:buNone/>
            </a:pPr>
            <a:r>
              <a:rPr lang="en-US" dirty="0" smtClean="0"/>
              <a:t>500) Human(Zelda)</a:t>
            </a:r>
          </a:p>
          <a:p>
            <a:pPr marL="514350" indent="-514350">
              <a:buNone/>
            </a:pPr>
            <a:r>
              <a:rPr lang="en-US" dirty="0" smtClean="0"/>
              <a:t>501) Human(x) -&gt; Mortal(x)</a:t>
            </a:r>
          </a:p>
          <a:p>
            <a:pPr marL="514350" indent="-514350">
              <a:buNone/>
            </a:pPr>
            <a:r>
              <a:rPr lang="en-US" dirty="0" smtClean="0"/>
              <a:t>502) Mortal(x) -&gt; </a:t>
            </a:r>
            <a:r>
              <a:rPr lang="en-US" dirty="0" err="1" smtClean="0"/>
              <a:t>CanDie</a:t>
            </a:r>
            <a:r>
              <a:rPr lang="en-US" dirty="0" smtClean="0"/>
              <a:t>(x)</a:t>
            </a:r>
          </a:p>
          <a:p>
            <a:pPr marL="514350" indent="-514350">
              <a:buNone/>
            </a:pPr>
            <a:r>
              <a:rPr lang="en-US" dirty="0" smtClean="0"/>
              <a:t>Can we kill Shaun Connery?</a:t>
            </a:r>
            <a:endParaRPr lang="en-US" dirty="0"/>
          </a:p>
        </p:txBody>
      </p:sp>
      <p:sp>
        <p:nvSpPr>
          <p:cNvPr id="5" name="Content Placeholder 4"/>
          <p:cNvSpPr>
            <a:spLocks noGrp="1"/>
          </p:cNvSpPr>
          <p:nvPr>
            <p:ph sz="half" idx="2"/>
          </p:nvPr>
        </p:nvSpPr>
        <p:spPr/>
        <p:txBody>
          <a:bodyPr>
            <a:normAutofit fontScale="70000" lnSpcReduction="20000"/>
          </a:bodyPr>
          <a:lstStyle/>
          <a:p>
            <a:r>
              <a:rPr lang="en-US" dirty="0" smtClean="0"/>
              <a:t>FC</a:t>
            </a:r>
          </a:p>
          <a:p>
            <a:pPr lvl="1">
              <a:buNone/>
            </a:pPr>
            <a:r>
              <a:rPr lang="en-US" dirty="0" smtClean="0"/>
              <a:t>503) Mortal(Albert)</a:t>
            </a:r>
          </a:p>
          <a:p>
            <a:pPr lvl="1">
              <a:buNone/>
            </a:pPr>
            <a:r>
              <a:rPr lang="en-US" dirty="0" smtClean="0"/>
              <a:t>504) Moral(Alfred)</a:t>
            </a:r>
          </a:p>
          <a:p>
            <a:pPr lvl="1">
              <a:buNone/>
            </a:pPr>
            <a:r>
              <a:rPr lang="en-US" dirty="0" smtClean="0"/>
              <a:t>…</a:t>
            </a:r>
          </a:p>
          <a:p>
            <a:pPr lvl="1">
              <a:buNone/>
            </a:pPr>
            <a:r>
              <a:rPr lang="en-US" dirty="0" smtClean="0"/>
              <a:t>1003) </a:t>
            </a:r>
            <a:r>
              <a:rPr lang="en-US" dirty="0" err="1" smtClean="0"/>
              <a:t>CanDie</a:t>
            </a:r>
            <a:r>
              <a:rPr lang="en-US" dirty="0" smtClean="0"/>
              <a:t>(Albert)</a:t>
            </a:r>
          </a:p>
          <a:p>
            <a:pPr lvl="1">
              <a:buNone/>
            </a:pPr>
            <a:r>
              <a:rPr lang="en-US" dirty="0" smtClean="0"/>
              <a:t>1004) </a:t>
            </a:r>
            <a:r>
              <a:rPr lang="en-US" dirty="0" err="1" smtClean="0"/>
              <a:t>CanDie</a:t>
            </a:r>
            <a:r>
              <a:rPr lang="en-US" dirty="0" smtClean="0"/>
              <a:t>(Alfred)</a:t>
            </a:r>
          </a:p>
          <a:p>
            <a:pPr lvl="1">
              <a:buNone/>
            </a:pPr>
            <a:r>
              <a:rPr lang="en-US" dirty="0" smtClean="0"/>
              <a:t>…</a:t>
            </a:r>
          </a:p>
          <a:p>
            <a:pPr lvl="1">
              <a:buNone/>
            </a:pPr>
            <a:r>
              <a:rPr lang="en-US" dirty="0" smtClean="0"/>
              <a:t>1100) </a:t>
            </a:r>
            <a:r>
              <a:rPr lang="en-US" dirty="0" err="1" smtClean="0"/>
              <a:t>CanDie</a:t>
            </a:r>
            <a:r>
              <a:rPr lang="en-US" dirty="0" smtClean="0"/>
              <a:t>(Shaun)</a:t>
            </a:r>
          </a:p>
          <a:p>
            <a:pPr lvl="1">
              <a:buNone/>
            </a:pPr>
            <a:endParaRPr lang="en-US" dirty="0" smtClean="0"/>
          </a:p>
          <a:p>
            <a:r>
              <a:rPr lang="en-US" dirty="0" smtClean="0"/>
              <a:t>BC</a:t>
            </a:r>
          </a:p>
          <a:p>
            <a:pPr lvl="1"/>
            <a:r>
              <a:rPr lang="en-US" dirty="0" smtClean="0"/>
              <a:t>Prove: </a:t>
            </a:r>
            <a:r>
              <a:rPr lang="en-US" dirty="0" err="1" smtClean="0"/>
              <a:t>CanDie</a:t>
            </a:r>
            <a:r>
              <a:rPr lang="en-US" dirty="0" smtClean="0"/>
              <a:t>(Shaun)</a:t>
            </a:r>
          </a:p>
          <a:p>
            <a:pPr lvl="2"/>
            <a:r>
              <a:rPr lang="en-US" dirty="0" smtClean="0"/>
              <a:t>Match: Goal and 502/C</a:t>
            </a:r>
          </a:p>
          <a:p>
            <a:pPr lvl="2"/>
            <a:r>
              <a:rPr lang="en-US" dirty="0" smtClean="0"/>
              <a:t>Prove:   Mortal(Shaun)</a:t>
            </a:r>
          </a:p>
          <a:p>
            <a:pPr lvl="3"/>
            <a:r>
              <a:rPr lang="en-US" dirty="0" smtClean="0"/>
              <a:t>Match: Mortal(Shaun) and 501/C</a:t>
            </a:r>
          </a:p>
          <a:p>
            <a:pPr lvl="3"/>
            <a:r>
              <a:rPr lang="en-US" dirty="0" smtClean="0"/>
              <a:t>Prove: Human(Shaun)</a:t>
            </a:r>
          </a:p>
          <a:p>
            <a:pPr lvl="4"/>
            <a:r>
              <a:rPr lang="en-US" dirty="0" smtClean="0"/>
              <a:t>Match: Human(Shaun) and 100</a:t>
            </a:r>
          </a:p>
          <a:p>
            <a:pPr lvl="2"/>
            <a:r>
              <a:rPr lang="en-US" dirty="0" smtClean="0"/>
              <a:t>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solidFill>
                  <a:srgbClr val="FF0000"/>
                </a:solidFill>
              </a:rPr>
              <a:t>Forward Chaining vs. Backward Chaining</a:t>
            </a:r>
            <a:endParaRPr lang="en-US" dirty="0">
              <a:solidFill>
                <a:srgbClr val="FF0000"/>
              </a:solidFill>
            </a:endParaRPr>
          </a:p>
        </p:txBody>
      </p:sp>
      <p:sp>
        <p:nvSpPr>
          <p:cNvPr id="4" name="Content Placeholder 3"/>
          <p:cNvSpPr>
            <a:spLocks noGrp="1"/>
          </p:cNvSpPr>
          <p:nvPr>
            <p:ph sz="half" idx="1"/>
          </p:nvPr>
        </p:nvSpPr>
        <p:spPr>
          <a:xfrm>
            <a:off x="457200" y="1600200"/>
            <a:ext cx="4038600" cy="5257800"/>
          </a:xfrm>
        </p:spPr>
        <p:txBody>
          <a:bodyPr>
            <a:normAutofit fontScale="85000" lnSpcReduction="20000"/>
          </a:bodyPr>
          <a:lstStyle/>
          <a:p>
            <a:r>
              <a:rPr lang="en-US" dirty="0" smtClean="0"/>
              <a:t>Forward chaining may generate a lot of useless facts</a:t>
            </a:r>
          </a:p>
          <a:p>
            <a:pPr>
              <a:buNone/>
            </a:pPr>
            <a:endParaRPr lang="en-US" dirty="0" smtClean="0"/>
          </a:p>
          <a:p>
            <a:pPr marL="514350" indent="-514350">
              <a:buNone/>
            </a:pPr>
            <a:r>
              <a:rPr lang="en-US" dirty="0" smtClean="0"/>
              <a:t>If ?x has feathers</a:t>
            </a:r>
          </a:p>
          <a:p>
            <a:pPr marL="514350" indent="-514350">
              <a:buNone/>
            </a:pPr>
            <a:r>
              <a:rPr lang="en-US" dirty="0" smtClean="0"/>
              <a:t>Than ?x can fly</a:t>
            </a:r>
          </a:p>
          <a:p>
            <a:pPr marL="514350" indent="-514350">
              <a:buNone/>
            </a:pPr>
            <a:endParaRPr lang="en-US" dirty="0" smtClean="0"/>
          </a:p>
          <a:p>
            <a:pPr marL="514350" indent="-514350">
              <a:buNone/>
            </a:pPr>
            <a:r>
              <a:rPr lang="en-US" dirty="0" smtClean="0"/>
              <a:t>If ?x has feathers</a:t>
            </a:r>
          </a:p>
          <a:p>
            <a:pPr marL="514350" indent="-514350">
              <a:buNone/>
            </a:pPr>
            <a:r>
              <a:rPr lang="en-US" dirty="0" smtClean="0"/>
              <a:t>Then ?x is a bird</a:t>
            </a:r>
          </a:p>
          <a:p>
            <a:pPr marL="514350" indent="-514350">
              <a:buNone/>
            </a:pPr>
            <a:r>
              <a:rPr lang="en-US" dirty="0" smtClean="0"/>
              <a:t>…</a:t>
            </a:r>
          </a:p>
          <a:p>
            <a:pPr marL="514350" indent="-514350">
              <a:buNone/>
            </a:pPr>
            <a:endParaRPr lang="en-US" dirty="0" smtClean="0"/>
          </a:p>
          <a:p>
            <a:pPr marL="514350" indent="-514350">
              <a:buNone/>
            </a:pPr>
            <a:r>
              <a:rPr lang="en-US" dirty="0" smtClean="0"/>
              <a:t>1 condition – many actions</a:t>
            </a:r>
          </a:p>
        </p:txBody>
      </p:sp>
      <p:sp>
        <p:nvSpPr>
          <p:cNvPr id="5" name="Content Placeholder 4"/>
          <p:cNvSpPr>
            <a:spLocks noGrp="1"/>
          </p:cNvSpPr>
          <p:nvPr>
            <p:ph sz="half" idx="2"/>
          </p:nvPr>
        </p:nvSpPr>
        <p:spPr>
          <a:xfrm>
            <a:off x="5257800" y="1600200"/>
            <a:ext cx="3886200" cy="4525963"/>
          </a:xfrm>
        </p:spPr>
        <p:txBody>
          <a:bodyPr>
            <a:normAutofit fontScale="85000" lnSpcReduction="20000"/>
          </a:bodyPr>
          <a:lstStyle/>
          <a:p>
            <a:pPr>
              <a:buNone/>
            </a:pPr>
            <a:r>
              <a:rPr lang="en-US" dirty="0" smtClean="0"/>
              <a:t>If ?x has feathers</a:t>
            </a:r>
          </a:p>
          <a:p>
            <a:pPr>
              <a:buNone/>
            </a:pPr>
            <a:r>
              <a:rPr lang="en-US" dirty="0" smtClean="0"/>
              <a:t>Then ?x can be used as a pen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solidFill>
                  <a:schemeClr val="accent5"/>
                </a:solidFill>
              </a:rPr>
              <a:t>Use BC!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fontScale="90000"/>
          </a:bodyPr>
          <a:lstStyle/>
          <a:p>
            <a:r>
              <a:rPr lang="en-US" dirty="0" smtClean="0">
                <a:solidFill>
                  <a:srgbClr val="FF0000"/>
                </a:solidFill>
              </a:rPr>
              <a:t>Forward Chaining vs. Backward Chaining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High fan in – use forward chaining</a:t>
            </a:r>
          </a:p>
          <a:p>
            <a:r>
              <a:rPr lang="en-US" dirty="0" smtClean="0"/>
              <a:t>Potential problem with BC</a:t>
            </a:r>
          </a:p>
          <a:p>
            <a:pPr lvl="1"/>
            <a:r>
              <a:rPr lang="en-US" dirty="0" smtClean="0"/>
              <a:t>If many </a:t>
            </a:r>
            <a:r>
              <a:rPr lang="en-US" dirty="0" err="1" smtClean="0"/>
              <a:t>subgoals</a:t>
            </a:r>
            <a:r>
              <a:rPr lang="en-US" dirty="0" smtClean="0"/>
              <a:t>, each must be examined</a:t>
            </a:r>
          </a:p>
          <a:p>
            <a:pPr>
              <a:buNone/>
            </a:pPr>
            <a:r>
              <a:rPr lang="en-US" dirty="0" smtClean="0"/>
              <a:t>If	?x has feathers</a:t>
            </a:r>
          </a:p>
          <a:p>
            <a:pPr>
              <a:buNone/>
            </a:pPr>
            <a:r>
              <a:rPr lang="en-US" dirty="0" smtClean="0"/>
              <a:t>	?x is brown</a:t>
            </a:r>
          </a:p>
          <a:p>
            <a:pPr>
              <a:buNone/>
            </a:pPr>
            <a:r>
              <a:rPr lang="en-US" dirty="0" smtClean="0"/>
              <a:t>	?x sings @#!@#! Patterns</a:t>
            </a:r>
          </a:p>
          <a:p>
            <a:pPr>
              <a:buNone/>
            </a:pPr>
            <a:r>
              <a:rPr lang="en-US" dirty="0" smtClean="0"/>
              <a:t>	?x sleeps on one foot</a:t>
            </a:r>
          </a:p>
          <a:p>
            <a:pPr>
              <a:buNone/>
            </a:pPr>
            <a:r>
              <a:rPr lang="en-US" dirty="0" smtClean="0"/>
              <a:t>	?x makes good pot pie</a:t>
            </a:r>
          </a:p>
          <a:p>
            <a:pPr>
              <a:buNone/>
            </a:pPr>
            <a:r>
              <a:rPr lang="en-US" dirty="0" smtClean="0"/>
              <a:t>	?x lives in tree</a:t>
            </a:r>
          </a:p>
          <a:p>
            <a:pPr>
              <a:buNone/>
            </a:pPr>
            <a:r>
              <a:rPr lang="en-US" dirty="0" smtClean="0"/>
              <a:t>Then ?x is bird</a:t>
            </a:r>
          </a:p>
          <a:p>
            <a:r>
              <a:rPr lang="en-US" dirty="0" smtClean="0"/>
              <a:t>Many conditions – 1 action</a:t>
            </a:r>
          </a:p>
          <a:p>
            <a:r>
              <a:rPr lang="en-US" dirty="0" smtClean="0"/>
              <a:t>If time is crucial and you only have 1 goal to prove, use BC</a:t>
            </a:r>
          </a:p>
          <a:p>
            <a:r>
              <a:rPr lang="en-US" dirty="0" smtClean="0"/>
              <a:t>If you have extra time and want to be prepared for future questions, use FC to generate all possible facts</a:t>
            </a:r>
          </a:p>
          <a:p>
            <a:r>
              <a:rPr lang="en-US" dirty="0" smtClean="0"/>
              <a:t>Or use bi-directional search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Limitation of ES</a:t>
            </a:r>
            <a:endParaRPr lang="en-US" dirty="0">
              <a:solidFill>
                <a:srgbClr val="FF0000"/>
              </a:solidFill>
            </a:endParaRPr>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r>
              <a:rPr lang="en-US" dirty="0" smtClean="0"/>
              <a:t>A lot of matches! </a:t>
            </a:r>
          </a:p>
          <a:p>
            <a:r>
              <a:rPr lang="en-US" dirty="0" smtClean="0"/>
              <a:t>May perform many matches for Rule 1, then have to perform same matches for Rule 2 (should share partial match information) </a:t>
            </a:r>
          </a:p>
          <a:p>
            <a:r>
              <a:rPr lang="en-US" dirty="0" smtClean="0"/>
              <a:t>May match first few antecedents, but fail on last If last antecedent added later, have to start again at beginning of rule (should save partial match information) </a:t>
            </a:r>
          </a:p>
          <a:p>
            <a:r>
              <a:rPr lang="en-US" dirty="0" smtClean="0"/>
              <a:t>One solution: RETE net (RETE stands for ``network'') </a:t>
            </a:r>
          </a:p>
          <a:p>
            <a:pPr lvl="1"/>
            <a:r>
              <a:rPr lang="en-US" dirty="0" smtClean="0"/>
              <a:t>Contains:</a:t>
            </a:r>
          </a:p>
          <a:p>
            <a:pPr lvl="2"/>
            <a:r>
              <a:rPr lang="en-US" dirty="0" smtClean="0"/>
              <a:t>alpha nodes (one for each antecedent) </a:t>
            </a:r>
          </a:p>
          <a:p>
            <a:pPr lvl="2"/>
            <a:r>
              <a:rPr lang="en-US" dirty="0" smtClean="0"/>
              <a:t>beta nodes (combination of matches) </a:t>
            </a:r>
          </a:p>
          <a:p>
            <a:pPr lvl="2"/>
            <a:r>
              <a:rPr lang="en-US" dirty="0" smtClean="0"/>
              <a:t>terminal nodes (one for each rule) </a:t>
            </a:r>
          </a:p>
          <a:p>
            <a:pPr lvl="1"/>
            <a:r>
              <a:rPr lang="en-US" dirty="0" smtClean="0"/>
              <a:t>Explicitly store shared and partial match information</a:t>
            </a:r>
          </a:p>
          <a:p>
            <a:pPr lvl="1"/>
            <a:r>
              <a:rPr lang="en-US" dirty="0" smtClean="0"/>
              <a:t>Machine rules and facts are numerous, matching is laborious</a:t>
            </a:r>
          </a:p>
          <a:p>
            <a:pPr lvl="1"/>
            <a:r>
              <a:rPr lang="en-US" dirty="0" smtClean="0"/>
              <a:t>Much redundant work in match phase</a:t>
            </a:r>
          </a:p>
          <a:p>
            <a:pPr lvl="1"/>
            <a:r>
              <a:rPr lang="en-US" dirty="0" smtClean="0"/>
              <a:t>RETE representation eliminates some redundant work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RETE Network</a:t>
            </a:r>
            <a:endParaRPr lang="en-US" dirty="0">
              <a:solidFill>
                <a:srgbClr val="FF0000"/>
              </a:solidFill>
            </a:endParaRPr>
          </a:p>
        </p:txBody>
      </p:sp>
      <p:sp>
        <p:nvSpPr>
          <p:cNvPr id="3" name="TextBox 2"/>
          <p:cNvSpPr txBox="1"/>
          <p:nvPr/>
        </p:nvSpPr>
        <p:spPr>
          <a:xfrm>
            <a:off x="990600" y="990600"/>
            <a:ext cx="7226017" cy="5632311"/>
          </a:xfrm>
          <a:prstGeom prst="rect">
            <a:avLst/>
          </a:prstGeom>
          <a:noFill/>
        </p:spPr>
        <p:txBody>
          <a:bodyPr wrap="none" rtlCol="0">
            <a:spAutoFit/>
          </a:bodyPr>
          <a:lstStyle/>
          <a:p>
            <a:r>
              <a:rPr lang="en-US" dirty="0" smtClean="0"/>
              <a:t> Rule 1                             	 	Rule 2</a:t>
            </a:r>
          </a:p>
          <a:p>
            <a:r>
              <a:rPr lang="en-US" dirty="0" smtClean="0"/>
              <a:t>   if ?x is small           	</a:t>
            </a:r>
            <a:r>
              <a:rPr lang="en-US" dirty="0" smtClean="0">
                <a:solidFill>
                  <a:schemeClr val="accent5"/>
                </a:solidFill>
              </a:rPr>
              <a:t>A1</a:t>
            </a:r>
            <a:r>
              <a:rPr lang="en-US" dirty="0" smtClean="0"/>
              <a:t>        		 if ?x is small</a:t>
            </a:r>
          </a:p>
          <a:p>
            <a:r>
              <a:rPr lang="en-US" dirty="0" smtClean="0"/>
              <a:t>      ?y is larger than ?x  	</a:t>
            </a:r>
            <a:r>
              <a:rPr lang="en-US" dirty="0" smtClean="0">
                <a:solidFill>
                  <a:schemeClr val="accent5"/>
                </a:solidFill>
              </a:rPr>
              <a:t>A2</a:t>
            </a:r>
            <a:r>
              <a:rPr lang="en-US" dirty="0" smtClean="0"/>
              <a:t>        	    		?x lives on land</a:t>
            </a:r>
          </a:p>
          <a:p>
            <a:r>
              <a:rPr lang="en-US" dirty="0" smtClean="0"/>
              <a:t>      ?y is a carnivore     	</a:t>
            </a:r>
            <a:r>
              <a:rPr lang="en-US" dirty="0" smtClean="0">
                <a:solidFill>
                  <a:schemeClr val="accent5"/>
                </a:solidFill>
              </a:rPr>
              <a:t>A3</a:t>
            </a:r>
            <a:r>
              <a:rPr lang="en-US" dirty="0" smtClean="0"/>
              <a:t>           			 ?y is strong</a:t>
            </a:r>
          </a:p>
          <a:p>
            <a:r>
              <a:rPr lang="en-US" dirty="0" smtClean="0"/>
              <a:t>   then ?y eats ?x (ADD)                	  		?y is a carnivore</a:t>
            </a:r>
          </a:p>
          <a:p>
            <a:r>
              <a:rPr lang="en-US" dirty="0" smtClean="0"/>
              <a:t>                                      			 then ?y eats ?x (ADD)</a:t>
            </a:r>
          </a:p>
          <a:p>
            <a:endParaRPr lang="en-US" dirty="0" smtClean="0"/>
          </a:p>
          <a:p>
            <a:r>
              <a:rPr lang="en-US" dirty="0" smtClean="0"/>
              <a:t>   Working Memory:</a:t>
            </a:r>
          </a:p>
          <a:p>
            <a:endParaRPr lang="en-US" dirty="0" smtClean="0"/>
          </a:p>
          <a:p>
            <a:r>
              <a:rPr lang="en-US" dirty="0" smtClean="0"/>
              <a:t>      rabbit is small</a:t>
            </a:r>
          </a:p>
          <a:p>
            <a:r>
              <a:rPr lang="en-US" dirty="0" smtClean="0"/>
              <a:t>      sheep is small</a:t>
            </a:r>
          </a:p>
          <a:p>
            <a:r>
              <a:rPr lang="en-US" dirty="0" smtClean="0"/>
              <a:t>      bird is small</a:t>
            </a:r>
          </a:p>
          <a:p>
            <a:r>
              <a:rPr lang="en-US" dirty="0" smtClean="0"/>
              <a:t>      mouse is small</a:t>
            </a:r>
          </a:p>
          <a:p>
            <a:r>
              <a:rPr lang="en-US" dirty="0" smtClean="0"/>
              <a:t>      lion is a carnivore</a:t>
            </a:r>
          </a:p>
          <a:p>
            <a:r>
              <a:rPr lang="en-US" dirty="0" smtClean="0"/>
              <a:t>      tiger is a carnivore</a:t>
            </a:r>
          </a:p>
          <a:p>
            <a:r>
              <a:rPr lang="en-US" dirty="0" smtClean="0"/>
              <a:t>      lion is larger than rabbit</a:t>
            </a:r>
          </a:p>
          <a:p>
            <a:r>
              <a:rPr lang="en-US" dirty="0" smtClean="0"/>
              <a:t>      lion is larger than fish</a:t>
            </a:r>
          </a:p>
          <a:p>
            <a:r>
              <a:rPr lang="en-US" dirty="0" smtClean="0"/>
              <a:t>      lion is larger than sheep</a:t>
            </a:r>
          </a:p>
          <a:p>
            <a:r>
              <a:rPr lang="en-US" dirty="0" smtClean="0"/>
              <a:t>      tiger is larger than rabbit</a:t>
            </a:r>
          </a:p>
          <a:p>
            <a:r>
              <a:rPr lang="en-US" dirty="0" smtClean="0"/>
              <a:t>      giraffe is larger than rabbit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RETE Network</a:t>
            </a:r>
            <a:endParaRPr lang="en-US"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fontScale="70000" lnSpcReduction="20000"/>
          </a:bodyPr>
          <a:lstStyle/>
          <a:p>
            <a:r>
              <a:rPr lang="en-US" dirty="0" smtClean="0"/>
              <a:t>For each rule</a:t>
            </a:r>
          </a:p>
          <a:p>
            <a:pPr lvl="1"/>
            <a:r>
              <a:rPr lang="en-US" dirty="0" smtClean="0"/>
              <a:t>For each antecedent</a:t>
            </a:r>
          </a:p>
          <a:p>
            <a:pPr lvl="2"/>
            <a:r>
              <a:rPr lang="en-US" dirty="0" smtClean="0"/>
              <a:t>Create alpha node</a:t>
            </a:r>
          </a:p>
          <a:p>
            <a:pPr lvl="2"/>
            <a:r>
              <a:rPr lang="en-US" dirty="0" smtClean="0"/>
              <a:t>Store antecedent matches in this node</a:t>
            </a:r>
          </a:p>
          <a:p>
            <a:pPr lvl="1"/>
            <a:r>
              <a:rPr lang="en-US" dirty="0" smtClean="0"/>
              <a:t>For each alpha node except the first</a:t>
            </a:r>
          </a:p>
          <a:p>
            <a:pPr lvl="2"/>
            <a:r>
              <a:rPr lang="en-US" dirty="0" smtClean="0"/>
              <a:t>Create beta node</a:t>
            </a:r>
          </a:p>
          <a:p>
            <a:pPr lvl="2"/>
            <a:r>
              <a:rPr lang="en-US" dirty="0" smtClean="0"/>
              <a:t>If this is the first beta node in the network</a:t>
            </a:r>
          </a:p>
          <a:p>
            <a:pPr lvl="3"/>
            <a:r>
              <a:rPr lang="en-US" dirty="0" smtClean="0"/>
              <a:t>Then parents are alpha1 and alpha2</a:t>
            </a:r>
          </a:p>
          <a:p>
            <a:pPr lvl="3"/>
            <a:r>
              <a:rPr lang="en-US" dirty="0" smtClean="0"/>
              <a:t>Else parents are previous beta and next unmatched alpha</a:t>
            </a:r>
          </a:p>
          <a:p>
            <a:pPr lvl="2"/>
            <a:r>
              <a:rPr lang="en-US" dirty="0" smtClean="0"/>
              <a:t>Store partial matches in this node</a:t>
            </a:r>
          </a:p>
          <a:p>
            <a:pPr lvl="1"/>
            <a:r>
              <a:rPr lang="en-US" dirty="0" smtClean="0"/>
              <a:t>Create terminal node for each rule</a:t>
            </a:r>
          </a:p>
          <a:p>
            <a:pPr lvl="2"/>
            <a:r>
              <a:rPr lang="en-US" dirty="0" smtClean="0"/>
              <a:t>Parent is last beta for the rule</a:t>
            </a:r>
          </a:p>
          <a:p>
            <a:r>
              <a:rPr lang="en-US" dirty="0" smtClean="0"/>
              <a:t>To run</a:t>
            </a:r>
          </a:p>
          <a:p>
            <a:pPr lvl="1"/>
            <a:r>
              <a:rPr lang="en-US" dirty="0" smtClean="0"/>
              <a:t>Distribute assertions to top of network</a:t>
            </a:r>
          </a:p>
          <a:p>
            <a:pPr lvl="1"/>
            <a:r>
              <a:rPr lang="en-US" dirty="0" smtClean="0"/>
              <a:t>Match assertions with alpha nodes - pass bindings to beta nodes</a:t>
            </a:r>
          </a:p>
          <a:p>
            <a:pPr lvl="1"/>
            <a:r>
              <a:rPr lang="en-US" dirty="0" smtClean="0"/>
              <a:t>For each beta node, JOIN by checking for consistent bindings</a:t>
            </a:r>
          </a:p>
          <a:p>
            <a:pPr lvl="1"/>
            <a:r>
              <a:rPr lang="en-US" dirty="0" smtClean="0"/>
              <a:t>When an assertion (binding list) hits terminal node, change WM</a:t>
            </a:r>
          </a:p>
          <a:p>
            <a:pPr lvl="1"/>
            <a:r>
              <a:rPr lang="en-US" dirty="0" smtClean="0"/>
              <a:t>For each WM change, add information to alpha node and propagate down</a:t>
            </a:r>
          </a:p>
          <a:p>
            <a:pPr lvl="1"/>
            <a:r>
              <a:rPr lang="en-US" dirty="0" smtClean="0"/>
              <a:t>Do this for additions and deletions</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5638800" cy="914400"/>
          </a:xfrm>
        </p:spPr>
        <p:txBody>
          <a:bodyPr/>
          <a:lstStyle/>
          <a:p>
            <a:r>
              <a:rPr lang="en-US" dirty="0" smtClean="0">
                <a:solidFill>
                  <a:srgbClr val="FF0000"/>
                </a:solidFill>
              </a:rPr>
              <a:t>RETE Network</a:t>
            </a:r>
            <a:endParaRPr lang="en-US" dirty="0">
              <a:solidFill>
                <a:srgbClr val="FF0000"/>
              </a:solidFill>
            </a:endParaRPr>
          </a:p>
        </p:txBody>
      </p:sp>
      <p:pic>
        <p:nvPicPr>
          <p:cNvPr id="4" name="Picture 3" descr="rete.gif"/>
          <p:cNvPicPr>
            <a:picLocks noChangeAspect="1"/>
          </p:cNvPicPr>
          <p:nvPr/>
        </p:nvPicPr>
        <p:blipFill>
          <a:blip r:embed="rId2" cstate="print"/>
          <a:stretch>
            <a:fillRect/>
          </a:stretch>
        </p:blipFill>
        <p:spPr>
          <a:xfrm>
            <a:off x="4773448" y="0"/>
            <a:ext cx="437055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Expert Systems</a:t>
            </a:r>
            <a:endParaRPr lang="en-US" dirty="0">
              <a:solidFill>
                <a:srgbClr val="FF0000"/>
              </a:solidFill>
            </a:endParaRPr>
          </a:p>
        </p:txBody>
      </p:sp>
      <p:sp>
        <p:nvSpPr>
          <p:cNvPr id="7" name="Content Placeholder 6"/>
          <p:cNvSpPr>
            <a:spLocks noGrp="1"/>
          </p:cNvSpPr>
          <p:nvPr>
            <p:ph idx="1"/>
          </p:nvPr>
        </p:nvSpPr>
        <p:spPr/>
        <p:txBody>
          <a:bodyPr>
            <a:normAutofit fontScale="92500" lnSpcReduction="10000"/>
          </a:bodyPr>
          <a:lstStyle/>
          <a:p>
            <a:r>
              <a:rPr lang="en-US" dirty="0" smtClean="0"/>
              <a:t>ES perform tasks for specific domains that require human expertise </a:t>
            </a:r>
          </a:p>
          <a:p>
            <a:pPr lvl="1"/>
            <a:r>
              <a:rPr lang="en-US" dirty="0" smtClean="0"/>
              <a:t>Medical diagnosis, fault diagnosis, status monitoring, data interpretation, computer configuration, etc. </a:t>
            </a:r>
          </a:p>
          <a:p>
            <a:r>
              <a:rPr lang="en-US" dirty="0" smtClean="0"/>
              <a:t>ES solve problems using domain-specific knowledge </a:t>
            </a:r>
          </a:p>
          <a:p>
            <a:r>
              <a:rPr lang="en-US" dirty="0" smtClean="0"/>
              <a:t>Domain knowledge is acquired by interviewing human experts </a:t>
            </a:r>
          </a:p>
          <a:p>
            <a:r>
              <a:rPr lang="en-US" dirty="0" smtClean="0"/>
              <a:t>ES cannot operate in situations requiring common sense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What is planning? </a:t>
            </a:r>
          </a:p>
          <a:p>
            <a:r>
              <a:rPr lang="en-US" dirty="0" smtClean="0"/>
              <a:t>Strategies required to achieve a goal or to solve a particular problem </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3733800"/>
            <a:ext cx="6667500" cy="2133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Need for Planning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If our goal is to create an autonomous, intelligent entity, we need to study planning. </a:t>
            </a:r>
          </a:p>
          <a:p>
            <a:r>
              <a:rPr lang="en-US" dirty="0" smtClean="0"/>
              <a:t>Logic, natural language, learning, vision, are all useful, and they would make nice human-driven tools. </a:t>
            </a:r>
          </a:p>
          <a:p>
            <a:r>
              <a:rPr lang="en-US" dirty="0" smtClean="0"/>
              <a:t>But what is the entity going to DO??? </a:t>
            </a:r>
          </a:p>
          <a:p>
            <a:r>
              <a:rPr lang="en-US" dirty="0" smtClean="0"/>
              <a:t>It has to decide WHAT it wants to do, and HOW to do it.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t>Fully observable vs. </a:t>
            </a:r>
            <a:r>
              <a:rPr lang="en-US" dirty="0" smtClean="0">
                <a:solidFill>
                  <a:srgbClr val="0000CC"/>
                </a:solidFill>
              </a:rPr>
              <a:t>partially observable </a:t>
            </a:r>
          </a:p>
          <a:p>
            <a:r>
              <a:rPr lang="en-US" dirty="0" smtClean="0">
                <a:solidFill>
                  <a:srgbClr val="0000CC"/>
                </a:solidFill>
              </a:rPr>
              <a:t>Deterministic</a:t>
            </a:r>
            <a:r>
              <a:rPr lang="en-US" dirty="0" smtClean="0"/>
              <a:t> vs. stochastic / strategic </a:t>
            </a:r>
          </a:p>
          <a:p>
            <a:r>
              <a:rPr lang="en-US" dirty="0" smtClean="0"/>
              <a:t>Episodic vs. </a:t>
            </a:r>
            <a:r>
              <a:rPr lang="en-US" dirty="0" smtClean="0">
                <a:solidFill>
                  <a:srgbClr val="0000CC"/>
                </a:solidFill>
              </a:rPr>
              <a:t>sequential</a:t>
            </a:r>
            <a:r>
              <a:rPr lang="en-US" dirty="0" smtClean="0"/>
              <a:t> </a:t>
            </a:r>
          </a:p>
          <a:p>
            <a:r>
              <a:rPr lang="en-US" dirty="0" smtClean="0">
                <a:solidFill>
                  <a:srgbClr val="0000CC"/>
                </a:solidFill>
              </a:rPr>
              <a:t>Static</a:t>
            </a:r>
            <a:r>
              <a:rPr lang="en-US" dirty="0" smtClean="0"/>
              <a:t> vs. dynamic </a:t>
            </a:r>
          </a:p>
          <a:p>
            <a:r>
              <a:rPr lang="en-US" dirty="0" smtClean="0">
                <a:solidFill>
                  <a:srgbClr val="0000CC"/>
                </a:solidFill>
              </a:rPr>
              <a:t>Discrete</a:t>
            </a:r>
            <a:r>
              <a:rPr lang="en-US" dirty="0" smtClean="0"/>
              <a:t> vs. continuous </a:t>
            </a:r>
          </a:p>
          <a:p>
            <a:r>
              <a:rPr lang="en-US" dirty="0" smtClean="0">
                <a:solidFill>
                  <a:srgbClr val="0000CC"/>
                </a:solidFill>
              </a:rPr>
              <a:t>Single agent </a:t>
            </a:r>
            <a:r>
              <a:rPr lang="en-US" dirty="0" smtClean="0"/>
              <a:t>vs. </a:t>
            </a:r>
            <a:r>
              <a:rPr lang="en-US" dirty="0" err="1" smtClean="0"/>
              <a:t>multiagent</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Goal-Based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Goal reflects desires of agents</a:t>
            </a:r>
          </a:p>
          <a:p>
            <a:r>
              <a:rPr lang="en-US" dirty="0" smtClean="0"/>
              <a:t>May project actions to see if consistent with goals</a:t>
            </a:r>
          </a:p>
          <a:p>
            <a:r>
              <a:rPr lang="en-US" dirty="0" smtClean="0"/>
              <a:t>Takes time, world may change during reasoning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Search Space</a:t>
            </a:r>
            <a:endParaRPr lang="en-US" dirty="0">
              <a:solidFill>
                <a:srgbClr val="FF0000"/>
              </a:solidFill>
            </a:endParaRPr>
          </a:p>
        </p:txBody>
      </p:sp>
      <p:sp>
        <p:nvSpPr>
          <p:cNvPr id="3" name="Content Placeholder 2"/>
          <p:cNvSpPr>
            <a:spLocks noGrp="1"/>
          </p:cNvSpPr>
          <p:nvPr>
            <p:ph idx="1"/>
          </p:nvPr>
        </p:nvSpPr>
        <p:spPr>
          <a:xfrm>
            <a:off x="0" y="1143000"/>
            <a:ext cx="4038600" cy="5714999"/>
          </a:xfrm>
        </p:spPr>
        <p:txBody>
          <a:bodyPr>
            <a:normAutofit fontScale="85000" lnSpcReduction="10000"/>
          </a:bodyPr>
          <a:lstStyle/>
          <a:p>
            <a:r>
              <a:rPr lang="en-US" dirty="0" smtClean="0"/>
              <a:t>Suppose problem is “Get a quart of milk and two eggs (to make pancakes) and a variable-speed cordless drill (to fix house when done)”. </a:t>
            </a:r>
          </a:p>
          <a:p>
            <a:pPr lvl="1"/>
            <a:r>
              <a:rPr lang="en-US" dirty="0" smtClean="0"/>
              <a:t>Search through a space of states </a:t>
            </a:r>
          </a:p>
          <a:p>
            <a:pPr lvl="1"/>
            <a:r>
              <a:rPr lang="en-US" dirty="0" smtClean="0"/>
              <a:t>Try each possible action </a:t>
            </a:r>
          </a:p>
          <a:p>
            <a:pPr lvl="1"/>
            <a:r>
              <a:rPr lang="en-US" dirty="0" smtClean="0"/>
              <a:t>Thousands of actions, millions of states </a:t>
            </a:r>
          </a:p>
          <a:p>
            <a:pPr lvl="1"/>
            <a:r>
              <a:rPr lang="en-US" dirty="0" smtClean="0"/>
              <a:t>The heuristic function directs search, but doesn't prune states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038600" y="1828800"/>
            <a:ext cx="5105400" cy="317028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Key 1</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In planning we will modify our representation of the search space (states, goals, and actions) to allow more efficient reasoning. </a:t>
            </a:r>
          </a:p>
          <a:p>
            <a:r>
              <a:rPr lang="en-US" dirty="0" smtClean="0"/>
              <a:t>Instead of search through states from initial state to goal state, we can look for actions that seem relevant and are accessible. </a:t>
            </a:r>
          </a:p>
          <a:p>
            <a:r>
              <a:rPr lang="en-US" dirty="0" smtClean="0"/>
              <a:t>If goal includes Have(Milk) </a:t>
            </a:r>
          </a:p>
          <a:p>
            <a:r>
              <a:rPr lang="en-US" dirty="0" smtClean="0"/>
              <a:t>and Buy(x) achieves Have(x) </a:t>
            </a:r>
          </a:p>
          <a:p>
            <a:r>
              <a:rPr lang="en-US" dirty="0" smtClean="0"/>
              <a:t>then agent should consider plan that includes Buy(Milk). </a:t>
            </a:r>
          </a:p>
          <a:p>
            <a:r>
              <a:rPr lang="en-US" dirty="0" smtClean="0"/>
              <a:t>Do not consider Buy(</a:t>
            </a:r>
            <a:r>
              <a:rPr lang="en-US" dirty="0" err="1" smtClean="0"/>
              <a:t>WhippingCream</a:t>
            </a:r>
            <a:r>
              <a:rPr lang="en-US" dirty="0" smtClean="0"/>
              <a:t>) or </a:t>
            </a:r>
            <a:r>
              <a:rPr lang="en-US" dirty="0" err="1" smtClean="0"/>
              <a:t>GoToSleep</a:t>
            </a:r>
            <a:r>
              <a:rPr lang="en-US" dirty="0" smtClean="0"/>
              <a:t>.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Key 2</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planner can add actions to the plan wherever they are needed, instead of always at the end (or beginning) of the plan. </a:t>
            </a:r>
          </a:p>
          <a:p>
            <a:r>
              <a:rPr lang="en-US" dirty="0" smtClean="0"/>
              <a:t>Agent may want to Buy(Milk), but doesn't know how to get there, how to buy it, what to do after that. </a:t>
            </a:r>
          </a:p>
          <a:p>
            <a:r>
              <a:rPr lang="en-US" dirty="0" smtClean="0"/>
              <a:t>Make “obvious” or “important” decisions first.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Key 3</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Parts of the world are independent from other parts. </a:t>
            </a:r>
          </a:p>
          <a:p>
            <a:r>
              <a:rPr lang="en-US" dirty="0" smtClean="0"/>
              <a:t>We can solve one part of a conjunctive goal with one plan, another part of the goal with another plan.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hlinkClick r:id="rId2" action="ppaction://hlinksldjump"/>
              </a:rPr>
              <a:t>Planning Representation</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States are represented as a conjunction of instantiated literals (no functions)</a:t>
            </a:r>
          </a:p>
          <a:p>
            <a:pPr lvl="1"/>
            <a:r>
              <a:rPr lang="en-US" dirty="0" smtClean="0"/>
              <a:t>At(Home) ^ Have(Milk) ^ Have(Bananas) ^ Have(Drill) ^ …</a:t>
            </a:r>
          </a:p>
          <a:p>
            <a:pPr lvl="1"/>
            <a:r>
              <a:rPr lang="en-US" dirty="0" smtClean="0"/>
              <a:t>States can be incomplete - if don't specify, then negation is assumed.</a:t>
            </a:r>
          </a:p>
          <a:p>
            <a:pPr lvl="1"/>
            <a:r>
              <a:rPr lang="en-US" dirty="0" smtClean="0"/>
              <a:t>If Have(Unicorn) is not included, assume -Have(Unicorn). </a:t>
            </a:r>
            <a:br>
              <a:rPr lang="en-US" dirty="0" smtClean="0"/>
            </a:br>
            <a:r>
              <a:rPr lang="en-US" dirty="0" smtClean="0"/>
              <a:t>This is the </a:t>
            </a:r>
            <a:r>
              <a:rPr lang="en-US" b="1" dirty="0" smtClean="0">
                <a:solidFill>
                  <a:schemeClr val="accent5"/>
                </a:solidFill>
              </a:rPr>
              <a:t>Closed-World Assumption</a:t>
            </a:r>
            <a:r>
              <a:rPr lang="en-US" dirty="0" smtClean="0"/>
              <a:t>. </a:t>
            </a:r>
          </a:p>
          <a:p>
            <a:r>
              <a:rPr lang="en-US" dirty="0" smtClean="0"/>
              <a:t>Goals are described as conjunction of literals (possibly with variables).</a:t>
            </a:r>
          </a:p>
          <a:p>
            <a:pPr lvl="1"/>
            <a:r>
              <a:rPr lang="en-US" dirty="0" smtClean="0"/>
              <a:t>At(Home) ^ Have(Milk) ^ Have(Bananas) ^ Have(Drill)</a:t>
            </a:r>
          </a:p>
          <a:p>
            <a:pPr lvl="1"/>
            <a:r>
              <a:rPr lang="en-US" dirty="0" smtClean="0"/>
              <a:t>At(x) ^ Sells(x, Milk) if goal is to be at store that sells milk. </a:t>
            </a:r>
          </a:p>
          <a:p>
            <a:r>
              <a:rPr lang="en-US" dirty="0" smtClean="0"/>
              <a:t>Variables must be existential (like theorem </a:t>
            </a:r>
            <a:r>
              <a:rPr lang="en-US" dirty="0" err="1" smtClean="0"/>
              <a:t>prover</a:t>
            </a:r>
            <a:r>
              <a:rPr lang="en-US" dirty="0" smtClean="0"/>
              <a:t> goal). </a:t>
            </a:r>
          </a:p>
          <a:p>
            <a:pPr lvl="1"/>
            <a:r>
              <a:rPr lang="en-US" dirty="0" smtClean="0"/>
              <a:t>Here, we are not seeing if database entails goal. </a:t>
            </a:r>
          </a:p>
          <a:p>
            <a:pPr lvl="1"/>
            <a:r>
              <a:rPr lang="en-US" dirty="0" smtClean="0"/>
              <a:t>We are trying to transform state to one that includes goal.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Representation</a:t>
            </a:r>
            <a:endParaRPr lang="en-US" dirty="0">
              <a:solidFill>
                <a:srgbClr val="FF0000"/>
              </a:solidFill>
            </a:endParaRPr>
          </a:p>
        </p:txBody>
      </p:sp>
      <p:sp>
        <p:nvSpPr>
          <p:cNvPr id="3" name="Content Placeholder 2"/>
          <p:cNvSpPr>
            <a:spLocks noGrp="1"/>
          </p:cNvSpPr>
          <p:nvPr>
            <p:ph idx="1"/>
          </p:nvPr>
        </p:nvSpPr>
        <p:spPr>
          <a:xfrm>
            <a:off x="457200" y="1295400"/>
            <a:ext cx="8229600" cy="3810001"/>
          </a:xfrm>
        </p:spPr>
        <p:txBody>
          <a:bodyPr>
            <a:normAutofit fontScale="85000" lnSpcReduction="20000"/>
          </a:bodyPr>
          <a:lstStyle/>
          <a:p>
            <a:r>
              <a:rPr lang="en-US" dirty="0" smtClean="0"/>
              <a:t>STRIPS Operators</a:t>
            </a:r>
          </a:p>
          <a:p>
            <a:pPr lvl="1"/>
            <a:r>
              <a:rPr lang="en-US" dirty="0" smtClean="0">
                <a:solidFill>
                  <a:schemeClr val="accent5"/>
                </a:solidFill>
              </a:rPr>
              <a:t>Precondition</a:t>
            </a:r>
          </a:p>
          <a:p>
            <a:pPr lvl="2"/>
            <a:r>
              <a:rPr lang="en-US" dirty="0" smtClean="0"/>
              <a:t>Conjunction of atoms (positive literals) that must be true to apply operator</a:t>
            </a:r>
          </a:p>
          <a:p>
            <a:pPr lvl="1"/>
            <a:r>
              <a:rPr lang="en-US" dirty="0" smtClean="0">
                <a:solidFill>
                  <a:schemeClr val="accent5"/>
                </a:solidFill>
              </a:rPr>
              <a:t>Effect</a:t>
            </a:r>
          </a:p>
          <a:p>
            <a:pPr lvl="2"/>
            <a:r>
              <a:rPr lang="en-US" dirty="0" smtClean="0"/>
              <a:t>Conjunction of literals that describe how the situation changes when operator is applied</a:t>
            </a:r>
          </a:p>
          <a:p>
            <a:r>
              <a:rPr lang="en-US" dirty="0" smtClean="0"/>
              <a:t>Example</a:t>
            </a:r>
          </a:p>
          <a:p>
            <a:pPr lvl="1"/>
            <a:r>
              <a:rPr lang="en-US" dirty="0" smtClean="0"/>
              <a:t>OP Go(?there)</a:t>
            </a:r>
          </a:p>
          <a:p>
            <a:pPr lvl="1"/>
            <a:r>
              <a:rPr lang="en-US" dirty="0" smtClean="0"/>
              <a:t>Precondition:  At(?here) ^ Path(?here, ?there)</a:t>
            </a:r>
          </a:p>
          <a:p>
            <a:pPr lvl="1"/>
            <a:r>
              <a:rPr lang="en-US" dirty="0" smtClean="0"/>
              <a:t>Effect:  At(?there) ^ -At(?here)</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124200" y="5205016"/>
            <a:ext cx="2667000" cy="165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Rule-Based Systems</a:t>
            </a:r>
            <a:endParaRPr lang="en-US" dirty="0">
              <a:solidFill>
                <a:srgbClr val="FF0000"/>
              </a:solidFill>
            </a:endParaRPr>
          </a:p>
        </p:txBody>
      </p:sp>
      <p:sp>
        <p:nvSpPr>
          <p:cNvPr id="3" name="Content Placeholder 2"/>
          <p:cNvSpPr>
            <a:spLocks noGrp="1"/>
          </p:cNvSpPr>
          <p:nvPr>
            <p:ph idx="1"/>
          </p:nvPr>
        </p:nvSpPr>
        <p:spPr>
          <a:xfrm>
            <a:off x="457200" y="5486400"/>
            <a:ext cx="8229600" cy="1371600"/>
          </a:xfrm>
        </p:spPr>
        <p:txBody>
          <a:bodyPr>
            <a:normAutofit fontScale="77500" lnSpcReduction="20000"/>
          </a:bodyPr>
          <a:lstStyle/>
          <a:p>
            <a:r>
              <a:rPr lang="en-US" dirty="0" smtClean="0"/>
              <a:t>When one part of the IF portion matches a fact in working memory, the antecedent is </a:t>
            </a:r>
            <a:r>
              <a:rPr lang="en-US" dirty="0" smtClean="0">
                <a:solidFill>
                  <a:schemeClr val="accent5"/>
                </a:solidFill>
              </a:rPr>
              <a:t>SATISFIED</a:t>
            </a:r>
            <a:r>
              <a:rPr lang="en-US" dirty="0" smtClean="0"/>
              <a:t>. When all antecedents are satisfied, the rule is </a:t>
            </a:r>
            <a:r>
              <a:rPr lang="en-US" dirty="0" smtClean="0">
                <a:solidFill>
                  <a:schemeClr val="accent5"/>
                </a:solidFill>
              </a:rPr>
              <a:t>TRIGGERED</a:t>
            </a:r>
            <a:r>
              <a:rPr lang="en-US" dirty="0" smtClean="0"/>
              <a:t>. When the consequent of a rule is performed, the rule is </a:t>
            </a:r>
            <a:r>
              <a:rPr lang="en-US" dirty="0" smtClean="0">
                <a:solidFill>
                  <a:schemeClr val="accent5"/>
                </a:solidFill>
              </a:rPr>
              <a:t>FIRED</a:t>
            </a:r>
            <a:r>
              <a:rPr lang="en-US" dirty="0" smtClean="0"/>
              <a:t>. </a:t>
            </a:r>
            <a:endParaRPr lang="en-US" dirty="0"/>
          </a:p>
        </p:txBody>
      </p:sp>
      <p:sp>
        <p:nvSpPr>
          <p:cNvPr id="4" name="Rectangle 3"/>
          <p:cNvSpPr/>
          <p:nvPr/>
        </p:nvSpPr>
        <p:spPr>
          <a:xfrm>
            <a:off x="914400" y="1524000"/>
            <a:ext cx="16764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Control scheme “interpreter”</a:t>
            </a:r>
            <a:endParaRPr lang="en-US" dirty="0"/>
          </a:p>
        </p:txBody>
      </p:sp>
      <p:grpSp>
        <p:nvGrpSpPr>
          <p:cNvPr id="20" name="Group 19"/>
          <p:cNvGrpSpPr/>
          <p:nvPr/>
        </p:nvGrpSpPr>
        <p:grpSpPr>
          <a:xfrm>
            <a:off x="3352800" y="1524000"/>
            <a:ext cx="2133600" cy="1524000"/>
            <a:chOff x="3276600" y="1295400"/>
            <a:chExt cx="2133600" cy="1524000"/>
          </a:xfrm>
        </p:grpSpPr>
        <p:grpSp>
          <p:nvGrpSpPr>
            <p:cNvPr id="7" name="Group 6"/>
            <p:cNvGrpSpPr/>
            <p:nvPr/>
          </p:nvGrpSpPr>
          <p:grpSpPr>
            <a:xfrm>
              <a:off x="3276600" y="1295400"/>
              <a:ext cx="2133600" cy="381000"/>
              <a:chOff x="3276600" y="1295400"/>
              <a:chExt cx="2133600" cy="381000"/>
            </a:xfrm>
          </p:grpSpPr>
          <p:sp>
            <p:nvSpPr>
              <p:cNvPr id="5" name="Rectangle 4"/>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condition</a:t>
                </a:r>
                <a:endParaRPr lang="en-US" dirty="0"/>
              </a:p>
            </p:txBody>
          </p:sp>
          <p:sp>
            <p:nvSpPr>
              <p:cNvPr id="6" name="Rectangle 5"/>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action</a:t>
                </a:r>
                <a:endParaRPr lang="en-US" dirty="0"/>
              </a:p>
            </p:txBody>
          </p:sp>
        </p:grpSp>
        <p:grpSp>
          <p:nvGrpSpPr>
            <p:cNvPr id="11" name="Group 10"/>
            <p:cNvGrpSpPr/>
            <p:nvPr/>
          </p:nvGrpSpPr>
          <p:grpSpPr>
            <a:xfrm>
              <a:off x="3276600" y="1676400"/>
              <a:ext cx="2133600" cy="381000"/>
              <a:chOff x="3276600" y="1295400"/>
              <a:chExt cx="2133600" cy="381000"/>
            </a:xfrm>
          </p:grpSpPr>
          <p:sp>
            <p:nvSpPr>
              <p:cNvPr id="12" name="Rectangle 11"/>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condition</a:t>
                </a:r>
                <a:endParaRPr lang="en-US" dirty="0"/>
              </a:p>
            </p:txBody>
          </p:sp>
          <p:sp>
            <p:nvSpPr>
              <p:cNvPr id="13" name="Rectangle 12"/>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action</a:t>
                </a:r>
                <a:endParaRPr lang="en-US" dirty="0"/>
              </a:p>
            </p:txBody>
          </p:sp>
        </p:grpSp>
        <p:grpSp>
          <p:nvGrpSpPr>
            <p:cNvPr id="14" name="Group 13"/>
            <p:cNvGrpSpPr/>
            <p:nvPr/>
          </p:nvGrpSpPr>
          <p:grpSpPr>
            <a:xfrm>
              <a:off x="3276600" y="2057400"/>
              <a:ext cx="2133600" cy="381000"/>
              <a:chOff x="3276600" y="1295400"/>
              <a:chExt cx="2133600" cy="381000"/>
            </a:xfrm>
          </p:grpSpPr>
          <p:sp>
            <p:nvSpPr>
              <p:cNvPr id="15" name="Rectangle 14"/>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condition</a:t>
                </a:r>
                <a:endParaRPr lang="en-US" dirty="0"/>
              </a:p>
            </p:txBody>
          </p:sp>
          <p:sp>
            <p:nvSpPr>
              <p:cNvPr id="16" name="Rectangle 15"/>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action</a:t>
                </a:r>
                <a:endParaRPr lang="en-US" dirty="0"/>
              </a:p>
            </p:txBody>
          </p:sp>
        </p:grpSp>
        <p:grpSp>
          <p:nvGrpSpPr>
            <p:cNvPr id="17" name="Group 16"/>
            <p:cNvGrpSpPr/>
            <p:nvPr/>
          </p:nvGrpSpPr>
          <p:grpSpPr>
            <a:xfrm>
              <a:off x="3276600" y="2438400"/>
              <a:ext cx="2133600" cy="381000"/>
              <a:chOff x="3276600" y="1295400"/>
              <a:chExt cx="2133600" cy="381000"/>
            </a:xfrm>
          </p:grpSpPr>
          <p:sp>
            <p:nvSpPr>
              <p:cNvPr id="18" name="Rectangle 17"/>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
                </a:r>
                <a:endParaRPr lang="en-US" dirty="0"/>
              </a:p>
            </p:txBody>
          </p:sp>
          <p:sp>
            <p:nvSpPr>
              <p:cNvPr id="19" name="Rectangle 18"/>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t>
                </a:r>
                <a:endParaRPr lang="en-US" dirty="0"/>
              </a:p>
            </p:txBody>
          </p:sp>
        </p:grpSp>
      </p:grpSp>
      <p:sp>
        <p:nvSpPr>
          <p:cNvPr id="21" name="Rectangle 20"/>
          <p:cNvSpPr/>
          <p:nvPr/>
        </p:nvSpPr>
        <p:spPr>
          <a:xfrm>
            <a:off x="3352800" y="381000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 of facts “Working memory”</a:t>
            </a:r>
            <a:endParaRPr lang="en-US" dirty="0"/>
          </a:p>
        </p:txBody>
      </p:sp>
      <p:cxnSp>
        <p:nvCxnSpPr>
          <p:cNvPr id="27" name="Straight Arrow Connector 26"/>
          <p:cNvCxnSpPr/>
          <p:nvPr/>
        </p:nvCxnSpPr>
        <p:spPr>
          <a:xfrm>
            <a:off x="2590800" y="1828800"/>
            <a:ext cx="762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5400000">
            <a:off x="4039394" y="3428206"/>
            <a:ext cx="762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943600" y="1676400"/>
            <a:ext cx="1564531" cy="2585323"/>
          </a:xfrm>
          <a:prstGeom prst="rect">
            <a:avLst/>
          </a:prstGeom>
          <a:noFill/>
        </p:spPr>
        <p:txBody>
          <a:bodyPr wrap="none" rtlCol="0">
            <a:spAutoFit/>
          </a:bodyPr>
          <a:lstStyle/>
          <a:p>
            <a:r>
              <a:rPr lang="en-US" dirty="0" smtClean="0"/>
              <a:t>Rule n:</a:t>
            </a:r>
          </a:p>
          <a:p>
            <a:r>
              <a:rPr lang="en-US" dirty="0" smtClean="0"/>
              <a:t>   IF condition1</a:t>
            </a:r>
          </a:p>
          <a:p>
            <a:r>
              <a:rPr lang="en-US" dirty="0" smtClean="0"/>
              <a:t>       condition2</a:t>
            </a:r>
          </a:p>
          <a:p>
            <a:r>
              <a:rPr lang="en-US" dirty="0" smtClean="0"/>
              <a:t>       …</a:t>
            </a:r>
          </a:p>
          <a:p>
            <a:endParaRPr lang="en-US" dirty="0" smtClean="0"/>
          </a:p>
          <a:p>
            <a:r>
              <a:rPr lang="en-US" dirty="0" smtClean="0"/>
              <a:t>   THEN</a:t>
            </a:r>
          </a:p>
          <a:p>
            <a:r>
              <a:rPr lang="en-US" dirty="0" smtClean="0"/>
              <a:t>      action1</a:t>
            </a:r>
          </a:p>
          <a:p>
            <a:r>
              <a:rPr lang="en-US" dirty="0" smtClean="0"/>
              <a:t>      action2</a:t>
            </a:r>
          </a:p>
          <a:p>
            <a:r>
              <a:rPr lang="en-US" dirty="0" smtClean="0"/>
              <a:t>      …</a:t>
            </a:r>
            <a:endParaRPr lang="en-US" dirty="0"/>
          </a:p>
        </p:txBody>
      </p:sp>
      <p:sp>
        <p:nvSpPr>
          <p:cNvPr id="31" name="Right Brace 30"/>
          <p:cNvSpPr/>
          <p:nvPr/>
        </p:nvSpPr>
        <p:spPr>
          <a:xfrm>
            <a:off x="7315200" y="1905000"/>
            <a:ext cx="304800" cy="914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2" name="Right Brace 31"/>
          <p:cNvSpPr/>
          <p:nvPr/>
        </p:nvSpPr>
        <p:spPr>
          <a:xfrm>
            <a:off x="7315200" y="3124200"/>
            <a:ext cx="304800" cy="914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Rectangle 32"/>
          <p:cNvSpPr/>
          <p:nvPr/>
        </p:nvSpPr>
        <p:spPr>
          <a:xfrm>
            <a:off x="7543800" y="2133600"/>
            <a:ext cx="1447800" cy="400110"/>
          </a:xfrm>
          <a:prstGeom prst="rect">
            <a:avLst/>
          </a:prstGeom>
          <a:noFill/>
        </p:spPr>
        <p:txBody>
          <a:bodyPr wrap="square" lIns="91440" tIns="45720" rIns="91440" bIns="45720">
            <a:spAutoFit/>
          </a:bodyPr>
          <a:lstStyle/>
          <a:p>
            <a:pPr algn="ctr"/>
            <a:r>
              <a:rPr lang="en-US" sz="2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antecedent</a:t>
            </a:r>
            <a:endPar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4" name="Rectangle 33"/>
          <p:cNvSpPr/>
          <p:nvPr/>
        </p:nvSpPr>
        <p:spPr>
          <a:xfrm>
            <a:off x="7543800" y="3333690"/>
            <a:ext cx="1447800" cy="400110"/>
          </a:xfrm>
          <a:prstGeom prst="rect">
            <a:avLst/>
          </a:prstGeom>
          <a:noFill/>
        </p:spPr>
        <p:txBody>
          <a:bodyPr wrap="square" lIns="91440" tIns="45720" rIns="91440" bIns="45720">
            <a:spAutoFit/>
          </a:bodyPr>
          <a:lstStyle/>
          <a:p>
            <a:pPr algn="ctr"/>
            <a:r>
              <a:rPr lang="en-US" sz="2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consequent</a:t>
            </a:r>
            <a:endPar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State Space Planner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Operators can have variables - then we </a:t>
            </a:r>
            <a:r>
              <a:rPr lang="en-US" dirty="0" smtClean="0">
                <a:solidFill>
                  <a:srgbClr val="FF0000"/>
                </a:solidFill>
              </a:rPr>
              <a:t>unify</a:t>
            </a:r>
            <a:r>
              <a:rPr lang="en-US" dirty="0" smtClean="0"/>
              <a:t> goals with facts. </a:t>
            </a:r>
          </a:p>
          <a:p>
            <a:r>
              <a:rPr lang="en-US" dirty="0" smtClean="0"/>
              <a:t>We call this type of planner a </a:t>
            </a:r>
            <a:r>
              <a:rPr lang="en-US" dirty="0" smtClean="0">
                <a:solidFill>
                  <a:schemeClr val="accent5"/>
                </a:solidFill>
              </a:rPr>
              <a:t>situation space </a:t>
            </a:r>
            <a:r>
              <a:rPr lang="en-US" dirty="0" smtClean="0"/>
              <a:t>planner, or </a:t>
            </a:r>
            <a:r>
              <a:rPr lang="en-US" dirty="0" smtClean="0">
                <a:solidFill>
                  <a:schemeClr val="accent5"/>
                </a:solidFill>
              </a:rPr>
              <a:t>state space </a:t>
            </a:r>
            <a:r>
              <a:rPr lang="en-US" dirty="0" smtClean="0"/>
              <a:t>planner, because nodes in search space represent states or situations. </a:t>
            </a:r>
          </a:p>
          <a:p>
            <a:r>
              <a:rPr lang="en-US" dirty="0" smtClean="0"/>
              <a:t>This type of planner completely solves one goal, then tacks on plan for next goal. </a:t>
            </a:r>
          </a:p>
          <a:p>
            <a:r>
              <a:rPr lang="en-US" dirty="0" smtClean="0"/>
              <a:t>“Progression planner” if search forward (A*) This prunes options if high fan-in </a:t>
            </a:r>
          </a:p>
          <a:p>
            <a:r>
              <a:rPr lang="en-US" dirty="0" smtClean="0"/>
              <a:t>“Regression planner” if search backward (GPS) This prunes options if high fan-out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State Space Planner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General Problem Solver, </a:t>
            </a:r>
            <a:r>
              <a:rPr lang="en-US" dirty="0" smtClean="0">
                <a:hlinkClick r:id="rId2"/>
              </a:rPr>
              <a:t>GPS</a:t>
            </a:r>
            <a:r>
              <a:rPr lang="en-US" dirty="0" smtClean="0"/>
              <a:t> </a:t>
            </a:r>
          </a:p>
          <a:p>
            <a:r>
              <a:rPr lang="en-US" dirty="0" smtClean="0"/>
              <a:t>Uses Means-Ends Analysis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Limitations</a:t>
            </a:r>
            <a:endParaRPr lang="en-US" dirty="0">
              <a:solidFill>
                <a:srgbClr val="FF0000"/>
              </a:solidFill>
            </a:endParaRPr>
          </a:p>
        </p:txBody>
      </p:sp>
      <p:sp>
        <p:nvSpPr>
          <p:cNvPr id="3" name="Content Placeholder 2"/>
          <p:cNvSpPr>
            <a:spLocks noGrp="1"/>
          </p:cNvSpPr>
          <p:nvPr>
            <p:ph idx="1"/>
          </p:nvPr>
        </p:nvSpPr>
        <p:spPr>
          <a:xfrm>
            <a:off x="381000" y="1066800"/>
            <a:ext cx="8305800" cy="457200"/>
          </a:xfrm>
        </p:spPr>
        <p:txBody>
          <a:bodyPr>
            <a:normAutofit fontScale="70000" lnSpcReduction="20000"/>
          </a:bodyPr>
          <a:lstStyle/>
          <a:p>
            <a:r>
              <a:rPr lang="en-US" dirty="0" smtClean="0"/>
              <a:t>Note what happens when we apply STRIPS planning to this problem.</a:t>
            </a:r>
            <a:endParaRPr lang="en-US" dirty="0"/>
          </a:p>
        </p:txBody>
      </p:sp>
      <p:sp>
        <p:nvSpPr>
          <p:cNvPr id="5" name="TextBox 4"/>
          <p:cNvSpPr txBox="1"/>
          <p:nvPr/>
        </p:nvSpPr>
        <p:spPr>
          <a:xfrm>
            <a:off x="6234229" y="1752600"/>
            <a:ext cx="2909771" cy="2308324"/>
          </a:xfrm>
          <a:prstGeom prst="rect">
            <a:avLst/>
          </a:prstGeom>
          <a:noFill/>
        </p:spPr>
        <p:txBody>
          <a:bodyPr wrap="none" rtlCol="0">
            <a:spAutoFit/>
          </a:bodyPr>
          <a:lstStyle/>
          <a:p>
            <a:r>
              <a:rPr lang="en-US" dirty="0" smtClean="0"/>
              <a:t>Operator  </a:t>
            </a:r>
            <a:r>
              <a:rPr lang="en-US" dirty="0" err="1" smtClean="0"/>
              <a:t>PutOn</a:t>
            </a:r>
            <a:r>
              <a:rPr lang="en-US" dirty="0" smtClean="0"/>
              <a:t>(X,Y)</a:t>
            </a:r>
          </a:p>
          <a:p>
            <a:r>
              <a:rPr lang="en-US" dirty="0" err="1" smtClean="0"/>
              <a:t>Prec</a:t>
            </a:r>
            <a:r>
              <a:rPr lang="en-US" dirty="0" smtClean="0"/>
              <a:t>:         Clear(X)</a:t>
            </a:r>
          </a:p>
          <a:p>
            <a:r>
              <a:rPr lang="en-US" dirty="0" smtClean="0"/>
              <a:t>                  Y=Table v Clear(Y)</a:t>
            </a:r>
          </a:p>
          <a:p>
            <a:r>
              <a:rPr lang="en-US" dirty="0" smtClean="0"/>
              <a:t>	On(X,Y)</a:t>
            </a:r>
          </a:p>
          <a:p>
            <a:r>
              <a:rPr lang="en-US" dirty="0" smtClean="0"/>
              <a:t>Add:	On(X,Y)</a:t>
            </a:r>
          </a:p>
          <a:p>
            <a:r>
              <a:rPr lang="en-US" dirty="0" smtClean="0"/>
              <a:t>	Clear(Z) (if On(X,Z))</a:t>
            </a:r>
          </a:p>
          <a:p>
            <a:r>
              <a:rPr lang="en-US" dirty="0" smtClean="0"/>
              <a:t>Delete:	On(X,~)</a:t>
            </a:r>
          </a:p>
          <a:p>
            <a:r>
              <a:rPr lang="en-US" dirty="0" smtClean="0"/>
              <a:t>	Clear(Y)</a:t>
            </a:r>
            <a:endParaRPr lang="en-US" dirty="0"/>
          </a:p>
        </p:txBody>
      </p:sp>
      <p:sp>
        <p:nvSpPr>
          <p:cNvPr id="6" name="TextBox 5"/>
          <p:cNvSpPr txBox="1"/>
          <p:nvPr/>
        </p:nvSpPr>
        <p:spPr>
          <a:xfrm>
            <a:off x="430090" y="4445675"/>
            <a:ext cx="3973075" cy="2031325"/>
          </a:xfrm>
          <a:prstGeom prst="rect">
            <a:avLst/>
          </a:prstGeom>
          <a:noFill/>
        </p:spPr>
        <p:txBody>
          <a:bodyPr wrap="none" rtlCol="0">
            <a:spAutoFit/>
          </a:bodyPr>
          <a:lstStyle/>
          <a:p>
            <a:r>
              <a:rPr lang="en-US" dirty="0" smtClean="0"/>
              <a:t>Approach 1</a:t>
            </a:r>
          </a:p>
          <a:p>
            <a:pPr marL="342900" indent="-342900">
              <a:buAutoNum type="arabicParenR"/>
            </a:pPr>
            <a:r>
              <a:rPr lang="en-US" dirty="0" smtClean="0"/>
              <a:t>ON(A,B)</a:t>
            </a:r>
          </a:p>
          <a:p>
            <a:pPr marL="800100" lvl="1" indent="-342900">
              <a:buAutoNum type="arabicParenR"/>
            </a:pPr>
            <a:r>
              <a:rPr lang="en-US" dirty="0" smtClean="0"/>
              <a:t>Try </a:t>
            </a:r>
            <a:r>
              <a:rPr lang="en-US" dirty="0" err="1" smtClean="0"/>
              <a:t>PutOn</a:t>
            </a:r>
            <a:r>
              <a:rPr lang="en-US" dirty="0" smtClean="0"/>
              <a:t>(</a:t>
            </a:r>
            <a:r>
              <a:rPr lang="en-US" dirty="0" err="1" smtClean="0"/>
              <a:t>C,Table</a:t>
            </a:r>
            <a:r>
              <a:rPr lang="en-US" dirty="0" smtClean="0"/>
              <a:t>) to clear A</a:t>
            </a:r>
          </a:p>
          <a:p>
            <a:pPr marL="800100" lvl="1" indent="-342900">
              <a:buAutoNum type="arabicParenR"/>
            </a:pPr>
            <a:r>
              <a:rPr lang="en-US" dirty="0" err="1" smtClean="0"/>
              <a:t>PutOn</a:t>
            </a:r>
            <a:r>
              <a:rPr lang="en-US" dirty="0" smtClean="0"/>
              <a:t>(A,B) to achieve first goal</a:t>
            </a:r>
          </a:p>
          <a:p>
            <a:pPr marL="342900" indent="-342900">
              <a:buAutoNum type="arabicParenR"/>
            </a:pPr>
            <a:r>
              <a:rPr lang="en-US" dirty="0" smtClean="0"/>
              <a:t>ON(B,C)</a:t>
            </a:r>
          </a:p>
          <a:p>
            <a:pPr marL="342900" indent="-342900"/>
            <a:r>
              <a:rPr lang="en-US" dirty="0" smtClean="0"/>
              <a:t>To achieve this goal, B will be re-cleared,</a:t>
            </a:r>
          </a:p>
          <a:p>
            <a:pPr marL="342900" indent="-342900"/>
            <a:r>
              <a:rPr lang="en-US" dirty="0" smtClean="0"/>
              <a:t>undoing first goal!</a:t>
            </a:r>
            <a:endParaRPr lang="en-US" dirty="0"/>
          </a:p>
        </p:txBody>
      </p:sp>
      <p:sp>
        <p:nvSpPr>
          <p:cNvPr id="7" name="TextBox 6"/>
          <p:cNvSpPr txBox="1"/>
          <p:nvPr/>
        </p:nvSpPr>
        <p:spPr>
          <a:xfrm>
            <a:off x="4762815" y="4445675"/>
            <a:ext cx="3847785" cy="1754326"/>
          </a:xfrm>
          <a:prstGeom prst="rect">
            <a:avLst/>
          </a:prstGeom>
          <a:noFill/>
        </p:spPr>
        <p:txBody>
          <a:bodyPr wrap="none" rtlCol="0">
            <a:spAutoFit/>
          </a:bodyPr>
          <a:lstStyle/>
          <a:p>
            <a:r>
              <a:rPr lang="en-US" dirty="0" smtClean="0"/>
              <a:t>Approach 2</a:t>
            </a:r>
          </a:p>
          <a:p>
            <a:pPr marL="342900" indent="-342900">
              <a:buAutoNum type="arabicParenR"/>
            </a:pPr>
            <a:r>
              <a:rPr lang="en-US" dirty="0" smtClean="0"/>
              <a:t>ON(B,C)</a:t>
            </a:r>
          </a:p>
          <a:p>
            <a:pPr marL="800100" lvl="1" indent="-342900">
              <a:buAutoNum type="arabicParenR"/>
            </a:pPr>
            <a:r>
              <a:rPr lang="en-US" dirty="0" smtClean="0"/>
              <a:t>Try </a:t>
            </a:r>
            <a:r>
              <a:rPr lang="en-US" dirty="0" err="1" smtClean="0"/>
              <a:t>PutOn</a:t>
            </a:r>
            <a:r>
              <a:rPr lang="en-US" dirty="0" smtClean="0"/>
              <a:t>(B,C)</a:t>
            </a:r>
          </a:p>
          <a:p>
            <a:pPr marL="342900" indent="-342900">
              <a:buAutoNum type="arabicParenR"/>
            </a:pPr>
            <a:r>
              <a:rPr lang="en-US" dirty="0" smtClean="0"/>
              <a:t>ON(A,C)</a:t>
            </a:r>
          </a:p>
          <a:p>
            <a:pPr marL="342900" indent="-342900"/>
            <a:r>
              <a:rPr lang="en-US" dirty="0" smtClean="0"/>
              <a:t>We are farther from this goal now than</a:t>
            </a:r>
          </a:p>
          <a:p>
            <a:pPr marL="342900" indent="-342900"/>
            <a:r>
              <a:rPr lang="en-US" dirty="0" smtClean="0"/>
              <a:t>we were in the initial state!</a:t>
            </a:r>
            <a:endParaRPr lang="en-US" dirty="0"/>
          </a:p>
        </p:txBody>
      </p:sp>
      <p:sp>
        <p:nvSpPr>
          <p:cNvPr id="8" name="TextBox 7"/>
          <p:cNvSpPr txBox="1"/>
          <p:nvPr/>
        </p:nvSpPr>
        <p:spPr>
          <a:xfrm>
            <a:off x="3124200" y="6396335"/>
            <a:ext cx="2743200" cy="461665"/>
          </a:xfrm>
          <a:prstGeom prst="rect">
            <a:avLst/>
          </a:prstGeom>
          <a:noFill/>
        </p:spPr>
        <p:txBody>
          <a:bodyPr wrap="square" rtlCol="0">
            <a:spAutoFit/>
          </a:bodyPr>
          <a:lstStyle/>
          <a:p>
            <a:r>
              <a:rPr lang="en-US" sz="2400" dirty="0" err="1" smtClean="0">
                <a:solidFill>
                  <a:schemeClr val="accent5"/>
                </a:solidFill>
              </a:rPr>
              <a:t>Sussman’s</a:t>
            </a:r>
            <a:r>
              <a:rPr lang="en-US" sz="2400" dirty="0" smtClean="0">
                <a:solidFill>
                  <a:schemeClr val="accent5"/>
                </a:solidFill>
              </a:rPr>
              <a:t> Anomaly</a:t>
            </a:r>
            <a:endParaRPr lang="en-US" sz="2400" dirty="0">
              <a:solidFill>
                <a:schemeClr val="accent5"/>
              </a:solidFill>
            </a:endParaRPr>
          </a:p>
        </p:txBody>
      </p:sp>
      <p:pic>
        <p:nvPicPr>
          <p:cNvPr id="4099" name="Picture 3"/>
          <p:cNvPicPr>
            <a:picLocks noChangeAspect="1" noChangeArrowheads="1"/>
          </p:cNvPicPr>
          <p:nvPr/>
        </p:nvPicPr>
        <p:blipFill>
          <a:blip r:embed="rId2" cstate="print"/>
          <a:srcRect/>
          <a:stretch>
            <a:fillRect/>
          </a:stretch>
        </p:blipFill>
        <p:spPr bwMode="auto">
          <a:xfrm>
            <a:off x="1066800" y="2971800"/>
            <a:ext cx="3886200" cy="1532248"/>
          </a:xfrm>
          <a:prstGeom prst="rect">
            <a:avLst/>
          </a:prstGeom>
          <a:noFill/>
          <a:ln w="9525">
            <a:noFill/>
            <a:miter lim="800000"/>
            <a:headEnd/>
            <a:tailEnd/>
          </a:ln>
          <a:effectLst/>
        </p:spPr>
      </p:pic>
      <p:sp>
        <p:nvSpPr>
          <p:cNvPr id="16" name="Rounded Rectangle 15"/>
          <p:cNvSpPr/>
          <p:nvPr/>
        </p:nvSpPr>
        <p:spPr>
          <a:xfrm>
            <a:off x="304800" y="1524000"/>
            <a:ext cx="22860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On(C,A)</a:t>
            </a:r>
          </a:p>
          <a:p>
            <a:pPr algn="ctr"/>
            <a:r>
              <a:rPr lang="en-US" dirty="0" smtClean="0"/>
              <a:t>On(</a:t>
            </a:r>
            <a:r>
              <a:rPr lang="en-US" dirty="0" err="1" smtClean="0"/>
              <a:t>A,Table</a:t>
            </a:r>
            <a:r>
              <a:rPr lang="en-US" dirty="0" smtClean="0"/>
              <a:t>)</a:t>
            </a:r>
          </a:p>
          <a:p>
            <a:pPr algn="ctr"/>
            <a:r>
              <a:rPr lang="en-US" dirty="0" smtClean="0"/>
              <a:t>On(</a:t>
            </a:r>
            <a:r>
              <a:rPr lang="en-US" dirty="0" err="1" smtClean="0"/>
              <a:t>B,Table</a:t>
            </a:r>
            <a:r>
              <a:rPr lang="en-US" dirty="0" smtClean="0"/>
              <a:t>)</a:t>
            </a:r>
          </a:p>
          <a:p>
            <a:pPr algn="ctr"/>
            <a:r>
              <a:rPr lang="en-US" dirty="0" smtClean="0"/>
              <a:t>Clear(C)</a:t>
            </a:r>
          </a:p>
          <a:p>
            <a:pPr algn="ctr"/>
            <a:r>
              <a:rPr lang="en-US" dirty="0" smtClean="0"/>
              <a:t>Clear(B)</a:t>
            </a:r>
            <a:endParaRPr lang="en-US" dirty="0"/>
          </a:p>
        </p:txBody>
      </p:sp>
      <p:sp>
        <p:nvSpPr>
          <p:cNvPr id="17" name="Rounded Rectangle 16"/>
          <p:cNvSpPr/>
          <p:nvPr/>
        </p:nvSpPr>
        <p:spPr>
          <a:xfrm>
            <a:off x="3505200" y="1524000"/>
            <a:ext cx="22860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On(A,B)</a:t>
            </a:r>
          </a:p>
          <a:p>
            <a:pPr algn="ctr"/>
            <a:r>
              <a:rPr lang="en-US" dirty="0" smtClean="0"/>
              <a:t>On(B,C)</a:t>
            </a:r>
            <a:endParaRPr lang="en-US" dirty="0"/>
          </a:p>
        </p:txBody>
      </p:sp>
      <p:cxnSp>
        <p:nvCxnSpPr>
          <p:cNvPr id="19" name="Shape 18"/>
          <p:cNvCxnSpPr>
            <a:stCxn id="4099" idx="1"/>
          </p:cNvCxnSpPr>
          <p:nvPr/>
        </p:nvCxnSpPr>
        <p:spPr>
          <a:xfrm rot="10800000">
            <a:off x="457200" y="2895600"/>
            <a:ext cx="609600" cy="842324"/>
          </a:xfrm>
          <a:prstGeom prst="bentConnector2">
            <a:avLst/>
          </a:prstGeom>
        </p:spPr>
        <p:style>
          <a:lnRef idx="2">
            <a:schemeClr val="accent5"/>
          </a:lnRef>
          <a:fillRef idx="0">
            <a:schemeClr val="accent5"/>
          </a:fillRef>
          <a:effectRef idx="1">
            <a:schemeClr val="accent5"/>
          </a:effectRef>
          <a:fontRef idx="minor">
            <a:schemeClr val="tx1"/>
          </a:fontRef>
        </p:style>
      </p:cxnSp>
      <p:cxnSp>
        <p:nvCxnSpPr>
          <p:cNvPr id="20" name="Shape 19"/>
          <p:cNvCxnSpPr/>
          <p:nvPr/>
        </p:nvCxnSpPr>
        <p:spPr>
          <a:xfrm rot="10800000" flipH="1">
            <a:off x="4953000" y="2895600"/>
            <a:ext cx="609600" cy="842324"/>
          </a:xfrm>
          <a:prstGeom prst="bentConnector2">
            <a:avLst/>
          </a:prstGeom>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7620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smtClean="0"/>
              <a:t>A</a:t>
            </a:r>
            <a:endParaRPr lang="en-US" sz="4000" dirty="0"/>
          </a:p>
        </p:txBody>
      </p:sp>
      <p:sp>
        <p:nvSpPr>
          <p:cNvPr id="4" name="Rectangle 3"/>
          <p:cNvSpPr/>
          <p:nvPr/>
        </p:nvSpPr>
        <p:spPr>
          <a:xfrm>
            <a:off x="2057400" y="25908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smtClean="0"/>
              <a:t>B</a:t>
            </a:r>
            <a:endParaRPr lang="en-US" sz="4000" dirty="0"/>
          </a:p>
        </p:txBody>
      </p:sp>
      <p:sp>
        <p:nvSpPr>
          <p:cNvPr id="5" name="Rectangle 4"/>
          <p:cNvSpPr/>
          <p:nvPr/>
        </p:nvSpPr>
        <p:spPr>
          <a:xfrm>
            <a:off x="5181600" y="9144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smtClean="0"/>
              <a:t>C</a:t>
            </a:r>
            <a:endParaRPr lang="en-US"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Sussman’s</a:t>
            </a:r>
            <a:r>
              <a:rPr lang="en-US" dirty="0" smtClean="0">
                <a:solidFill>
                  <a:srgbClr val="FF0000"/>
                </a:solidFill>
              </a:rPr>
              <a:t> Anomaly</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This problem can be solved, but it cannot be attacked by first applying all the operators to achieve one goal, and then applying operators to achieve another goal. </a:t>
            </a:r>
          </a:p>
          <a:p>
            <a:r>
              <a:rPr lang="en-US" dirty="0" smtClean="0"/>
              <a:t>The problem is that we have forced an ORDERING on the operators. Sometimes steps for multiple goals need to be interleaved. </a:t>
            </a:r>
          </a:p>
          <a:p>
            <a:r>
              <a:rPr lang="en-US" dirty="0" smtClean="0">
                <a:solidFill>
                  <a:schemeClr val="accent5"/>
                </a:solidFill>
              </a:rPr>
              <a:t>Partial-order planning </a:t>
            </a:r>
            <a:r>
              <a:rPr lang="en-US" dirty="0" smtClean="0"/>
              <a:t>is a type of plan generation in which ordering is imposed on operators ONLY when it has to be imposed in order to achieve the goals.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 Space Planning</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Node (state space): world state </a:t>
            </a:r>
          </a:p>
          <a:p>
            <a:r>
              <a:rPr lang="en-US" dirty="0" smtClean="0"/>
              <a:t>Node (plan space): partial plan </a:t>
            </a:r>
          </a:p>
          <a:p>
            <a:r>
              <a:rPr lang="en-US" dirty="0" smtClean="0"/>
              <a:t>Operator (state space): next step in plan sequence </a:t>
            </a:r>
          </a:p>
          <a:p>
            <a:r>
              <a:rPr lang="en-US" dirty="0" smtClean="0"/>
              <a:t>Operator (plan space) </a:t>
            </a:r>
          </a:p>
          <a:p>
            <a:pPr lvl="1"/>
            <a:r>
              <a:rPr lang="en-US" dirty="0" smtClean="0"/>
              <a:t>Add a link from existing action to open condition (precondition that is not yet fulfilled) </a:t>
            </a:r>
          </a:p>
          <a:p>
            <a:pPr lvl="1"/>
            <a:r>
              <a:rPr lang="en-US" dirty="0" smtClean="0"/>
              <a:t>Add a plan step to fulfill open condition </a:t>
            </a:r>
          </a:p>
          <a:p>
            <a:pPr lvl="1"/>
            <a:r>
              <a:rPr lang="en-US" dirty="0" smtClean="0"/>
              <a:t>Order a step in the sequence </a:t>
            </a:r>
          </a:p>
          <a:p>
            <a:r>
              <a:rPr lang="en-US" dirty="0" smtClean="0"/>
              <a:t>Gradually move from incomplete/vague plans to complete plans. </a:t>
            </a:r>
            <a:br>
              <a:rPr lang="en-US" dirty="0" smtClean="0"/>
            </a:br>
            <a:r>
              <a:rPr lang="en-US" dirty="0" smtClean="0"/>
              <a:t>We call planners that use this type of approach </a:t>
            </a:r>
            <a:r>
              <a:rPr lang="en-US" dirty="0" smtClean="0">
                <a:solidFill>
                  <a:schemeClr val="accent5"/>
                </a:solidFill>
              </a:rPr>
              <a:t>partial-order planners</a:t>
            </a:r>
            <a:r>
              <a:rPr lang="en-US" dirty="0" smtClean="0"/>
              <a:t> </a:t>
            </a:r>
          </a:p>
          <a:p>
            <a:r>
              <a:rPr lang="en-US" dirty="0" smtClean="0"/>
              <a:t>Example: Have shoes on both feet.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Partially-Ordered Plans</a:t>
            </a:r>
            <a:endParaRPr lang="en-US" dirty="0">
              <a:solidFill>
                <a:srgbClr val="FF0000"/>
              </a:solidFill>
            </a:endParaRPr>
          </a:p>
        </p:txBody>
      </p:sp>
      <p:sp>
        <p:nvSpPr>
          <p:cNvPr id="3" name="Content Placeholder 2"/>
          <p:cNvSpPr>
            <a:spLocks noGrp="1"/>
          </p:cNvSpPr>
          <p:nvPr>
            <p:ph idx="1"/>
          </p:nvPr>
        </p:nvSpPr>
        <p:spPr>
          <a:xfrm>
            <a:off x="457200" y="1600201"/>
            <a:ext cx="8229600" cy="1828800"/>
          </a:xfrm>
        </p:spPr>
        <p:txBody>
          <a:bodyPr/>
          <a:lstStyle/>
          <a:p>
            <a:r>
              <a:rPr lang="en-US" dirty="0" smtClean="0"/>
              <a:t>The initial plan has only two steps (Start and Finish), 1 ordering (Start before Finish). </a:t>
            </a:r>
          </a:p>
          <a:p>
            <a:r>
              <a:rPr lang="en-US" dirty="0" smtClean="0"/>
              <a:t>A sock must be put on before a shoe. </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057400" y="3810000"/>
            <a:ext cx="4476750" cy="2380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Partially-Ordered Plans</a:t>
            </a:r>
            <a:endParaRPr lang="en-US" dirty="0">
              <a:solidFill>
                <a:srgbClr val="FF0000"/>
              </a:solidFill>
            </a:endParaRPr>
          </a:p>
        </p:txBody>
      </p:sp>
      <p:sp>
        <p:nvSpPr>
          <p:cNvPr id="3" name="Content Placeholder 2"/>
          <p:cNvSpPr>
            <a:spLocks noGrp="1"/>
          </p:cNvSpPr>
          <p:nvPr>
            <p:ph idx="1"/>
          </p:nvPr>
        </p:nvSpPr>
        <p:spPr>
          <a:xfrm>
            <a:off x="457200" y="1143000"/>
            <a:ext cx="8229600" cy="1066800"/>
          </a:xfrm>
        </p:spPr>
        <p:txBody>
          <a:bodyPr>
            <a:normAutofit fontScale="85000" lnSpcReduction="10000"/>
          </a:bodyPr>
          <a:lstStyle/>
          <a:p>
            <a:r>
              <a:rPr lang="en-US" dirty="0" smtClean="0"/>
              <a:t>One partial-order plan can have many </a:t>
            </a:r>
            <a:r>
              <a:rPr lang="en-US" dirty="0" err="1" smtClean="0"/>
              <a:t>linearizations</a:t>
            </a:r>
            <a:r>
              <a:rPr lang="en-US" dirty="0" smtClean="0"/>
              <a:t> (total orderings), as seen in this example.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85799" y="2209801"/>
            <a:ext cx="7345303"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Partially-Ordered Plans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A plan in this scenario consists of the following components:</a:t>
            </a:r>
          </a:p>
          <a:p>
            <a:pPr marL="971550" lvl="1" indent="-514350">
              <a:buFont typeface="+mj-lt"/>
              <a:buAutoNum type="arabicPeriod"/>
            </a:pPr>
            <a:r>
              <a:rPr lang="en-US" dirty="0" smtClean="0"/>
              <a:t>Set of plan steps</a:t>
            </a:r>
          </a:p>
          <a:p>
            <a:pPr marL="971550" lvl="1" indent="-514350">
              <a:buFont typeface="+mj-lt"/>
              <a:buAutoNum type="arabicPeriod"/>
            </a:pPr>
            <a:r>
              <a:rPr lang="en-US" dirty="0" smtClean="0"/>
              <a:t>Set of ordering constraints (Step I must occur before Step j)</a:t>
            </a:r>
          </a:p>
          <a:p>
            <a:pPr marL="971550" lvl="1" indent="-514350">
              <a:buFont typeface="+mj-lt"/>
              <a:buAutoNum type="arabicPeriod"/>
            </a:pPr>
            <a:r>
              <a:rPr lang="en-US" dirty="0" smtClean="0"/>
              <a:t>Variable binding constraints (v = x)</a:t>
            </a:r>
          </a:p>
          <a:p>
            <a:pPr marL="971550" lvl="1" indent="-514350">
              <a:buFont typeface="+mj-lt"/>
              <a:buAutoNum type="arabicPeriod"/>
            </a:pPr>
            <a:r>
              <a:rPr lang="en-US" dirty="0" smtClean="0"/>
              <a:t>Causal links (Si             </a:t>
            </a:r>
            <a:r>
              <a:rPr lang="en-US" dirty="0" err="1" smtClean="0"/>
              <a:t>Sj</a:t>
            </a:r>
            <a:r>
              <a:rPr lang="en-US" dirty="0" smtClean="0"/>
              <a:t>) which reads “Step </a:t>
            </a:r>
            <a:r>
              <a:rPr lang="en-US" dirty="0" err="1" smtClean="0"/>
              <a:t>i</a:t>
            </a:r>
            <a:r>
              <a:rPr lang="en-US" dirty="0" smtClean="0"/>
              <a:t> achieves condition c for Step j”</a:t>
            </a:r>
          </a:p>
          <a:p>
            <a:pPr marL="1371600" lvl="2" indent="-514350"/>
            <a:r>
              <a:rPr lang="en-US" dirty="0" smtClean="0"/>
              <a:t>This is a </a:t>
            </a:r>
            <a:r>
              <a:rPr lang="en-US" dirty="0" smtClean="0">
                <a:solidFill>
                  <a:schemeClr val="accent5"/>
                </a:solidFill>
              </a:rPr>
              <a:t>protection interval</a:t>
            </a:r>
            <a:r>
              <a:rPr lang="en-US" dirty="0" smtClean="0"/>
              <a:t>.  If Step </a:t>
            </a:r>
            <a:r>
              <a:rPr lang="en-US" dirty="0" err="1" smtClean="0"/>
              <a:t>i</a:t>
            </a:r>
            <a:r>
              <a:rPr lang="en-US" dirty="0" smtClean="0"/>
              <a:t> achieves condition c for Step j, make sure nothing removes c during this interval</a:t>
            </a:r>
            <a:endParaRPr lang="en-US" dirty="0"/>
          </a:p>
        </p:txBody>
      </p:sp>
      <p:grpSp>
        <p:nvGrpSpPr>
          <p:cNvPr id="7" name="Group 6"/>
          <p:cNvGrpSpPr/>
          <p:nvPr/>
        </p:nvGrpSpPr>
        <p:grpSpPr>
          <a:xfrm>
            <a:off x="3733800" y="4495800"/>
            <a:ext cx="762000" cy="461665"/>
            <a:chOff x="3733800" y="4495800"/>
            <a:chExt cx="762000" cy="461665"/>
          </a:xfrm>
        </p:grpSpPr>
        <p:cxnSp>
          <p:nvCxnSpPr>
            <p:cNvPr id="5" name="Straight Arrow Connector 4"/>
            <p:cNvCxnSpPr/>
            <p:nvPr/>
          </p:nvCxnSpPr>
          <p:spPr>
            <a:xfrm>
              <a:off x="3733800" y="4876800"/>
              <a:ext cx="762000" cy="1588"/>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3962400" y="4495800"/>
              <a:ext cx="312906" cy="461665"/>
            </a:xfrm>
            <a:prstGeom prst="rect">
              <a:avLst/>
            </a:prstGeom>
            <a:noFill/>
          </p:spPr>
          <p:txBody>
            <a:bodyPr wrap="none" rtlCol="0">
              <a:spAutoFit/>
            </a:bodyPr>
            <a:lstStyle/>
            <a:p>
              <a:r>
                <a:rPr lang="en-US" sz="2400" b="1" dirty="0" smtClean="0"/>
                <a:t>c</a:t>
              </a:r>
              <a:endParaRPr lang="en-US" sz="2400" b="1"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Clobbering and Promotion / Demotion</a:t>
            </a:r>
            <a:endParaRPr lang="en-US" dirty="0">
              <a:solidFill>
                <a:srgbClr val="FF0000"/>
              </a:solidFill>
            </a:endParaRPr>
          </a:p>
        </p:txBody>
      </p:sp>
      <p:sp>
        <p:nvSpPr>
          <p:cNvPr id="3" name="Content Placeholder 2"/>
          <p:cNvSpPr>
            <a:spLocks noGrp="1"/>
          </p:cNvSpPr>
          <p:nvPr>
            <p:ph idx="1"/>
          </p:nvPr>
        </p:nvSpPr>
        <p:spPr>
          <a:xfrm>
            <a:off x="457200" y="1600201"/>
            <a:ext cx="8229600" cy="1981200"/>
          </a:xfrm>
        </p:spPr>
        <p:txBody>
          <a:bodyPr>
            <a:normAutofit fontScale="85000" lnSpcReduction="20000"/>
          </a:bodyPr>
          <a:lstStyle/>
          <a:p>
            <a:r>
              <a:rPr lang="en-US" dirty="0" smtClean="0"/>
              <a:t>A </a:t>
            </a:r>
            <a:r>
              <a:rPr lang="en-US" dirty="0" err="1" smtClean="0"/>
              <a:t>clobberer</a:t>
            </a:r>
            <a:r>
              <a:rPr lang="en-US" dirty="0" smtClean="0"/>
              <a:t> is a potentially intervening step that destroys the condition achieved by a causal link</a:t>
            </a:r>
          </a:p>
          <a:p>
            <a:r>
              <a:rPr lang="en-US" dirty="0" smtClean="0"/>
              <a:t>We can prevent clobbering by ordering the </a:t>
            </a:r>
            <a:r>
              <a:rPr lang="en-US" dirty="0" err="1" smtClean="0"/>
              <a:t>clobberer</a:t>
            </a:r>
            <a:r>
              <a:rPr lang="en-US" dirty="0" smtClean="0"/>
              <a:t> before (</a:t>
            </a:r>
            <a:r>
              <a:rPr lang="en-US" dirty="0" smtClean="0">
                <a:solidFill>
                  <a:schemeClr val="accent5"/>
                </a:solidFill>
              </a:rPr>
              <a:t>demotion</a:t>
            </a:r>
            <a:r>
              <a:rPr lang="en-US" dirty="0" smtClean="0"/>
              <a:t>) the start of the link or after (</a:t>
            </a:r>
            <a:r>
              <a:rPr lang="en-US" dirty="0" smtClean="0">
                <a:solidFill>
                  <a:schemeClr val="accent5"/>
                </a:solidFill>
              </a:rPr>
              <a:t>promotion</a:t>
            </a:r>
            <a:r>
              <a:rPr lang="en-US" dirty="0" smtClean="0"/>
              <a:t>) the end of the link</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219200" y="3604748"/>
            <a:ext cx="6553200" cy="3253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Three Phases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pPr marL="514350" indent="-514350">
              <a:buFont typeface="+mj-lt"/>
              <a:buAutoNum type="arabicPeriod"/>
            </a:pPr>
            <a:r>
              <a:rPr lang="en-US" dirty="0" smtClean="0"/>
              <a:t>Match phase</a:t>
            </a:r>
          </a:p>
          <a:p>
            <a:pPr lvl="1"/>
            <a:r>
              <a:rPr lang="en-US" dirty="0" smtClean="0"/>
              <a:t>Match left side of rules (antecedents) with facts in working memory </a:t>
            </a:r>
          </a:p>
          <a:p>
            <a:pPr lvl="1"/>
            <a:r>
              <a:rPr lang="en-US" dirty="0" smtClean="0"/>
              <a:t>Unification </a:t>
            </a:r>
          </a:p>
          <a:p>
            <a:pPr marL="514350" indent="-514350">
              <a:buFont typeface="+mj-lt"/>
              <a:buAutoNum type="arabicPeriod"/>
            </a:pPr>
            <a:r>
              <a:rPr lang="en-US" dirty="0" smtClean="0"/>
              <a:t>Conflict resolution</a:t>
            </a:r>
          </a:p>
          <a:p>
            <a:pPr lvl="1"/>
            <a:r>
              <a:rPr lang="en-US" dirty="0" smtClean="0"/>
              <a:t>Of all the rules that are triggered, decide which rule to fire. </a:t>
            </a:r>
          </a:p>
          <a:p>
            <a:pPr lvl="1"/>
            <a:r>
              <a:rPr lang="en-US" dirty="0" smtClean="0"/>
              <a:t>Some strategies include: </a:t>
            </a:r>
          </a:p>
          <a:p>
            <a:pPr lvl="2"/>
            <a:r>
              <a:rPr lang="en-US" dirty="0" smtClean="0"/>
              <a:t>Do not duplicate rule with same instantiated arguments twice </a:t>
            </a:r>
          </a:p>
          <a:p>
            <a:pPr lvl="2"/>
            <a:r>
              <a:rPr lang="en-US" dirty="0" smtClean="0"/>
              <a:t>Prefer rules that refer to recently created WM elements </a:t>
            </a:r>
          </a:p>
          <a:p>
            <a:pPr lvl="2"/>
            <a:r>
              <a:rPr lang="en-US" dirty="0" smtClean="0"/>
              <a:t>Prefer rules that are more specific (antecedents are more constraining) </a:t>
            </a:r>
          </a:p>
          <a:p>
            <a:pPr lvl="2"/>
            <a:r>
              <a:rPr lang="en-US" dirty="0" smtClean="0"/>
              <a:t>Prefer </a:t>
            </a:r>
            <a:r>
              <a:rPr lang="en-US" dirty="0" smtClean="0">
                <a:solidFill>
                  <a:schemeClr val="accent5"/>
                </a:solidFill>
              </a:rPr>
              <a:t>Mammal(x) &amp; Human(x) -&gt; add Legs(x,2)</a:t>
            </a:r>
            <a:r>
              <a:rPr lang="en-US" dirty="0" smtClean="0"/>
              <a:t> over                         </a:t>
            </a:r>
            <a:r>
              <a:rPr lang="en-US" dirty="0" smtClean="0">
                <a:solidFill>
                  <a:schemeClr val="accent5"/>
                </a:solidFill>
              </a:rPr>
              <a:t>Mammal(x) -&gt; add Legs(x,4) </a:t>
            </a:r>
          </a:p>
          <a:p>
            <a:pPr lvl="1"/>
            <a:r>
              <a:rPr lang="en-US" dirty="0" smtClean="0"/>
              <a:t>If rules are ranked, fire according to ranking </a:t>
            </a:r>
          </a:p>
          <a:p>
            <a:pPr marL="514350" indent="-514350">
              <a:buFont typeface="+mj-lt"/>
              <a:buAutoNum type="arabicPeriod"/>
            </a:pPr>
            <a:r>
              <a:rPr lang="en-US" dirty="0" smtClean="0"/>
              <a:t>Act phase</a:t>
            </a:r>
          </a:p>
          <a:p>
            <a:pPr marL="914400" lvl="1" indent="-514350"/>
            <a:r>
              <a:rPr lang="en-US" dirty="0" smtClean="0"/>
              <a:t>Add or delete facts to WM as specified by rule consequent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1"/>
            <a:ext cx="8229600" cy="762000"/>
          </a:xfrm>
        </p:spPr>
        <p:txBody>
          <a:bodyPr/>
          <a:lstStyle/>
          <a:p>
            <a:r>
              <a:rPr lang="en-US" dirty="0" smtClean="0"/>
              <a:t>In this example, Go(Home) clobbers At(HWS)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95400" y="2590800"/>
            <a:ext cx="5826993" cy="3109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1"/>
            <a:ext cx="8686800" cy="762000"/>
          </a:xfrm>
        </p:spPr>
        <p:txBody>
          <a:bodyPr>
            <a:normAutofit fontScale="92500"/>
          </a:bodyPr>
          <a:lstStyle/>
          <a:p>
            <a:r>
              <a:rPr lang="en-US" dirty="0" smtClean="0"/>
              <a:t>Here is the shopping problem </a:t>
            </a:r>
            <a:r>
              <a:rPr lang="en-US" dirty="0" smtClean="0">
                <a:hlinkClick r:id="rId2" action="ppaction://hlinksldjump"/>
              </a:rPr>
              <a:t>initial incomplete plan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81199" y="2847974"/>
            <a:ext cx="4798727" cy="187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219200"/>
            <a:ext cx="9144000" cy="1143001"/>
          </a:xfrm>
        </p:spPr>
        <p:txBody>
          <a:bodyPr>
            <a:normAutofit fontScale="70000" lnSpcReduction="20000"/>
          </a:bodyPr>
          <a:lstStyle/>
          <a:p>
            <a:r>
              <a:rPr lang="en-US" dirty="0" smtClean="0"/>
              <a:t>The top plan achieves three of the four Finish preconditions, the heavy arrows show causal links. The bottom plan refines the top plan by adding causal links to achieve the Sells preconditions of the Buy steps.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343400" y="2057400"/>
            <a:ext cx="4800600" cy="4800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2895600"/>
            <a:ext cx="4798727" cy="187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219200"/>
            <a:ext cx="9144000" cy="1143001"/>
          </a:xfrm>
        </p:spPr>
        <p:txBody>
          <a:bodyPr>
            <a:normAutofit/>
          </a:bodyPr>
          <a:lstStyle/>
          <a:p>
            <a:r>
              <a:rPr lang="en-US" dirty="0" smtClean="0"/>
              <a:t>This partial plan achieves the At preconditions of the three Buy actions.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447800" y="2438400"/>
            <a:ext cx="6682153"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219200"/>
            <a:ext cx="9144000" cy="1143001"/>
          </a:xfrm>
        </p:spPr>
        <p:txBody>
          <a:bodyPr>
            <a:normAutofit fontScale="55000" lnSpcReduction="20000"/>
          </a:bodyPr>
          <a:lstStyle/>
          <a:p>
            <a:r>
              <a:rPr lang="en-US" dirty="0" smtClean="0"/>
              <a:t>This is a flawed plan for directing the agent to the hardware store and the supermarket. </a:t>
            </a:r>
          </a:p>
          <a:p>
            <a:r>
              <a:rPr lang="en-US" dirty="0" smtClean="0"/>
              <a:t>There is no way to resolve the threat that each Go step poses to the other. </a:t>
            </a:r>
          </a:p>
          <a:p>
            <a:r>
              <a:rPr lang="en-US" dirty="0" smtClean="0"/>
              <a:t>We now backtrack in the search process.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990600" y="2209800"/>
            <a:ext cx="730087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219200"/>
            <a:ext cx="9144000" cy="1143001"/>
          </a:xfrm>
        </p:spPr>
        <p:txBody>
          <a:bodyPr>
            <a:normAutofit fontScale="62500" lnSpcReduction="20000"/>
          </a:bodyPr>
          <a:lstStyle/>
          <a:p>
            <a:r>
              <a:rPr lang="en-US" dirty="0" smtClean="0"/>
              <a:t>The next choice is to achieve the At(x) precondition of the Go(SM) step by adding a causal link from Go(HWS) to Go(SM). </a:t>
            </a:r>
          </a:p>
          <a:p>
            <a:r>
              <a:rPr lang="en-US" dirty="0" smtClean="0"/>
              <a:t>The Go(SM) step now threatens the At(HWS) precondition of the Buy(Drill) step, and is resolved by promotion.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447800" y="2590800"/>
            <a:ext cx="6593086"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1219200"/>
            <a:ext cx="5562600" cy="5638800"/>
          </a:xfrm>
        </p:spPr>
        <p:txBody>
          <a:bodyPr>
            <a:normAutofit fontScale="77500" lnSpcReduction="20000"/>
          </a:bodyPr>
          <a:lstStyle/>
          <a:p>
            <a:r>
              <a:rPr lang="en-US" dirty="0" smtClean="0"/>
              <a:t>The At(Home) precondition of the Finish step is still unachieved. </a:t>
            </a:r>
          </a:p>
          <a:p>
            <a:pPr lvl="1"/>
            <a:r>
              <a:rPr lang="en-US" dirty="0" smtClean="0"/>
              <a:t>If the planner links At(Home) in the initial state to Finish, there will be no way to resolve the threats raised by Go(HWS) and Go(SM). </a:t>
            </a:r>
          </a:p>
          <a:p>
            <a:pPr lvl="1"/>
            <a:r>
              <a:rPr lang="en-US" dirty="0" smtClean="0"/>
              <a:t>If the planner tries to link At(x) to Go(HWS), there will be no way to resolve the threat posed by Go(SM), which is ordered after Go(HWS). </a:t>
            </a:r>
          </a:p>
          <a:p>
            <a:pPr lvl="1"/>
            <a:r>
              <a:rPr lang="en-US" dirty="0" smtClean="0"/>
              <a:t>The planner links Go(SM) to At(x), so x is bound to SM and Go(Home) deletes the At(SM) condition, resulting in threats to the At(SM) precondition for Buy(Milk) and Buy(Bananas). These threats are resolved by promoting Go(Home). </a:t>
            </a:r>
          </a:p>
          <a:p>
            <a:r>
              <a:rPr lang="en-US" dirty="0" smtClean="0"/>
              <a:t>Here is the final plan.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5486401" y="1230923"/>
            <a:ext cx="3657600" cy="5627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smtClean="0">
                <a:solidFill>
                  <a:srgbClr val="FF0000"/>
                </a:solidFill>
              </a:rPr>
              <a:t>Partial Plan</a:t>
            </a:r>
            <a:endParaRPr lang="en-US" dirty="0">
              <a:solidFill>
                <a:srgbClr val="FF0000"/>
              </a:solidFill>
            </a:endParaRPr>
          </a:p>
        </p:txBody>
      </p:sp>
      <p:sp>
        <p:nvSpPr>
          <p:cNvPr id="3" name="Content Placeholder 2"/>
          <p:cNvSpPr>
            <a:spLocks noGrp="1"/>
          </p:cNvSpPr>
          <p:nvPr>
            <p:ph idx="1"/>
          </p:nvPr>
        </p:nvSpPr>
        <p:spPr>
          <a:xfrm>
            <a:off x="457200" y="1219201"/>
            <a:ext cx="8229600" cy="2819400"/>
          </a:xfrm>
        </p:spPr>
        <p:txBody>
          <a:bodyPr/>
          <a:lstStyle/>
          <a:p>
            <a:r>
              <a:rPr lang="en-US" dirty="0" smtClean="0"/>
              <a:t>Plan </a:t>
            </a:r>
            <a:r>
              <a:rPr lang="en-US" dirty="0" smtClean="0">
                <a:solidFill>
                  <a:schemeClr val="accent5"/>
                </a:solidFill>
              </a:rPr>
              <a:t>0</a:t>
            </a:r>
          </a:p>
          <a:p>
            <a:pPr lvl="1"/>
            <a:r>
              <a:rPr lang="en-US" dirty="0" smtClean="0"/>
              <a:t>Steps:  Start(</a:t>
            </a:r>
            <a:r>
              <a:rPr lang="en-US" dirty="0" smtClean="0">
                <a:solidFill>
                  <a:srgbClr val="00B050"/>
                </a:solidFill>
              </a:rPr>
              <a:t>0</a:t>
            </a:r>
            <a:r>
              <a:rPr lang="en-US" dirty="0" smtClean="0"/>
              <a:t>), Finish(</a:t>
            </a:r>
            <a:r>
              <a:rPr lang="en-US" dirty="0" smtClean="0">
                <a:solidFill>
                  <a:srgbClr val="00B050"/>
                </a:solidFill>
              </a:rPr>
              <a:t>1</a:t>
            </a:r>
            <a:r>
              <a:rPr lang="en-US" dirty="0" smtClean="0"/>
              <a:t>, pre=On(A,B), On(B,C))</a:t>
            </a:r>
          </a:p>
          <a:p>
            <a:pPr lvl="1"/>
            <a:r>
              <a:rPr lang="en-US" dirty="0" smtClean="0"/>
              <a:t>Order:  0 before 1   (ignore bindings for now)</a:t>
            </a:r>
          </a:p>
          <a:p>
            <a:pPr lvl="1"/>
            <a:r>
              <a:rPr lang="en-US" dirty="0" smtClean="0"/>
              <a:t>Links:   none</a:t>
            </a:r>
            <a:endParaRPr lang="en-US" dirty="0"/>
          </a:p>
          <a:p>
            <a:pPr lvl="1"/>
            <a:r>
              <a:rPr lang="en-US" dirty="0" smtClean="0">
                <a:solidFill>
                  <a:schemeClr val="accent5"/>
                </a:solidFill>
              </a:rPr>
              <a:t>Issues:  </a:t>
            </a:r>
            <a:r>
              <a:rPr lang="en-US" dirty="0" err="1" smtClean="0">
                <a:solidFill>
                  <a:schemeClr val="accent5"/>
                </a:solidFill>
              </a:rPr>
              <a:t>Prec</a:t>
            </a:r>
            <a:r>
              <a:rPr lang="en-US" dirty="0" smtClean="0">
                <a:solidFill>
                  <a:schemeClr val="accent5"/>
                </a:solidFill>
              </a:rPr>
              <a:t> of 1 are not met. Try adding step.</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219200" y="5181600"/>
            <a:ext cx="314510" cy="400110"/>
          </a:xfrm>
          <a:prstGeom prst="rect">
            <a:avLst/>
          </a:prstGeom>
          <a:noFill/>
        </p:spPr>
        <p:txBody>
          <a:bodyPr wrap="none" rtlCol="0">
            <a:spAutoFit/>
          </a:bodyPr>
          <a:lstStyle/>
          <a:p>
            <a:r>
              <a:rPr lang="en-US" sz="2000" b="1" dirty="0" smtClean="0">
                <a:solidFill>
                  <a:srgbClr val="00B050"/>
                </a:solidFill>
              </a:rPr>
              <a:t>0</a:t>
            </a:r>
            <a:endParaRPr lang="en-US" b="1" dirty="0">
              <a:solidFill>
                <a:srgbClr val="00B050"/>
              </a:solidFill>
            </a:endParaRPr>
          </a:p>
        </p:txBody>
      </p:sp>
      <p:sp>
        <p:nvSpPr>
          <p:cNvPr id="6" name="TextBox 5"/>
          <p:cNvSpPr txBox="1"/>
          <p:nvPr/>
        </p:nvSpPr>
        <p:spPr>
          <a:xfrm>
            <a:off x="2047690" y="5181600"/>
            <a:ext cx="314510" cy="400110"/>
          </a:xfrm>
          <a:prstGeom prst="rect">
            <a:avLst/>
          </a:prstGeom>
          <a:noFill/>
        </p:spPr>
        <p:txBody>
          <a:bodyPr wrap="none" rtlCol="0">
            <a:spAutoFit/>
          </a:bodyPr>
          <a:lstStyle/>
          <a:p>
            <a:r>
              <a:rPr lang="en-US" sz="2000" b="1" dirty="0" smtClean="0">
                <a:solidFill>
                  <a:srgbClr val="00B050"/>
                </a:solidFill>
              </a:rPr>
              <a:t>1</a:t>
            </a:r>
            <a:endParaRPr lang="en-US" b="1" dirty="0">
              <a:solidFill>
                <a:srgbClr val="00B050"/>
              </a:solidFill>
            </a:endParaRPr>
          </a:p>
        </p:txBody>
      </p:sp>
      <p:cxnSp>
        <p:nvCxnSpPr>
          <p:cNvPr id="8" name="Straight Arrow Connector 7"/>
          <p:cNvCxnSpPr>
            <a:stCxn id="5" idx="3"/>
            <a:endCxn id="6" idx="1"/>
          </p:cNvCxnSpPr>
          <p:nvPr/>
        </p:nvCxnSpPr>
        <p:spPr>
          <a:xfrm>
            <a:off x="1533710" y="5381655"/>
            <a:ext cx="5139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smtClean="0">
                <a:solidFill>
                  <a:srgbClr val="FF0000"/>
                </a:solidFill>
              </a:rPr>
              <a:t>Partial Plan</a:t>
            </a:r>
            <a:endParaRPr lang="en-US" dirty="0">
              <a:solidFill>
                <a:srgbClr val="FF0000"/>
              </a:solidFill>
            </a:endParaRPr>
          </a:p>
        </p:txBody>
      </p:sp>
      <p:sp>
        <p:nvSpPr>
          <p:cNvPr id="3" name="Content Placeholder 2"/>
          <p:cNvSpPr>
            <a:spLocks noGrp="1"/>
          </p:cNvSpPr>
          <p:nvPr>
            <p:ph idx="1"/>
          </p:nvPr>
        </p:nvSpPr>
        <p:spPr>
          <a:xfrm>
            <a:off x="457200" y="1219200"/>
            <a:ext cx="8229600" cy="3124199"/>
          </a:xfrm>
        </p:spPr>
        <p:txBody>
          <a:bodyPr>
            <a:normAutofit fontScale="85000" lnSpcReduction="20000"/>
          </a:bodyPr>
          <a:lstStyle/>
          <a:p>
            <a:r>
              <a:rPr lang="en-US" dirty="0" smtClean="0"/>
              <a:t>Plan </a:t>
            </a:r>
            <a:r>
              <a:rPr lang="en-US" dirty="0" smtClean="0">
                <a:solidFill>
                  <a:schemeClr val="accent5"/>
                </a:solidFill>
              </a:rPr>
              <a:t>1 </a:t>
            </a:r>
            <a:r>
              <a:rPr lang="en-US" sz="2400" dirty="0" smtClean="0"/>
              <a:t>(sibling plan could be to add </a:t>
            </a:r>
            <a:r>
              <a:rPr lang="en-US" sz="2400" dirty="0" err="1" smtClean="0"/>
              <a:t>PutOn</a:t>
            </a:r>
            <a:r>
              <a:rPr lang="en-US" sz="2400" dirty="0" smtClean="0"/>
              <a:t>(B,C))</a:t>
            </a:r>
            <a:endParaRPr lang="en-US" dirty="0" smtClean="0"/>
          </a:p>
          <a:p>
            <a:pPr lvl="1"/>
            <a:r>
              <a:rPr lang="en-US" dirty="0" smtClean="0"/>
              <a:t>Steps:  Start(</a:t>
            </a:r>
            <a:r>
              <a:rPr lang="en-US" dirty="0" smtClean="0">
                <a:solidFill>
                  <a:srgbClr val="00B050"/>
                </a:solidFill>
              </a:rPr>
              <a:t>0</a:t>
            </a:r>
            <a:r>
              <a:rPr lang="en-US" dirty="0" smtClean="0"/>
              <a:t>), Finish(</a:t>
            </a:r>
            <a:r>
              <a:rPr lang="en-US" dirty="0" smtClean="0">
                <a:solidFill>
                  <a:srgbClr val="00B050"/>
                </a:solidFill>
              </a:rPr>
              <a:t>1</a:t>
            </a:r>
            <a:r>
              <a:rPr lang="en-US" dirty="0" smtClean="0"/>
              <a:t>, pre=On(A,B), On(B,C))</a:t>
            </a:r>
          </a:p>
          <a:p>
            <a:pPr lvl="1">
              <a:buNone/>
            </a:pPr>
            <a:r>
              <a:rPr lang="en-US" dirty="0" smtClean="0"/>
              <a:t>	</a:t>
            </a:r>
            <a:r>
              <a:rPr lang="en-US" dirty="0" err="1" smtClean="0"/>
              <a:t>PutOn</a:t>
            </a:r>
            <a:r>
              <a:rPr lang="en-US" dirty="0" smtClean="0"/>
              <a:t>(A,B)(</a:t>
            </a:r>
            <a:r>
              <a:rPr lang="en-US" dirty="0" smtClean="0">
                <a:solidFill>
                  <a:srgbClr val="00B050"/>
                </a:solidFill>
              </a:rPr>
              <a:t>2</a:t>
            </a:r>
            <a:r>
              <a:rPr lang="en-US" dirty="0" smtClean="0"/>
              <a:t>, pre=Clear(A), Clear(B))</a:t>
            </a:r>
          </a:p>
          <a:p>
            <a:pPr lvl="1"/>
            <a:r>
              <a:rPr lang="en-US" dirty="0" smtClean="0"/>
              <a:t>Order:  0 before 1, 2 before 1</a:t>
            </a:r>
          </a:p>
          <a:p>
            <a:pPr lvl="1"/>
            <a:r>
              <a:rPr lang="en-US" dirty="0" smtClean="0"/>
              <a:t>Links:</a:t>
            </a:r>
          </a:p>
          <a:p>
            <a:pPr lvl="2"/>
            <a:r>
              <a:rPr lang="en-US" dirty="0" smtClean="0"/>
              <a:t>2 establishes On(A,B) for 1, order 2 before 1</a:t>
            </a:r>
          </a:p>
          <a:p>
            <a:pPr lvl="3"/>
            <a:r>
              <a:rPr lang="en-US" dirty="0" smtClean="0"/>
              <a:t>No step removes On(A,B) so okay for now</a:t>
            </a:r>
          </a:p>
          <a:p>
            <a:pPr lvl="2"/>
            <a:r>
              <a:rPr lang="en-US" dirty="0" smtClean="0"/>
              <a:t>0 establishes Clear(B) </a:t>
            </a:r>
            <a:r>
              <a:rPr lang="en-US" dirty="0" smtClean="0"/>
              <a:t>for </a:t>
            </a:r>
            <a:r>
              <a:rPr lang="en-US" dirty="0" smtClean="0"/>
              <a:t>2, order 0 before 2</a:t>
            </a:r>
            <a:endParaRPr lang="en-US" dirty="0"/>
          </a:p>
          <a:p>
            <a:pPr lvl="1"/>
            <a:r>
              <a:rPr lang="en-US" dirty="0" smtClean="0">
                <a:solidFill>
                  <a:schemeClr val="accent5"/>
                </a:solidFill>
              </a:rPr>
              <a:t>Issues:  The other precondition of step 1 is not met.</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219200" y="5181600"/>
            <a:ext cx="314510" cy="400110"/>
          </a:xfrm>
          <a:prstGeom prst="rect">
            <a:avLst/>
          </a:prstGeom>
          <a:noFill/>
        </p:spPr>
        <p:txBody>
          <a:bodyPr wrap="none" rtlCol="0">
            <a:spAutoFit/>
          </a:bodyPr>
          <a:lstStyle/>
          <a:p>
            <a:r>
              <a:rPr lang="en-US" sz="2000" b="1" dirty="0" smtClean="0">
                <a:solidFill>
                  <a:srgbClr val="00B050"/>
                </a:solidFill>
              </a:rPr>
              <a:t>0</a:t>
            </a:r>
            <a:endParaRPr lang="en-US" b="1" dirty="0">
              <a:solidFill>
                <a:srgbClr val="00B050"/>
              </a:solidFill>
            </a:endParaRPr>
          </a:p>
        </p:txBody>
      </p:sp>
      <p:sp>
        <p:nvSpPr>
          <p:cNvPr id="6" name="TextBox 5"/>
          <p:cNvSpPr txBox="1"/>
          <p:nvPr/>
        </p:nvSpPr>
        <p:spPr>
          <a:xfrm>
            <a:off x="2581090" y="5181600"/>
            <a:ext cx="314510" cy="400110"/>
          </a:xfrm>
          <a:prstGeom prst="rect">
            <a:avLst/>
          </a:prstGeom>
          <a:noFill/>
        </p:spPr>
        <p:txBody>
          <a:bodyPr wrap="none" rtlCol="0">
            <a:spAutoFit/>
          </a:bodyPr>
          <a:lstStyle/>
          <a:p>
            <a:r>
              <a:rPr lang="en-US" sz="2000" b="1" dirty="0" smtClean="0">
                <a:solidFill>
                  <a:srgbClr val="00B050"/>
                </a:solidFill>
              </a:rPr>
              <a:t>2</a:t>
            </a:r>
            <a:endParaRPr lang="en-US" b="1" dirty="0">
              <a:solidFill>
                <a:srgbClr val="00B050"/>
              </a:solidFill>
            </a:endParaRPr>
          </a:p>
        </p:txBody>
      </p:sp>
      <p:cxnSp>
        <p:nvCxnSpPr>
          <p:cNvPr id="8" name="Straight Arrow Connector 7"/>
          <p:cNvCxnSpPr>
            <a:endCxn id="6" idx="1"/>
          </p:cNvCxnSpPr>
          <p:nvPr/>
        </p:nvCxnSpPr>
        <p:spPr>
          <a:xfrm>
            <a:off x="1524000" y="53816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028890" y="5181600"/>
            <a:ext cx="314510" cy="400110"/>
          </a:xfrm>
          <a:prstGeom prst="rect">
            <a:avLst/>
          </a:prstGeom>
          <a:noFill/>
        </p:spPr>
        <p:txBody>
          <a:bodyPr wrap="none" rtlCol="0">
            <a:spAutoFit/>
          </a:bodyPr>
          <a:lstStyle/>
          <a:p>
            <a:r>
              <a:rPr lang="en-US" sz="2000" b="1" dirty="0" smtClean="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2915020" y="53816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71800" y="5029200"/>
            <a:ext cx="917302" cy="369332"/>
          </a:xfrm>
          <a:prstGeom prst="rect">
            <a:avLst/>
          </a:prstGeom>
          <a:noFill/>
        </p:spPr>
        <p:txBody>
          <a:bodyPr wrap="none" rtlCol="0">
            <a:spAutoFit/>
          </a:bodyPr>
          <a:lstStyle/>
          <a:p>
            <a:r>
              <a:rPr lang="en-US" dirty="0" smtClean="0"/>
              <a:t>On(A,B)</a:t>
            </a:r>
            <a:endParaRPr lang="en-US" dirty="0"/>
          </a:p>
        </p:txBody>
      </p:sp>
      <p:sp>
        <p:nvSpPr>
          <p:cNvPr id="15" name="TextBox 14"/>
          <p:cNvSpPr txBox="1"/>
          <p:nvPr/>
        </p:nvSpPr>
        <p:spPr>
          <a:xfrm>
            <a:off x="1600200" y="5029200"/>
            <a:ext cx="933269" cy="369332"/>
          </a:xfrm>
          <a:prstGeom prst="rect">
            <a:avLst/>
          </a:prstGeom>
          <a:noFill/>
        </p:spPr>
        <p:txBody>
          <a:bodyPr wrap="none" rtlCol="0">
            <a:spAutoFit/>
          </a:bodyPr>
          <a:lstStyle/>
          <a:p>
            <a:r>
              <a:rPr lang="en-US" dirty="0" smtClean="0"/>
              <a:t>Clear(B)</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smtClean="0">
                <a:solidFill>
                  <a:srgbClr val="FF0000"/>
                </a:solidFill>
              </a:rPr>
              <a:t>Partial Plan</a:t>
            </a:r>
            <a:endParaRPr lang="en-US" dirty="0">
              <a:solidFill>
                <a:srgbClr val="FF0000"/>
              </a:solidFill>
            </a:endParaRPr>
          </a:p>
        </p:txBody>
      </p:sp>
      <p:sp>
        <p:nvSpPr>
          <p:cNvPr id="3" name="Content Placeholder 2"/>
          <p:cNvSpPr>
            <a:spLocks noGrp="1"/>
          </p:cNvSpPr>
          <p:nvPr>
            <p:ph idx="1"/>
          </p:nvPr>
        </p:nvSpPr>
        <p:spPr>
          <a:xfrm>
            <a:off x="0" y="1219200"/>
            <a:ext cx="9144000" cy="4191000"/>
          </a:xfrm>
        </p:spPr>
        <p:txBody>
          <a:bodyPr>
            <a:normAutofit fontScale="70000" lnSpcReduction="20000"/>
          </a:bodyPr>
          <a:lstStyle/>
          <a:p>
            <a:r>
              <a:rPr lang="en-US" dirty="0" smtClean="0"/>
              <a:t>Plan </a:t>
            </a:r>
            <a:r>
              <a:rPr lang="en-US" dirty="0" smtClean="0">
                <a:solidFill>
                  <a:schemeClr val="accent5"/>
                </a:solidFill>
              </a:rPr>
              <a:t>2 </a:t>
            </a:r>
            <a:r>
              <a:rPr lang="en-US" sz="2400" dirty="0" smtClean="0"/>
              <a:t>(sibling plans would address pre of step 2)</a:t>
            </a:r>
            <a:endParaRPr lang="en-US" dirty="0" smtClean="0"/>
          </a:p>
          <a:p>
            <a:pPr lvl="1"/>
            <a:r>
              <a:rPr lang="en-US" dirty="0" smtClean="0"/>
              <a:t>Steps:  Start(</a:t>
            </a:r>
            <a:r>
              <a:rPr lang="en-US" dirty="0" smtClean="0">
                <a:solidFill>
                  <a:srgbClr val="00B050"/>
                </a:solidFill>
              </a:rPr>
              <a:t>0</a:t>
            </a:r>
            <a:r>
              <a:rPr lang="en-US" dirty="0" smtClean="0"/>
              <a:t>), Finish(</a:t>
            </a:r>
            <a:r>
              <a:rPr lang="en-US" dirty="0" smtClean="0">
                <a:solidFill>
                  <a:srgbClr val="00B050"/>
                </a:solidFill>
              </a:rPr>
              <a:t>1</a:t>
            </a:r>
            <a:r>
              <a:rPr lang="en-US" dirty="0" smtClean="0"/>
              <a:t>, pre=On(A,B), On(B,C))</a:t>
            </a:r>
          </a:p>
          <a:p>
            <a:pPr lvl="1">
              <a:buNone/>
            </a:pPr>
            <a:r>
              <a:rPr lang="en-US" dirty="0" smtClean="0"/>
              <a:t>	</a:t>
            </a:r>
            <a:r>
              <a:rPr lang="en-US" dirty="0" err="1" smtClean="0"/>
              <a:t>PutOn</a:t>
            </a:r>
            <a:r>
              <a:rPr lang="en-US" dirty="0" smtClean="0"/>
              <a:t>(A,B)(</a:t>
            </a:r>
            <a:r>
              <a:rPr lang="en-US" dirty="0" smtClean="0">
                <a:solidFill>
                  <a:srgbClr val="00B050"/>
                </a:solidFill>
              </a:rPr>
              <a:t>2</a:t>
            </a:r>
            <a:r>
              <a:rPr lang="en-US" dirty="0" smtClean="0"/>
              <a:t>, pre=Clear(A), Clear(B))</a:t>
            </a:r>
          </a:p>
          <a:p>
            <a:pPr lvl="1">
              <a:buNone/>
            </a:pPr>
            <a:r>
              <a:rPr lang="en-US" dirty="0" smtClean="0"/>
              <a:t>	</a:t>
            </a:r>
            <a:r>
              <a:rPr lang="en-US" b="1" dirty="0" err="1" smtClean="0"/>
              <a:t>PutOn</a:t>
            </a:r>
            <a:r>
              <a:rPr lang="en-US" b="1" dirty="0" smtClean="0"/>
              <a:t>(B,C)(</a:t>
            </a:r>
            <a:r>
              <a:rPr lang="en-US" b="1" dirty="0" smtClean="0">
                <a:solidFill>
                  <a:srgbClr val="00B050"/>
                </a:solidFill>
              </a:rPr>
              <a:t>3</a:t>
            </a:r>
            <a:r>
              <a:rPr lang="en-US" b="1" dirty="0" smtClean="0"/>
              <a:t>, pre=Clear(B), Clear(C))</a:t>
            </a:r>
          </a:p>
          <a:p>
            <a:pPr lvl="1"/>
            <a:r>
              <a:rPr lang="en-US" dirty="0" smtClean="0"/>
              <a:t>Order:  0 before 1, 2 before 1, 0 before 2, </a:t>
            </a:r>
            <a:r>
              <a:rPr lang="en-US" b="1" dirty="0" smtClean="0"/>
              <a:t>0 before 3, </a:t>
            </a:r>
            <a:r>
              <a:rPr lang="en-US" b="1" dirty="0" smtClean="0">
                <a:solidFill>
                  <a:srgbClr val="FF0000"/>
                </a:solidFill>
              </a:rPr>
              <a:t>3 before 2</a:t>
            </a:r>
            <a:r>
              <a:rPr lang="en-US" b="1" dirty="0" smtClean="0"/>
              <a:t>, 3 before 1</a:t>
            </a:r>
          </a:p>
          <a:p>
            <a:pPr lvl="1"/>
            <a:r>
              <a:rPr lang="en-US" dirty="0" smtClean="0"/>
              <a:t>Links:</a:t>
            </a:r>
          </a:p>
          <a:p>
            <a:pPr lvl="2"/>
            <a:r>
              <a:rPr lang="en-US" dirty="0" smtClean="0"/>
              <a:t>2 establishes On(A,B) for 1, order 2 before 1</a:t>
            </a:r>
          </a:p>
          <a:p>
            <a:pPr lvl="2"/>
            <a:r>
              <a:rPr lang="en-US" dirty="0" smtClean="0"/>
              <a:t>0 establishes Clear(B) for 2, order 0 before 2</a:t>
            </a:r>
          </a:p>
          <a:p>
            <a:pPr lvl="2"/>
            <a:r>
              <a:rPr lang="en-US" b="1" dirty="0" smtClean="0"/>
              <a:t>0 establishes Clear(B) </a:t>
            </a:r>
            <a:r>
              <a:rPr lang="en-US" b="1" dirty="0" smtClean="0"/>
              <a:t>and Clear(C) for </a:t>
            </a:r>
            <a:r>
              <a:rPr lang="en-US" b="1" dirty="0" smtClean="0"/>
              <a:t>3, order 0 before 3</a:t>
            </a:r>
          </a:p>
          <a:p>
            <a:pPr lvl="2"/>
            <a:r>
              <a:rPr lang="en-US" b="1" dirty="0" smtClean="0"/>
              <a:t>2 </a:t>
            </a:r>
            <a:r>
              <a:rPr lang="en-US" b="1" dirty="0" smtClean="0">
                <a:solidFill>
                  <a:srgbClr val="FF0000"/>
                </a:solidFill>
              </a:rPr>
              <a:t>clobbers</a:t>
            </a:r>
            <a:r>
              <a:rPr lang="en-US" b="1" dirty="0" smtClean="0"/>
              <a:t> Clear(B), order 3 before 2</a:t>
            </a:r>
          </a:p>
          <a:p>
            <a:pPr lvl="2"/>
            <a:r>
              <a:rPr lang="en-US" b="1" dirty="0" smtClean="0"/>
              <a:t>3 establishes On(B,C) for 1, order 3 before 1</a:t>
            </a:r>
          </a:p>
          <a:p>
            <a:pPr lvl="2"/>
            <a:r>
              <a:rPr lang="en-US" b="1" dirty="0" smtClean="0"/>
              <a:t>No step removes On(B,C), okay for now</a:t>
            </a:r>
            <a:endParaRPr lang="en-US" b="1" dirty="0"/>
          </a:p>
          <a:p>
            <a:pPr lvl="1"/>
            <a:r>
              <a:rPr lang="en-US" dirty="0" smtClean="0">
                <a:solidFill>
                  <a:schemeClr val="accent5"/>
                </a:solidFill>
              </a:rPr>
              <a:t>Issues:  One precondition of step 2 is not met.</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971490" y="6019800"/>
            <a:ext cx="314510" cy="400110"/>
          </a:xfrm>
          <a:prstGeom prst="rect">
            <a:avLst/>
          </a:prstGeom>
          <a:noFill/>
        </p:spPr>
        <p:txBody>
          <a:bodyPr wrap="none" rtlCol="0">
            <a:spAutoFit/>
          </a:bodyPr>
          <a:lstStyle/>
          <a:p>
            <a:r>
              <a:rPr lang="en-US" sz="2000" b="1" dirty="0" smtClean="0">
                <a:solidFill>
                  <a:srgbClr val="00B050"/>
                </a:solidFill>
              </a:rPr>
              <a:t>0</a:t>
            </a:r>
            <a:endParaRPr lang="en-US" b="1" dirty="0">
              <a:solidFill>
                <a:srgbClr val="00B050"/>
              </a:solidFill>
            </a:endParaRPr>
          </a:p>
        </p:txBody>
      </p:sp>
      <p:sp>
        <p:nvSpPr>
          <p:cNvPr id="6" name="TextBox 5"/>
          <p:cNvSpPr txBox="1"/>
          <p:nvPr/>
        </p:nvSpPr>
        <p:spPr>
          <a:xfrm>
            <a:off x="4790890" y="6019800"/>
            <a:ext cx="314510" cy="400110"/>
          </a:xfrm>
          <a:prstGeom prst="rect">
            <a:avLst/>
          </a:prstGeom>
          <a:noFill/>
        </p:spPr>
        <p:txBody>
          <a:bodyPr wrap="none" rtlCol="0">
            <a:spAutoFit/>
          </a:bodyPr>
          <a:lstStyle/>
          <a:p>
            <a:r>
              <a:rPr lang="en-US" sz="2000" b="1" dirty="0" smtClean="0">
                <a:solidFill>
                  <a:srgbClr val="00B050"/>
                </a:solidFill>
              </a:rPr>
              <a:t>2</a:t>
            </a:r>
            <a:endParaRPr lang="en-US" b="1" dirty="0">
              <a:solidFill>
                <a:srgbClr val="00B050"/>
              </a:solidFill>
            </a:endParaRPr>
          </a:p>
        </p:txBody>
      </p:sp>
      <p:cxnSp>
        <p:nvCxnSpPr>
          <p:cNvPr id="8" name="Straight Arrow Connector 7"/>
          <p:cNvCxnSpPr>
            <a:endCxn id="6" idx="1"/>
          </p:cNvCxnSpPr>
          <p:nvPr/>
        </p:nvCxnSpPr>
        <p:spPr>
          <a:xfrm>
            <a:off x="37338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162490" y="6019800"/>
            <a:ext cx="314510" cy="400110"/>
          </a:xfrm>
          <a:prstGeom prst="rect">
            <a:avLst/>
          </a:prstGeom>
          <a:noFill/>
        </p:spPr>
        <p:txBody>
          <a:bodyPr wrap="none" rtlCol="0">
            <a:spAutoFit/>
          </a:bodyPr>
          <a:lstStyle/>
          <a:p>
            <a:r>
              <a:rPr lang="en-US" sz="2000" b="1" dirty="0" smtClean="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5048620" y="62198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105400" y="5867400"/>
            <a:ext cx="917302" cy="369332"/>
          </a:xfrm>
          <a:prstGeom prst="rect">
            <a:avLst/>
          </a:prstGeom>
          <a:noFill/>
        </p:spPr>
        <p:txBody>
          <a:bodyPr wrap="none" rtlCol="0">
            <a:spAutoFit/>
          </a:bodyPr>
          <a:lstStyle/>
          <a:p>
            <a:r>
              <a:rPr lang="en-US" dirty="0" smtClean="0"/>
              <a:t>On(A,B)</a:t>
            </a:r>
            <a:endParaRPr lang="en-US" dirty="0"/>
          </a:p>
        </p:txBody>
      </p:sp>
      <p:sp>
        <p:nvSpPr>
          <p:cNvPr id="15" name="TextBox 14"/>
          <p:cNvSpPr txBox="1"/>
          <p:nvPr/>
        </p:nvSpPr>
        <p:spPr>
          <a:xfrm>
            <a:off x="3810000" y="5867400"/>
            <a:ext cx="902876" cy="369332"/>
          </a:xfrm>
          <a:prstGeom prst="rect">
            <a:avLst/>
          </a:prstGeom>
          <a:noFill/>
        </p:spPr>
        <p:txBody>
          <a:bodyPr wrap="none" rtlCol="0">
            <a:spAutoFit/>
          </a:bodyPr>
          <a:lstStyle/>
          <a:p>
            <a:r>
              <a:rPr lang="en-US" dirty="0" smtClean="0"/>
              <a:t>On(B,C)</a:t>
            </a:r>
            <a:endParaRPr lang="en-US" dirty="0"/>
          </a:p>
        </p:txBody>
      </p:sp>
      <p:sp>
        <p:nvSpPr>
          <p:cNvPr id="12" name="TextBox 11"/>
          <p:cNvSpPr txBox="1"/>
          <p:nvPr/>
        </p:nvSpPr>
        <p:spPr>
          <a:xfrm>
            <a:off x="3419290" y="6019800"/>
            <a:ext cx="314510" cy="400110"/>
          </a:xfrm>
          <a:prstGeom prst="rect">
            <a:avLst/>
          </a:prstGeom>
          <a:noFill/>
        </p:spPr>
        <p:txBody>
          <a:bodyPr wrap="none" rtlCol="0">
            <a:spAutoFit/>
          </a:bodyPr>
          <a:lstStyle/>
          <a:p>
            <a:r>
              <a:rPr lang="en-US" sz="2000" b="1" dirty="0" smtClean="0">
                <a:solidFill>
                  <a:srgbClr val="00B050"/>
                </a:solidFill>
              </a:rPr>
              <a:t>3</a:t>
            </a:r>
            <a:endParaRPr lang="en-US" b="1" dirty="0">
              <a:solidFill>
                <a:srgbClr val="00B050"/>
              </a:solidFill>
            </a:endParaRPr>
          </a:p>
        </p:txBody>
      </p:sp>
      <p:cxnSp>
        <p:nvCxnSpPr>
          <p:cNvPr id="13" name="Straight Arrow Connector 12"/>
          <p:cNvCxnSpPr>
            <a:endCxn id="12" idx="1"/>
          </p:cNvCxnSpPr>
          <p:nvPr/>
        </p:nvCxnSpPr>
        <p:spPr>
          <a:xfrm>
            <a:off x="23622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438400" y="5867400"/>
            <a:ext cx="933269" cy="369332"/>
          </a:xfrm>
          <a:prstGeom prst="rect">
            <a:avLst/>
          </a:prstGeom>
          <a:noFill/>
        </p:spPr>
        <p:txBody>
          <a:bodyPr wrap="none" rtlCol="0">
            <a:spAutoFit/>
          </a:bodyPr>
          <a:lstStyle/>
          <a:p>
            <a:r>
              <a:rPr lang="en-US" dirty="0" smtClean="0"/>
              <a:t>Clear(B)</a:t>
            </a:r>
            <a:endParaRPr lang="en-US" dirty="0"/>
          </a:p>
        </p:txBody>
      </p:sp>
      <p:cxnSp>
        <p:nvCxnSpPr>
          <p:cNvPr id="20" name="Elbow Connector 19"/>
          <p:cNvCxnSpPr>
            <a:stCxn id="5" idx="2"/>
            <a:endCxn id="6" idx="2"/>
          </p:cNvCxnSpPr>
          <p:nvPr/>
        </p:nvCxnSpPr>
        <p:spPr>
          <a:xfrm rot="16200000" flipH="1">
            <a:off x="3538445" y="5010210"/>
            <a:ext cx="1588" cy="281940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124200" y="6248400"/>
            <a:ext cx="933269" cy="369332"/>
          </a:xfrm>
          <a:prstGeom prst="rect">
            <a:avLst/>
          </a:prstGeom>
          <a:noFill/>
        </p:spPr>
        <p:txBody>
          <a:bodyPr wrap="none" rtlCol="0">
            <a:spAutoFit/>
          </a:bodyPr>
          <a:lstStyle/>
          <a:p>
            <a:r>
              <a:rPr lang="en-US" dirty="0" smtClean="0"/>
              <a:t>Clear(B)</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Expert Systems at a Glance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ES are one of AI's early showpieces</a:t>
            </a:r>
          </a:p>
          <a:p>
            <a:r>
              <a:rPr lang="en-US" dirty="0" smtClean="0"/>
              <a:t>ES use rule-based systems along with additional capabilities</a:t>
            </a:r>
          </a:p>
          <a:p>
            <a:r>
              <a:rPr lang="en-US" dirty="0" smtClean="0"/>
              <a:t>Components of an ES include: </a:t>
            </a:r>
          </a:p>
          <a:p>
            <a:pPr lvl="1"/>
            <a:r>
              <a:rPr lang="en-US" dirty="0" smtClean="0"/>
              <a:t>Evidence gathering</a:t>
            </a:r>
          </a:p>
          <a:p>
            <a:pPr lvl="1"/>
            <a:r>
              <a:rPr lang="en-US" dirty="0" smtClean="0"/>
              <a:t>Control of inference</a:t>
            </a:r>
          </a:p>
          <a:p>
            <a:pPr lvl="1"/>
            <a:r>
              <a:rPr lang="en-US" dirty="0" smtClean="0"/>
              <a:t>Uncertainty reasoning</a:t>
            </a:r>
          </a:p>
          <a:p>
            <a:pPr lvl="1"/>
            <a:r>
              <a:rPr lang="en-US" dirty="0" smtClean="0"/>
              <a:t>Explanation generation and tutoring</a:t>
            </a:r>
          </a:p>
          <a:p>
            <a:pPr lvl="1"/>
            <a:r>
              <a:rPr lang="en-US" dirty="0" smtClean="0"/>
              <a:t>User interface</a:t>
            </a:r>
          </a:p>
          <a:p>
            <a:pPr lvl="1"/>
            <a:r>
              <a:rPr lang="en-US" dirty="0" smtClean="0"/>
              <a:t>Validation</a:t>
            </a:r>
          </a:p>
          <a:p>
            <a:pPr lvl="1"/>
            <a:r>
              <a:rPr lang="en-US" dirty="0" smtClean="0"/>
              <a:t>Social issues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smtClean="0">
                <a:solidFill>
                  <a:srgbClr val="FF0000"/>
                </a:solidFill>
              </a:rPr>
              <a:t>Partial Plan</a:t>
            </a:r>
            <a:endParaRPr lang="en-US" dirty="0">
              <a:solidFill>
                <a:srgbClr val="FF0000"/>
              </a:solidFill>
            </a:endParaRPr>
          </a:p>
        </p:txBody>
      </p:sp>
      <p:sp>
        <p:nvSpPr>
          <p:cNvPr id="3" name="Content Placeholder 2"/>
          <p:cNvSpPr>
            <a:spLocks noGrp="1"/>
          </p:cNvSpPr>
          <p:nvPr>
            <p:ph idx="1"/>
          </p:nvPr>
        </p:nvSpPr>
        <p:spPr>
          <a:xfrm>
            <a:off x="0" y="1219200"/>
            <a:ext cx="9144000" cy="4495800"/>
          </a:xfrm>
        </p:spPr>
        <p:txBody>
          <a:bodyPr>
            <a:normAutofit fontScale="70000" lnSpcReduction="20000"/>
          </a:bodyPr>
          <a:lstStyle/>
          <a:p>
            <a:r>
              <a:rPr lang="en-US" dirty="0" smtClean="0"/>
              <a:t>Plan </a:t>
            </a:r>
            <a:r>
              <a:rPr lang="en-US" dirty="0" smtClean="0">
                <a:solidFill>
                  <a:schemeClr val="accent5"/>
                </a:solidFill>
              </a:rPr>
              <a:t>3</a:t>
            </a:r>
            <a:endParaRPr lang="en-US" dirty="0" smtClean="0"/>
          </a:p>
          <a:p>
            <a:pPr lvl="1"/>
            <a:r>
              <a:rPr lang="en-US" dirty="0" smtClean="0"/>
              <a:t>Steps:  </a:t>
            </a:r>
            <a:r>
              <a:rPr lang="en-US" dirty="0" smtClean="0">
                <a:solidFill>
                  <a:srgbClr val="0000CC"/>
                </a:solidFill>
              </a:rPr>
              <a:t>Start</a:t>
            </a:r>
            <a:r>
              <a:rPr lang="en-US" dirty="0" smtClean="0"/>
              <a:t>(</a:t>
            </a:r>
            <a:r>
              <a:rPr lang="en-US" dirty="0" smtClean="0">
                <a:solidFill>
                  <a:srgbClr val="00B050"/>
                </a:solidFill>
              </a:rPr>
              <a:t>0</a:t>
            </a:r>
            <a:r>
              <a:rPr lang="en-US" dirty="0" smtClean="0"/>
              <a:t>), </a:t>
            </a:r>
            <a:r>
              <a:rPr lang="en-US" dirty="0" smtClean="0">
                <a:solidFill>
                  <a:srgbClr val="0000CC"/>
                </a:solidFill>
              </a:rPr>
              <a:t>Finish</a:t>
            </a:r>
            <a:r>
              <a:rPr lang="en-US" dirty="0" smtClean="0"/>
              <a:t>(</a:t>
            </a:r>
            <a:r>
              <a:rPr lang="en-US" dirty="0" smtClean="0">
                <a:solidFill>
                  <a:srgbClr val="00B050"/>
                </a:solidFill>
              </a:rPr>
              <a:t>1</a:t>
            </a:r>
            <a:r>
              <a:rPr lang="en-US" dirty="0" smtClean="0"/>
              <a:t>, pre=On(A,B), On(B,C))</a:t>
            </a:r>
          </a:p>
          <a:p>
            <a:pPr lvl="1">
              <a:buNone/>
            </a:pPr>
            <a:r>
              <a:rPr lang="en-US" dirty="0" smtClean="0"/>
              <a:t>	</a:t>
            </a:r>
            <a:r>
              <a:rPr lang="en-US" dirty="0" err="1" smtClean="0">
                <a:solidFill>
                  <a:srgbClr val="0000CC"/>
                </a:solidFill>
              </a:rPr>
              <a:t>PutOn</a:t>
            </a:r>
            <a:r>
              <a:rPr lang="en-US" dirty="0" smtClean="0">
                <a:solidFill>
                  <a:srgbClr val="0000CC"/>
                </a:solidFill>
              </a:rPr>
              <a:t>(A,B)</a:t>
            </a:r>
            <a:r>
              <a:rPr lang="en-US" dirty="0" smtClean="0"/>
              <a:t>(</a:t>
            </a:r>
            <a:r>
              <a:rPr lang="en-US" dirty="0" smtClean="0">
                <a:solidFill>
                  <a:srgbClr val="00B050"/>
                </a:solidFill>
              </a:rPr>
              <a:t>2</a:t>
            </a:r>
            <a:r>
              <a:rPr lang="en-US" dirty="0" smtClean="0"/>
              <a:t>, pre=Clear(A), Clear(B))</a:t>
            </a:r>
          </a:p>
          <a:p>
            <a:pPr lvl="1">
              <a:buNone/>
            </a:pPr>
            <a:r>
              <a:rPr lang="en-US" dirty="0" smtClean="0"/>
              <a:t>	</a:t>
            </a:r>
            <a:r>
              <a:rPr lang="en-US" dirty="0" err="1" smtClean="0">
                <a:solidFill>
                  <a:srgbClr val="0000CC"/>
                </a:solidFill>
              </a:rPr>
              <a:t>PutOn</a:t>
            </a:r>
            <a:r>
              <a:rPr lang="en-US" dirty="0" smtClean="0">
                <a:solidFill>
                  <a:srgbClr val="0000CC"/>
                </a:solidFill>
              </a:rPr>
              <a:t>(B,C)</a:t>
            </a:r>
            <a:r>
              <a:rPr lang="en-US" dirty="0" smtClean="0"/>
              <a:t>(</a:t>
            </a:r>
            <a:r>
              <a:rPr lang="en-US" dirty="0" smtClean="0">
                <a:solidFill>
                  <a:srgbClr val="00B050"/>
                </a:solidFill>
              </a:rPr>
              <a:t>3</a:t>
            </a:r>
            <a:r>
              <a:rPr lang="en-US" dirty="0" smtClean="0"/>
              <a:t>, pre=Clear(B), Clear(C))</a:t>
            </a:r>
          </a:p>
          <a:p>
            <a:pPr lvl="1">
              <a:buNone/>
            </a:pPr>
            <a:r>
              <a:rPr lang="en-US" dirty="0" smtClean="0"/>
              <a:t>	</a:t>
            </a:r>
            <a:r>
              <a:rPr lang="en-US" b="1" dirty="0" err="1" smtClean="0">
                <a:solidFill>
                  <a:srgbClr val="0000CC"/>
                </a:solidFill>
              </a:rPr>
              <a:t>PutOn</a:t>
            </a:r>
            <a:r>
              <a:rPr lang="en-US" b="1" dirty="0" smtClean="0">
                <a:solidFill>
                  <a:srgbClr val="0000CC"/>
                </a:solidFill>
              </a:rPr>
              <a:t>(</a:t>
            </a:r>
            <a:r>
              <a:rPr lang="en-US" b="1" dirty="0" err="1" smtClean="0">
                <a:solidFill>
                  <a:srgbClr val="0000CC"/>
                </a:solidFill>
              </a:rPr>
              <a:t>C,Table</a:t>
            </a:r>
            <a:r>
              <a:rPr lang="en-US" b="1" dirty="0" smtClean="0">
                <a:solidFill>
                  <a:srgbClr val="0000CC"/>
                </a:solidFill>
              </a:rPr>
              <a:t>)</a:t>
            </a:r>
            <a:r>
              <a:rPr lang="en-US" b="1" dirty="0" smtClean="0"/>
              <a:t>(</a:t>
            </a:r>
            <a:r>
              <a:rPr lang="en-US" b="1" dirty="0" smtClean="0">
                <a:solidFill>
                  <a:srgbClr val="00B050"/>
                </a:solidFill>
              </a:rPr>
              <a:t>4</a:t>
            </a:r>
            <a:r>
              <a:rPr lang="en-US" b="1" dirty="0" smtClean="0"/>
              <a:t>, pre=Clear(C))</a:t>
            </a:r>
          </a:p>
          <a:p>
            <a:pPr lvl="1"/>
            <a:r>
              <a:rPr lang="en-US" dirty="0" smtClean="0"/>
              <a:t>Order:  0 before 1, 2 before 1, 0 before 2, 0 before 3, 3 before 2, 3 before 1,       </a:t>
            </a:r>
            <a:r>
              <a:rPr lang="en-US" b="1" dirty="0" smtClean="0"/>
              <a:t>0 before 4, 4 </a:t>
            </a:r>
            <a:r>
              <a:rPr lang="en-US" b="1" dirty="0" smtClean="0"/>
              <a:t>before 2, 4 before 3</a:t>
            </a:r>
          </a:p>
          <a:p>
            <a:pPr lvl="1"/>
            <a:r>
              <a:rPr lang="en-US" dirty="0" smtClean="0"/>
              <a:t>Links:</a:t>
            </a:r>
          </a:p>
          <a:p>
            <a:pPr lvl="2"/>
            <a:r>
              <a:rPr lang="en-US" dirty="0" smtClean="0"/>
              <a:t>2 establishes On(A,B) for 1, order 2 before 1; 0 establishes Clear(B) for 2, order 0 before 2</a:t>
            </a:r>
          </a:p>
          <a:p>
            <a:pPr lvl="2"/>
            <a:r>
              <a:rPr lang="en-US" dirty="0" smtClean="0"/>
              <a:t>0 establishes Clear(B) for 3, order 0 before 3; </a:t>
            </a:r>
            <a:r>
              <a:rPr lang="en-US" dirty="0" smtClean="0"/>
              <a:t>2 </a:t>
            </a:r>
            <a:r>
              <a:rPr lang="en-US" b="1" dirty="0" smtClean="0">
                <a:solidFill>
                  <a:srgbClr val="FF0000"/>
                </a:solidFill>
              </a:rPr>
              <a:t>clobbers</a:t>
            </a:r>
            <a:r>
              <a:rPr lang="en-US" dirty="0" smtClean="0"/>
              <a:t> Clear(B), order 3 before 2</a:t>
            </a:r>
          </a:p>
          <a:p>
            <a:pPr lvl="2"/>
            <a:r>
              <a:rPr lang="en-US" dirty="0" smtClean="0"/>
              <a:t>3 establishes On(B,C) for 1, order 3 before 1; No step removes On(B,C), okay for now</a:t>
            </a:r>
          </a:p>
          <a:p>
            <a:pPr lvl="2"/>
            <a:r>
              <a:rPr lang="en-US" b="1" dirty="0" smtClean="0"/>
              <a:t>4 establishes </a:t>
            </a:r>
            <a:r>
              <a:rPr lang="en-US" b="1" dirty="0" smtClean="0"/>
              <a:t>Clear(A) </a:t>
            </a:r>
            <a:r>
              <a:rPr lang="en-US" b="1" dirty="0" smtClean="0"/>
              <a:t>for 2, order 4 before 2; No step removes Clear(A), okay</a:t>
            </a:r>
          </a:p>
          <a:p>
            <a:pPr lvl="2"/>
            <a:r>
              <a:rPr lang="en-US" b="1" dirty="0" smtClean="0"/>
              <a:t>3 </a:t>
            </a:r>
            <a:r>
              <a:rPr lang="en-US" b="1" dirty="0" smtClean="0">
                <a:solidFill>
                  <a:srgbClr val="FF0000"/>
                </a:solidFill>
              </a:rPr>
              <a:t>clobbers</a:t>
            </a:r>
            <a:r>
              <a:rPr lang="en-US" b="1" dirty="0" smtClean="0"/>
              <a:t> Clear(C), order 4 before 3</a:t>
            </a:r>
          </a:p>
          <a:p>
            <a:pPr lvl="2">
              <a:buNone/>
            </a:pPr>
            <a:r>
              <a:rPr lang="en-US" b="1" dirty="0" smtClean="0"/>
              <a:t>0 establishes Clear(C) for 4, order 0 before 4</a:t>
            </a:r>
          </a:p>
          <a:p>
            <a:pPr lvl="1"/>
            <a:r>
              <a:rPr lang="en-US" dirty="0" smtClean="0">
                <a:solidFill>
                  <a:schemeClr val="accent5"/>
                </a:solidFill>
              </a:rPr>
              <a:t>Issues:  NONE</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971490" y="6019800"/>
            <a:ext cx="314510" cy="400110"/>
          </a:xfrm>
          <a:prstGeom prst="rect">
            <a:avLst/>
          </a:prstGeom>
          <a:noFill/>
        </p:spPr>
        <p:txBody>
          <a:bodyPr wrap="none" rtlCol="0">
            <a:spAutoFit/>
          </a:bodyPr>
          <a:lstStyle/>
          <a:p>
            <a:r>
              <a:rPr lang="en-US" sz="2000" b="1" dirty="0" smtClean="0">
                <a:solidFill>
                  <a:srgbClr val="00B050"/>
                </a:solidFill>
              </a:rPr>
              <a:t>0</a:t>
            </a:r>
            <a:endParaRPr lang="en-US" b="1" dirty="0">
              <a:solidFill>
                <a:srgbClr val="00B050"/>
              </a:solidFill>
            </a:endParaRPr>
          </a:p>
        </p:txBody>
      </p:sp>
      <p:sp>
        <p:nvSpPr>
          <p:cNvPr id="6" name="TextBox 5"/>
          <p:cNvSpPr txBox="1"/>
          <p:nvPr/>
        </p:nvSpPr>
        <p:spPr>
          <a:xfrm>
            <a:off x="6086290" y="6019800"/>
            <a:ext cx="314510" cy="400110"/>
          </a:xfrm>
          <a:prstGeom prst="rect">
            <a:avLst/>
          </a:prstGeom>
          <a:noFill/>
        </p:spPr>
        <p:txBody>
          <a:bodyPr wrap="none" rtlCol="0">
            <a:spAutoFit/>
          </a:bodyPr>
          <a:lstStyle/>
          <a:p>
            <a:r>
              <a:rPr lang="en-US" sz="2000" b="1" dirty="0" smtClean="0">
                <a:solidFill>
                  <a:srgbClr val="00B050"/>
                </a:solidFill>
              </a:rPr>
              <a:t>2</a:t>
            </a:r>
            <a:endParaRPr lang="en-US" b="1" dirty="0">
              <a:solidFill>
                <a:srgbClr val="00B050"/>
              </a:solidFill>
            </a:endParaRPr>
          </a:p>
        </p:txBody>
      </p:sp>
      <p:cxnSp>
        <p:nvCxnSpPr>
          <p:cNvPr id="8" name="Straight Arrow Connector 7"/>
          <p:cNvCxnSpPr/>
          <p:nvPr/>
        </p:nvCxnSpPr>
        <p:spPr>
          <a:xfrm>
            <a:off x="50292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7457890" y="6019800"/>
            <a:ext cx="314510" cy="400110"/>
          </a:xfrm>
          <a:prstGeom prst="rect">
            <a:avLst/>
          </a:prstGeom>
          <a:noFill/>
        </p:spPr>
        <p:txBody>
          <a:bodyPr wrap="none" rtlCol="0">
            <a:spAutoFit/>
          </a:bodyPr>
          <a:lstStyle/>
          <a:p>
            <a:r>
              <a:rPr lang="en-US" sz="2000" b="1" dirty="0" smtClean="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6344020" y="62198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400800" y="5867400"/>
            <a:ext cx="917302" cy="369332"/>
          </a:xfrm>
          <a:prstGeom prst="rect">
            <a:avLst/>
          </a:prstGeom>
          <a:noFill/>
        </p:spPr>
        <p:txBody>
          <a:bodyPr wrap="none" rtlCol="0">
            <a:spAutoFit/>
          </a:bodyPr>
          <a:lstStyle/>
          <a:p>
            <a:r>
              <a:rPr lang="en-US" dirty="0" smtClean="0"/>
              <a:t>On(A,B)</a:t>
            </a:r>
            <a:endParaRPr lang="en-US" dirty="0"/>
          </a:p>
        </p:txBody>
      </p:sp>
      <p:sp>
        <p:nvSpPr>
          <p:cNvPr id="15" name="TextBox 14"/>
          <p:cNvSpPr txBox="1"/>
          <p:nvPr/>
        </p:nvSpPr>
        <p:spPr>
          <a:xfrm>
            <a:off x="5105400" y="5867400"/>
            <a:ext cx="902876" cy="369332"/>
          </a:xfrm>
          <a:prstGeom prst="rect">
            <a:avLst/>
          </a:prstGeom>
          <a:noFill/>
        </p:spPr>
        <p:txBody>
          <a:bodyPr wrap="none" rtlCol="0">
            <a:spAutoFit/>
          </a:bodyPr>
          <a:lstStyle/>
          <a:p>
            <a:r>
              <a:rPr lang="en-US" dirty="0" smtClean="0"/>
              <a:t>On(B,C)</a:t>
            </a:r>
            <a:endParaRPr lang="en-US" dirty="0"/>
          </a:p>
        </p:txBody>
      </p:sp>
      <p:sp>
        <p:nvSpPr>
          <p:cNvPr id="12" name="TextBox 11"/>
          <p:cNvSpPr txBox="1"/>
          <p:nvPr/>
        </p:nvSpPr>
        <p:spPr>
          <a:xfrm>
            <a:off x="4714690" y="6019800"/>
            <a:ext cx="314510" cy="400110"/>
          </a:xfrm>
          <a:prstGeom prst="rect">
            <a:avLst/>
          </a:prstGeom>
          <a:noFill/>
        </p:spPr>
        <p:txBody>
          <a:bodyPr wrap="none" rtlCol="0">
            <a:spAutoFit/>
          </a:bodyPr>
          <a:lstStyle/>
          <a:p>
            <a:r>
              <a:rPr lang="en-US" sz="2000" b="1" dirty="0" smtClean="0">
                <a:solidFill>
                  <a:srgbClr val="00B050"/>
                </a:solidFill>
              </a:rPr>
              <a:t>3</a:t>
            </a:r>
            <a:endParaRPr lang="en-US" b="1" dirty="0">
              <a:solidFill>
                <a:srgbClr val="00B050"/>
              </a:solidFill>
            </a:endParaRPr>
          </a:p>
        </p:txBody>
      </p:sp>
      <p:cxnSp>
        <p:nvCxnSpPr>
          <p:cNvPr id="13" name="Straight Arrow Connector 12"/>
          <p:cNvCxnSpPr/>
          <p:nvPr/>
        </p:nvCxnSpPr>
        <p:spPr>
          <a:xfrm>
            <a:off x="36576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33800" y="5867400"/>
            <a:ext cx="933269" cy="369332"/>
          </a:xfrm>
          <a:prstGeom prst="rect">
            <a:avLst/>
          </a:prstGeom>
          <a:noFill/>
        </p:spPr>
        <p:txBody>
          <a:bodyPr wrap="none" rtlCol="0">
            <a:spAutoFit/>
          </a:bodyPr>
          <a:lstStyle/>
          <a:p>
            <a:r>
              <a:rPr lang="en-US" dirty="0" smtClean="0"/>
              <a:t>Clear(B)</a:t>
            </a:r>
            <a:endParaRPr lang="en-US" dirty="0"/>
          </a:p>
        </p:txBody>
      </p:sp>
      <p:cxnSp>
        <p:nvCxnSpPr>
          <p:cNvPr id="20" name="Elbow Connector 19"/>
          <p:cNvCxnSpPr>
            <a:stCxn id="5" idx="2"/>
            <a:endCxn id="6" idx="2"/>
          </p:cNvCxnSpPr>
          <p:nvPr/>
        </p:nvCxnSpPr>
        <p:spPr>
          <a:xfrm rot="16200000" flipH="1">
            <a:off x="4186145" y="4362510"/>
            <a:ext cx="1588" cy="411480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419600" y="6248400"/>
            <a:ext cx="933269" cy="369332"/>
          </a:xfrm>
          <a:prstGeom prst="rect">
            <a:avLst/>
          </a:prstGeom>
          <a:noFill/>
        </p:spPr>
        <p:txBody>
          <a:bodyPr wrap="none" rtlCol="0">
            <a:spAutoFit/>
          </a:bodyPr>
          <a:lstStyle/>
          <a:p>
            <a:r>
              <a:rPr lang="en-US" dirty="0" smtClean="0"/>
              <a:t>Clear(B)</a:t>
            </a:r>
            <a:endParaRPr lang="en-US" dirty="0"/>
          </a:p>
        </p:txBody>
      </p:sp>
      <p:sp>
        <p:nvSpPr>
          <p:cNvPr id="17" name="TextBox 16"/>
          <p:cNvSpPr txBox="1"/>
          <p:nvPr/>
        </p:nvSpPr>
        <p:spPr>
          <a:xfrm>
            <a:off x="3352800" y="6019800"/>
            <a:ext cx="314510" cy="400110"/>
          </a:xfrm>
          <a:prstGeom prst="rect">
            <a:avLst/>
          </a:prstGeom>
          <a:noFill/>
        </p:spPr>
        <p:txBody>
          <a:bodyPr wrap="none" rtlCol="0">
            <a:spAutoFit/>
          </a:bodyPr>
          <a:lstStyle/>
          <a:p>
            <a:r>
              <a:rPr lang="en-US" sz="2000" b="1" dirty="0" smtClean="0">
                <a:solidFill>
                  <a:srgbClr val="00B050"/>
                </a:solidFill>
              </a:rPr>
              <a:t>4</a:t>
            </a:r>
            <a:endParaRPr lang="en-US" b="1" dirty="0">
              <a:solidFill>
                <a:srgbClr val="00B050"/>
              </a:solidFill>
            </a:endParaRPr>
          </a:p>
        </p:txBody>
      </p:sp>
      <p:cxnSp>
        <p:nvCxnSpPr>
          <p:cNvPr id="18" name="Straight Arrow Connector 17"/>
          <p:cNvCxnSpPr/>
          <p:nvPr/>
        </p:nvCxnSpPr>
        <p:spPr>
          <a:xfrm>
            <a:off x="22860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362200" y="5867400"/>
            <a:ext cx="933269" cy="369332"/>
          </a:xfrm>
          <a:prstGeom prst="rect">
            <a:avLst/>
          </a:prstGeom>
          <a:noFill/>
        </p:spPr>
        <p:txBody>
          <a:bodyPr wrap="none" rtlCol="0">
            <a:spAutoFit/>
          </a:bodyPr>
          <a:lstStyle/>
          <a:p>
            <a:r>
              <a:rPr lang="en-US" dirty="0" smtClean="0"/>
              <a:t>Clear(C)</a:t>
            </a:r>
            <a:endParaRPr lang="en-US" dirty="0"/>
          </a:p>
        </p:txBody>
      </p:sp>
      <p:cxnSp>
        <p:nvCxnSpPr>
          <p:cNvPr id="31" name="Elbow Connector 30"/>
          <p:cNvCxnSpPr>
            <a:stCxn id="17" idx="0"/>
            <a:endCxn id="6" idx="0"/>
          </p:cNvCxnSpPr>
          <p:nvPr/>
        </p:nvCxnSpPr>
        <p:spPr>
          <a:xfrm rot="5400000" flipH="1" flipV="1">
            <a:off x="4876800" y="4653055"/>
            <a:ext cx="1588" cy="273349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4419600" y="5410200"/>
            <a:ext cx="933269" cy="369332"/>
          </a:xfrm>
          <a:prstGeom prst="rect">
            <a:avLst/>
          </a:prstGeom>
          <a:noFill/>
        </p:spPr>
        <p:txBody>
          <a:bodyPr wrap="none" rtlCol="0">
            <a:spAutoFit/>
          </a:bodyPr>
          <a:lstStyle/>
          <a:p>
            <a:r>
              <a:rPr lang="en-US" dirty="0" smtClean="0"/>
              <a:t>Clear(A)</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Shakey</a:t>
            </a:r>
            <a:endParaRPr lang="en-US" dirty="0">
              <a:solidFill>
                <a:srgbClr val="FF0000"/>
              </a:solidFill>
            </a:endParaRPr>
          </a:p>
        </p:txBody>
      </p:sp>
      <p:sp>
        <p:nvSpPr>
          <p:cNvPr id="3" name="Content Placeholder 2"/>
          <p:cNvSpPr>
            <a:spLocks noGrp="1"/>
          </p:cNvSpPr>
          <p:nvPr>
            <p:ph idx="1"/>
          </p:nvPr>
        </p:nvSpPr>
        <p:spPr>
          <a:xfrm>
            <a:off x="457200" y="1676400"/>
            <a:ext cx="4343400" cy="5181599"/>
          </a:xfrm>
        </p:spPr>
        <p:txBody>
          <a:bodyPr>
            <a:normAutofit/>
          </a:bodyPr>
          <a:lstStyle/>
          <a:p>
            <a:r>
              <a:rPr lang="en-US" dirty="0" smtClean="0"/>
              <a:t>STRIPS was originally designed to control SRI's </a:t>
            </a:r>
            <a:r>
              <a:rPr lang="en-US" dirty="0" err="1" smtClean="0"/>
              <a:t>Shakey</a:t>
            </a:r>
            <a:r>
              <a:rPr lang="en-US" dirty="0" smtClean="0"/>
              <a:t> robot, using the operators Go(x), Push(</a:t>
            </a:r>
            <a:r>
              <a:rPr lang="en-US" dirty="0" err="1" smtClean="0"/>
              <a:t>b,x,y</a:t>
            </a:r>
            <a:r>
              <a:rPr lang="en-US" dirty="0" smtClean="0"/>
              <a:t>), Climb(b), Down(b), </a:t>
            </a:r>
            <a:r>
              <a:rPr lang="en-US" dirty="0" err="1" smtClean="0"/>
              <a:t>TurnOnLight</a:t>
            </a:r>
            <a:r>
              <a:rPr lang="en-US" dirty="0" smtClean="0"/>
              <a:t>(s), and </a:t>
            </a:r>
            <a:r>
              <a:rPr lang="en-US" dirty="0" err="1" smtClean="0"/>
              <a:t>TurnOffLight</a:t>
            </a:r>
            <a:r>
              <a:rPr lang="en-US" dirty="0" smtClean="0"/>
              <a:t>(s).</a:t>
            </a:r>
          </a:p>
          <a:p>
            <a:r>
              <a:rPr lang="en-US" dirty="0" smtClean="0"/>
              <a:t>The next generation - </a:t>
            </a:r>
            <a:r>
              <a:rPr lang="en-US" dirty="0" smtClean="0">
                <a:hlinkClick r:id="rId2"/>
              </a:rPr>
              <a:t>Flakey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4808103" y="1676400"/>
            <a:ext cx="4335898" cy="51816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Planning Graphs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More efficient and accurate planning technique. </a:t>
            </a:r>
          </a:p>
          <a:p>
            <a:r>
              <a:rPr lang="en-US" dirty="0" smtClean="0"/>
              <a:t>The idea is to build a graph with n layers (the maximum plan length is thus n). Every level in the graph corresponds to a plan time step. </a:t>
            </a:r>
          </a:p>
          <a:p>
            <a:r>
              <a:rPr lang="en-US" dirty="0" smtClean="0"/>
              <a:t>The initial state is level 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Graph</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Each level contains a set of propositions and a set of actions </a:t>
            </a:r>
          </a:p>
          <a:p>
            <a:r>
              <a:rPr lang="en-US" dirty="0" smtClean="0"/>
              <a:t>Propositions at level </a:t>
            </a:r>
            <a:r>
              <a:rPr lang="en-US" i="1" dirty="0" err="1" smtClean="0"/>
              <a:t>i</a:t>
            </a:r>
            <a:r>
              <a:rPr lang="en-US" dirty="0" smtClean="0"/>
              <a:t> could be true in situation </a:t>
            </a:r>
            <a:r>
              <a:rPr lang="en-US" i="1" dirty="0" smtClean="0"/>
              <a:t>S</a:t>
            </a:r>
            <a:r>
              <a:rPr lang="en-US" i="1" baseline="-25000" dirty="0" smtClean="0"/>
              <a:t>i</a:t>
            </a:r>
            <a:r>
              <a:rPr lang="en-US" dirty="0" smtClean="0"/>
              <a:t> depending on actions selected earlier </a:t>
            </a:r>
          </a:p>
          <a:p>
            <a:r>
              <a:rPr lang="en-US" dirty="0" smtClean="0"/>
              <a:t>Actions at level </a:t>
            </a:r>
            <a:r>
              <a:rPr lang="en-US" i="1" dirty="0" err="1" smtClean="0"/>
              <a:t>i</a:t>
            </a:r>
            <a:r>
              <a:rPr lang="en-US" dirty="0" smtClean="0"/>
              <a:t> could be executed (preconditions satisfied), depending on which propositions are true in </a:t>
            </a:r>
            <a:r>
              <a:rPr lang="en-US" i="1" dirty="0" smtClean="0"/>
              <a:t>S</a:t>
            </a:r>
            <a:r>
              <a:rPr lang="en-US" i="1" baseline="-25000" dirty="0" smtClean="0"/>
              <a:t>i</a:t>
            </a:r>
            <a:endParaRPr lang="en-US" i="1" dirty="0" smtClean="0"/>
          </a:p>
          <a:p>
            <a:r>
              <a:rPr lang="en-US" dirty="0" smtClean="0"/>
              <a:t>Every level </a:t>
            </a:r>
            <a:r>
              <a:rPr lang="en-US" i="1" dirty="0" err="1" smtClean="0"/>
              <a:t>i</a:t>
            </a:r>
            <a:r>
              <a:rPr lang="en-US" dirty="0" smtClean="0"/>
              <a:t> contains all literals that result from any possible choice of actions in the previous level </a:t>
            </a:r>
          </a:p>
          <a:p>
            <a:r>
              <a:rPr lang="en-US" dirty="0" smtClean="0"/>
              <a:t>Constraints (negative interactions among actions) are noted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sz="half" idx="1"/>
          </p:nvPr>
        </p:nvSpPr>
        <p:spPr>
          <a:xfrm>
            <a:off x="0" y="914401"/>
            <a:ext cx="4495800" cy="2438400"/>
          </a:xfrm>
        </p:spPr>
        <p:txBody>
          <a:bodyPr>
            <a:normAutofit fontScale="55000" lnSpcReduction="20000"/>
          </a:bodyPr>
          <a:lstStyle/>
          <a:p>
            <a:r>
              <a:rPr lang="en-US" dirty="0" smtClean="0"/>
              <a:t>Propositions </a:t>
            </a:r>
          </a:p>
          <a:p>
            <a:pPr lvl="1"/>
            <a:r>
              <a:rPr lang="en-US" dirty="0" err="1" smtClean="0"/>
              <a:t>ls</a:t>
            </a:r>
            <a:r>
              <a:rPr lang="en-US" dirty="0" smtClean="0"/>
              <a:t>, </a:t>
            </a:r>
            <a:r>
              <a:rPr lang="en-US" dirty="0" err="1" smtClean="0"/>
              <a:t>rs</a:t>
            </a:r>
            <a:r>
              <a:rPr lang="en-US" dirty="0" smtClean="0"/>
              <a:t> (wearing left/right sock) </a:t>
            </a:r>
          </a:p>
          <a:p>
            <a:pPr lvl="1"/>
            <a:r>
              <a:rPr lang="en-US" dirty="0" err="1" smtClean="0"/>
              <a:t>lh</a:t>
            </a:r>
            <a:r>
              <a:rPr lang="en-US" dirty="0" smtClean="0"/>
              <a:t>, </a:t>
            </a:r>
            <a:r>
              <a:rPr lang="en-US" dirty="0" err="1" smtClean="0"/>
              <a:t>rh</a:t>
            </a:r>
            <a:r>
              <a:rPr lang="en-US" dirty="0" smtClean="0"/>
              <a:t> (wearing left/right shoe) </a:t>
            </a:r>
          </a:p>
          <a:p>
            <a:pPr lvl="1"/>
            <a:r>
              <a:rPr lang="en-US" dirty="0" smtClean="0"/>
              <a:t>p (wearing pants) </a:t>
            </a:r>
          </a:p>
        </p:txBody>
      </p:sp>
      <p:sp>
        <p:nvSpPr>
          <p:cNvPr id="5" name="Content Placeholder 4"/>
          <p:cNvSpPr>
            <a:spLocks noGrp="1"/>
          </p:cNvSpPr>
          <p:nvPr>
            <p:ph sz="half" idx="2"/>
          </p:nvPr>
        </p:nvSpPr>
        <p:spPr>
          <a:xfrm>
            <a:off x="4648200" y="990600"/>
            <a:ext cx="4495800" cy="2438401"/>
          </a:xfrm>
        </p:spPr>
        <p:txBody>
          <a:bodyPr>
            <a:normAutofit fontScale="55000" lnSpcReduction="20000"/>
          </a:bodyPr>
          <a:lstStyle/>
          <a:p>
            <a:r>
              <a:rPr lang="en-US" dirty="0" smtClean="0"/>
              <a:t>Actions </a:t>
            </a:r>
          </a:p>
          <a:p>
            <a:pPr lvl="1"/>
            <a:r>
              <a:rPr lang="en-US" dirty="0" smtClean="0"/>
              <a:t>left/right sock </a:t>
            </a:r>
            <a:br>
              <a:rPr lang="en-US" dirty="0" smtClean="0"/>
            </a:br>
            <a:r>
              <a:rPr lang="en-US" dirty="0" smtClean="0"/>
              <a:t>preconditions = -</a:t>
            </a:r>
            <a:r>
              <a:rPr lang="en-US" dirty="0" err="1" smtClean="0"/>
              <a:t>ls</a:t>
            </a:r>
            <a:r>
              <a:rPr lang="en-US" dirty="0" smtClean="0"/>
              <a:t>/-</a:t>
            </a:r>
            <a:r>
              <a:rPr lang="en-US" dirty="0" err="1" smtClean="0"/>
              <a:t>rs</a:t>
            </a:r>
            <a:r>
              <a:rPr lang="en-US" dirty="0" smtClean="0"/>
              <a:t>, -</a:t>
            </a:r>
            <a:r>
              <a:rPr lang="en-US" dirty="0" err="1" smtClean="0"/>
              <a:t>lh</a:t>
            </a:r>
            <a:r>
              <a:rPr lang="en-US" dirty="0" smtClean="0"/>
              <a:t>/-</a:t>
            </a:r>
            <a:r>
              <a:rPr lang="en-US" dirty="0" err="1" smtClean="0"/>
              <a:t>rh</a:t>
            </a:r>
            <a:r>
              <a:rPr lang="en-US" dirty="0" smtClean="0"/>
              <a:t> </a:t>
            </a:r>
            <a:br>
              <a:rPr lang="en-US" dirty="0" smtClean="0"/>
            </a:br>
            <a:r>
              <a:rPr lang="en-US" dirty="0" smtClean="0"/>
              <a:t>delete = -</a:t>
            </a:r>
            <a:r>
              <a:rPr lang="en-US" dirty="0" err="1" smtClean="0"/>
              <a:t>ls</a:t>
            </a:r>
            <a:r>
              <a:rPr lang="en-US" dirty="0" smtClean="0"/>
              <a:t>/-</a:t>
            </a:r>
            <a:r>
              <a:rPr lang="en-US" dirty="0" err="1" smtClean="0"/>
              <a:t>rs</a:t>
            </a:r>
            <a:r>
              <a:rPr lang="en-US" dirty="0" smtClean="0"/>
              <a:t> </a:t>
            </a:r>
            <a:br>
              <a:rPr lang="en-US" dirty="0" smtClean="0"/>
            </a:br>
            <a:r>
              <a:rPr lang="en-US" dirty="0" smtClean="0"/>
              <a:t>add = </a:t>
            </a:r>
            <a:r>
              <a:rPr lang="en-US" dirty="0" err="1" smtClean="0"/>
              <a:t>ls</a:t>
            </a:r>
            <a:r>
              <a:rPr lang="en-US" dirty="0" smtClean="0"/>
              <a:t>/</a:t>
            </a:r>
            <a:r>
              <a:rPr lang="en-US" dirty="0" err="1" smtClean="0"/>
              <a:t>rs</a:t>
            </a:r>
            <a:r>
              <a:rPr lang="en-US" dirty="0" smtClean="0"/>
              <a:t> </a:t>
            </a:r>
          </a:p>
          <a:p>
            <a:pPr lvl="1"/>
            <a:r>
              <a:rPr lang="en-US" dirty="0" smtClean="0"/>
              <a:t>left/right shoe </a:t>
            </a:r>
            <a:br>
              <a:rPr lang="en-US" dirty="0" smtClean="0"/>
            </a:br>
            <a:r>
              <a:rPr lang="en-US" dirty="0" smtClean="0"/>
              <a:t>preconditions = -</a:t>
            </a:r>
            <a:r>
              <a:rPr lang="en-US" dirty="0" err="1" smtClean="0"/>
              <a:t>lh</a:t>
            </a:r>
            <a:r>
              <a:rPr lang="en-US" dirty="0" smtClean="0"/>
              <a:t>/-</a:t>
            </a:r>
            <a:r>
              <a:rPr lang="en-US" dirty="0" err="1" smtClean="0"/>
              <a:t>rh</a:t>
            </a:r>
            <a:r>
              <a:rPr lang="en-US" dirty="0" smtClean="0"/>
              <a:t>, </a:t>
            </a:r>
            <a:r>
              <a:rPr lang="en-US" dirty="0" err="1" smtClean="0"/>
              <a:t>ls</a:t>
            </a:r>
            <a:r>
              <a:rPr lang="en-US" dirty="0" smtClean="0"/>
              <a:t>/</a:t>
            </a:r>
            <a:r>
              <a:rPr lang="en-US" dirty="0" err="1" smtClean="0"/>
              <a:t>rs</a:t>
            </a:r>
            <a:r>
              <a:rPr lang="en-US" dirty="0" smtClean="0"/>
              <a:t> </a:t>
            </a:r>
            <a:br>
              <a:rPr lang="en-US" dirty="0" smtClean="0"/>
            </a:br>
            <a:r>
              <a:rPr lang="en-US" dirty="0" smtClean="0"/>
              <a:t>delete = -</a:t>
            </a:r>
            <a:r>
              <a:rPr lang="en-US" dirty="0" err="1" smtClean="0"/>
              <a:t>lh</a:t>
            </a:r>
            <a:r>
              <a:rPr lang="en-US" dirty="0" smtClean="0"/>
              <a:t>/-</a:t>
            </a:r>
            <a:r>
              <a:rPr lang="en-US" dirty="0" err="1" smtClean="0"/>
              <a:t>rh</a:t>
            </a:r>
            <a:r>
              <a:rPr lang="en-US" dirty="0" smtClean="0"/>
              <a:t> </a:t>
            </a:r>
            <a:br>
              <a:rPr lang="en-US" dirty="0" smtClean="0"/>
            </a:br>
            <a:r>
              <a:rPr lang="en-US" dirty="0" smtClean="0"/>
              <a:t>add = </a:t>
            </a:r>
            <a:r>
              <a:rPr lang="en-US" dirty="0" err="1" smtClean="0"/>
              <a:t>lh</a:t>
            </a:r>
            <a:r>
              <a:rPr lang="en-US" dirty="0" smtClean="0"/>
              <a:t>/</a:t>
            </a:r>
            <a:r>
              <a:rPr lang="en-US" dirty="0" err="1" smtClean="0"/>
              <a:t>rh</a:t>
            </a:r>
            <a:r>
              <a:rPr lang="en-US" dirty="0" smtClean="0"/>
              <a:t> </a:t>
            </a:r>
          </a:p>
          <a:p>
            <a:pPr lvl="1"/>
            <a:r>
              <a:rPr lang="en-US" dirty="0" smtClean="0"/>
              <a:t>pants </a:t>
            </a:r>
            <a:br>
              <a:rPr lang="en-US" dirty="0" smtClean="0"/>
            </a:br>
            <a:r>
              <a:rPr lang="en-US" dirty="0" smtClean="0"/>
              <a:t>preconditions = -p, -</a:t>
            </a:r>
            <a:r>
              <a:rPr lang="en-US" dirty="0" err="1" smtClean="0"/>
              <a:t>lh</a:t>
            </a:r>
            <a:r>
              <a:rPr lang="en-US" dirty="0" smtClean="0"/>
              <a:t>/-</a:t>
            </a:r>
            <a:r>
              <a:rPr lang="en-US" dirty="0" err="1" smtClean="0"/>
              <a:t>rh</a:t>
            </a:r>
            <a:r>
              <a:rPr lang="en-US" dirty="0" smtClean="0"/>
              <a:t> </a:t>
            </a:r>
            <a:br>
              <a:rPr lang="en-US" dirty="0" smtClean="0"/>
            </a:br>
            <a:r>
              <a:rPr lang="en-US" dirty="0" smtClean="0"/>
              <a:t>delete = -p </a:t>
            </a:r>
            <a:br>
              <a:rPr lang="en-US" dirty="0" smtClean="0"/>
            </a:br>
            <a:r>
              <a:rPr lang="en-US" dirty="0" smtClean="0"/>
              <a:t>add = p </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90600" y="3395116"/>
            <a:ext cx="7010400" cy="346288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Generating Planning Graph</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smtClean="0"/>
              <a:t>First level is initial state </a:t>
            </a:r>
          </a:p>
          <a:p>
            <a:r>
              <a:rPr lang="en-US" dirty="0" smtClean="0"/>
              <a:t>List possible actions, generate next level as resulting propositions </a:t>
            </a:r>
          </a:p>
          <a:p>
            <a:r>
              <a:rPr lang="en-US" dirty="0" smtClean="0"/>
              <a:t>Persistence actions are used to represent propositions that remain true from one step to the next </a:t>
            </a:r>
          </a:p>
          <a:p>
            <a:r>
              <a:rPr lang="en-US" dirty="0" smtClean="0"/>
              <a:t>Mutual exclusion (</a:t>
            </a:r>
            <a:r>
              <a:rPr lang="en-US" dirty="0" err="1" smtClean="0"/>
              <a:t>mutex</a:t>
            </a:r>
            <a:r>
              <a:rPr lang="en-US" dirty="0" smtClean="0"/>
              <a:t>) links connect actions that cannot co-occur </a:t>
            </a:r>
          </a:p>
          <a:p>
            <a:pPr lvl="1"/>
            <a:r>
              <a:rPr lang="en-US" dirty="0" err="1" smtClean="0"/>
              <a:t>Mutex</a:t>
            </a:r>
            <a:r>
              <a:rPr lang="en-US" dirty="0" smtClean="0"/>
              <a:t> two actions if one action negatives an effect of the other (inconsistent effects) </a:t>
            </a:r>
          </a:p>
          <a:p>
            <a:pPr lvl="1"/>
            <a:r>
              <a:rPr lang="en-US" dirty="0" err="1" smtClean="0"/>
              <a:t>Mutex</a:t>
            </a:r>
            <a:r>
              <a:rPr lang="en-US" dirty="0" smtClean="0"/>
              <a:t> two actions if one action effect is the negation of a precondition of the other action (interference) </a:t>
            </a:r>
          </a:p>
          <a:p>
            <a:pPr lvl="1"/>
            <a:r>
              <a:rPr lang="en-US" dirty="0" err="1" smtClean="0"/>
              <a:t>Mutex</a:t>
            </a:r>
            <a:r>
              <a:rPr lang="en-US" dirty="0" smtClean="0"/>
              <a:t> two actions if the preconditions of the actions are contradictory (competing needs) </a:t>
            </a:r>
          </a:p>
          <a:p>
            <a:r>
              <a:rPr lang="en-US" dirty="0" err="1" smtClean="0"/>
              <a:t>Mutex</a:t>
            </a:r>
            <a:r>
              <a:rPr lang="en-US" dirty="0" smtClean="0"/>
              <a:t> links also connect literals that cannot appear together </a:t>
            </a:r>
          </a:p>
          <a:p>
            <a:pPr lvl="1"/>
            <a:r>
              <a:rPr lang="en-US" dirty="0" smtClean="0"/>
              <a:t>One literal is the negation of the other </a:t>
            </a:r>
          </a:p>
          <a:p>
            <a:pPr lvl="1"/>
            <a:r>
              <a:rPr lang="en-US" dirty="0" smtClean="0"/>
              <a:t>The actions that generate the two literals are </a:t>
            </a:r>
            <a:r>
              <a:rPr lang="en-US" dirty="0" err="1" smtClean="0"/>
              <a:t>mutex</a:t>
            </a:r>
            <a:r>
              <a:rPr lang="en-US" dirty="0" smtClean="0"/>
              <a:t> (inconsistent support) </a:t>
            </a:r>
          </a:p>
          <a:p>
            <a:r>
              <a:rPr lang="en-US" dirty="0" smtClean="0"/>
              <a:t>Continue generating graph until two consecutive levels are identical (graph has leveled off) </a:t>
            </a:r>
          </a:p>
          <a:p>
            <a:r>
              <a:rPr lang="en-US" dirty="0" smtClean="0"/>
              <a:t>Alternatively, continue generating graph until a level contains the goal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Search Through Graph</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One graph is generated, search backward from goal to initial state for plan. </a:t>
            </a:r>
          </a:p>
          <a:p>
            <a:r>
              <a:rPr lang="en-US" dirty="0" smtClean="0"/>
              <a:t>Goals at time t </a:t>
            </a:r>
          </a:p>
          <a:p>
            <a:pPr lvl="1"/>
            <a:r>
              <a:rPr lang="en-US" dirty="0" err="1" smtClean="0"/>
              <a:t>ls</a:t>
            </a:r>
            <a:r>
              <a:rPr lang="en-US" dirty="0" smtClean="0"/>
              <a:t>, </a:t>
            </a:r>
            <a:r>
              <a:rPr lang="en-US" dirty="0" err="1" smtClean="0"/>
              <a:t>rs</a:t>
            </a:r>
            <a:r>
              <a:rPr lang="en-US" dirty="0" smtClean="0"/>
              <a:t>, </a:t>
            </a:r>
            <a:r>
              <a:rPr lang="en-US" dirty="0" err="1" smtClean="0"/>
              <a:t>lh</a:t>
            </a:r>
            <a:r>
              <a:rPr lang="en-US" dirty="0" smtClean="0"/>
              <a:t>, </a:t>
            </a:r>
            <a:r>
              <a:rPr lang="en-US" dirty="0" err="1" smtClean="0"/>
              <a:t>rh</a:t>
            </a:r>
            <a:r>
              <a:rPr lang="en-US" dirty="0" smtClean="0"/>
              <a:t>, p </a:t>
            </a:r>
          </a:p>
          <a:p>
            <a:r>
              <a:rPr lang="en-US" dirty="0" smtClean="0"/>
              <a:t>Select set of non-</a:t>
            </a:r>
            <a:r>
              <a:rPr lang="en-US" dirty="0" err="1" smtClean="0"/>
              <a:t>mutex</a:t>
            </a:r>
            <a:r>
              <a:rPr lang="en-US" dirty="0" smtClean="0"/>
              <a:t> actions at time t </a:t>
            </a:r>
          </a:p>
          <a:p>
            <a:pPr lvl="1"/>
            <a:r>
              <a:rPr lang="en-US" dirty="0" smtClean="0"/>
              <a:t>pants, left sock, right sock </a:t>
            </a:r>
          </a:p>
          <a:p>
            <a:pPr lvl="1"/>
            <a:r>
              <a:rPr lang="en-US" dirty="0" smtClean="0"/>
              <a:t>left shoe, right shoe </a:t>
            </a:r>
          </a:p>
          <a:p>
            <a:r>
              <a:rPr lang="en-US" dirty="0" smtClean="0"/>
              <a:t>Goals at time t-1 </a:t>
            </a:r>
          </a:p>
          <a:p>
            <a:pPr lvl="1"/>
            <a:r>
              <a:rPr lang="en-US" dirty="0" smtClean="0"/>
              <a:t>-p, -</a:t>
            </a:r>
            <a:r>
              <a:rPr lang="en-US" dirty="0" err="1" smtClean="0"/>
              <a:t>ls</a:t>
            </a:r>
            <a:r>
              <a:rPr lang="en-US" dirty="0" smtClean="0"/>
              <a:t>, -</a:t>
            </a:r>
            <a:r>
              <a:rPr lang="en-US" dirty="0" err="1" smtClean="0"/>
              <a:t>rs</a:t>
            </a:r>
            <a:r>
              <a:rPr lang="en-US" dirty="0" smtClean="0"/>
              <a:t>, -</a:t>
            </a:r>
            <a:r>
              <a:rPr lang="en-US" dirty="0" err="1" smtClean="0"/>
              <a:t>lh</a:t>
            </a:r>
            <a:r>
              <a:rPr lang="en-US" dirty="0" smtClean="0"/>
              <a:t>, -</a:t>
            </a:r>
            <a:r>
              <a:rPr lang="en-US" dirty="0" err="1" smtClean="0"/>
              <a:t>rh</a:t>
            </a:r>
            <a:r>
              <a:rPr lang="en-US" dirty="0" smtClean="0"/>
              <a:t>, </a:t>
            </a:r>
            <a:r>
              <a:rPr lang="en-US" dirty="0" err="1" smtClean="0"/>
              <a:t>lh</a:t>
            </a:r>
            <a:r>
              <a:rPr lang="en-US" dirty="0" smtClean="0"/>
              <a:t>, </a:t>
            </a:r>
            <a:r>
              <a:rPr lang="en-US" dirty="0" err="1" smtClean="0"/>
              <a:t>rh</a:t>
            </a:r>
            <a:r>
              <a:rPr lang="en-US" dirty="0" smtClean="0"/>
              <a:t> </a:t>
            </a:r>
            <a:br>
              <a:rPr lang="en-US" dirty="0" smtClean="0"/>
            </a:br>
            <a:r>
              <a:rPr lang="en-US" dirty="0" smtClean="0"/>
              <a:t>These goals are contradictory, so cannot use </a:t>
            </a:r>
          </a:p>
          <a:p>
            <a:pPr lvl="1"/>
            <a:r>
              <a:rPr lang="en-US" dirty="0" smtClean="0"/>
              <a:t>-</a:t>
            </a:r>
            <a:r>
              <a:rPr lang="en-US" dirty="0" err="1" smtClean="0"/>
              <a:t>lh</a:t>
            </a:r>
            <a:r>
              <a:rPr lang="en-US" dirty="0" smtClean="0"/>
              <a:t>, -</a:t>
            </a:r>
            <a:r>
              <a:rPr lang="en-US" dirty="0" err="1" smtClean="0"/>
              <a:t>rh</a:t>
            </a:r>
            <a:r>
              <a:rPr lang="en-US" dirty="0" smtClean="0"/>
              <a:t>, </a:t>
            </a:r>
            <a:r>
              <a:rPr lang="en-US" dirty="0" err="1" smtClean="0"/>
              <a:t>ls</a:t>
            </a:r>
            <a:r>
              <a:rPr lang="en-US" dirty="0" smtClean="0"/>
              <a:t>, </a:t>
            </a:r>
            <a:r>
              <a:rPr lang="en-US" dirty="0" err="1" smtClean="0"/>
              <a:t>rs</a:t>
            </a:r>
            <a:r>
              <a:rPr lang="en-US" dirty="0" smtClean="0"/>
              <a:t>, p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Search Through Graph</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Select set of non-</a:t>
            </a:r>
            <a:r>
              <a:rPr lang="en-US" dirty="0" err="1" smtClean="0"/>
              <a:t>mutex</a:t>
            </a:r>
            <a:r>
              <a:rPr lang="en-US" dirty="0" smtClean="0"/>
              <a:t> actions at time t-1 </a:t>
            </a:r>
          </a:p>
          <a:p>
            <a:pPr lvl="1"/>
            <a:r>
              <a:rPr lang="en-US" dirty="0" smtClean="0"/>
              <a:t>left sock, right sock, pants </a:t>
            </a:r>
          </a:p>
          <a:p>
            <a:r>
              <a:rPr lang="en-US" dirty="0" smtClean="0"/>
              <a:t>Goals at time t-2 </a:t>
            </a:r>
          </a:p>
          <a:p>
            <a:pPr lvl="1"/>
            <a:r>
              <a:rPr lang="en-US" dirty="0" smtClean="0"/>
              <a:t>-p, -</a:t>
            </a:r>
            <a:r>
              <a:rPr lang="en-US" dirty="0" err="1" smtClean="0"/>
              <a:t>ls</a:t>
            </a:r>
            <a:r>
              <a:rPr lang="en-US" dirty="0" smtClean="0"/>
              <a:t>, -</a:t>
            </a:r>
            <a:r>
              <a:rPr lang="en-US" dirty="0" err="1" smtClean="0"/>
              <a:t>rs</a:t>
            </a:r>
            <a:r>
              <a:rPr lang="en-US" dirty="0" smtClean="0"/>
              <a:t>, -</a:t>
            </a:r>
            <a:r>
              <a:rPr lang="en-US" dirty="0" err="1" smtClean="0"/>
              <a:t>lh</a:t>
            </a:r>
            <a:r>
              <a:rPr lang="en-US" dirty="0" smtClean="0"/>
              <a:t>, -</a:t>
            </a:r>
            <a:r>
              <a:rPr lang="en-US" dirty="0" err="1" smtClean="0"/>
              <a:t>rh</a:t>
            </a:r>
            <a:r>
              <a:rPr lang="en-US" dirty="0" smtClean="0"/>
              <a:t> </a:t>
            </a:r>
          </a:p>
          <a:p>
            <a:r>
              <a:rPr lang="en-US" dirty="0" smtClean="0"/>
              <a:t>These are satisfied by initial conditions. </a:t>
            </a:r>
          </a:p>
          <a:p>
            <a:r>
              <a:rPr lang="en-US" dirty="0" smtClean="0"/>
              <a:t>The final plan is </a:t>
            </a:r>
          </a:p>
          <a:p>
            <a:pPr marL="971550" lvl="1" indent="-514350">
              <a:buFont typeface="+mj-lt"/>
              <a:buAutoNum type="arabicPeriod"/>
            </a:pPr>
            <a:r>
              <a:rPr lang="en-US" dirty="0" smtClean="0"/>
              <a:t>left sock, right sock, pants </a:t>
            </a:r>
          </a:p>
          <a:p>
            <a:pPr marL="971550" lvl="1" indent="-514350">
              <a:buFont typeface="+mj-lt"/>
              <a:buAutoNum type="arabicPeriod"/>
            </a:pPr>
            <a:r>
              <a:rPr lang="en-US" dirty="0" smtClean="0"/>
              <a:t>left shoe, right shoe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Analysis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Efficient </a:t>
            </a:r>
          </a:p>
          <a:p>
            <a:r>
              <a:rPr lang="en-US" dirty="0" err="1" smtClean="0"/>
              <a:t>Graphplan</a:t>
            </a:r>
            <a:r>
              <a:rPr lang="en-US" dirty="0" smtClean="0"/>
              <a:t> is Complete. If </a:t>
            </a:r>
            <a:r>
              <a:rPr lang="en-US" dirty="0" err="1" smtClean="0"/>
              <a:t>Graphplan</a:t>
            </a:r>
            <a:r>
              <a:rPr lang="en-US" dirty="0" smtClean="0"/>
              <a:t> does not generate a solution, then no solution exists.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Additional Planning Considerations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Resource Constraints </a:t>
            </a:r>
          </a:p>
          <a:p>
            <a:r>
              <a:rPr lang="en-US" dirty="0" smtClean="0"/>
              <a:t>Conditional Planning </a:t>
            </a:r>
          </a:p>
          <a:p>
            <a:r>
              <a:rPr lang="en-US" dirty="0" smtClean="0"/>
              <a:t>Monitoring / </a:t>
            </a:r>
            <a:r>
              <a:rPr lang="en-US" dirty="0" err="1" smtClean="0"/>
              <a:t>Replanning</a:t>
            </a:r>
            <a:r>
              <a:rPr lang="en-US" dirty="0" smtClean="0"/>
              <a:t> </a:t>
            </a:r>
          </a:p>
          <a:p>
            <a:r>
              <a:rPr lang="en-US" dirty="0" smtClean="0"/>
              <a:t>Scalability </a:t>
            </a:r>
            <a:br>
              <a:rPr lang="en-US" dirty="0" smtClean="0"/>
            </a:br>
            <a:r>
              <a:rPr lang="en-US" dirty="0" err="1" smtClean="0"/>
              <a:t>GraphPlan</a:t>
            </a: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Some Famous Early Expert Systems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t>Dendral</a:t>
            </a:r>
            <a:r>
              <a:rPr lang="en-US" dirty="0" smtClean="0"/>
              <a:t> (Stanford, Ed </a:t>
            </a:r>
            <a:r>
              <a:rPr lang="en-US" dirty="0" err="1" smtClean="0"/>
              <a:t>Feigenbaum</a:t>
            </a:r>
            <a:r>
              <a:rPr lang="en-US" dirty="0" smtClean="0"/>
              <a:t>, 1965) - organic chemical analysis </a:t>
            </a:r>
          </a:p>
          <a:p>
            <a:r>
              <a:rPr lang="en-US" dirty="0" err="1" smtClean="0"/>
              <a:t>Macsyma</a:t>
            </a:r>
            <a:r>
              <a:rPr lang="en-US" dirty="0" smtClean="0"/>
              <a:t> (MIT, 1965) - symbolic math problems </a:t>
            </a:r>
          </a:p>
          <a:p>
            <a:r>
              <a:rPr lang="en-US" dirty="0" err="1" smtClean="0"/>
              <a:t>Mycin</a:t>
            </a:r>
            <a:r>
              <a:rPr lang="en-US" dirty="0" smtClean="0"/>
              <a:t> (Stanford, 1972) - diagnose blood diseases </a:t>
            </a:r>
          </a:p>
          <a:p>
            <a:r>
              <a:rPr lang="en-US" dirty="0" smtClean="0"/>
              <a:t>Prospector (SRI, 1972) - mineral exploration </a:t>
            </a:r>
          </a:p>
          <a:p>
            <a:r>
              <a:rPr lang="en-US" dirty="0" smtClean="0"/>
              <a:t>Caduceus (1975) - internal medicine </a:t>
            </a:r>
          </a:p>
          <a:p>
            <a:r>
              <a:rPr lang="en-US" dirty="0" err="1" smtClean="0"/>
              <a:t>Xcon</a:t>
            </a:r>
            <a:r>
              <a:rPr lang="en-US" dirty="0" smtClean="0"/>
              <a:t> and R1 (1980, 1982) - computer system configuration (for DEC) </a:t>
            </a:r>
          </a:p>
          <a:p>
            <a:r>
              <a:rPr lang="en-US" dirty="0" smtClean="0"/>
              <a:t>Harpy - document retrieval </a:t>
            </a:r>
          </a:p>
          <a:p>
            <a:r>
              <a:rPr lang="en-US" dirty="0" smtClean="0"/>
              <a:t>Hearsay - Speech understanding </a:t>
            </a:r>
          </a:p>
          <a:p>
            <a:r>
              <a:rPr lang="en-US" dirty="0" smtClean="0"/>
              <a:t>Max (Nynex, 1992) - telephone network troubleshooting bacterial infection diagnosis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Planning in Practice</a:t>
            </a:r>
            <a:endParaRPr lang="en-US"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92500"/>
          </a:bodyPr>
          <a:lstStyle/>
          <a:p>
            <a:r>
              <a:rPr lang="en-US" dirty="0" smtClean="0"/>
              <a:t>NASA New </a:t>
            </a:r>
            <a:r>
              <a:rPr lang="en-US" dirty="0" err="1" smtClean="0"/>
              <a:t>Millenium</a:t>
            </a:r>
            <a:r>
              <a:rPr lang="en-US" dirty="0" smtClean="0"/>
              <a:t> Program </a:t>
            </a:r>
            <a:br>
              <a:rPr lang="en-US" dirty="0" smtClean="0"/>
            </a:br>
            <a:r>
              <a:rPr lang="en-US" dirty="0" smtClean="0"/>
              <a:t>Programs on board spacecraft perform science planning and scheduling </a:t>
            </a:r>
            <a:br>
              <a:rPr lang="en-US" dirty="0" smtClean="0"/>
            </a:br>
            <a:r>
              <a:rPr lang="en-US" dirty="0" smtClean="0"/>
              <a:t>Execute plans without human intervention </a:t>
            </a:r>
          </a:p>
          <a:p>
            <a:r>
              <a:rPr lang="en-US" dirty="0" smtClean="0"/>
              <a:t>Hitachi's O-PLAN </a:t>
            </a:r>
            <a:br>
              <a:rPr lang="en-US" dirty="0" smtClean="0"/>
            </a:br>
            <a:r>
              <a:rPr lang="en-US" dirty="0" smtClean="0"/>
              <a:t>Process planning and scheduling of 30-day assembly schedules </a:t>
            </a:r>
          </a:p>
          <a:p>
            <a:r>
              <a:rPr lang="en-US" dirty="0" smtClean="0"/>
              <a:t>Desert Storm Planning </a:t>
            </a:r>
            <a:br>
              <a:rPr lang="en-US" dirty="0" smtClean="0"/>
            </a:br>
            <a:r>
              <a:rPr lang="en-US" dirty="0" smtClean="0"/>
              <a:t>Plan for transportation of troops, supplies, weapons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hlinkClick r:id="rId2"/>
              </a:rPr>
              <a:t>Expert System Applet</a:t>
            </a:r>
            <a:endParaRPr lang="en-US" dirty="0" smtClean="0"/>
          </a:p>
          <a:p>
            <a:r>
              <a:rPr lang="en-US" dirty="0" smtClean="0">
                <a:hlinkClick r:id="rId3"/>
              </a:rPr>
              <a:t>Aaron, Artist Expert System</a:t>
            </a:r>
            <a:r>
              <a:rPr lang="en-US" dirty="0" smtClean="0"/>
              <a:t/>
            </a:r>
            <a:br>
              <a:rPr lang="en-US" dirty="0" smtClean="0"/>
            </a:br>
            <a:endParaRPr lang="en-US" dirty="0" smtClean="0"/>
          </a:p>
          <a:p>
            <a:r>
              <a:rPr lang="en-US" dirty="0" smtClean="0"/>
              <a:t>Some expert system shells </a:t>
            </a:r>
          </a:p>
          <a:p>
            <a:pPr lvl="1"/>
            <a:r>
              <a:rPr lang="en-US" dirty="0" smtClean="0">
                <a:hlinkClick r:id="rId4"/>
              </a:rPr>
              <a:t>CLIPS</a:t>
            </a:r>
            <a:r>
              <a:rPr lang="en-US" dirty="0" smtClean="0"/>
              <a:t> </a:t>
            </a:r>
          </a:p>
          <a:p>
            <a:pPr lvl="1"/>
            <a:r>
              <a:rPr lang="en-US" dirty="0" smtClean="0"/>
              <a:t>KEE </a:t>
            </a:r>
          </a:p>
          <a:p>
            <a:pPr lvl="1"/>
            <a:r>
              <a:rPr lang="en-US" dirty="0" smtClean="0">
                <a:hlinkClick r:id="rId5"/>
              </a:rPr>
              <a:t>JESS</a:t>
            </a:r>
            <a:r>
              <a:rPr lang="en-US"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Mycin</a:t>
            </a:r>
            <a:r>
              <a:rPr lang="en-US" dirty="0" smtClean="0">
                <a:solidFill>
                  <a:srgbClr val="FF0000"/>
                </a:solidFill>
              </a:rPr>
              <a:t> Example</a:t>
            </a:r>
            <a:endParaRPr lang="en-US" dirty="0">
              <a:solidFill>
                <a:srgbClr val="FF0000"/>
              </a:solidFill>
            </a:endParaRPr>
          </a:p>
        </p:txBody>
      </p:sp>
      <p:sp>
        <p:nvSpPr>
          <p:cNvPr id="4" name="TextBox 3"/>
          <p:cNvSpPr txBox="1"/>
          <p:nvPr/>
        </p:nvSpPr>
        <p:spPr>
          <a:xfrm>
            <a:off x="1066800" y="1447800"/>
            <a:ext cx="6045566" cy="5078313"/>
          </a:xfrm>
          <a:prstGeom prst="rect">
            <a:avLst/>
          </a:prstGeom>
          <a:noFill/>
        </p:spPr>
        <p:txBody>
          <a:bodyPr wrap="none" rtlCol="0">
            <a:spAutoFit/>
          </a:bodyPr>
          <a:lstStyle/>
          <a:p>
            <a:r>
              <a:rPr lang="en-US" dirty="0" smtClean="0"/>
              <a:t>Rules</a:t>
            </a:r>
          </a:p>
          <a:p>
            <a:endParaRPr lang="en-US" dirty="0" smtClean="0"/>
          </a:p>
          <a:p>
            <a:r>
              <a:rPr lang="en-US" dirty="0" smtClean="0"/>
              <a:t>PREMISE ($AND (SAME CNTXT GRAM GRAMNEG)</a:t>
            </a:r>
          </a:p>
          <a:p>
            <a:r>
              <a:rPr lang="en-US" dirty="0" smtClean="0"/>
              <a:t>                             (SAME CNTXT MORH ROD)</a:t>
            </a:r>
          </a:p>
          <a:p>
            <a:r>
              <a:rPr lang="en-US" dirty="0" smtClean="0"/>
              <a:t>                             (SAME CNTXT AIR AEROBIC))</a:t>
            </a:r>
          </a:p>
          <a:p>
            <a:r>
              <a:rPr lang="en-US" dirty="0" smtClean="0"/>
              <a:t>ACTION: (CONCLUDE CNTXT CLASS ENTEROBACTERTIACEAE .8)</a:t>
            </a:r>
          </a:p>
          <a:p>
            <a:endParaRPr lang="en-US" dirty="0" smtClean="0"/>
          </a:p>
          <a:p>
            <a:r>
              <a:rPr lang="en-US" dirty="0" smtClean="0"/>
              <a:t>If the stain of the organism is </a:t>
            </a:r>
            <a:r>
              <a:rPr lang="en-US" dirty="0" err="1" smtClean="0"/>
              <a:t>granmeg</a:t>
            </a:r>
            <a:r>
              <a:rPr lang="en-US" dirty="0" smtClean="0"/>
              <a:t>, and</a:t>
            </a:r>
          </a:p>
          <a:p>
            <a:r>
              <a:rPr lang="en-US" dirty="0" smtClean="0"/>
              <a:t>   the morphology of the organism is rod, and</a:t>
            </a:r>
          </a:p>
          <a:p>
            <a:r>
              <a:rPr lang="en-US" dirty="0" smtClean="0"/>
              <a:t>   the </a:t>
            </a:r>
            <a:r>
              <a:rPr lang="en-US" dirty="0" err="1" smtClean="0"/>
              <a:t>aerobiticity</a:t>
            </a:r>
            <a:r>
              <a:rPr lang="en-US" dirty="0" smtClean="0"/>
              <a:t> of the organism is aerobic</a:t>
            </a:r>
          </a:p>
          <a:p>
            <a:r>
              <a:rPr lang="en-US" dirty="0" smtClean="0"/>
              <a:t>Then there is strongly suggestive evidence (.8) that</a:t>
            </a:r>
          </a:p>
          <a:p>
            <a:r>
              <a:rPr lang="en-US" dirty="0" smtClean="0"/>
              <a:t>   the class of organism is </a:t>
            </a:r>
            <a:r>
              <a:rPr lang="en-US" dirty="0" err="1" smtClean="0"/>
              <a:t>enterobacteriaceae</a:t>
            </a:r>
            <a:endParaRPr lang="en-US" dirty="0" smtClean="0"/>
          </a:p>
          <a:p>
            <a:endParaRPr lang="en-US" dirty="0" smtClean="0"/>
          </a:p>
          <a:p>
            <a:r>
              <a:rPr lang="en-US" dirty="0" smtClean="0"/>
              <a:t>Data </a:t>
            </a:r>
          </a:p>
          <a:p>
            <a:r>
              <a:rPr lang="en-US" dirty="0" smtClean="0"/>
              <a:t>ORANISM-1:</a:t>
            </a:r>
          </a:p>
          <a:p>
            <a:r>
              <a:rPr lang="en-US" dirty="0" smtClean="0"/>
              <a:t>   GRAM = (GRAMNEG 1.0)</a:t>
            </a:r>
          </a:p>
          <a:p>
            <a:r>
              <a:rPr lang="en-US" dirty="0" smtClean="0"/>
              <a:t>   MORP = (ROD .8) (COCCUS .2)</a:t>
            </a:r>
          </a:p>
          <a:p>
            <a:r>
              <a:rPr lang="en-US" dirty="0" smtClean="0"/>
              <a:t>   AIR = (AEROBIC .6) (FACUL .4)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62000"/>
          </a:xfrm>
        </p:spPr>
        <p:txBody>
          <a:bodyPr>
            <a:normAutofit fontScale="90000"/>
          </a:bodyPr>
          <a:lstStyle/>
          <a:p>
            <a:r>
              <a:rPr lang="en-US" dirty="0" smtClean="0">
                <a:solidFill>
                  <a:srgbClr val="FF0000"/>
                </a:solidFill>
              </a:rPr>
              <a:t>Forward Chaining and Backward Chaining</a:t>
            </a:r>
            <a:endParaRPr lang="en-US" dirty="0">
              <a:solidFill>
                <a:srgbClr val="FF0000"/>
              </a:solidFill>
            </a:endParaRPr>
          </a:p>
        </p:txBody>
      </p:sp>
      <p:sp>
        <p:nvSpPr>
          <p:cNvPr id="5" name="TextBox 4"/>
          <p:cNvSpPr txBox="1"/>
          <p:nvPr/>
        </p:nvSpPr>
        <p:spPr>
          <a:xfrm>
            <a:off x="152400" y="671691"/>
            <a:ext cx="8160247" cy="6186309"/>
          </a:xfrm>
          <a:prstGeom prst="rect">
            <a:avLst/>
          </a:prstGeom>
          <a:noFill/>
        </p:spPr>
        <p:txBody>
          <a:bodyPr wrap="none" rtlCol="0">
            <a:spAutoFit/>
          </a:bodyPr>
          <a:lstStyle/>
          <a:p>
            <a:r>
              <a:rPr lang="en-US" dirty="0" smtClean="0"/>
              <a:t>There are two main types of control schemes that are applied to rule-based systems. </a:t>
            </a:r>
          </a:p>
          <a:p>
            <a:endParaRPr lang="en-US" dirty="0" smtClean="0"/>
          </a:p>
          <a:p>
            <a:r>
              <a:rPr lang="en-US" dirty="0" smtClean="0"/>
              <a:t>Z1 If ?x has hair</a:t>
            </a:r>
          </a:p>
          <a:p>
            <a:r>
              <a:rPr lang="en-US" dirty="0" smtClean="0"/>
              <a:t>	Then ?x is a mammal</a:t>
            </a:r>
          </a:p>
          <a:p>
            <a:r>
              <a:rPr lang="en-US" dirty="0" smtClean="0"/>
              <a:t>Z2 If ?x gives milk</a:t>
            </a:r>
          </a:p>
          <a:p>
            <a:r>
              <a:rPr lang="en-US" dirty="0" smtClean="0"/>
              <a:t>	Then ?x is a mammal</a:t>
            </a:r>
          </a:p>
          <a:p>
            <a:r>
              <a:rPr lang="en-US" dirty="0" smtClean="0"/>
              <a:t>Z3 If ?x has feathers</a:t>
            </a:r>
          </a:p>
          <a:p>
            <a:r>
              <a:rPr lang="en-US" dirty="0" smtClean="0"/>
              <a:t>	Then ?x is a bird</a:t>
            </a:r>
          </a:p>
          <a:p>
            <a:r>
              <a:rPr lang="en-US" dirty="0" smtClean="0"/>
              <a:t>Z6 If ?x is a mammal</a:t>
            </a:r>
          </a:p>
          <a:p>
            <a:r>
              <a:rPr lang="en-US" dirty="0" smtClean="0"/>
              <a:t>		?x has pointed teeth</a:t>
            </a:r>
          </a:p>
          <a:p>
            <a:r>
              <a:rPr lang="en-US" dirty="0" smtClean="0"/>
              <a:t>		?x has claws</a:t>
            </a:r>
          </a:p>
          <a:p>
            <a:r>
              <a:rPr lang="en-US" dirty="0" smtClean="0"/>
              <a:t>		?x has forward-pointing eyes</a:t>
            </a:r>
          </a:p>
          <a:p>
            <a:r>
              <a:rPr lang="en-US" dirty="0" smtClean="0"/>
              <a:t>	Then ?x is a carnivore</a:t>
            </a:r>
          </a:p>
          <a:p>
            <a:r>
              <a:rPr lang="en-US" dirty="0" smtClean="0"/>
              <a:t>Z8 If ?x is a mammal</a:t>
            </a:r>
          </a:p>
          <a:p>
            <a:r>
              <a:rPr lang="en-US" dirty="0" smtClean="0"/>
              <a:t>		?x chews cud</a:t>
            </a:r>
          </a:p>
          <a:p>
            <a:r>
              <a:rPr lang="en-US" dirty="0" smtClean="0"/>
              <a:t>	Then ?x is an ungulate</a:t>
            </a:r>
          </a:p>
          <a:p>
            <a:r>
              <a:rPr lang="en-US" dirty="0" smtClean="0"/>
              <a:t>Z11 If ?x is an ungulate</a:t>
            </a:r>
          </a:p>
          <a:p>
            <a:r>
              <a:rPr lang="en-US" dirty="0" smtClean="0"/>
              <a:t>		?x has long legs</a:t>
            </a:r>
          </a:p>
          <a:p>
            <a:r>
              <a:rPr lang="en-US" dirty="0" smtClean="0"/>
              <a:t>		?x has long neck</a:t>
            </a:r>
          </a:p>
          <a:p>
            <a:r>
              <a:rPr lang="en-US" dirty="0" smtClean="0"/>
              <a:t>		?x has tawny color</a:t>
            </a:r>
          </a:p>
          <a:p>
            <a:r>
              <a:rPr lang="en-US" dirty="0" smtClean="0"/>
              <a:t>		?x has dark spots</a:t>
            </a:r>
          </a:p>
          <a:p>
            <a:r>
              <a:rPr lang="en-US" dirty="0" smtClean="0"/>
              <a:t>	Then ?x is a giraffe</a:t>
            </a:r>
            <a:endParaRPr lang="en-US" dirty="0"/>
          </a:p>
        </p:txBody>
      </p:sp>
      <p:sp>
        <p:nvSpPr>
          <p:cNvPr id="6" name="TextBox 5"/>
          <p:cNvSpPr txBox="1"/>
          <p:nvPr/>
        </p:nvSpPr>
        <p:spPr>
          <a:xfrm>
            <a:off x="5715000" y="2057400"/>
            <a:ext cx="2722155" cy="2585323"/>
          </a:xfrm>
          <a:prstGeom prst="rect">
            <a:avLst/>
          </a:prstGeom>
          <a:noFill/>
        </p:spPr>
        <p:txBody>
          <a:bodyPr wrap="none" rtlCol="0">
            <a:spAutoFit/>
          </a:bodyPr>
          <a:lstStyle/>
          <a:p>
            <a:r>
              <a:rPr lang="en-US" dirty="0" smtClean="0"/>
              <a:t>Database</a:t>
            </a:r>
          </a:p>
          <a:p>
            <a:r>
              <a:rPr lang="en-US" dirty="0" smtClean="0"/>
              <a:t>------------</a:t>
            </a:r>
          </a:p>
          <a:p>
            <a:endParaRPr lang="en-US" dirty="0" smtClean="0"/>
          </a:p>
          <a:p>
            <a:r>
              <a:rPr lang="en-US" dirty="0" smtClean="0"/>
              <a:t>F1) Stretch has hair</a:t>
            </a:r>
          </a:p>
          <a:p>
            <a:r>
              <a:rPr lang="en-US" dirty="0" smtClean="0"/>
              <a:t>F2) Stretch chews cud</a:t>
            </a:r>
          </a:p>
          <a:p>
            <a:r>
              <a:rPr lang="en-US" dirty="0" smtClean="0"/>
              <a:t>F3) Stretch has long legs</a:t>
            </a:r>
          </a:p>
          <a:p>
            <a:r>
              <a:rPr lang="en-US" dirty="0" smtClean="0"/>
              <a:t>F4) Stretch has a long neck</a:t>
            </a:r>
          </a:p>
          <a:p>
            <a:r>
              <a:rPr lang="en-US" dirty="0" smtClean="0"/>
              <a:t>F5) Stretch has tawny color</a:t>
            </a:r>
          </a:p>
          <a:p>
            <a:r>
              <a:rPr lang="en-US" dirty="0" smtClean="0"/>
              <a:t>F6) Stretch has dark spots </a:t>
            </a:r>
            <a:endParaRPr lang="en-US" dirty="0"/>
          </a:p>
        </p:txBody>
      </p:sp>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1379</TotalTime>
  <Words>3156</Words>
  <Application>Microsoft Office PowerPoint</Application>
  <PresentationFormat>On-screen Show (4:3)</PresentationFormat>
  <Paragraphs>619</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CptS 440 / 540 Artificial Intelligence</vt:lpstr>
      <vt:lpstr>Expert Systems</vt:lpstr>
      <vt:lpstr>Rule-Based Systems</vt:lpstr>
      <vt:lpstr>Three Phases</vt:lpstr>
      <vt:lpstr>Expert Systems at a Glance</vt:lpstr>
      <vt:lpstr>Some Famous Early Expert Systems</vt:lpstr>
      <vt:lpstr>Examples</vt:lpstr>
      <vt:lpstr>Mycin Example</vt:lpstr>
      <vt:lpstr>Forward Chaining and Backward Chaining</vt:lpstr>
      <vt:lpstr>Forward Chaining</vt:lpstr>
      <vt:lpstr>Backward Chaining</vt:lpstr>
      <vt:lpstr>Backward Chaining Example</vt:lpstr>
      <vt:lpstr>Forward Chaining vs. Backward Chaining</vt:lpstr>
      <vt:lpstr>Forward Chaining vs. Backward Chaining</vt:lpstr>
      <vt:lpstr>Forward Chaining vs. Backward Chaining</vt:lpstr>
      <vt:lpstr>Limitation of ES</vt:lpstr>
      <vt:lpstr>RETE Network</vt:lpstr>
      <vt:lpstr>RETE Network</vt:lpstr>
      <vt:lpstr>RETE Network</vt:lpstr>
      <vt:lpstr>Planning</vt:lpstr>
      <vt:lpstr>Need for Planning</vt:lpstr>
      <vt:lpstr>Environment Properties</vt:lpstr>
      <vt:lpstr>Goal-Based Agents</vt:lpstr>
      <vt:lpstr>Planning Search Space</vt:lpstr>
      <vt:lpstr>Planning Key 1</vt:lpstr>
      <vt:lpstr>Planning Key 2</vt:lpstr>
      <vt:lpstr>Planning Key 3</vt:lpstr>
      <vt:lpstr>Planning Representation</vt:lpstr>
      <vt:lpstr>Planning Representation</vt:lpstr>
      <vt:lpstr>State Space Planner </vt:lpstr>
      <vt:lpstr>Example State Space Planner</vt:lpstr>
      <vt:lpstr>Limitations</vt:lpstr>
      <vt:lpstr>Slide 33</vt:lpstr>
      <vt:lpstr>Sussman’s Anomaly</vt:lpstr>
      <vt:lpstr>Plan Space Planning</vt:lpstr>
      <vt:lpstr>Partially-Ordered Plans</vt:lpstr>
      <vt:lpstr>Partially-Ordered Plans</vt:lpstr>
      <vt:lpstr>Partially-Ordered Plans</vt:lpstr>
      <vt:lpstr>Clobbering and Promotion / Demotion</vt:lpstr>
      <vt:lpstr>Example</vt:lpstr>
      <vt:lpstr>Example</vt:lpstr>
      <vt:lpstr>Example</vt:lpstr>
      <vt:lpstr>Example</vt:lpstr>
      <vt:lpstr>Example</vt:lpstr>
      <vt:lpstr>Example</vt:lpstr>
      <vt:lpstr>Example</vt:lpstr>
      <vt:lpstr>Partial Plan</vt:lpstr>
      <vt:lpstr>Partial Plan</vt:lpstr>
      <vt:lpstr>Partial Plan</vt:lpstr>
      <vt:lpstr>Partial Plan</vt:lpstr>
      <vt:lpstr>Shakey</vt:lpstr>
      <vt:lpstr>Planning Graphs</vt:lpstr>
      <vt:lpstr>Graph</vt:lpstr>
      <vt:lpstr>Example</vt:lpstr>
      <vt:lpstr>Generating Planning Graph</vt:lpstr>
      <vt:lpstr>Search Through Graph</vt:lpstr>
      <vt:lpstr>Search Through Graph</vt:lpstr>
      <vt:lpstr>Analysis</vt:lpstr>
      <vt:lpstr>Additional Planning Considerations</vt:lpstr>
      <vt:lpstr>Planning in Practice</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Diane Cook</cp:lastModifiedBy>
  <cp:revision>213</cp:revision>
  <dcterms:created xsi:type="dcterms:W3CDTF">2009-03-31T16:17:12Z</dcterms:created>
  <dcterms:modified xsi:type="dcterms:W3CDTF">2009-10-26T20:44:32Z</dcterms:modified>
</cp:coreProperties>
</file>