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259" r:id="rId3"/>
    <p:sldId id="260" r:id="rId4"/>
    <p:sldId id="261" r:id="rId5"/>
    <p:sldId id="262" r:id="rId6"/>
    <p:sldId id="263" r:id="rId7"/>
    <p:sldId id="264" r:id="rId8"/>
    <p:sldId id="366" r:id="rId9"/>
    <p:sldId id="265" r:id="rId10"/>
    <p:sldId id="266" r:id="rId11"/>
    <p:sldId id="267" r:id="rId12"/>
    <p:sldId id="268" r:id="rId13"/>
    <p:sldId id="367" r:id="rId14"/>
    <p:sldId id="269" r:id="rId15"/>
    <p:sldId id="270" r:id="rId16"/>
    <p:sldId id="271" r:id="rId17"/>
    <p:sldId id="272" r:id="rId18"/>
    <p:sldId id="273" r:id="rId19"/>
    <p:sldId id="274" r:id="rId20"/>
    <p:sldId id="275" r:id="rId21"/>
    <p:sldId id="36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68" r:id="rId47"/>
    <p:sldId id="36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99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1" d="100"/>
          <a:sy n="101" d="100"/>
        </p:scale>
        <p:origin x="-76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02"/>
    </p:cViewPr>
  </p:sorterViewPr>
  <p:notesViewPr>
    <p:cSldViewPr>
      <p:cViewPr varScale="1">
        <p:scale>
          <a:sx n="67" d="100"/>
          <a:sy n="67" d="100"/>
        </p:scale>
        <p:origin x="-121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B7CFD-F89D-4C4C-801F-43C2C3CACE6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0151D89-D130-46D0-A34B-7E6C9710E5D8}">
      <dgm:prSet phldrT="[Text]" custT="1"/>
      <dgm:spPr>
        <a:solidFill>
          <a:srgbClr val="0000FF"/>
        </a:solidFill>
        <a:ln w="3175">
          <a:solidFill>
            <a:srgbClr val="3333CC"/>
          </a:solidFill>
        </a:ln>
      </dgm:spPr>
      <dgm:t>
        <a:bodyPr/>
        <a:lstStyle/>
        <a:p>
          <a:r>
            <a:rPr lang="en-US" sz="400" dirty="0" smtClean="0">
              <a:latin typeface="Arial" pitchFamily="34" charset="0"/>
              <a:cs typeface="Arial" pitchFamily="34" charset="0"/>
            </a:rPr>
            <a:t>Sense</a:t>
          </a:r>
          <a:endParaRPr lang="en-US" sz="400" dirty="0">
            <a:latin typeface="Arial" pitchFamily="34" charset="0"/>
            <a:cs typeface="Arial" pitchFamily="34" charset="0"/>
          </a:endParaRPr>
        </a:p>
      </dgm:t>
    </dgm:pt>
    <dgm:pt modelId="{997DD400-A69D-467E-9D96-FEF5448B3C58}" type="parTrans" cxnId="{26B2D275-B7CB-4F40-B182-A0C944C3E38C}">
      <dgm:prSet/>
      <dgm:spPr/>
      <dgm:t>
        <a:bodyPr/>
        <a:lstStyle/>
        <a:p>
          <a:endParaRPr lang="en-US"/>
        </a:p>
      </dgm:t>
    </dgm:pt>
    <dgm:pt modelId="{7A79D6F6-0FF1-437E-8163-7622ABA4884B}" type="sibTrans" cxnId="{26B2D275-B7CB-4F40-B182-A0C944C3E38C}">
      <dgm:prSet/>
      <dgm:spPr>
        <a:solidFill>
          <a:srgbClr val="00B0F0"/>
        </a:solidFill>
      </dgm:spPr>
      <dgm:t>
        <a:bodyPr/>
        <a:lstStyle/>
        <a:p>
          <a:endParaRPr lang="en-US"/>
        </a:p>
      </dgm:t>
    </dgm:pt>
    <dgm:pt modelId="{EB22DC52-EC69-4C86-B9AA-7C873EA5AB57}">
      <dgm:prSet phldrT="[Text]" custT="1"/>
      <dgm:spPr>
        <a:solidFill>
          <a:srgbClr val="FF0000"/>
        </a:solidFill>
        <a:ln w="3175">
          <a:solidFill>
            <a:srgbClr val="3333CC"/>
          </a:solidFill>
        </a:ln>
      </dgm:spPr>
      <dgm:t>
        <a:bodyPr/>
        <a:lstStyle/>
        <a:p>
          <a:r>
            <a:rPr lang="en-US" sz="400" dirty="0" smtClean="0">
              <a:latin typeface="Arial" pitchFamily="34" charset="0"/>
              <a:cs typeface="Arial" pitchFamily="34" charset="0"/>
            </a:rPr>
            <a:t>Identify</a:t>
          </a:r>
          <a:endParaRPr lang="en-US" sz="400" dirty="0">
            <a:latin typeface="Arial" pitchFamily="34" charset="0"/>
            <a:cs typeface="Arial" pitchFamily="34" charset="0"/>
          </a:endParaRPr>
        </a:p>
      </dgm:t>
    </dgm:pt>
    <dgm:pt modelId="{4512C9FA-B000-4EFE-80FC-38ED82569A96}" type="parTrans" cxnId="{81CA2F2A-587E-4A88-804D-CF26F722B552}">
      <dgm:prSet/>
      <dgm:spPr/>
      <dgm:t>
        <a:bodyPr/>
        <a:lstStyle/>
        <a:p>
          <a:endParaRPr lang="en-US"/>
        </a:p>
      </dgm:t>
    </dgm:pt>
    <dgm:pt modelId="{0AB77AF0-3AED-4AA2-99FA-7C1B3FE34E88}" type="sibTrans" cxnId="{81CA2F2A-587E-4A88-804D-CF26F722B552}">
      <dgm:prSet/>
      <dgm:spPr>
        <a:solidFill>
          <a:srgbClr val="00B0F0"/>
        </a:solidFill>
      </dgm:spPr>
      <dgm:t>
        <a:bodyPr/>
        <a:lstStyle/>
        <a:p>
          <a:endParaRPr lang="en-US"/>
        </a:p>
      </dgm:t>
    </dgm:pt>
    <dgm:pt modelId="{1588D6F4-3B1B-4D75-925E-CB1991DFCA56}">
      <dgm:prSet phldrT="[Text]" custT="1"/>
      <dgm:spPr>
        <a:solidFill>
          <a:srgbClr val="0000FF"/>
        </a:solidFill>
        <a:ln w="3175">
          <a:solidFill>
            <a:srgbClr val="3333CC"/>
          </a:solidFill>
        </a:ln>
      </dgm:spPr>
      <dgm:t>
        <a:bodyPr/>
        <a:lstStyle/>
        <a:p>
          <a:r>
            <a:rPr lang="en-US" sz="400" dirty="0" smtClean="0"/>
            <a:t>Assess</a:t>
          </a:r>
          <a:endParaRPr lang="en-US" sz="400" dirty="0"/>
        </a:p>
      </dgm:t>
    </dgm:pt>
    <dgm:pt modelId="{B961046F-BB03-40E6-A020-6B7301EF657C}" type="parTrans" cxnId="{71ED971A-6C14-4B64-A981-2A328403CCB2}">
      <dgm:prSet/>
      <dgm:spPr/>
      <dgm:t>
        <a:bodyPr/>
        <a:lstStyle/>
        <a:p>
          <a:endParaRPr lang="en-US"/>
        </a:p>
      </dgm:t>
    </dgm:pt>
    <dgm:pt modelId="{A76098FB-D282-42FF-A44C-1BED41E14BE3}" type="sibTrans" cxnId="{71ED971A-6C14-4B64-A981-2A328403CCB2}">
      <dgm:prSet/>
      <dgm:spPr>
        <a:solidFill>
          <a:srgbClr val="00B0F0"/>
        </a:solidFill>
      </dgm:spPr>
      <dgm:t>
        <a:bodyPr/>
        <a:lstStyle/>
        <a:p>
          <a:endParaRPr lang="en-US"/>
        </a:p>
      </dgm:t>
    </dgm:pt>
    <dgm:pt modelId="{3BC762DE-044C-43D7-8F2B-176A269E6285}">
      <dgm:prSet phldrT="[Text]" custT="1"/>
      <dgm:spPr>
        <a:solidFill>
          <a:srgbClr val="0000FF"/>
        </a:solidFill>
        <a:ln w="3175">
          <a:solidFill>
            <a:srgbClr val="3333CC"/>
          </a:solidFill>
        </a:ln>
      </dgm:spPr>
      <dgm:t>
        <a:bodyPr lIns="0" rIns="0"/>
        <a:lstStyle/>
        <a:p>
          <a:r>
            <a:rPr lang="en-US" sz="400" dirty="0" smtClean="0"/>
            <a:t>Remind</a:t>
          </a:r>
          <a:endParaRPr lang="en-US" sz="400" dirty="0"/>
        </a:p>
      </dgm:t>
    </dgm:pt>
    <dgm:pt modelId="{E92538E3-FA8F-4DED-A042-E5C3CA709992}" type="parTrans" cxnId="{D3288EF0-8732-4C9B-88B8-C54914301A57}">
      <dgm:prSet/>
      <dgm:spPr/>
      <dgm:t>
        <a:bodyPr/>
        <a:lstStyle/>
        <a:p>
          <a:endParaRPr lang="en-US"/>
        </a:p>
      </dgm:t>
    </dgm:pt>
    <dgm:pt modelId="{E6AF3148-6EE8-40B7-A83E-7BFA236370B2}" type="sibTrans" cxnId="{D3288EF0-8732-4C9B-88B8-C54914301A57}">
      <dgm:prSet/>
      <dgm:spPr>
        <a:solidFill>
          <a:srgbClr val="00B0F0"/>
        </a:solidFill>
      </dgm:spPr>
      <dgm:t>
        <a:bodyPr/>
        <a:lstStyle/>
        <a:p>
          <a:endParaRPr lang="en-US"/>
        </a:p>
      </dgm:t>
    </dgm:pt>
    <dgm:pt modelId="{DB67B57B-9A60-42EF-873E-054C1405D893}">
      <dgm:prSet phldrT="[Text]" custT="1"/>
      <dgm:spPr>
        <a:solidFill>
          <a:srgbClr val="0000FF"/>
        </a:solidFill>
        <a:ln w="3175">
          <a:solidFill>
            <a:srgbClr val="3333CC"/>
          </a:solidFill>
        </a:ln>
      </dgm:spPr>
      <dgm:t>
        <a:bodyPr/>
        <a:lstStyle/>
        <a:p>
          <a:r>
            <a:rPr lang="en-US" sz="400" dirty="0" smtClean="0">
              <a:latin typeface="Arial" pitchFamily="34" charset="0"/>
              <a:cs typeface="Arial" pitchFamily="34" charset="0"/>
            </a:rPr>
            <a:t>Assist</a:t>
          </a:r>
          <a:endParaRPr lang="en-US" sz="400" dirty="0">
            <a:latin typeface="Arial" pitchFamily="34" charset="0"/>
            <a:cs typeface="Arial" pitchFamily="34" charset="0"/>
          </a:endParaRPr>
        </a:p>
      </dgm:t>
    </dgm:pt>
    <dgm:pt modelId="{AEECB491-DB4F-43B6-AA38-7BDA1214BB29}" type="parTrans" cxnId="{452B9C72-1ECD-4C0E-A5FE-E551D7E26F04}">
      <dgm:prSet/>
      <dgm:spPr/>
      <dgm:t>
        <a:bodyPr/>
        <a:lstStyle/>
        <a:p>
          <a:endParaRPr lang="en-US"/>
        </a:p>
      </dgm:t>
    </dgm:pt>
    <dgm:pt modelId="{CE1593BE-9E8A-4B7C-94F3-35FEB26C4715}" type="sibTrans" cxnId="{452B9C72-1ECD-4C0E-A5FE-E551D7E26F04}">
      <dgm:prSet/>
      <dgm:spPr>
        <a:solidFill>
          <a:srgbClr val="00B0F0"/>
        </a:solidFill>
      </dgm:spPr>
      <dgm:t>
        <a:bodyPr/>
        <a:lstStyle/>
        <a:p>
          <a:endParaRPr lang="en-US"/>
        </a:p>
      </dgm:t>
    </dgm:pt>
    <dgm:pt modelId="{B3B840C7-7BC2-418F-B5BB-DA09B014E4D5}" type="pres">
      <dgm:prSet presAssocID="{172B7CFD-F89D-4C4C-801F-43C2C3CACE67}" presName="cycle" presStyleCnt="0">
        <dgm:presLayoutVars>
          <dgm:dir/>
          <dgm:resizeHandles val="exact"/>
        </dgm:presLayoutVars>
      </dgm:prSet>
      <dgm:spPr/>
      <dgm:t>
        <a:bodyPr/>
        <a:lstStyle/>
        <a:p>
          <a:endParaRPr lang="en-US"/>
        </a:p>
      </dgm:t>
    </dgm:pt>
    <dgm:pt modelId="{9CD22250-5D75-42BA-8326-D5349BA4F95F}" type="pres">
      <dgm:prSet presAssocID="{90151D89-D130-46D0-A34B-7E6C9710E5D8}" presName="node" presStyleLbl="node1" presStyleIdx="0" presStyleCnt="5">
        <dgm:presLayoutVars>
          <dgm:bulletEnabled val="1"/>
        </dgm:presLayoutVars>
      </dgm:prSet>
      <dgm:spPr/>
      <dgm:t>
        <a:bodyPr/>
        <a:lstStyle/>
        <a:p>
          <a:endParaRPr lang="en-US"/>
        </a:p>
      </dgm:t>
    </dgm:pt>
    <dgm:pt modelId="{A1CF8E93-B093-42B9-B1CF-4EBF393985AD}" type="pres">
      <dgm:prSet presAssocID="{7A79D6F6-0FF1-437E-8163-7622ABA4884B}" presName="sibTrans" presStyleLbl="sibTrans2D1" presStyleIdx="0" presStyleCnt="5"/>
      <dgm:spPr/>
      <dgm:t>
        <a:bodyPr/>
        <a:lstStyle/>
        <a:p>
          <a:endParaRPr lang="en-US"/>
        </a:p>
      </dgm:t>
    </dgm:pt>
    <dgm:pt modelId="{4FFC4484-8C49-414D-BEC9-D3F5D86F4E44}" type="pres">
      <dgm:prSet presAssocID="{7A79D6F6-0FF1-437E-8163-7622ABA4884B}" presName="connectorText" presStyleLbl="sibTrans2D1" presStyleIdx="0" presStyleCnt="5"/>
      <dgm:spPr/>
      <dgm:t>
        <a:bodyPr/>
        <a:lstStyle/>
        <a:p>
          <a:endParaRPr lang="en-US"/>
        </a:p>
      </dgm:t>
    </dgm:pt>
    <dgm:pt modelId="{4054C967-5DD3-4F5F-AB99-4068FCBD66FC}" type="pres">
      <dgm:prSet presAssocID="{EB22DC52-EC69-4C86-B9AA-7C873EA5AB57}" presName="node" presStyleLbl="node1" presStyleIdx="1" presStyleCnt="5">
        <dgm:presLayoutVars>
          <dgm:bulletEnabled val="1"/>
        </dgm:presLayoutVars>
      </dgm:prSet>
      <dgm:spPr/>
      <dgm:t>
        <a:bodyPr/>
        <a:lstStyle/>
        <a:p>
          <a:endParaRPr lang="en-US"/>
        </a:p>
      </dgm:t>
    </dgm:pt>
    <dgm:pt modelId="{015969D8-4945-4B17-824B-35F501305EC4}" type="pres">
      <dgm:prSet presAssocID="{0AB77AF0-3AED-4AA2-99FA-7C1B3FE34E88}" presName="sibTrans" presStyleLbl="sibTrans2D1" presStyleIdx="1" presStyleCnt="5"/>
      <dgm:spPr/>
      <dgm:t>
        <a:bodyPr/>
        <a:lstStyle/>
        <a:p>
          <a:endParaRPr lang="en-US"/>
        </a:p>
      </dgm:t>
    </dgm:pt>
    <dgm:pt modelId="{F9CC567B-C955-4E68-8955-C276660C161F}" type="pres">
      <dgm:prSet presAssocID="{0AB77AF0-3AED-4AA2-99FA-7C1B3FE34E88}" presName="connectorText" presStyleLbl="sibTrans2D1" presStyleIdx="1" presStyleCnt="5"/>
      <dgm:spPr/>
      <dgm:t>
        <a:bodyPr/>
        <a:lstStyle/>
        <a:p>
          <a:endParaRPr lang="en-US"/>
        </a:p>
      </dgm:t>
    </dgm:pt>
    <dgm:pt modelId="{9EB8AB7A-0FBE-4896-B3D5-B6E187E801D8}" type="pres">
      <dgm:prSet presAssocID="{1588D6F4-3B1B-4D75-925E-CB1991DFCA56}" presName="node" presStyleLbl="node1" presStyleIdx="2" presStyleCnt="5">
        <dgm:presLayoutVars>
          <dgm:bulletEnabled val="1"/>
        </dgm:presLayoutVars>
      </dgm:prSet>
      <dgm:spPr/>
      <dgm:t>
        <a:bodyPr/>
        <a:lstStyle/>
        <a:p>
          <a:endParaRPr lang="en-US"/>
        </a:p>
      </dgm:t>
    </dgm:pt>
    <dgm:pt modelId="{AD454466-A42C-42F2-A272-FFCAA1C31332}" type="pres">
      <dgm:prSet presAssocID="{A76098FB-D282-42FF-A44C-1BED41E14BE3}" presName="sibTrans" presStyleLbl="sibTrans2D1" presStyleIdx="2" presStyleCnt="5"/>
      <dgm:spPr/>
      <dgm:t>
        <a:bodyPr/>
        <a:lstStyle/>
        <a:p>
          <a:endParaRPr lang="en-US"/>
        </a:p>
      </dgm:t>
    </dgm:pt>
    <dgm:pt modelId="{A8E33747-DA8B-4A6B-AF72-2532D2FC545F}" type="pres">
      <dgm:prSet presAssocID="{A76098FB-D282-42FF-A44C-1BED41E14BE3}" presName="connectorText" presStyleLbl="sibTrans2D1" presStyleIdx="2" presStyleCnt="5"/>
      <dgm:spPr/>
      <dgm:t>
        <a:bodyPr/>
        <a:lstStyle/>
        <a:p>
          <a:endParaRPr lang="en-US"/>
        </a:p>
      </dgm:t>
    </dgm:pt>
    <dgm:pt modelId="{7A52A516-1350-47F5-A1F7-89492E96F36B}" type="pres">
      <dgm:prSet presAssocID="{3BC762DE-044C-43D7-8F2B-176A269E6285}" presName="node" presStyleLbl="node1" presStyleIdx="3" presStyleCnt="5">
        <dgm:presLayoutVars>
          <dgm:bulletEnabled val="1"/>
        </dgm:presLayoutVars>
      </dgm:prSet>
      <dgm:spPr/>
      <dgm:t>
        <a:bodyPr/>
        <a:lstStyle/>
        <a:p>
          <a:endParaRPr lang="en-US"/>
        </a:p>
      </dgm:t>
    </dgm:pt>
    <dgm:pt modelId="{430A768A-C76A-49FF-9F26-856469CF28D4}" type="pres">
      <dgm:prSet presAssocID="{E6AF3148-6EE8-40B7-A83E-7BFA236370B2}" presName="sibTrans" presStyleLbl="sibTrans2D1" presStyleIdx="3" presStyleCnt="5"/>
      <dgm:spPr/>
      <dgm:t>
        <a:bodyPr/>
        <a:lstStyle/>
        <a:p>
          <a:endParaRPr lang="en-US"/>
        </a:p>
      </dgm:t>
    </dgm:pt>
    <dgm:pt modelId="{5A22D762-BC62-49E1-9CAB-4863EA2CA373}" type="pres">
      <dgm:prSet presAssocID="{E6AF3148-6EE8-40B7-A83E-7BFA236370B2}" presName="connectorText" presStyleLbl="sibTrans2D1" presStyleIdx="3" presStyleCnt="5"/>
      <dgm:spPr/>
      <dgm:t>
        <a:bodyPr/>
        <a:lstStyle/>
        <a:p>
          <a:endParaRPr lang="en-US"/>
        </a:p>
      </dgm:t>
    </dgm:pt>
    <dgm:pt modelId="{4742CFD0-353C-4C08-BF3A-E76EC40BB654}" type="pres">
      <dgm:prSet presAssocID="{DB67B57B-9A60-42EF-873E-054C1405D893}" presName="node" presStyleLbl="node1" presStyleIdx="4" presStyleCnt="5">
        <dgm:presLayoutVars>
          <dgm:bulletEnabled val="1"/>
        </dgm:presLayoutVars>
      </dgm:prSet>
      <dgm:spPr/>
      <dgm:t>
        <a:bodyPr/>
        <a:lstStyle/>
        <a:p>
          <a:endParaRPr lang="en-US"/>
        </a:p>
      </dgm:t>
    </dgm:pt>
    <dgm:pt modelId="{1DAFDD66-D0D2-4DC7-B973-70C905D171A9}" type="pres">
      <dgm:prSet presAssocID="{CE1593BE-9E8A-4B7C-94F3-35FEB26C4715}" presName="sibTrans" presStyleLbl="sibTrans2D1" presStyleIdx="4" presStyleCnt="5"/>
      <dgm:spPr/>
      <dgm:t>
        <a:bodyPr/>
        <a:lstStyle/>
        <a:p>
          <a:endParaRPr lang="en-US"/>
        </a:p>
      </dgm:t>
    </dgm:pt>
    <dgm:pt modelId="{380DFC2F-A70A-4D58-9BA8-74951A22F0B3}" type="pres">
      <dgm:prSet presAssocID="{CE1593BE-9E8A-4B7C-94F3-35FEB26C4715}" presName="connectorText" presStyleLbl="sibTrans2D1" presStyleIdx="4" presStyleCnt="5"/>
      <dgm:spPr/>
      <dgm:t>
        <a:bodyPr/>
        <a:lstStyle/>
        <a:p>
          <a:endParaRPr lang="en-US"/>
        </a:p>
      </dgm:t>
    </dgm:pt>
  </dgm:ptLst>
  <dgm:cxnLst>
    <dgm:cxn modelId="{F05C7BA2-2E12-45A6-8A1A-D69DDE3B1FCF}" type="presOf" srcId="{0AB77AF0-3AED-4AA2-99FA-7C1B3FE34E88}" destId="{015969D8-4945-4B17-824B-35F501305EC4}" srcOrd="0" destOrd="0" presId="urn:microsoft.com/office/officeart/2005/8/layout/cycle2"/>
    <dgm:cxn modelId="{26B2D275-B7CB-4F40-B182-A0C944C3E38C}" srcId="{172B7CFD-F89D-4C4C-801F-43C2C3CACE67}" destId="{90151D89-D130-46D0-A34B-7E6C9710E5D8}" srcOrd="0" destOrd="0" parTransId="{997DD400-A69D-467E-9D96-FEF5448B3C58}" sibTransId="{7A79D6F6-0FF1-437E-8163-7622ABA4884B}"/>
    <dgm:cxn modelId="{2AFF9B2A-A413-496D-AA83-D256F7FF2A24}" type="presOf" srcId="{DB67B57B-9A60-42EF-873E-054C1405D893}" destId="{4742CFD0-353C-4C08-BF3A-E76EC40BB654}" srcOrd="0" destOrd="0" presId="urn:microsoft.com/office/officeart/2005/8/layout/cycle2"/>
    <dgm:cxn modelId="{FBFA043F-8A4C-4618-BBE9-6E53DB8A1F32}" type="presOf" srcId="{7A79D6F6-0FF1-437E-8163-7622ABA4884B}" destId="{A1CF8E93-B093-42B9-B1CF-4EBF393985AD}" srcOrd="0" destOrd="0" presId="urn:microsoft.com/office/officeart/2005/8/layout/cycle2"/>
    <dgm:cxn modelId="{9D1F9A25-2C22-4B7A-B0D7-31BB8244C905}" type="presOf" srcId="{0AB77AF0-3AED-4AA2-99FA-7C1B3FE34E88}" destId="{F9CC567B-C955-4E68-8955-C276660C161F}" srcOrd="1" destOrd="0" presId="urn:microsoft.com/office/officeart/2005/8/layout/cycle2"/>
    <dgm:cxn modelId="{E0A84F4F-63DB-495F-8455-0040CE8205C9}" type="presOf" srcId="{E6AF3148-6EE8-40B7-A83E-7BFA236370B2}" destId="{430A768A-C76A-49FF-9F26-856469CF28D4}" srcOrd="0" destOrd="0" presId="urn:microsoft.com/office/officeart/2005/8/layout/cycle2"/>
    <dgm:cxn modelId="{CDE71CD2-6CF9-4625-AA1B-2F3490F63A50}" type="presOf" srcId="{7A79D6F6-0FF1-437E-8163-7622ABA4884B}" destId="{4FFC4484-8C49-414D-BEC9-D3F5D86F4E44}" srcOrd="1" destOrd="0" presId="urn:microsoft.com/office/officeart/2005/8/layout/cycle2"/>
    <dgm:cxn modelId="{D3288EF0-8732-4C9B-88B8-C54914301A57}" srcId="{172B7CFD-F89D-4C4C-801F-43C2C3CACE67}" destId="{3BC762DE-044C-43D7-8F2B-176A269E6285}" srcOrd="3" destOrd="0" parTransId="{E92538E3-FA8F-4DED-A042-E5C3CA709992}" sibTransId="{E6AF3148-6EE8-40B7-A83E-7BFA236370B2}"/>
    <dgm:cxn modelId="{2F338F72-595A-48B7-8B0B-296970BEB632}" type="presOf" srcId="{172B7CFD-F89D-4C4C-801F-43C2C3CACE67}" destId="{B3B840C7-7BC2-418F-B5BB-DA09B014E4D5}" srcOrd="0" destOrd="0" presId="urn:microsoft.com/office/officeart/2005/8/layout/cycle2"/>
    <dgm:cxn modelId="{81CA2F2A-587E-4A88-804D-CF26F722B552}" srcId="{172B7CFD-F89D-4C4C-801F-43C2C3CACE67}" destId="{EB22DC52-EC69-4C86-B9AA-7C873EA5AB57}" srcOrd="1" destOrd="0" parTransId="{4512C9FA-B000-4EFE-80FC-38ED82569A96}" sibTransId="{0AB77AF0-3AED-4AA2-99FA-7C1B3FE34E88}"/>
    <dgm:cxn modelId="{BCCC4C55-A65B-4E6B-93E2-BE40F95F18CC}" type="presOf" srcId="{EB22DC52-EC69-4C86-B9AA-7C873EA5AB57}" destId="{4054C967-5DD3-4F5F-AB99-4068FCBD66FC}" srcOrd="0" destOrd="0" presId="urn:microsoft.com/office/officeart/2005/8/layout/cycle2"/>
    <dgm:cxn modelId="{5ACB0A4C-CCD7-40A1-8A34-1FA4E7C32389}" type="presOf" srcId="{1588D6F4-3B1B-4D75-925E-CB1991DFCA56}" destId="{9EB8AB7A-0FBE-4896-B3D5-B6E187E801D8}" srcOrd="0" destOrd="0" presId="urn:microsoft.com/office/officeart/2005/8/layout/cycle2"/>
    <dgm:cxn modelId="{71ED971A-6C14-4B64-A981-2A328403CCB2}" srcId="{172B7CFD-F89D-4C4C-801F-43C2C3CACE67}" destId="{1588D6F4-3B1B-4D75-925E-CB1991DFCA56}" srcOrd="2" destOrd="0" parTransId="{B961046F-BB03-40E6-A020-6B7301EF657C}" sibTransId="{A76098FB-D282-42FF-A44C-1BED41E14BE3}"/>
    <dgm:cxn modelId="{452B9C72-1ECD-4C0E-A5FE-E551D7E26F04}" srcId="{172B7CFD-F89D-4C4C-801F-43C2C3CACE67}" destId="{DB67B57B-9A60-42EF-873E-054C1405D893}" srcOrd="4" destOrd="0" parTransId="{AEECB491-DB4F-43B6-AA38-7BDA1214BB29}" sibTransId="{CE1593BE-9E8A-4B7C-94F3-35FEB26C4715}"/>
    <dgm:cxn modelId="{781F271C-AC8E-4284-A995-0FFF2FF76B90}" type="presOf" srcId="{A76098FB-D282-42FF-A44C-1BED41E14BE3}" destId="{A8E33747-DA8B-4A6B-AF72-2532D2FC545F}" srcOrd="1" destOrd="0" presId="urn:microsoft.com/office/officeart/2005/8/layout/cycle2"/>
    <dgm:cxn modelId="{EFBF086D-93BE-488C-9384-CBD6B006EA3D}" type="presOf" srcId="{90151D89-D130-46D0-A34B-7E6C9710E5D8}" destId="{9CD22250-5D75-42BA-8326-D5349BA4F95F}" srcOrd="0" destOrd="0" presId="urn:microsoft.com/office/officeart/2005/8/layout/cycle2"/>
    <dgm:cxn modelId="{C663C832-D447-4B18-92E9-A3D3D3C64F0A}" type="presOf" srcId="{CE1593BE-9E8A-4B7C-94F3-35FEB26C4715}" destId="{380DFC2F-A70A-4D58-9BA8-74951A22F0B3}" srcOrd="1" destOrd="0" presId="urn:microsoft.com/office/officeart/2005/8/layout/cycle2"/>
    <dgm:cxn modelId="{3152EE69-C97A-4AC2-9ABE-D0355660F922}" type="presOf" srcId="{CE1593BE-9E8A-4B7C-94F3-35FEB26C4715}" destId="{1DAFDD66-D0D2-4DC7-B973-70C905D171A9}" srcOrd="0" destOrd="0" presId="urn:microsoft.com/office/officeart/2005/8/layout/cycle2"/>
    <dgm:cxn modelId="{7A62A97A-8B67-49F4-B441-89C2C3752981}" type="presOf" srcId="{A76098FB-D282-42FF-A44C-1BED41E14BE3}" destId="{AD454466-A42C-42F2-A272-FFCAA1C31332}" srcOrd="0" destOrd="0" presId="urn:microsoft.com/office/officeart/2005/8/layout/cycle2"/>
    <dgm:cxn modelId="{E19D4A55-18E4-4E03-862E-B1057D5B5C93}" type="presOf" srcId="{E6AF3148-6EE8-40B7-A83E-7BFA236370B2}" destId="{5A22D762-BC62-49E1-9CAB-4863EA2CA373}" srcOrd="1" destOrd="0" presId="urn:microsoft.com/office/officeart/2005/8/layout/cycle2"/>
    <dgm:cxn modelId="{ED596B32-3DCF-471B-AFB6-39DC0AA534EE}" type="presOf" srcId="{3BC762DE-044C-43D7-8F2B-176A269E6285}" destId="{7A52A516-1350-47F5-A1F7-89492E96F36B}" srcOrd="0" destOrd="0" presId="urn:microsoft.com/office/officeart/2005/8/layout/cycle2"/>
    <dgm:cxn modelId="{F9100B8A-A46D-4DFA-821D-FA388501C1AE}" type="presParOf" srcId="{B3B840C7-7BC2-418F-B5BB-DA09B014E4D5}" destId="{9CD22250-5D75-42BA-8326-D5349BA4F95F}" srcOrd="0" destOrd="0" presId="urn:microsoft.com/office/officeart/2005/8/layout/cycle2"/>
    <dgm:cxn modelId="{EDD405BB-3A5C-403A-8D94-F2C210BEEC06}" type="presParOf" srcId="{B3B840C7-7BC2-418F-B5BB-DA09B014E4D5}" destId="{A1CF8E93-B093-42B9-B1CF-4EBF393985AD}" srcOrd="1" destOrd="0" presId="urn:microsoft.com/office/officeart/2005/8/layout/cycle2"/>
    <dgm:cxn modelId="{E0C16FE1-3336-4A82-B210-74910F146EED}" type="presParOf" srcId="{A1CF8E93-B093-42B9-B1CF-4EBF393985AD}" destId="{4FFC4484-8C49-414D-BEC9-D3F5D86F4E44}" srcOrd="0" destOrd="0" presId="urn:microsoft.com/office/officeart/2005/8/layout/cycle2"/>
    <dgm:cxn modelId="{727E7585-E555-4B44-A0E8-9CC3FAF4A96E}" type="presParOf" srcId="{B3B840C7-7BC2-418F-B5BB-DA09B014E4D5}" destId="{4054C967-5DD3-4F5F-AB99-4068FCBD66FC}" srcOrd="2" destOrd="0" presId="urn:microsoft.com/office/officeart/2005/8/layout/cycle2"/>
    <dgm:cxn modelId="{592240BC-623F-45E1-80A3-4E9F1B9022D2}" type="presParOf" srcId="{B3B840C7-7BC2-418F-B5BB-DA09B014E4D5}" destId="{015969D8-4945-4B17-824B-35F501305EC4}" srcOrd="3" destOrd="0" presId="urn:microsoft.com/office/officeart/2005/8/layout/cycle2"/>
    <dgm:cxn modelId="{AE38E78F-B060-4C1C-8C48-F96ED09B48A4}" type="presParOf" srcId="{015969D8-4945-4B17-824B-35F501305EC4}" destId="{F9CC567B-C955-4E68-8955-C276660C161F}" srcOrd="0" destOrd="0" presId="urn:microsoft.com/office/officeart/2005/8/layout/cycle2"/>
    <dgm:cxn modelId="{4A087C86-6EB1-473D-A600-0CB058176BA6}" type="presParOf" srcId="{B3B840C7-7BC2-418F-B5BB-DA09B014E4D5}" destId="{9EB8AB7A-0FBE-4896-B3D5-B6E187E801D8}" srcOrd="4" destOrd="0" presId="urn:microsoft.com/office/officeart/2005/8/layout/cycle2"/>
    <dgm:cxn modelId="{B8C89AB8-AC53-4008-8727-23F769330F29}" type="presParOf" srcId="{B3B840C7-7BC2-418F-B5BB-DA09B014E4D5}" destId="{AD454466-A42C-42F2-A272-FFCAA1C31332}" srcOrd="5" destOrd="0" presId="urn:microsoft.com/office/officeart/2005/8/layout/cycle2"/>
    <dgm:cxn modelId="{B804F358-C652-47EF-94CE-05AF89910D05}" type="presParOf" srcId="{AD454466-A42C-42F2-A272-FFCAA1C31332}" destId="{A8E33747-DA8B-4A6B-AF72-2532D2FC545F}" srcOrd="0" destOrd="0" presId="urn:microsoft.com/office/officeart/2005/8/layout/cycle2"/>
    <dgm:cxn modelId="{093B9ECE-4A6A-42B0-BEB2-A99F33721854}" type="presParOf" srcId="{B3B840C7-7BC2-418F-B5BB-DA09B014E4D5}" destId="{7A52A516-1350-47F5-A1F7-89492E96F36B}" srcOrd="6" destOrd="0" presId="urn:microsoft.com/office/officeart/2005/8/layout/cycle2"/>
    <dgm:cxn modelId="{A71109AB-B101-4D38-B283-C530B89FD316}" type="presParOf" srcId="{B3B840C7-7BC2-418F-B5BB-DA09B014E4D5}" destId="{430A768A-C76A-49FF-9F26-856469CF28D4}" srcOrd="7" destOrd="0" presId="urn:microsoft.com/office/officeart/2005/8/layout/cycle2"/>
    <dgm:cxn modelId="{BF5E8DF2-7192-4D60-A5BA-FCF732062F0B}" type="presParOf" srcId="{430A768A-C76A-49FF-9F26-856469CF28D4}" destId="{5A22D762-BC62-49E1-9CAB-4863EA2CA373}" srcOrd="0" destOrd="0" presId="urn:microsoft.com/office/officeart/2005/8/layout/cycle2"/>
    <dgm:cxn modelId="{760CCBB4-6DF3-4B53-A7E8-B6D3109446A4}" type="presParOf" srcId="{B3B840C7-7BC2-418F-B5BB-DA09B014E4D5}" destId="{4742CFD0-353C-4C08-BF3A-E76EC40BB654}" srcOrd="8" destOrd="0" presId="urn:microsoft.com/office/officeart/2005/8/layout/cycle2"/>
    <dgm:cxn modelId="{4F15D460-0CC8-46E8-A868-D4DA92239106}" type="presParOf" srcId="{B3B840C7-7BC2-418F-B5BB-DA09B014E4D5}" destId="{1DAFDD66-D0D2-4DC7-B973-70C905D171A9}" srcOrd="9" destOrd="0" presId="urn:microsoft.com/office/officeart/2005/8/layout/cycle2"/>
    <dgm:cxn modelId="{13C6B9FA-FE0E-4C97-A97C-668C9BF4788F}" type="presParOf" srcId="{1DAFDD66-D0D2-4DC7-B973-70C905D171A9}" destId="{380DFC2F-A70A-4D58-9BA8-74951A22F0B3}" srcOrd="0" destOrd="0" presId="urn:microsoft.com/office/officeart/2005/8/layout/cycle2"/>
  </dgm:cxnLst>
  <dgm:bg>
    <a:noFill/>
  </dgm:bg>
  <dgm:whole>
    <a:ln>
      <a:noFill/>
    </a:ln>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D22250-5D75-42BA-8326-D5349BA4F95F}">
      <dsp:nvSpPr>
        <dsp:cNvPr id="0" name=""/>
        <dsp:cNvSpPr/>
      </dsp:nvSpPr>
      <dsp:spPr>
        <a:xfrm>
          <a:off x="503838" y="89"/>
          <a:ext cx="304288" cy="304288"/>
        </a:xfrm>
        <a:prstGeom prst="ellipse">
          <a:avLst/>
        </a:prstGeom>
        <a:solidFill>
          <a:srgbClr val="0000FF"/>
        </a:solidFill>
        <a:ln w="3175" cap="flat" cmpd="sng" algn="ctr">
          <a:solidFill>
            <a:srgbClr val="3333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177800">
            <a:lnSpc>
              <a:spcPct val="90000"/>
            </a:lnSpc>
            <a:spcBef>
              <a:spcPct val="0"/>
            </a:spcBef>
            <a:spcAft>
              <a:spcPct val="35000"/>
            </a:spcAft>
          </a:pPr>
          <a:r>
            <a:rPr lang="en-US" sz="400" kern="1200" dirty="0" smtClean="0">
              <a:latin typeface="Arial" pitchFamily="34" charset="0"/>
              <a:cs typeface="Arial" pitchFamily="34" charset="0"/>
            </a:rPr>
            <a:t>Sense</a:t>
          </a:r>
          <a:endParaRPr lang="en-US" sz="400" kern="1200" dirty="0">
            <a:latin typeface="Arial" pitchFamily="34" charset="0"/>
            <a:cs typeface="Arial" pitchFamily="34" charset="0"/>
          </a:endParaRPr>
        </a:p>
      </dsp:txBody>
      <dsp:txXfrm>
        <a:off x="503838" y="89"/>
        <a:ext cx="304288" cy="304288"/>
      </dsp:txXfrm>
    </dsp:sp>
    <dsp:sp modelId="{A1CF8E93-B093-42B9-B1CF-4EBF393985AD}">
      <dsp:nvSpPr>
        <dsp:cNvPr id="0" name=""/>
        <dsp:cNvSpPr/>
      </dsp:nvSpPr>
      <dsp:spPr>
        <a:xfrm rot="2160000">
          <a:off x="798475" y="233745"/>
          <a:ext cx="80746" cy="102697"/>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2160000">
        <a:off x="798475" y="233745"/>
        <a:ext cx="80746" cy="102697"/>
      </dsp:txXfrm>
    </dsp:sp>
    <dsp:sp modelId="{4054C967-5DD3-4F5F-AB99-4068FCBD66FC}">
      <dsp:nvSpPr>
        <dsp:cNvPr id="0" name=""/>
        <dsp:cNvSpPr/>
      </dsp:nvSpPr>
      <dsp:spPr>
        <a:xfrm>
          <a:off x="873267" y="268496"/>
          <a:ext cx="304288" cy="304288"/>
        </a:xfrm>
        <a:prstGeom prst="ellipse">
          <a:avLst/>
        </a:prstGeom>
        <a:solidFill>
          <a:srgbClr val="FF0000"/>
        </a:solidFill>
        <a:ln w="3175" cap="flat" cmpd="sng" algn="ctr">
          <a:solidFill>
            <a:srgbClr val="3333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177800">
            <a:lnSpc>
              <a:spcPct val="90000"/>
            </a:lnSpc>
            <a:spcBef>
              <a:spcPct val="0"/>
            </a:spcBef>
            <a:spcAft>
              <a:spcPct val="35000"/>
            </a:spcAft>
          </a:pPr>
          <a:r>
            <a:rPr lang="en-US" sz="400" kern="1200" dirty="0" smtClean="0">
              <a:latin typeface="Arial" pitchFamily="34" charset="0"/>
              <a:cs typeface="Arial" pitchFamily="34" charset="0"/>
            </a:rPr>
            <a:t>Identify</a:t>
          </a:r>
          <a:endParaRPr lang="en-US" sz="400" kern="1200" dirty="0">
            <a:latin typeface="Arial" pitchFamily="34" charset="0"/>
            <a:cs typeface="Arial" pitchFamily="34" charset="0"/>
          </a:endParaRPr>
        </a:p>
      </dsp:txBody>
      <dsp:txXfrm>
        <a:off x="873267" y="268496"/>
        <a:ext cx="304288" cy="304288"/>
      </dsp:txXfrm>
    </dsp:sp>
    <dsp:sp modelId="{015969D8-4945-4B17-824B-35F501305EC4}">
      <dsp:nvSpPr>
        <dsp:cNvPr id="0" name=""/>
        <dsp:cNvSpPr/>
      </dsp:nvSpPr>
      <dsp:spPr>
        <a:xfrm rot="6480000">
          <a:off x="915190" y="584263"/>
          <a:ext cx="80746" cy="102697"/>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6480000">
        <a:off x="915190" y="584263"/>
        <a:ext cx="80746" cy="102697"/>
      </dsp:txXfrm>
    </dsp:sp>
    <dsp:sp modelId="{9EB8AB7A-0FBE-4896-B3D5-B6E187E801D8}">
      <dsp:nvSpPr>
        <dsp:cNvPr id="0" name=""/>
        <dsp:cNvSpPr/>
      </dsp:nvSpPr>
      <dsp:spPr>
        <a:xfrm>
          <a:off x="732158" y="702786"/>
          <a:ext cx="304288" cy="304288"/>
        </a:xfrm>
        <a:prstGeom prst="ellipse">
          <a:avLst/>
        </a:prstGeom>
        <a:solidFill>
          <a:srgbClr val="0000FF"/>
        </a:solidFill>
        <a:ln w="3175" cap="flat" cmpd="sng" algn="ctr">
          <a:solidFill>
            <a:srgbClr val="3333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177800">
            <a:lnSpc>
              <a:spcPct val="90000"/>
            </a:lnSpc>
            <a:spcBef>
              <a:spcPct val="0"/>
            </a:spcBef>
            <a:spcAft>
              <a:spcPct val="35000"/>
            </a:spcAft>
          </a:pPr>
          <a:r>
            <a:rPr lang="en-US" sz="400" kern="1200" dirty="0" smtClean="0"/>
            <a:t>Assess</a:t>
          </a:r>
          <a:endParaRPr lang="en-US" sz="400" kern="1200" dirty="0"/>
        </a:p>
      </dsp:txBody>
      <dsp:txXfrm>
        <a:off x="732158" y="702786"/>
        <a:ext cx="304288" cy="304288"/>
      </dsp:txXfrm>
    </dsp:sp>
    <dsp:sp modelId="{AD454466-A42C-42F2-A272-FFCAA1C31332}">
      <dsp:nvSpPr>
        <dsp:cNvPr id="0" name=""/>
        <dsp:cNvSpPr/>
      </dsp:nvSpPr>
      <dsp:spPr>
        <a:xfrm rot="10800000">
          <a:off x="617894" y="803581"/>
          <a:ext cx="80746" cy="102697"/>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617894" y="803581"/>
        <a:ext cx="80746" cy="102697"/>
      </dsp:txXfrm>
    </dsp:sp>
    <dsp:sp modelId="{7A52A516-1350-47F5-A1F7-89492E96F36B}">
      <dsp:nvSpPr>
        <dsp:cNvPr id="0" name=""/>
        <dsp:cNvSpPr/>
      </dsp:nvSpPr>
      <dsp:spPr>
        <a:xfrm>
          <a:off x="275518" y="702786"/>
          <a:ext cx="304288" cy="304288"/>
        </a:xfrm>
        <a:prstGeom prst="ellipse">
          <a:avLst/>
        </a:prstGeom>
        <a:solidFill>
          <a:srgbClr val="0000FF"/>
        </a:solidFill>
        <a:ln w="3175" cap="flat" cmpd="sng" algn="ctr">
          <a:solidFill>
            <a:srgbClr val="3333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080" rIns="0" bIns="5080" numCol="1" spcCol="1270" anchor="ctr" anchorCtr="0">
          <a:noAutofit/>
        </a:bodyPr>
        <a:lstStyle/>
        <a:p>
          <a:pPr lvl="0" algn="ctr" defTabSz="177800">
            <a:lnSpc>
              <a:spcPct val="90000"/>
            </a:lnSpc>
            <a:spcBef>
              <a:spcPct val="0"/>
            </a:spcBef>
            <a:spcAft>
              <a:spcPct val="35000"/>
            </a:spcAft>
          </a:pPr>
          <a:r>
            <a:rPr lang="en-US" sz="400" kern="1200" dirty="0" smtClean="0"/>
            <a:t>Remind</a:t>
          </a:r>
          <a:endParaRPr lang="en-US" sz="400" kern="1200" dirty="0"/>
        </a:p>
      </dsp:txBody>
      <dsp:txXfrm>
        <a:off x="275518" y="702786"/>
        <a:ext cx="304288" cy="304288"/>
      </dsp:txXfrm>
    </dsp:sp>
    <dsp:sp modelId="{430A768A-C76A-49FF-9F26-856469CF28D4}">
      <dsp:nvSpPr>
        <dsp:cNvPr id="0" name=""/>
        <dsp:cNvSpPr/>
      </dsp:nvSpPr>
      <dsp:spPr>
        <a:xfrm rot="15120000">
          <a:off x="317441" y="588610"/>
          <a:ext cx="80746" cy="102697"/>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5120000">
        <a:off x="317441" y="588610"/>
        <a:ext cx="80746" cy="102697"/>
      </dsp:txXfrm>
    </dsp:sp>
    <dsp:sp modelId="{4742CFD0-353C-4C08-BF3A-E76EC40BB654}">
      <dsp:nvSpPr>
        <dsp:cNvPr id="0" name=""/>
        <dsp:cNvSpPr/>
      </dsp:nvSpPr>
      <dsp:spPr>
        <a:xfrm>
          <a:off x="134408" y="268496"/>
          <a:ext cx="304288" cy="304288"/>
        </a:xfrm>
        <a:prstGeom prst="ellipse">
          <a:avLst/>
        </a:prstGeom>
        <a:solidFill>
          <a:srgbClr val="0000FF"/>
        </a:solidFill>
        <a:ln w="3175" cap="flat" cmpd="sng" algn="ctr">
          <a:solidFill>
            <a:srgbClr val="3333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177800">
            <a:lnSpc>
              <a:spcPct val="90000"/>
            </a:lnSpc>
            <a:spcBef>
              <a:spcPct val="0"/>
            </a:spcBef>
            <a:spcAft>
              <a:spcPct val="35000"/>
            </a:spcAft>
          </a:pPr>
          <a:r>
            <a:rPr lang="en-US" sz="400" kern="1200" dirty="0" smtClean="0">
              <a:latin typeface="Arial" pitchFamily="34" charset="0"/>
              <a:cs typeface="Arial" pitchFamily="34" charset="0"/>
            </a:rPr>
            <a:t>Assist</a:t>
          </a:r>
          <a:endParaRPr lang="en-US" sz="400" kern="1200" dirty="0">
            <a:latin typeface="Arial" pitchFamily="34" charset="0"/>
            <a:cs typeface="Arial" pitchFamily="34" charset="0"/>
          </a:endParaRPr>
        </a:p>
      </dsp:txBody>
      <dsp:txXfrm>
        <a:off x="134408" y="268496"/>
        <a:ext cx="304288" cy="304288"/>
      </dsp:txXfrm>
    </dsp:sp>
    <dsp:sp modelId="{1DAFDD66-D0D2-4DC7-B973-70C905D171A9}">
      <dsp:nvSpPr>
        <dsp:cNvPr id="0" name=""/>
        <dsp:cNvSpPr/>
      </dsp:nvSpPr>
      <dsp:spPr>
        <a:xfrm rot="19440000">
          <a:off x="429045" y="236431"/>
          <a:ext cx="80746" cy="102697"/>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9440000">
        <a:off x="429045" y="236431"/>
        <a:ext cx="80746" cy="102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6C736-E0E3-46FD-B134-35919E9760D5}" type="datetimeFigureOut">
              <a:rPr lang="en-US" smtClean="0"/>
              <a:pPr/>
              <a:t>11/16/2009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8DBCF6BF-E125-4A34-A343-2B851E76461C}" type="slidenum">
              <a:rPr lang="en-US" smtClean="0"/>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11/16/2009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www.cs.ubc.ca/spider/poole/demos/rl/q.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10.xml.rels><?xml version="1.0" encoding="UTF-8" standalone="yes"?>
<Relationships xmlns="http://schemas.openxmlformats.org/package/2006/relationships"><Relationship Id="rId3" Type="http://schemas.openxmlformats.org/officeDocument/2006/relationships/hyperlink" Target="http://thierry.masson.free.fr/IA/en/qlearning_about.htm" TargetMode="External"/><Relationship Id="rId7" Type="http://schemas.openxmlformats.org/officeDocument/2006/relationships/hyperlink" Target="http://smart-machines.blogspot.com/2007/07/robot-soccer-then-and-now.html" TargetMode="External"/><Relationship Id="rId2" Type="http://schemas.openxmlformats.org/officeDocument/2006/relationships/hyperlink" Target="http://www.research.ibm.com/massive/tdl.html" TargetMode="External"/><Relationship Id="rId1" Type="http://schemas.openxmlformats.org/officeDocument/2006/relationships/slideLayout" Target="../slideLayouts/slideLayout2.xml"/><Relationship Id="rId6" Type="http://schemas.openxmlformats.org/officeDocument/2006/relationships/hyperlink" Target="http://www.eecs.umich.edu/~baveja/Demo.html" TargetMode="External"/><Relationship Id="rId5" Type="http://schemas.openxmlformats.org/officeDocument/2006/relationships/hyperlink" Target="http://iridia.ulb.ac.be/~fvandenb/qlearning/qlearning.html" TargetMode="External"/><Relationship Id="rId4" Type="http://schemas.openxmlformats.org/officeDocument/2006/relationships/hyperlink" Target="http://www.geocities.com/chen_levkovich/tdlearningproject.html"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6.xml"/><Relationship Id="rId1" Type="http://schemas.openxmlformats.org/officeDocument/2006/relationships/video" Target="file:///C:\Documents%20and%20Settings\Diane%20J.%20Cook\My%20Documents\vancouver\comb1.avi" TargetMode="Externa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9.png"/><Relationship Id="rId9" Type="http://schemas.microsoft.com/office/2007/relationships/diagramDrawing" Target="../diagrams/drawing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s.ualberta.ca/~aixplore/learning/DecisionTrees/Applet/DecisionTreeApplet.html" TargetMode="External"/><Relationship Id="rId2" Type="http://schemas.openxmlformats.org/officeDocument/2006/relationships/hyperlink" Target="http://www.cs.ualberta.ca/~aixplore/learning/DecisionTrees" TargetMode="External"/><Relationship Id="rId1" Type="http://schemas.openxmlformats.org/officeDocument/2006/relationships/slideLayout" Target="../slideLayouts/slideLayout2.xml"/><Relationship Id="rId4" Type="http://schemas.openxmlformats.org/officeDocument/2006/relationships/hyperlink" Target="http://www.montefiore.ulg.ac.be/~geurts/dtapplet/dtexplica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eecs.wsu.edu/~cook/ai/lectures/movies/navlab.r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hyperlink" Target="http://eecs.wsu.edu/~cook/ai/lectures/movies/WarGames1.rm" TargetMode="External"/><Relationship Id="rId2" Type="http://schemas.openxmlformats.org/officeDocument/2006/relationships/hyperlink" Target="http://kdd.ics.uci.edu/databases/SyskillWebert/SyskillWebert.html"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eecs.wsu.edu/~cook/ai/lectures/movies/StarTrekI.rm" TargetMode="External"/><Relationship Id="rId4" Type="http://schemas.openxmlformats.org/officeDocument/2006/relationships/hyperlink" Target="http://eecs.wsu.edu/~cook/ai/lectures/movies/WarGames2.rm"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eecs.wsu.edu/~cook/ai/lectures/l9/node55.html" TargetMode="External"/><Relationship Id="rId2" Type="http://schemas.openxmlformats.org/officeDocument/2006/relationships/hyperlink" Target="http://eecs.wsu.edu/~cook/ai/lectures/l9/node54.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eecs.wsu.edu/~cook/ai/lectures/applets/perceptron/index.html" TargetMode="External"/><Relationship Id="rId2" Type="http://schemas.openxmlformats.org/officeDocument/2006/relationships/hyperlink" Target="http://eecs.wsu.edu/~cook/ai/lectures/applets/bnn/New38.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oleObject" Target="../embeddings/oleObject24.bin"/></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6.bin"/></Relationships>
</file>

<file path=ppt/slides/_rels/slide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image" Target="../media/image55.png"/><Relationship Id="rId4" Type="http://schemas.openxmlformats.org/officeDocument/2006/relationships/image" Target="../media/image54.png"/></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60.png"/></Relationships>
</file>

<file path=ppt/slides/_rels/slide8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84.xml.rels><?xml version="1.0" encoding="UTF-8" standalone="yes"?>
<Relationships xmlns="http://schemas.openxmlformats.org/package/2006/relationships"><Relationship Id="rId2" Type="http://schemas.openxmlformats.org/officeDocument/2006/relationships/hyperlink" Target="http://cnl.salk.edu/ParallelNetsPronounce/index_body.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neuron.eng.wayne.edu/bpBallBalancing/ball5.html" TargetMode="External"/><Relationship Id="rId2" Type="http://schemas.openxmlformats.org/officeDocument/2006/relationships/hyperlink" Target="http://www.sund.de/netze/applets/BPN/bpn2/ochre.html" TargetMode="External"/><Relationship Id="rId1" Type="http://schemas.openxmlformats.org/officeDocument/2006/relationships/slideLayout" Target="../slideLayouts/slideLayout2.xml"/><Relationship Id="rId4" Type="http://schemas.openxmlformats.org/officeDocument/2006/relationships/hyperlink" Target="http://eecs.wsu.edu/~cook/ai/lectures/applets/nn/e-sample-applet.html" TargetMode="Externa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0.bin"/></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76.png"/><Relationship Id="rId4" Type="http://schemas.openxmlformats.org/officeDocument/2006/relationships/image" Target="../media/image75.png"/></Relationships>
</file>

<file path=ppt/slides/_rels/slide9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CptS</a:t>
            </a:r>
            <a:r>
              <a:rPr lang="en-US" dirty="0" smtClean="0"/>
              <a:t> 440 / 540</a:t>
            </a:r>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Machine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NBC Definition</a:t>
            </a:r>
            <a:endParaRPr lang="en-US" dirty="0">
              <a:solidFill>
                <a:srgbClr val="FF0000"/>
              </a:solidFill>
            </a:endParaRPr>
          </a:p>
        </p:txBody>
      </p:sp>
      <p:sp>
        <p:nvSpPr>
          <p:cNvPr id="3" name="Content Placeholder 2"/>
          <p:cNvSpPr>
            <a:spLocks noGrp="1"/>
          </p:cNvSpPr>
          <p:nvPr>
            <p:ph idx="1"/>
          </p:nvPr>
        </p:nvSpPr>
        <p:spPr>
          <a:xfrm>
            <a:off x="228600" y="1447800"/>
            <a:ext cx="8686800" cy="1447800"/>
          </a:xfrm>
        </p:spPr>
        <p:txBody>
          <a:bodyPr>
            <a:normAutofit/>
          </a:bodyPr>
          <a:lstStyle/>
          <a:p>
            <a:r>
              <a:rPr lang="en-US" sz="2400" dirty="0" smtClean="0"/>
              <a:t>Assume target function is f:D-&gt;V, where each instance d is described by attributes  &lt;a</a:t>
            </a:r>
            <a:r>
              <a:rPr lang="en-US" sz="2400" baseline="-25000" dirty="0" smtClean="0"/>
              <a:t>1</a:t>
            </a:r>
            <a:r>
              <a:rPr lang="en-US" sz="2400" dirty="0" smtClean="0"/>
              <a:t>, a</a:t>
            </a:r>
            <a:r>
              <a:rPr lang="en-US" sz="2400" baseline="-25000" dirty="0" smtClean="0"/>
              <a:t>2</a:t>
            </a:r>
            <a:r>
              <a:rPr lang="en-US" sz="2400" dirty="0" smtClean="0"/>
              <a:t>, .., a</a:t>
            </a:r>
            <a:r>
              <a:rPr lang="en-US" sz="2400" baseline="-25000" dirty="0" smtClean="0"/>
              <a:t>n</a:t>
            </a:r>
            <a:r>
              <a:rPr lang="en-US" sz="2400" dirty="0" smtClean="0"/>
              <a:t>&gt;. The most probable value of f(d) is </a:t>
            </a:r>
            <a:endParaRPr lang="en-US" sz="2400"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29" name="Object 1"/>
          <p:cNvGraphicFramePr>
            <a:graphicFrameLocks noChangeAspect="1"/>
          </p:cNvGraphicFramePr>
          <p:nvPr/>
        </p:nvGraphicFramePr>
        <p:xfrm>
          <a:off x="2057400" y="2819400"/>
          <a:ext cx="4114800" cy="457200"/>
        </p:xfrm>
        <a:graphic>
          <a:graphicData uri="http://schemas.openxmlformats.org/presentationml/2006/ole">
            <p:oleObj spid="_x0000_s22529" name="Equation" r:id="rId3" imgW="2311400" imgH="254000" progId="Equation.3">
              <p:embed/>
            </p:oleObj>
          </a:graphicData>
        </a:graphic>
      </p:graphicFrame>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1" name="Object 3"/>
          <p:cNvGraphicFramePr>
            <a:graphicFrameLocks noChangeAspect="1"/>
          </p:cNvGraphicFramePr>
          <p:nvPr/>
        </p:nvGraphicFramePr>
        <p:xfrm>
          <a:off x="1905000" y="3733800"/>
          <a:ext cx="4781550" cy="886156"/>
        </p:xfrm>
        <a:graphic>
          <a:graphicData uri="http://schemas.openxmlformats.org/presentationml/2006/ole">
            <p:oleObj spid="_x0000_s22531" name="Equation" r:id="rId4" imgW="2463800" imgH="457200" progId="Equation.3">
              <p:embed/>
            </p:oleObj>
          </a:graphicData>
        </a:graphic>
      </p:graphicFrame>
      <p:sp>
        <p:nvSpPr>
          <p:cNvPr id="225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3" name="Object 5"/>
          <p:cNvGraphicFramePr>
            <a:graphicFrameLocks noChangeAspect="1"/>
          </p:cNvGraphicFramePr>
          <p:nvPr/>
        </p:nvGraphicFramePr>
        <p:xfrm>
          <a:off x="2590800" y="4953000"/>
          <a:ext cx="4498622" cy="491752"/>
        </p:xfrm>
        <a:graphic>
          <a:graphicData uri="http://schemas.openxmlformats.org/presentationml/2006/ole">
            <p:oleObj spid="_x0000_s22533" name="Equation" r:id="rId5" imgW="2349500" imgH="254000" progId="Equation.3">
              <p:embed/>
            </p:oleObj>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pic>
        <p:nvPicPr>
          <p:cNvPr id="123906" name="Picture 2"/>
          <p:cNvPicPr>
            <a:picLocks noChangeAspect="1" noChangeArrowheads="1"/>
          </p:cNvPicPr>
          <p:nvPr/>
        </p:nvPicPr>
        <p:blipFill>
          <a:blip r:embed="rId2" cstate="print"/>
          <a:srcRect/>
          <a:stretch>
            <a:fillRect/>
          </a:stretch>
        </p:blipFill>
        <p:spPr bwMode="auto">
          <a:xfrm>
            <a:off x="2743200" y="2471737"/>
            <a:ext cx="3668928" cy="2825496"/>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pic>
        <p:nvPicPr>
          <p:cNvPr id="124930" name="Picture 2"/>
          <p:cNvPicPr>
            <a:picLocks noChangeAspect="1" noChangeArrowheads="1"/>
          </p:cNvPicPr>
          <p:nvPr/>
        </p:nvPicPr>
        <p:blipFill>
          <a:blip r:embed="rId2" cstate="print"/>
          <a:srcRect/>
          <a:stretch>
            <a:fillRect/>
          </a:stretch>
        </p:blipFill>
        <p:spPr bwMode="auto">
          <a:xfrm>
            <a:off x="2743200" y="2471737"/>
            <a:ext cx="3668928" cy="2825496"/>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pic>
        <p:nvPicPr>
          <p:cNvPr id="125954" name="Picture 2"/>
          <p:cNvPicPr>
            <a:picLocks noChangeAspect="1" noChangeArrowheads="1"/>
          </p:cNvPicPr>
          <p:nvPr/>
        </p:nvPicPr>
        <p:blipFill>
          <a:blip r:embed="rId2" cstate="print"/>
          <a:srcRect/>
          <a:stretch>
            <a:fillRect/>
          </a:stretch>
        </p:blipFill>
        <p:spPr bwMode="auto">
          <a:xfrm>
            <a:off x="2743200" y="2471737"/>
            <a:ext cx="3668928" cy="2825496"/>
          </a:xfrm>
          <a:prstGeom prst="rect">
            <a:avLst/>
          </a:prstGeom>
          <a:noFill/>
          <a:ln w="9525">
            <a:noFill/>
            <a:miter lim="800000"/>
            <a:headEnd/>
            <a:tailEnd/>
          </a:ln>
          <a:effectLst/>
        </p:spPr>
      </p:pic>
      <p:sp>
        <p:nvSpPr>
          <p:cNvPr id="5" name="TextBox 4"/>
          <p:cNvSpPr txBox="1"/>
          <p:nvPr/>
        </p:nvSpPr>
        <p:spPr>
          <a:xfrm>
            <a:off x="4267200" y="6248400"/>
            <a:ext cx="4724400" cy="369332"/>
          </a:xfrm>
          <a:prstGeom prst="rect">
            <a:avLst/>
          </a:prstGeom>
          <a:noFill/>
        </p:spPr>
        <p:txBody>
          <a:bodyPr wrap="square" rtlCol="0">
            <a:spAutoFit/>
          </a:bodyPr>
          <a:lstStyle/>
          <a:p>
            <a:r>
              <a:rPr lang="en-US" dirty="0" smtClean="0"/>
              <a:t>[RN] shows convergence after 30 iterations</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Where Does Learning Fit In?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Learn the transition values </a:t>
            </a:r>
          </a:p>
          <a:p>
            <a:r>
              <a:rPr lang="en-US" dirty="0" smtClean="0"/>
              <a:t>Learn the utility values </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Adaptive Dynamic Programming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Learn the transition model </a:t>
            </a:r>
          </a:p>
          <a:p>
            <a:r>
              <a:rPr lang="en-US" dirty="0" smtClean="0"/>
              <a:t>When a new state is encountered </a:t>
            </a:r>
          </a:p>
          <a:p>
            <a:pPr lvl="1"/>
            <a:r>
              <a:rPr lang="en-US" dirty="0" smtClean="0"/>
              <a:t>Initialize utility to perceived reward for the state </a:t>
            </a:r>
          </a:p>
          <a:p>
            <a:pPr lvl="1"/>
            <a:r>
              <a:rPr lang="en-US" dirty="0" smtClean="0"/>
              <a:t>Keep track of </a:t>
            </a:r>
            <a:r>
              <a:rPr lang="en-US" dirty="0" err="1" smtClean="0"/>
              <a:t>N</a:t>
            </a:r>
            <a:r>
              <a:rPr lang="en-US" baseline="-25000" dirty="0" err="1" smtClean="0"/>
              <a:t>sa</a:t>
            </a:r>
            <a:r>
              <a:rPr lang="en-US" dirty="0" smtClean="0"/>
              <a:t>[</a:t>
            </a:r>
            <a:r>
              <a:rPr lang="en-US" dirty="0" err="1" smtClean="0"/>
              <a:t>s,a</a:t>
            </a:r>
            <a:r>
              <a:rPr lang="en-US" dirty="0" smtClean="0"/>
              <a:t>] (number of times action a was executed from state s and </a:t>
            </a:r>
            <a:r>
              <a:rPr lang="en-US" dirty="0" err="1" smtClean="0"/>
              <a:t>N</a:t>
            </a:r>
            <a:r>
              <a:rPr lang="en-US" baseline="-25000" dirty="0" err="1" smtClean="0"/>
              <a:t>sas</a:t>
            </a:r>
            <a:r>
              <a:rPr lang="en-US" baseline="-25000" dirty="0" smtClean="0"/>
              <a:t>’</a:t>
            </a:r>
            <a:r>
              <a:rPr lang="en-US" dirty="0" smtClean="0"/>
              <a:t>[</a:t>
            </a:r>
            <a:r>
              <a:rPr lang="en-US" dirty="0" err="1" smtClean="0"/>
              <a:t>s,a,s</a:t>
            </a:r>
            <a:r>
              <a:rPr lang="en-US" dirty="0" smtClean="0"/>
              <a:t>’] (number of times action a was executed from state s resulting in state s’</a:t>
            </a:r>
          </a:p>
          <a:p>
            <a:pPr lvl="1"/>
            <a:r>
              <a:rPr lang="en-US" dirty="0" smtClean="0"/>
              <a:t>T[</a:t>
            </a:r>
            <a:r>
              <a:rPr lang="en-US" dirty="0" err="1" smtClean="0"/>
              <a:t>s,a,s</a:t>
            </a:r>
            <a:r>
              <a:rPr lang="en-US" dirty="0" smtClean="0"/>
              <a:t>’] = </a:t>
            </a:r>
            <a:r>
              <a:rPr lang="en-US" dirty="0" err="1" smtClean="0"/>
              <a:t>N</a:t>
            </a:r>
            <a:r>
              <a:rPr lang="en-US" baseline="-25000" dirty="0" err="1" smtClean="0"/>
              <a:t>sas</a:t>
            </a:r>
            <a:r>
              <a:rPr lang="en-US" baseline="-25000" dirty="0" smtClean="0"/>
              <a:t>’</a:t>
            </a:r>
            <a:r>
              <a:rPr lang="en-US" dirty="0" smtClean="0"/>
              <a:t>[</a:t>
            </a:r>
            <a:r>
              <a:rPr lang="en-US" dirty="0" err="1" smtClean="0"/>
              <a:t>s,a,s</a:t>
            </a:r>
            <a:r>
              <a:rPr lang="en-US" dirty="0" smtClean="0"/>
              <a:t>’]/</a:t>
            </a:r>
            <a:r>
              <a:rPr lang="en-US" dirty="0" err="1" smtClean="0"/>
              <a:t>N</a:t>
            </a:r>
            <a:r>
              <a:rPr lang="en-US" baseline="-25000" dirty="0" err="1" smtClean="0"/>
              <a:t>sa</a:t>
            </a:r>
            <a:r>
              <a:rPr lang="en-US" dirty="0" smtClean="0"/>
              <a:t>[</a:t>
            </a:r>
            <a:r>
              <a:rPr lang="en-US" dirty="0" err="1" smtClean="0"/>
              <a:t>s,a</a:t>
            </a:r>
            <a:r>
              <a:rPr lang="en-US" dirty="0" smtClean="0"/>
              <a:t>]</a:t>
            </a:r>
          </a:p>
          <a:p>
            <a:pPr lvl="1"/>
            <a:r>
              <a:rPr lang="en-US" dirty="0" smtClean="0"/>
              <a:t>Update utility as before </a:t>
            </a:r>
          </a:p>
          <a:p>
            <a:r>
              <a:rPr lang="en-US" dirty="0" smtClean="0"/>
              <a:t>Solve n equations in n unknowns, n = |states|</a:t>
            </a:r>
          </a:p>
          <a:p>
            <a:r>
              <a:rPr lang="en-US" dirty="0" smtClean="0"/>
              <a:t>Converges slowly </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Temporal Difference Learning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Instead of solving equations for all states, incrementally update values only for states that are visited </a:t>
            </a:r>
            <a:r>
              <a:rPr lang="en-US" dirty="0" smtClean="0">
                <a:solidFill>
                  <a:schemeClr val="accent5"/>
                </a:solidFill>
              </a:rPr>
              <a:t>after</a:t>
            </a:r>
            <a:r>
              <a:rPr lang="en-US" dirty="0" smtClean="0"/>
              <a:t> they are visited </a:t>
            </a:r>
          </a:p>
          <a:p>
            <a:r>
              <a:rPr lang="en-US" dirty="0" smtClean="0"/>
              <a:t>TD reduces discrepancies between utilities of the current and past states </a:t>
            </a:r>
          </a:p>
          <a:p>
            <a:r>
              <a:rPr lang="en-US" dirty="0" smtClean="0"/>
              <a:t>If previous state has utility -100 and current state has utility +100, increase previous state utility to lessen discrepancy </a:t>
            </a:r>
          </a:p>
          <a:p>
            <a:r>
              <a:rPr lang="en-US" dirty="0" smtClean="0"/>
              <a:t>No more need to store explicit model, just need states, visited counts, rewards, and utility values </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TD Learning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Temporal difference (TD) </a:t>
            </a:r>
          </a:p>
          <a:p>
            <a:pPr lvl="1"/>
            <a:r>
              <a:rPr lang="en-US" dirty="0" smtClean="0"/>
              <a:t>When observe transition from state s to state s’</a:t>
            </a:r>
          </a:p>
          <a:p>
            <a:pPr lvl="2"/>
            <a:r>
              <a:rPr lang="en-US" dirty="0" smtClean="0"/>
              <a:t> </a:t>
            </a:r>
          </a:p>
          <a:p>
            <a:pPr lvl="2"/>
            <a:r>
              <a:rPr lang="en-US" dirty="0" smtClean="0"/>
              <a:t>Set U(s') to R(s') the first time s' is visited </a:t>
            </a:r>
          </a:p>
          <a:p>
            <a:pPr lvl="2"/>
            <a:r>
              <a:rPr lang="en-US" dirty="0" smtClean="0"/>
              <a:t>     is learning rate </a:t>
            </a:r>
          </a:p>
          <a:p>
            <a:pPr lvl="2"/>
            <a:r>
              <a:rPr lang="en-US" dirty="0" smtClean="0"/>
              <a:t>     can decrease as number of visits to s increases</a:t>
            </a:r>
          </a:p>
          <a:p>
            <a:pPr lvl="2"/>
            <a:r>
              <a:rPr lang="en-US" dirty="0" smtClean="0"/>
              <a:t>    (N[s])~1/N[s] </a:t>
            </a:r>
          </a:p>
          <a:p>
            <a:r>
              <a:rPr lang="en-US" dirty="0" smtClean="0"/>
              <a:t>Slower convergence than ADP, but much simpler with less computation </a:t>
            </a:r>
          </a:p>
          <a:p>
            <a:endParaRPr lang="en-US" dirty="0"/>
          </a:p>
        </p:txBody>
      </p:sp>
      <p:pic>
        <p:nvPicPr>
          <p:cNvPr id="12697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76400" y="2743200"/>
            <a:ext cx="4984788" cy="557212"/>
          </a:xfrm>
          <a:prstGeom prst="rect">
            <a:avLst/>
          </a:prstGeom>
          <a:noFill/>
          <a:ln w="9525">
            <a:noFill/>
            <a:miter lim="800000"/>
            <a:headEnd/>
            <a:tailEnd/>
          </a:ln>
          <a:effectLst/>
        </p:spPr>
      </p:pic>
      <p:sp>
        <p:nvSpPr>
          <p:cNvPr id="1269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6980" name="Object 4"/>
          <p:cNvGraphicFramePr>
            <a:graphicFrameLocks noChangeAspect="1"/>
          </p:cNvGraphicFramePr>
          <p:nvPr/>
        </p:nvGraphicFramePr>
        <p:xfrm>
          <a:off x="1676400" y="3581400"/>
          <a:ext cx="304800" cy="304800"/>
        </p:xfrm>
        <a:graphic>
          <a:graphicData uri="http://schemas.openxmlformats.org/presentationml/2006/ole">
            <p:oleObj spid="_x0000_s126980" name="Equation" r:id="rId4" imgW="152334" imgH="139639" progId="Equation.3">
              <p:embed/>
            </p:oleObj>
          </a:graphicData>
        </a:graphic>
      </p:graphicFrame>
      <p:graphicFrame>
        <p:nvGraphicFramePr>
          <p:cNvPr id="8" name="Object 4"/>
          <p:cNvGraphicFramePr>
            <a:graphicFrameLocks noChangeAspect="1"/>
          </p:cNvGraphicFramePr>
          <p:nvPr/>
        </p:nvGraphicFramePr>
        <p:xfrm>
          <a:off x="1676400" y="4038600"/>
          <a:ext cx="304800" cy="304800"/>
        </p:xfrm>
        <a:graphic>
          <a:graphicData uri="http://schemas.openxmlformats.org/presentationml/2006/ole">
            <p:oleObj spid="_x0000_s126982" name="Equation" r:id="rId5" imgW="152334" imgH="139639" progId="Equation.3">
              <p:embed/>
            </p:oleObj>
          </a:graphicData>
        </a:graphic>
      </p:graphicFrame>
      <p:graphicFrame>
        <p:nvGraphicFramePr>
          <p:cNvPr id="9" name="Object 4"/>
          <p:cNvGraphicFramePr>
            <a:graphicFrameLocks noChangeAspect="1"/>
          </p:cNvGraphicFramePr>
          <p:nvPr/>
        </p:nvGraphicFramePr>
        <p:xfrm>
          <a:off x="1676400" y="4495800"/>
          <a:ext cx="304800" cy="304800"/>
        </p:xfrm>
        <a:graphic>
          <a:graphicData uri="http://schemas.openxmlformats.org/presentationml/2006/ole">
            <p:oleObj spid="_x0000_s126983" name="Equation" r:id="rId6" imgW="152334" imgH="139639" progId="Equation.3">
              <p:embed/>
            </p:oleObj>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TD Example</a:t>
            </a:r>
            <a:endParaRPr lang="en-US" dirty="0">
              <a:solidFill>
                <a:srgbClr val="FF0000"/>
              </a:solidFill>
            </a:endParaRPr>
          </a:p>
        </p:txBody>
      </p:sp>
      <p:grpSp>
        <p:nvGrpSpPr>
          <p:cNvPr id="7" name="Group 6"/>
          <p:cNvGrpSpPr/>
          <p:nvPr/>
        </p:nvGrpSpPr>
        <p:grpSpPr>
          <a:xfrm>
            <a:off x="2667000" y="1981200"/>
            <a:ext cx="3946525" cy="3133725"/>
            <a:chOff x="1536700" y="696913"/>
            <a:chExt cx="3946525" cy="3133725"/>
          </a:xfrm>
        </p:grpSpPr>
        <p:sp>
          <p:nvSpPr>
            <p:cNvPr id="8" name="Rectangle 5"/>
            <p:cNvSpPr>
              <a:spLocks noChangeArrowheads="1"/>
            </p:cNvSpPr>
            <p:nvPr/>
          </p:nvSpPr>
          <p:spPr bwMode="auto">
            <a:xfrm>
              <a:off x="1839913" y="696913"/>
              <a:ext cx="3643312" cy="2732087"/>
            </a:xfrm>
            <a:prstGeom prst="rect">
              <a:avLst/>
            </a:prstGeom>
            <a:noFill/>
            <a:ln w="9525">
              <a:solidFill>
                <a:schemeClr val="tx1"/>
              </a:solidFill>
              <a:miter lim="800000"/>
              <a:headEnd/>
              <a:tailEnd/>
            </a:ln>
            <a:effectLst/>
          </p:spPr>
          <p:txBody>
            <a:bodyPr wrap="none" anchor="ctr"/>
            <a:lstStyle/>
            <a:p>
              <a:endParaRPr lang="en-US"/>
            </a:p>
          </p:txBody>
        </p:sp>
        <p:sp>
          <p:nvSpPr>
            <p:cNvPr id="9" name="Line 6"/>
            <p:cNvSpPr>
              <a:spLocks noChangeShapeType="1"/>
            </p:cNvSpPr>
            <p:nvPr/>
          </p:nvSpPr>
          <p:spPr bwMode="auto">
            <a:xfrm>
              <a:off x="2751138" y="696913"/>
              <a:ext cx="0" cy="2732087"/>
            </a:xfrm>
            <a:prstGeom prst="line">
              <a:avLst/>
            </a:prstGeom>
            <a:noFill/>
            <a:ln w="9525">
              <a:solidFill>
                <a:schemeClr val="tx1"/>
              </a:solidFill>
              <a:round/>
              <a:headEnd/>
              <a:tailEnd/>
            </a:ln>
            <a:effectLst/>
          </p:spPr>
          <p:txBody>
            <a:bodyPr/>
            <a:lstStyle/>
            <a:p>
              <a:endParaRPr lang="en-US"/>
            </a:p>
          </p:txBody>
        </p:sp>
        <p:sp>
          <p:nvSpPr>
            <p:cNvPr id="10" name="Line 8"/>
            <p:cNvSpPr>
              <a:spLocks noChangeShapeType="1"/>
            </p:cNvSpPr>
            <p:nvPr/>
          </p:nvSpPr>
          <p:spPr bwMode="auto">
            <a:xfrm>
              <a:off x="3660775" y="696913"/>
              <a:ext cx="0" cy="2732087"/>
            </a:xfrm>
            <a:prstGeom prst="line">
              <a:avLst/>
            </a:prstGeom>
            <a:noFill/>
            <a:ln w="9525">
              <a:solidFill>
                <a:schemeClr val="tx1"/>
              </a:solidFill>
              <a:round/>
              <a:headEnd/>
              <a:tailEnd/>
            </a:ln>
            <a:effectLst/>
          </p:spPr>
          <p:txBody>
            <a:bodyPr/>
            <a:lstStyle/>
            <a:p>
              <a:endParaRPr lang="en-US"/>
            </a:p>
          </p:txBody>
        </p:sp>
        <p:sp>
          <p:nvSpPr>
            <p:cNvPr id="11" name="Line 9"/>
            <p:cNvSpPr>
              <a:spLocks noChangeShapeType="1"/>
            </p:cNvSpPr>
            <p:nvPr/>
          </p:nvSpPr>
          <p:spPr bwMode="auto">
            <a:xfrm>
              <a:off x="4572000" y="696913"/>
              <a:ext cx="0" cy="2732087"/>
            </a:xfrm>
            <a:prstGeom prst="line">
              <a:avLst/>
            </a:prstGeom>
            <a:noFill/>
            <a:ln w="9525">
              <a:solidFill>
                <a:schemeClr val="tx1"/>
              </a:solidFill>
              <a:round/>
              <a:headEnd/>
              <a:tailEnd/>
            </a:ln>
            <a:effectLst/>
          </p:spPr>
          <p:txBody>
            <a:bodyPr/>
            <a:lstStyle/>
            <a:p>
              <a:endParaRPr lang="en-US"/>
            </a:p>
          </p:txBody>
        </p:sp>
        <p:sp>
          <p:nvSpPr>
            <p:cNvPr id="12" name="Line 10"/>
            <p:cNvSpPr>
              <a:spLocks noChangeShapeType="1"/>
            </p:cNvSpPr>
            <p:nvPr/>
          </p:nvSpPr>
          <p:spPr bwMode="auto">
            <a:xfrm>
              <a:off x="1839913" y="1608138"/>
              <a:ext cx="3643312" cy="0"/>
            </a:xfrm>
            <a:prstGeom prst="line">
              <a:avLst/>
            </a:prstGeom>
            <a:noFill/>
            <a:ln w="9525">
              <a:solidFill>
                <a:schemeClr val="tx1"/>
              </a:solidFill>
              <a:round/>
              <a:headEnd/>
              <a:tailEnd/>
            </a:ln>
            <a:effectLst/>
          </p:spPr>
          <p:txBody>
            <a:bodyPr/>
            <a:lstStyle/>
            <a:p>
              <a:endParaRPr lang="en-US"/>
            </a:p>
          </p:txBody>
        </p:sp>
        <p:sp>
          <p:nvSpPr>
            <p:cNvPr id="13" name="Line 11"/>
            <p:cNvSpPr>
              <a:spLocks noChangeShapeType="1"/>
            </p:cNvSpPr>
            <p:nvPr/>
          </p:nvSpPr>
          <p:spPr bwMode="auto">
            <a:xfrm>
              <a:off x="1839913" y="2517775"/>
              <a:ext cx="3643312" cy="0"/>
            </a:xfrm>
            <a:prstGeom prst="line">
              <a:avLst/>
            </a:prstGeom>
            <a:noFill/>
            <a:ln w="9525">
              <a:solidFill>
                <a:schemeClr val="tx1"/>
              </a:solidFill>
              <a:round/>
              <a:headEnd/>
              <a:tailEnd/>
            </a:ln>
            <a:effectLst/>
          </p:spPr>
          <p:txBody>
            <a:bodyPr/>
            <a:lstStyle/>
            <a:p>
              <a:endParaRPr lang="en-US"/>
            </a:p>
          </p:txBody>
        </p:sp>
        <p:sp>
          <p:nvSpPr>
            <p:cNvPr id="14" name="Rectangle 12"/>
            <p:cNvSpPr>
              <a:spLocks noChangeArrowheads="1"/>
            </p:cNvSpPr>
            <p:nvPr/>
          </p:nvSpPr>
          <p:spPr bwMode="auto">
            <a:xfrm>
              <a:off x="2751138" y="1608138"/>
              <a:ext cx="909637" cy="909637"/>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5" name="Text Box 13"/>
            <p:cNvSpPr txBox="1">
              <a:spLocks noChangeArrowheads="1"/>
            </p:cNvSpPr>
            <p:nvPr/>
          </p:nvSpPr>
          <p:spPr bwMode="auto">
            <a:xfrm>
              <a:off x="2127250" y="3463925"/>
              <a:ext cx="311150" cy="366713"/>
            </a:xfrm>
            <a:prstGeom prst="rect">
              <a:avLst/>
            </a:prstGeom>
            <a:noFill/>
            <a:ln w="9525">
              <a:noFill/>
              <a:miter lim="800000"/>
              <a:headEnd/>
              <a:tailEnd/>
            </a:ln>
            <a:effectLst/>
          </p:spPr>
          <p:txBody>
            <a:bodyPr wrap="none">
              <a:spAutoFit/>
            </a:bodyPr>
            <a:lstStyle/>
            <a:p>
              <a:r>
                <a:rPr lang="en-US"/>
                <a:t>1</a:t>
              </a:r>
            </a:p>
          </p:txBody>
        </p:sp>
        <p:sp>
          <p:nvSpPr>
            <p:cNvPr id="16" name="Text Box 14"/>
            <p:cNvSpPr txBox="1">
              <a:spLocks noChangeArrowheads="1"/>
            </p:cNvSpPr>
            <p:nvPr/>
          </p:nvSpPr>
          <p:spPr bwMode="auto">
            <a:xfrm>
              <a:off x="3054350" y="3429000"/>
              <a:ext cx="311150" cy="366713"/>
            </a:xfrm>
            <a:prstGeom prst="rect">
              <a:avLst/>
            </a:prstGeom>
            <a:noFill/>
            <a:ln w="9525">
              <a:noFill/>
              <a:miter lim="800000"/>
              <a:headEnd/>
              <a:tailEnd/>
            </a:ln>
            <a:effectLst/>
          </p:spPr>
          <p:txBody>
            <a:bodyPr wrap="none">
              <a:spAutoFit/>
            </a:bodyPr>
            <a:lstStyle/>
            <a:p>
              <a:r>
                <a:rPr lang="en-US"/>
                <a:t>2</a:t>
              </a:r>
            </a:p>
          </p:txBody>
        </p:sp>
        <p:sp>
          <p:nvSpPr>
            <p:cNvPr id="17" name="Text Box 15"/>
            <p:cNvSpPr txBox="1">
              <a:spLocks noChangeArrowheads="1"/>
            </p:cNvSpPr>
            <p:nvPr/>
          </p:nvSpPr>
          <p:spPr bwMode="auto">
            <a:xfrm>
              <a:off x="3889375" y="3429000"/>
              <a:ext cx="311150" cy="366713"/>
            </a:xfrm>
            <a:prstGeom prst="rect">
              <a:avLst/>
            </a:prstGeom>
            <a:noFill/>
            <a:ln w="9525">
              <a:noFill/>
              <a:miter lim="800000"/>
              <a:headEnd/>
              <a:tailEnd/>
            </a:ln>
            <a:effectLst/>
          </p:spPr>
          <p:txBody>
            <a:bodyPr wrap="none">
              <a:spAutoFit/>
            </a:bodyPr>
            <a:lstStyle/>
            <a:p>
              <a:r>
                <a:rPr lang="en-US"/>
                <a:t>3</a:t>
              </a:r>
            </a:p>
          </p:txBody>
        </p:sp>
        <p:sp>
          <p:nvSpPr>
            <p:cNvPr id="18" name="Text Box 16"/>
            <p:cNvSpPr txBox="1">
              <a:spLocks noChangeArrowheads="1"/>
            </p:cNvSpPr>
            <p:nvPr/>
          </p:nvSpPr>
          <p:spPr bwMode="auto">
            <a:xfrm>
              <a:off x="4875213" y="3429000"/>
              <a:ext cx="311150" cy="366713"/>
            </a:xfrm>
            <a:prstGeom prst="rect">
              <a:avLst/>
            </a:prstGeom>
            <a:noFill/>
            <a:ln w="9525">
              <a:noFill/>
              <a:miter lim="800000"/>
              <a:headEnd/>
              <a:tailEnd/>
            </a:ln>
            <a:effectLst/>
          </p:spPr>
          <p:txBody>
            <a:bodyPr wrap="none">
              <a:spAutoFit/>
            </a:bodyPr>
            <a:lstStyle/>
            <a:p>
              <a:r>
                <a:rPr lang="en-US"/>
                <a:t>4</a:t>
              </a:r>
            </a:p>
          </p:txBody>
        </p:sp>
        <p:sp>
          <p:nvSpPr>
            <p:cNvPr id="19" name="Text Box 17"/>
            <p:cNvSpPr txBox="1">
              <a:spLocks noChangeArrowheads="1"/>
            </p:cNvSpPr>
            <p:nvPr/>
          </p:nvSpPr>
          <p:spPr bwMode="auto">
            <a:xfrm>
              <a:off x="1536700" y="2746375"/>
              <a:ext cx="311150" cy="366713"/>
            </a:xfrm>
            <a:prstGeom prst="rect">
              <a:avLst/>
            </a:prstGeom>
            <a:noFill/>
            <a:ln w="9525">
              <a:noFill/>
              <a:miter lim="800000"/>
              <a:headEnd/>
              <a:tailEnd/>
            </a:ln>
            <a:effectLst/>
          </p:spPr>
          <p:txBody>
            <a:bodyPr wrap="none">
              <a:spAutoFit/>
            </a:bodyPr>
            <a:lstStyle/>
            <a:p>
              <a:r>
                <a:rPr lang="en-US"/>
                <a:t>1</a:t>
              </a:r>
            </a:p>
          </p:txBody>
        </p:sp>
        <p:sp>
          <p:nvSpPr>
            <p:cNvPr id="20" name="Text Box 18"/>
            <p:cNvSpPr txBox="1">
              <a:spLocks noChangeArrowheads="1"/>
            </p:cNvSpPr>
            <p:nvPr/>
          </p:nvSpPr>
          <p:spPr bwMode="auto">
            <a:xfrm>
              <a:off x="1536700" y="1835150"/>
              <a:ext cx="311150" cy="366713"/>
            </a:xfrm>
            <a:prstGeom prst="rect">
              <a:avLst/>
            </a:prstGeom>
            <a:noFill/>
            <a:ln w="9525">
              <a:noFill/>
              <a:miter lim="800000"/>
              <a:headEnd/>
              <a:tailEnd/>
            </a:ln>
            <a:effectLst/>
          </p:spPr>
          <p:txBody>
            <a:bodyPr wrap="none">
              <a:spAutoFit/>
            </a:bodyPr>
            <a:lstStyle/>
            <a:p>
              <a:r>
                <a:rPr lang="en-US"/>
                <a:t>2</a:t>
              </a:r>
            </a:p>
          </p:txBody>
        </p:sp>
        <p:sp>
          <p:nvSpPr>
            <p:cNvPr id="21" name="Text Box 19"/>
            <p:cNvSpPr txBox="1">
              <a:spLocks noChangeArrowheads="1"/>
            </p:cNvSpPr>
            <p:nvPr/>
          </p:nvSpPr>
          <p:spPr bwMode="auto">
            <a:xfrm>
              <a:off x="1536700" y="1000125"/>
              <a:ext cx="311150" cy="366713"/>
            </a:xfrm>
            <a:prstGeom prst="rect">
              <a:avLst/>
            </a:prstGeom>
            <a:noFill/>
            <a:ln w="9525">
              <a:noFill/>
              <a:miter lim="800000"/>
              <a:headEnd/>
              <a:tailEnd/>
            </a:ln>
            <a:effectLst/>
          </p:spPr>
          <p:txBody>
            <a:bodyPr wrap="none">
              <a:spAutoFit/>
            </a:bodyPr>
            <a:lstStyle/>
            <a:p>
              <a:r>
                <a:rPr lang="en-US"/>
                <a:t>3</a:t>
              </a:r>
            </a:p>
          </p:txBody>
        </p:sp>
        <p:sp>
          <p:nvSpPr>
            <p:cNvPr id="22" name="Text Box 25"/>
            <p:cNvSpPr txBox="1">
              <a:spLocks noChangeArrowheads="1"/>
            </p:cNvSpPr>
            <p:nvPr/>
          </p:nvSpPr>
          <p:spPr bwMode="auto">
            <a:xfrm>
              <a:off x="4783138" y="960438"/>
              <a:ext cx="444500" cy="366712"/>
            </a:xfrm>
            <a:prstGeom prst="rect">
              <a:avLst/>
            </a:prstGeom>
            <a:noFill/>
            <a:ln w="9525">
              <a:noFill/>
              <a:miter lim="800000"/>
              <a:headEnd/>
              <a:tailEnd/>
            </a:ln>
            <a:effectLst/>
          </p:spPr>
          <p:txBody>
            <a:bodyPr wrap="none">
              <a:spAutoFit/>
            </a:bodyPr>
            <a:lstStyle/>
            <a:p>
              <a:r>
                <a:rPr lang="en-US">
                  <a:solidFill>
                    <a:srgbClr val="0000FF"/>
                  </a:solidFill>
                </a:rPr>
                <a:t>+1</a:t>
              </a:r>
            </a:p>
          </p:txBody>
        </p:sp>
        <p:sp>
          <p:nvSpPr>
            <p:cNvPr id="23" name="Text Box 26"/>
            <p:cNvSpPr txBox="1">
              <a:spLocks noChangeArrowheads="1"/>
            </p:cNvSpPr>
            <p:nvPr/>
          </p:nvSpPr>
          <p:spPr bwMode="auto">
            <a:xfrm>
              <a:off x="4799013" y="1835150"/>
              <a:ext cx="387350" cy="366713"/>
            </a:xfrm>
            <a:prstGeom prst="rect">
              <a:avLst/>
            </a:prstGeom>
            <a:noFill/>
            <a:ln w="9525">
              <a:noFill/>
              <a:miter lim="800000"/>
              <a:headEnd/>
              <a:tailEnd/>
            </a:ln>
            <a:effectLst/>
          </p:spPr>
          <p:txBody>
            <a:bodyPr wrap="none">
              <a:spAutoFit/>
            </a:bodyPr>
            <a:lstStyle/>
            <a:p>
              <a:r>
                <a:rPr lang="en-US">
                  <a:solidFill>
                    <a:srgbClr val="0000FF"/>
                  </a:solidFill>
                </a:rPr>
                <a:t>-1</a:t>
              </a:r>
            </a:p>
          </p:txBody>
        </p:sp>
        <p:sp>
          <p:nvSpPr>
            <p:cNvPr id="24" name="Text Box 27"/>
            <p:cNvSpPr txBox="1">
              <a:spLocks noChangeArrowheads="1"/>
            </p:cNvSpPr>
            <p:nvPr/>
          </p:nvSpPr>
          <p:spPr bwMode="auto">
            <a:xfrm>
              <a:off x="3889375" y="923925"/>
              <a:ext cx="501650" cy="366713"/>
            </a:xfrm>
            <a:prstGeom prst="rect">
              <a:avLst/>
            </a:prstGeom>
            <a:noFill/>
            <a:ln w="9525">
              <a:noFill/>
              <a:miter lim="800000"/>
              <a:headEnd/>
              <a:tailEnd/>
            </a:ln>
            <a:effectLst/>
          </p:spPr>
          <p:txBody>
            <a:bodyPr wrap="none">
              <a:spAutoFit/>
            </a:bodyPr>
            <a:lstStyle/>
            <a:p>
              <a:r>
                <a:rPr lang="en-US">
                  <a:solidFill>
                    <a:schemeClr val="tx2"/>
                  </a:solidFill>
                </a:rPr>
                <a:t>.46</a:t>
              </a:r>
            </a:p>
          </p:txBody>
        </p:sp>
        <p:sp>
          <p:nvSpPr>
            <p:cNvPr id="25" name="Text Box 28"/>
            <p:cNvSpPr txBox="1">
              <a:spLocks noChangeArrowheads="1"/>
            </p:cNvSpPr>
            <p:nvPr/>
          </p:nvSpPr>
          <p:spPr bwMode="auto">
            <a:xfrm>
              <a:off x="4799013" y="2746375"/>
              <a:ext cx="577850" cy="366713"/>
            </a:xfrm>
            <a:prstGeom prst="rect">
              <a:avLst/>
            </a:prstGeom>
            <a:noFill/>
            <a:ln w="9525">
              <a:noFill/>
              <a:miter lim="800000"/>
              <a:headEnd/>
              <a:tailEnd/>
            </a:ln>
            <a:effectLst/>
          </p:spPr>
          <p:txBody>
            <a:bodyPr wrap="none">
              <a:spAutoFit/>
            </a:bodyPr>
            <a:lstStyle/>
            <a:p>
              <a:r>
                <a:rPr lang="en-US">
                  <a:solidFill>
                    <a:schemeClr val="tx2"/>
                  </a:solidFill>
                </a:rPr>
                <a:t>-.54</a:t>
              </a:r>
            </a:p>
          </p:txBody>
        </p:sp>
        <p:sp>
          <p:nvSpPr>
            <p:cNvPr id="26" name="Line 29"/>
            <p:cNvSpPr>
              <a:spLocks noChangeShapeType="1"/>
            </p:cNvSpPr>
            <p:nvPr/>
          </p:nvSpPr>
          <p:spPr bwMode="auto">
            <a:xfrm>
              <a:off x="4344988" y="1152525"/>
              <a:ext cx="379412" cy="0"/>
            </a:xfrm>
            <a:prstGeom prst="line">
              <a:avLst/>
            </a:prstGeom>
            <a:noFill/>
            <a:ln w="9525">
              <a:solidFill>
                <a:schemeClr val="tx1"/>
              </a:solidFill>
              <a:round/>
              <a:headEnd/>
              <a:tailEnd type="triangle" w="lg" len="lg"/>
            </a:ln>
            <a:effectLst/>
          </p:spPr>
          <p:txBody>
            <a:bodyPr/>
            <a:lstStyle/>
            <a:p>
              <a:endParaRPr lang="en-US"/>
            </a:p>
          </p:txBody>
        </p:sp>
        <p:sp>
          <p:nvSpPr>
            <p:cNvPr id="27" name="Line 30"/>
            <p:cNvSpPr>
              <a:spLocks noChangeShapeType="1"/>
            </p:cNvSpPr>
            <p:nvPr/>
          </p:nvSpPr>
          <p:spPr bwMode="auto">
            <a:xfrm rot="16200000">
              <a:off x="4837907" y="2556669"/>
              <a:ext cx="379412" cy="0"/>
            </a:xfrm>
            <a:prstGeom prst="line">
              <a:avLst/>
            </a:prstGeom>
            <a:noFill/>
            <a:ln w="9525">
              <a:solidFill>
                <a:schemeClr val="tx1"/>
              </a:solidFill>
              <a:round/>
              <a:headEnd/>
              <a:tailEnd type="triangle" w="lg" len="lg"/>
            </a:ln>
            <a:effectLst/>
          </p:spPr>
          <p:txBody>
            <a:bodyPr/>
            <a:lstStyle/>
            <a:p>
              <a:endParaRPr lang="en-US"/>
            </a:p>
          </p:txBody>
        </p:sp>
        <p:sp>
          <p:nvSpPr>
            <p:cNvPr id="28" name="Text Box 31"/>
            <p:cNvSpPr txBox="1">
              <a:spLocks noChangeArrowheads="1"/>
            </p:cNvSpPr>
            <p:nvPr/>
          </p:nvSpPr>
          <p:spPr bwMode="auto">
            <a:xfrm>
              <a:off x="2978150" y="923925"/>
              <a:ext cx="501650" cy="366713"/>
            </a:xfrm>
            <a:prstGeom prst="rect">
              <a:avLst/>
            </a:prstGeom>
            <a:noFill/>
            <a:ln w="9525">
              <a:noFill/>
              <a:miter lim="800000"/>
              <a:headEnd/>
              <a:tailEnd/>
            </a:ln>
            <a:effectLst/>
          </p:spPr>
          <p:txBody>
            <a:bodyPr wrap="none">
              <a:spAutoFit/>
            </a:bodyPr>
            <a:lstStyle/>
            <a:p>
              <a:r>
                <a:rPr lang="en-US">
                  <a:solidFill>
                    <a:schemeClr val="tx2"/>
                  </a:solidFill>
                </a:rPr>
                <a:t>.19</a:t>
              </a:r>
            </a:p>
          </p:txBody>
        </p:sp>
        <p:sp>
          <p:nvSpPr>
            <p:cNvPr id="29" name="Line 32"/>
            <p:cNvSpPr>
              <a:spLocks noChangeShapeType="1"/>
            </p:cNvSpPr>
            <p:nvPr/>
          </p:nvSpPr>
          <p:spPr bwMode="auto">
            <a:xfrm>
              <a:off x="3509963" y="1152525"/>
              <a:ext cx="379412" cy="0"/>
            </a:xfrm>
            <a:prstGeom prst="line">
              <a:avLst/>
            </a:prstGeom>
            <a:noFill/>
            <a:ln w="9525">
              <a:solidFill>
                <a:schemeClr val="tx1"/>
              </a:solidFill>
              <a:round/>
              <a:headEnd/>
              <a:tailEnd type="triangle" w="lg" len="lg"/>
            </a:ln>
            <a:effectLst/>
          </p:spPr>
          <p:txBody>
            <a:bodyPr/>
            <a:lstStyle/>
            <a:p>
              <a:endParaRPr lang="en-US"/>
            </a:p>
          </p:txBody>
        </p:sp>
        <p:sp>
          <p:nvSpPr>
            <p:cNvPr id="30" name="Text Box 33"/>
            <p:cNvSpPr txBox="1">
              <a:spLocks noChangeArrowheads="1"/>
            </p:cNvSpPr>
            <p:nvPr/>
          </p:nvSpPr>
          <p:spPr bwMode="auto">
            <a:xfrm>
              <a:off x="3889375" y="1835150"/>
              <a:ext cx="501650" cy="366713"/>
            </a:xfrm>
            <a:prstGeom prst="rect">
              <a:avLst/>
            </a:prstGeom>
            <a:noFill/>
            <a:ln w="9525">
              <a:noFill/>
              <a:miter lim="800000"/>
              <a:headEnd/>
              <a:tailEnd/>
            </a:ln>
            <a:effectLst/>
          </p:spPr>
          <p:txBody>
            <a:bodyPr wrap="none">
              <a:spAutoFit/>
            </a:bodyPr>
            <a:lstStyle/>
            <a:p>
              <a:r>
                <a:rPr lang="en-US">
                  <a:solidFill>
                    <a:schemeClr val="tx2"/>
                  </a:solidFill>
                </a:rPr>
                <a:t>.19</a:t>
              </a:r>
            </a:p>
          </p:txBody>
        </p:sp>
        <p:sp>
          <p:nvSpPr>
            <p:cNvPr id="31" name="Line 34"/>
            <p:cNvSpPr>
              <a:spLocks noChangeShapeType="1"/>
            </p:cNvSpPr>
            <p:nvPr/>
          </p:nvSpPr>
          <p:spPr bwMode="auto">
            <a:xfrm rot="16200000">
              <a:off x="3926682" y="1645444"/>
              <a:ext cx="379412" cy="0"/>
            </a:xfrm>
            <a:prstGeom prst="line">
              <a:avLst/>
            </a:prstGeom>
            <a:noFill/>
            <a:ln w="9525">
              <a:solidFill>
                <a:schemeClr val="tx1"/>
              </a:solidFill>
              <a:round/>
              <a:headEnd/>
              <a:tailEnd type="triangle" w="lg" len="lg"/>
            </a:ln>
            <a:effectLst/>
          </p:spPr>
          <p:txBody>
            <a:bodyPr/>
            <a:lstStyle/>
            <a:p>
              <a:endParaRPr lang="en-US"/>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dirty="0" smtClean="0">
                <a:solidFill>
                  <a:srgbClr val="FF0000"/>
                </a:solidFill>
              </a:rPr>
              <a:t>Learning an Action-Value Function: Q-Learning</a:t>
            </a:r>
            <a:endParaRPr lang="en-US" sz="3600"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Temporal difference removed the need for a model of transitions</a:t>
            </a:r>
          </a:p>
          <a:p>
            <a:r>
              <a:rPr lang="en-US" dirty="0" smtClean="0"/>
              <a:t>Q learning removes the need for a model of action selection</a:t>
            </a:r>
          </a:p>
          <a:p>
            <a:r>
              <a:rPr lang="en-US" dirty="0" smtClean="0"/>
              <a:t>Assigns value to action/state pairs, not just states</a:t>
            </a:r>
          </a:p>
          <a:p>
            <a:r>
              <a:rPr lang="en-US" dirty="0" smtClean="0"/>
              <a:t>These values are called Q-values Q(</a:t>
            </a:r>
            <a:r>
              <a:rPr lang="en-US" dirty="0" err="1" smtClean="0"/>
              <a:t>a,s</a:t>
            </a:r>
            <a:r>
              <a:rPr lang="en-US" dirty="0" smtClean="0"/>
              <a:t>)</a:t>
            </a:r>
          </a:p>
          <a:p>
            <a:pPr lvl="1"/>
            <a:r>
              <a:rPr lang="en-US" dirty="0" smtClean="0"/>
              <a:t>Q(</a:t>
            </a:r>
            <a:r>
              <a:rPr lang="en-US" dirty="0" err="1" smtClean="0"/>
              <a:t>a,s</a:t>
            </a:r>
            <a:r>
              <a:rPr lang="en-US" dirty="0" smtClean="0"/>
              <a:t>) = value of performing action a in state s</a:t>
            </a:r>
          </a:p>
          <a:p>
            <a:pPr lvl="1"/>
            <a:r>
              <a:rPr lang="en-US" dirty="0" smtClean="0"/>
              <a:t>Learn directly from observed transitions and rewards </a:t>
            </a:r>
          </a:p>
          <a:p>
            <a:pPr lvl="1"/>
            <a:r>
              <a:rPr lang="en-US" dirty="0" smtClean="0"/>
              <a:t>Model-free approach </a:t>
            </a:r>
          </a:p>
          <a:p>
            <a:r>
              <a:rPr lang="en-US" dirty="0" smtClean="0"/>
              <a:t>U(s) can be calculated as </a:t>
            </a:r>
            <a:r>
              <a:rPr lang="en-US" dirty="0" err="1" smtClean="0"/>
              <a:t>max</a:t>
            </a:r>
            <a:r>
              <a:rPr lang="en-US" baseline="-25000" dirty="0" err="1" smtClean="0"/>
              <a:t>a</a:t>
            </a:r>
            <a:r>
              <a:rPr lang="en-US" dirty="0" err="1" smtClean="0"/>
              <a:t>Q</a:t>
            </a:r>
            <a:r>
              <a:rPr lang="en-US" dirty="0" smtClean="0"/>
              <a:t>(</a:t>
            </a:r>
            <a:r>
              <a:rPr lang="en-US" dirty="0" err="1" smtClean="0"/>
              <a:t>s,a</a:t>
            </a:r>
            <a:r>
              <a:rPr lang="en-US" dirty="0" smtClean="0"/>
              <a:t>)</a:t>
            </a:r>
          </a:p>
          <a:p>
            <a:r>
              <a:rPr lang="en-US" dirty="0" smtClean="0"/>
              <a:t>TD-based Q learning</a:t>
            </a:r>
          </a:p>
          <a:p>
            <a:pPr lvl="1"/>
            <a:r>
              <a:rPr lang="en-US" dirty="0" smtClean="0"/>
              <a:t>When transition from state s to state s’</a:t>
            </a:r>
          </a:p>
          <a:p>
            <a:pPr lvl="1"/>
            <a:r>
              <a:rPr lang="en-US" dirty="0" smtClean="0"/>
              <a:t>  </a:t>
            </a:r>
          </a:p>
          <a:p>
            <a:endParaRPr lang="en-US" dirty="0"/>
          </a:p>
        </p:txBody>
      </p:sp>
      <p:pic>
        <p:nvPicPr>
          <p:cNvPr id="132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64508" y="6221447"/>
            <a:ext cx="7879492" cy="636553"/>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hlinkClick r:id="rId2"/>
              </a:rPr>
              <a:t>Q Learning on Grid World</a:t>
            </a:r>
            <a:r>
              <a:rPr lang="en-US" dirty="0" smtClean="0"/>
              <a:t> </a:t>
            </a:r>
          </a:p>
          <a:p>
            <a:r>
              <a:rPr lang="en-US" dirty="0" smtClean="0"/>
              <a:t>Numbers show Q-value for each action, arrows show optimal action </a:t>
            </a:r>
          </a:p>
          <a:p>
            <a:r>
              <a:rPr lang="en-US" dirty="0" smtClean="0"/>
              <a:t>Rewards of +10 at (9,8), +3 at (8,3), -5 at (4,5), -10 at (4,8) </a:t>
            </a:r>
          </a:p>
          <a:p>
            <a:r>
              <a:rPr lang="en-US" dirty="0" smtClean="0"/>
              <a:t>Probability 0.7 of moving in desired direction, 0.1 of moving in any of other three directions </a:t>
            </a:r>
          </a:p>
          <a:p>
            <a:r>
              <a:rPr lang="en-US" dirty="0" smtClean="0"/>
              <a:t>Bumping into a wall incurs a penalty of 1 (reward of -1) and agent does not move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NB Assumption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Assume that the attributes are independent with respect to the class. The result is</a:t>
            </a:r>
          </a:p>
          <a:p>
            <a:endParaRPr lang="en-US" dirty="0" smtClean="0"/>
          </a:p>
          <a:p>
            <a:endParaRPr lang="en-US" dirty="0" smtClean="0"/>
          </a:p>
          <a:p>
            <a:pPr>
              <a:buNone/>
            </a:pPr>
            <a:endParaRPr lang="en-US" dirty="0" smtClean="0"/>
          </a:p>
          <a:p>
            <a:r>
              <a:rPr lang="en-US" dirty="0" smtClean="0"/>
              <a:t>which yields the NBC</a:t>
            </a:r>
            <a:endParaRPr 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3" name="Object 1"/>
          <p:cNvGraphicFramePr>
            <a:graphicFrameLocks noChangeAspect="1"/>
          </p:cNvGraphicFramePr>
          <p:nvPr/>
        </p:nvGraphicFramePr>
        <p:xfrm>
          <a:off x="2438400" y="2895600"/>
          <a:ext cx="4635500" cy="762000"/>
        </p:xfrm>
        <a:graphic>
          <a:graphicData uri="http://schemas.openxmlformats.org/presentationml/2006/ole">
            <p:oleObj spid="_x0000_s23553" name="Equation" r:id="rId3" imgW="2082800" imgH="342900" progId="Equation.3">
              <p:embed/>
            </p:oleObj>
          </a:graphicData>
        </a:graphic>
      </p:graphicFrame>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5" name="Object 3"/>
          <p:cNvGraphicFramePr>
            <a:graphicFrameLocks noChangeAspect="1"/>
          </p:cNvGraphicFramePr>
          <p:nvPr/>
        </p:nvGraphicFramePr>
        <p:xfrm>
          <a:off x="2417763" y="5257800"/>
          <a:ext cx="3933825" cy="609600"/>
        </p:xfrm>
        <a:graphic>
          <a:graphicData uri="http://schemas.openxmlformats.org/presentationml/2006/ole">
            <p:oleObj spid="_x0000_s23555" name="Equation" r:id="rId4" imgW="2209680" imgH="342720" progId="Equation.3">
              <p:embed/>
            </p:oleObj>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TD-Gammon [</a:t>
            </a:r>
            <a:r>
              <a:rPr lang="en-US" dirty="0" err="1" smtClean="0"/>
              <a:t>Tesauro</a:t>
            </a:r>
            <a:r>
              <a:rPr lang="en-US" dirty="0" smtClean="0"/>
              <a:t>, 1995] </a:t>
            </a:r>
          </a:p>
          <a:p>
            <a:pPr lvl="1"/>
            <a:r>
              <a:rPr lang="en-US" dirty="0" smtClean="0"/>
              <a:t>Learn to play Backgammon </a:t>
            </a:r>
          </a:p>
          <a:p>
            <a:pPr lvl="1"/>
            <a:r>
              <a:rPr lang="en-US" dirty="0" smtClean="0"/>
              <a:t>Immediate reward </a:t>
            </a:r>
          </a:p>
          <a:p>
            <a:pPr lvl="2"/>
            <a:r>
              <a:rPr lang="en-US" dirty="0" smtClean="0"/>
              <a:t>+100 if win </a:t>
            </a:r>
          </a:p>
          <a:p>
            <a:pPr lvl="2"/>
            <a:r>
              <a:rPr lang="en-US" dirty="0" smtClean="0"/>
              <a:t>-100 if lose </a:t>
            </a:r>
          </a:p>
          <a:p>
            <a:pPr lvl="2"/>
            <a:r>
              <a:rPr lang="en-US" dirty="0" smtClean="0"/>
              <a:t>0 for all other states </a:t>
            </a:r>
          </a:p>
          <a:p>
            <a:pPr lvl="1"/>
            <a:r>
              <a:rPr lang="en-US" dirty="0" smtClean="0"/>
              <a:t>Trained by playing 1.5 million games against itself </a:t>
            </a:r>
          </a:p>
          <a:p>
            <a:pPr lvl="1"/>
            <a:r>
              <a:rPr lang="en-US" dirty="0" smtClean="0"/>
              <a:t>Now approximately equal to best human player </a:t>
            </a:r>
          </a:p>
          <a:p>
            <a:r>
              <a:rPr lang="en-US" dirty="0" smtClean="0">
                <a:hlinkClick r:id="rId2"/>
              </a:rPr>
              <a:t>More about TD-Gammon</a:t>
            </a:r>
            <a:endParaRPr lang="en-US" dirty="0" smtClean="0"/>
          </a:p>
          <a:p>
            <a:r>
              <a:rPr lang="en-US" dirty="0" smtClean="0">
                <a:hlinkClick r:id="rId3"/>
              </a:rPr>
              <a:t>Q-Learning applet</a:t>
            </a:r>
            <a:endParaRPr lang="en-US" dirty="0" smtClean="0"/>
          </a:p>
          <a:p>
            <a:r>
              <a:rPr lang="en-US" dirty="0" smtClean="0">
                <a:hlinkClick r:id="rId4"/>
              </a:rPr>
              <a:t>TD Learning applied to Tic </a:t>
            </a:r>
            <a:r>
              <a:rPr lang="en-US" dirty="0" err="1" smtClean="0">
                <a:hlinkClick r:id="rId4"/>
              </a:rPr>
              <a:t>Tac</a:t>
            </a:r>
            <a:r>
              <a:rPr lang="en-US" dirty="0" smtClean="0">
                <a:hlinkClick r:id="rId4"/>
              </a:rPr>
              <a:t> Toe</a:t>
            </a:r>
            <a:endParaRPr lang="en-US" dirty="0" smtClean="0"/>
          </a:p>
          <a:p>
            <a:r>
              <a:rPr lang="en-US" dirty="0" smtClean="0">
                <a:hlinkClick r:id="rId5"/>
              </a:rPr>
              <a:t>Move graphic robot across space</a:t>
            </a:r>
            <a:endParaRPr lang="en-US" dirty="0" smtClean="0"/>
          </a:p>
          <a:p>
            <a:r>
              <a:rPr lang="en-US" dirty="0" smtClean="0">
                <a:hlinkClick r:id="rId6"/>
              </a:rPr>
              <a:t>RL applied to channel allocation for cell phones</a:t>
            </a:r>
            <a:endParaRPr lang="en-US" dirty="0" smtClean="0"/>
          </a:p>
          <a:p>
            <a:r>
              <a:rPr lang="en-US" dirty="0" smtClean="0">
                <a:hlinkClick r:id="rId7"/>
              </a:rPr>
              <a:t>RL and robot soccer</a:t>
            </a:r>
            <a:r>
              <a:rPr lang="en-US" dirty="0" smtClean="0"/>
              <a:t> </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Subtleties and Ongoing Research</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Exploration vs. exploitation </a:t>
            </a:r>
          </a:p>
          <a:p>
            <a:r>
              <a:rPr lang="en-US" dirty="0" smtClean="0"/>
              <a:t>Scalability </a:t>
            </a:r>
          </a:p>
          <a:p>
            <a:r>
              <a:rPr lang="en-US" dirty="0" smtClean="0"/>
              <a:t>Generalize utilities from visited states to other states (inductive learning) </a:t>
            </a:r>
          </a:p>
          <a:p>
            <a:r>
              <a:rPr lang="en-US" dirty="0" smtClean="0"/>
              <a:t>Design optimal exploration strategies </a:t>
            </a:r>
          </a:p>
          <a:p>
            <a:r>
              <a:rPr lang="en-US" smtClean="0"/>
              <a:t>Extend to continuous actions, states </a:t>
            </a:r>
          </a:p>
          <a:p>
            <a:pPr>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Using NBC</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Training</a:t>
            </a:r>
          </a:p>
          <a:p>
            <a:pPr lvl="1"/>
            <a:r>
              <a:rPr lang="en-US" dirty="0" smtClean="0"/>
              <a:t>For each target value (class value) </a:t>
            </a:r>
            <a:r>
              <a:rPr lang="en-US" dirty="0" err="1" smtClean="0"/>
              <a:t>v</a:t>
            </a:r>
            <a:r>
              <a:rPr lang="en-US" baseline="-25000" dirty="0" err="1" smtClean="0"/>
              <a:t>j</a:t>
            </a:r>
            <a:r>
              <a:rPr lang="en-US" dirty="0" smtClean="0"/>
              <a:t> estimate P(</a:t>
            </a:r>
            <a:r>
              <a:rPr lang="en-US" dirty="0" err="1" smtClean="0"/>
              <a:t>v</a:t>
            </a:r>
            <a:r>
              <a:rPr lang="en-US" baseline="-25000" dirty="0" err="1" smtClean="0"/>
              <a:t>j</a:t>
            </a:r>
            <a:r>
              <a:rPr lang="en-US" dirty="0" smtClean="0"/>
              <a:t>)</a:t>
            </a:r>
          </a:p>
          <a:p>
            <a:r>
              <a:rPr lang="en-US" dirty="0" smtClean="0"/>
              <a:t>For each attribute value </a:t>
            </a:r>
            <a:r>
              <a:rPr lang="en-US" dirty="0" err="1" smtClean="0"/>
              <a:t>a</a:t>
            </a:r>
            <a:r>
              <a:rPr lang="en-US" baseline="-25000" dirty="0" err="1" smtClean="0"/>
              <a:t>i</a:t>
            </a:r>
            <a:r>
              <a:rPr lang="en-US" dirty="0" smtClean="0"/>
              <a:t> of each attribute a estimate P(</a:t>
            </a:r>
            <a:r>
              <a:rPr lang="en-US" dirty="0" err="1" smtClean="0"/>
              <a:t>a</a:t>
            </a:r>
            <a:r>
              <a:rPr lang="en-US" baseline="-25000" dirty="0" err="1" smtClean="0"/>
              <a:t>i</a:t>
            </a:r>
            <a:r>
              <a:rPr lang="en-US" dirty="0" err="1" smtClean="0"/>
              <a:t>|v</a:t>
            </a:r>
            <a:r>
              <a:rPr lang="en-US" baseline="-25000" dirty="0" err="1" smtClean="0"/>
              <a:t>j</a:t>
            </a:r>
            <a:r>
              <a:rPr lang="en-US" dirty="0" smtClean="0"/>
              <a:t>)</a:t>
            </a:r>
          </a:p>
          <a:p>
            <a:r>
              <a:rPr lang="en-US" dirty="0" smtClean="0"/>
              <a:t>Classify new instance </a:t>
            </a: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81" name="Object 5"/>
          <p:cNvGraphicFramePr>
            <a:graphicFrameLocks noChangeAspect="1"/>
          </p:cNvGraphicFramePr>
          <p:nvPr/>
        </p:nvGraphicFramePr>
        <p:xfrm>
          <a:off x="2122488" y="4572000"/>
          <a:ext cx="4540250" cy="762000"/>
        </p:xfrm>
        <a:graphic>
          <a:graphicData uri="http://schemas.openxmlformats.org/presentationml/2006/ole">
            <p:oleObj spid="_x0000_s24581" name="Equation" r:id="rId3" imgW="2209680" imgH="36828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solidFill>
                  <a:srgbClr val="FF0000"/>
                </a:solidFill>
              </a:rPr>
              <a:t>PlayTennis</a:t>
            </a:r>
            <a:r>
              <a:rPr lang="en-US" smtClean="0">
                <a:solidFill>
                  <a:srgbClr val="FF0000"/>
                </a:solidFill>
              </a:rPr>
              <a:t> Training </a:t>
            </a:r>
            <a:r>
              <a:rPr lang="en-US" dirty="0" smtClean="0">
                <a:solidFill>
                  <a:srgbClr val="FF0000"/>
                </a:solidFill>
              </a:rPr>
              <a:t>Examples</a:t>
            </a:r>
            <a:endParaRPr lang="en-US" dirty="0">
              <a:solidFill>
                <a:srgbClr val="FF0000"/>
              </a:solidFill>
            </a:endParaRPr>
          </a:p>
        </p:txBody>
      </p:sp>
      <p:graphicFrame>
        <p:nvGraphicFramePr>
          <p:cNvPr id="4" name="Table 3"/>
          <p:cNvGraphicFramePr>
            <a:graphicFrameLocks noGrp="1"/>
          </p:cNvGraphicFramePr>
          <p:nvPr/>
        </p:nvGraphicFramePr>
        <p:xfrm>
          <a:off x="838200" y="1026160"/>
          <a:ext cx="7620000" cy="5562600"/>
        </p:xfrm>
        <a:graphic>
          <a:graphicData uri="http://schemas.openxmlformats.org/drawingml/2006/table">
            <a:tbl>
              <a:tblPr firstRow="1" bandRow="1">
                <a:tableStyleId>{7DF18680-E054-41AD-8BC1-D1AEF772440D}</a:tableStyleId>
              </a:tblPr>
              <a:tblGrid>
                <a:gridCol w="838200"/>
                <a:gridCol w="1371600"/>
                <a:gridCol w="1600200"/>
                <a:gridCol w="1270000"/>
                <a:gridCol w="1270000"/>
                <a:gridCol w="1270000"/>
              </a:tblGrid>
              <a:tr h="370840">
                <a:tc>
                  <a:txBody>
                    <a:bodyPr/>
                    <a:lstStyle/>
                    <a:p>
                      <a:pPr algn="ctr"/>
                      <a:r>
                        <a:rPr lang="en-US"/>
                        <a:t>Day</a:t>
                      </a:r>
                    </a:p>
                  </a:txBody>
                  <a:tcPr anchor="ctr"/>
                </a:tc>
                <a:tc>
                  <a:txBody>
                    <a:bodyPr/>
                    <a:lstStyle/>
                    <a:p>
                      <a:pPr algn="ctr"/>
                      <a:r>
                        <a:rPr lang="en-US"/>
                        <a:t>Outlook</a:t>
                      </a:r>
                    </a:p>
                  </a:txBody>
                  <a:tcPr anchor="ctr"/>
                </a:tc>
                <a:tc>
                  <a:txBody>
                    <a:bodyPr/>
                    <a:lstStyle/>
                    <a:p>
                      <a:pPr algn="ctr"/>
                      <a:r>
                        <a:rPr lang="en-US"/>
                        <a:t>Temperature</a:t>
                      </a:r>
                    </a:p>
                  </a:txBody>
                  <a:tcPr anchor="ctr"/>
                </a:tc>
                <a:tc>
                  <a:txBody>
                    <a:bodyPr/>
                    <a:lstStyle/>
                    <a:p>
                      <a:pPr algn="ctr"/>
                      <a:r>
                        <a:rPr lang="en-US"/>
                        <a:t>Humidity</a:t>
                      </a:r>
                    </a:p>
                  </a:txBody>
                  <a:tcPr anchor="ctr"/>
                </a:tc>
                <a:tc>
                  <a:txBody>
                    <a:bodyPr/>
                    <a:lstStyle/>
                    <a:p>
                      <a:pPr algn="ctr"/>
                      <a:r>
                        <a:rPr lang="en-US"/>
                        <a:t>Wind</a:t>
                      </a:r>
                    </a:p>
                  </a:txBody>
                  <a:tcPr anchor="ctr"/>
                </a:tc>
                <a:tc>
                  <a:txBody>
                    <a:bodyPr/>
                    <a:lstStyle/>
                    <a:p>
                      <a:pPr algn="ctr"/>
                      <a:r>
                        <a:rPr lang="en-US"/>
                        <a:t>PlayTennis</a:t>
                      </a:r>
                    </a:p>
                  </a:txBody>
                  <a:tcPr anchor="ctr"/>
                </a:tc>
              </a:tr>
              <a:tr h="370840">
                <a:tc>
                  <a:txBody>
                    <a:bodyPr/>
                    <a:lstStyle/>
                    <a:p>
                      <a:pPr algn="ctr"/>
                      <a:r>
                        <a:rPr lang="en-US"/>
                        <a:t>D1</a:t>
                      </a:r>
                    </a:p>
                  </a:txBody>
                  <a:tcPr anchor="ctr"/>
                </a:tc>
                <a:tc>
                  <a:txBody>
                    <a:bodyPr/>
                    <a:lstStyle/>
                    <a:p>
                      <a:pPr algn="ctr"/>
                      <a:r>
                        <a:rPr lang="en-US"/>
                        <a:t>Sunny</a:t>
                      </a:r>
                    </a:p>
                  </a:txBody>
                  <a:tcPr anchor="ctr"/>
                </a:tc>
                <a:tc>
                  <a:txBody>
                    <a:bodyPr/>
                    <a:lstStyle/>
                    <a:p>
                      <a:pPr algn="ctr"/>
                      <a:r>
                        <a:rPr lang="en-US"/>
                        <a:t>Hot</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No</a:t>
                      </a:r>
                    </a:p>
                  </a:txBody>
                  <a:tcPr anchor="ctr"/>
                </a:tc>
              </a:tr>
              <a:tr h="370840">
                <a:tc>
                  <a:txBody>
                    <a:bodyPr/>
                    <a:lstStyle/>
                    <a:p>
                      <a:pPr algn="ctr"/>
                      <a:r>
                        <a:rPr lang="en-US"/>
                        <a:t>D2</a:t>
                      </a:r>
                    </a:p>
                  </a:txBody>
                  <a:tcPr anchor="ctr"/>
                </a:tc>
                <a:tc>
                  <a:txBody>
                    <a:bodyPr/>
                    <a:lstStyle/>
                    <a:p>
                      <a:pPr algn="ctr"/>
                      <a:r>
                        <a:rPr lang="en-US"/>
                        <a:t>Sunny</a:t>
                      </a:r>
                    </a:p>
                  </a:txBody>
                  <a:tcPr anchor="ctr"/>
                </a:tc>
                <a:tc>
                  <a:txBody>
                    <a:bodyPr/>
                    <a:lstStyle/>
                    <a:p>
                      <a:pPr algn="ctr"/>
                      <a:r>
                        <a:rPr lang="en-US"/>
                        <a:t>Hot</a:t>
                      </a:r>
                    </a:p>
                  </a:txBody>
                  <a:tcPr anchor="ctr"/>
                </a:tc>
                <a:tc>
                  <a:txBody>
                    <a:bodyPr/>
                    <a:lstStyle/>
                    <a:p>
                      <a:pPr algn="ctr"/>
                      <a:r>
                        <a:rPr lang="en-US"/>
                        <a:t>High</a:t>
                      </a:r>
                    </a:p>
                  </a:txBody>
                  <a:tcPr anchor="ctr"/>
                </a:tc>
                <a:tc>
                  <a:txBody>
                    <a:bodyPr/>
                    <a:lstStyle/>
                    <a:p>
                      <a:pPr algn="ctr"/>
                      <a:r>
                        <a:rPr lang="en-US"/>
                        <a:t>Strong</a:t>
                      </a:r>
                    </a:p>
                  </a:txBody>
                  <a:tcPr anchor="ctr"/>
                </a:tc>
                <a:tc>
                  <a:txBody>
                    <a:bodyPr/>
                    <a:lstStyle/>
                    <a:p>
                      <a:pPr algn="ctr"/>
                      <a:r>
                        <a:rPr lang="en-US"/>
                        <a:t>No</a:t>
                      </a:r>
                    </a:p>
                  </a:txBody>
                  <a:tcPr anchor="ctr"/>
                </a:tc>
              </a:tr>
              <a:tr h="370840">
                <a:tc>
                  <a:txBody>
                    <a:bodyPr/>
                    <a:lstStyle/>
                    <a:p>
                      <a:pPr algn="ctr"/>
                      <a:r>
                        <a:rPr lang="en-US"/>
                        <a:t>D3</a:t>
                      </a:r>
                    </a:p>
                  </a:txBody>
                  <a:tcPr anchor="ctr"/>
                </a:tc>
                <a:tc>
                  <a:txBody>
                    <a:bodyPr/>
                    <a:lstStyle/>
                    <a:p>
                      <a:pPr algn="ctr"/>
                      <a:r>
                        <a:rPr lang="en-US"/>
                        <a:t>Overcast</a:t>
                      </a:r>
                    </a:p>
                  </a:txBody>
                  <a:tcPr anchor="ctr"/>
                </a:tc>
                <a:tc>
                  <a:txBody>
                    <a:bodyPr/>
                    <a:lstStyle/>
                    <a:p>
                      <a:pPr algn="ctr"/>
                      <a:r>
                        <a:rPr lang="en-US"/>
                        <a:t>Hot</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D4</a:t>
                      </a:r>
                    </a:p>
                  </a:txBody>
                  <a:tcPr anchor="ctr"/>
                </a:tc>
                <a:tc>
                  <a:txBody>
                    <a:bodyPr/>
                    <a:lstStyle/>
                    <a:p>
                      <a:pPr algn="ctr"/>
                      <a:r>
                        <a:rPr lang="en-US"/>
                        <a:t>Rain</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D5</a:t>
                      </a:r>
                    </a:p>
                  </a:txBody>
                  <a:tcPr anchor="ctr"/>
                </a:tc>
                <a:tc>
                  <a:txBody>
                    <a:bodyPr/>
                    <a:lstStyle/>
                    <a:p>
                      <a:pPr algn="ctr"/>
                      <a:r>
                        <a:rPr lang="en-US"/>
                        <a:t>Rain</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D6</a:t>
                      </a:r>
                    </a:p>
                  </a:txBody>
                  <a:tcPr anchor="ctr"/>
                </a:tc>
                <a:tc>
                  <a:txBody>
                    <a:bodyPr/>
                    <a:lstStyle/>
                    <a:p>
                      <a:pPr algn="ctr"/>
                      <a:r>
                        <a:rPr lang="en-US"/>
                        <a:t>Rain</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Strong</a:t>
                      </a:r>
                    </a:p>
                  </a:txBody>
                  <a:tcPr anchor="ctr"/>
                </a:tc>
                <a:tc>
                  <a:txBody>
                    <a:bodyPr/>
                    <a:lstStyle/>
                    <a:p>
                      <a:pPr algn="ctr"/>
                      <a:r>
                        <a:rPr lang="en-US"/>
                        <a:t>No</a:t>
                      </a:r>
                    </a:p>
                  </a:txBody>
                  <a:tcPr anchor="ctr"/>
                </a:tc>
              </a:tr>
              <a:tr h="370840">
                <a:tc>
                  <a:txBody>
                    <a:bodyPr/>
                    <a:lstStyle/>
                    <a:p>
                      <a:pPr algn="ctr"/>
                      <a:r>
                        <a:rPr lang="en-US"/>
                        <a:t>D7</a:t>
                      </a:r>
                    </a:p>
                  </a:txBody>
                  <a:tcPr anchor="ctr"/>
                </a:tc>
                <a:tc>
                  <a:txBody>
                    <a:bodyPr/>
                    <a:lstStyle/>
                    <a:p>
                      <a:pPr algn="ctr"/>
                      <a:r>
                        <a:rPr lang="en-US"/>
                        <a:t>Overcast</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Strong</a:t>
                      </a:r>
                    </a:p>
                  </a:txBody>
                  <a:tcPr anchor="ctr"/>
                </a:tc>
                <a:tc>
                  <a:txBody>
                    <a:bodyPr/>
                    <a:lstStyle/>
                    <a:p>
                      <a:pPr algn="ctr"/>
                      <a:r>
                        <a:rPr lang="en-US" dirty="0"/>
                        <a:t>Yes</a:t>
                      </a:r>
                    </a:p>
                  </a:txBody>
                  <a:tcPr anchor="ctr"/>
                </a:tc>
              </a:tr>
              <a:tr h="370840">
                <a:tc>
                  <a:txBody>
                    <a:bodyPr/>
                    <a:lstStyle/>
                    <a:p>
                      <a:pPr algn="ctr"/>
                      <a:r>
                        <a:rPr lang="en-US"/>
                        <a:t>D8</a:t>
                      </a:r>
                    </a:p>
                  </a:txBody>
                  <a:tcPr anchor="ctr"/>
                </a:tc>
                <a:tc>
                  <a:txBody>
                    <a:bodyPr/>
                    <a:lstStyle/>
                    <a:p>
                      <a:pPr algn="ctr"/>
                      <a:r>
                        <a:rPr lang="en-US"/>
                        <a:t>Sunny</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No</a:t>
                      </a:r>
                    </a:p>
                  </a:txBody>
                  <a:tcPr anchor="ctr"/>
                </a:tc>
              </a:tr>
              <a:tr h="370840">
                <a:tc>
                  <a:txBody>
                    <a:bodyPr/>
                    <a:lstStyle/>
                    <a:p>
                      <a:pPr algn="ctr"/>
                      <a:r>
                        <a:rPr lang="en-US"/>
                        <a:t>D9</a:t>
                      </a:r>
                    </a:p>
                  </a:txBody>
                  <a:tcPr anchor="ctr"/>
                </a:tc>
                <a:tc>
                  <a:txBody>
                    <a:bodyPr/>
                    <a:lstStyle/>
                    <a:p>
                      <a:pPr algn="ctr"/>
                      <a:r>
                        <a:rPr lang="en-US"/>
                        <a:t>Sunny</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D10</a:t>
                      </a:r>
                    </a:p>
                  </a:txBody>
                  <a:tcPr anchor="ctr"/>
                </a:tc>
                <a:tc>
                  <a:txBody>
                    <a:bodyPr/>
                    <a:lstStyle/>
                    <a:p>
                      <a:pPr algn="ctr"/>
                      <a:r>
                        <a:rPr lang="en-US"/>
                        <a:t>Rain</a:t>
                      </a:r>
                    </a:p>
                  </a:txBody>
                  <a:tcPr anchor="ctr"/>
                </a:tc>
                <a:tc>
                  <a:txBody>
                    <a:bodyPr/>
                    <a:lstStyle/>
                    <a:p>
                      <a:pPr algn="ctr"/>
                      <a:r>
                        <a:rPr lang="en-US"/>
                        <a:t>Mild</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D11</a:t>
                      </a:r>
                    </a:p>
                  </a:txBody>
                  <a:tcPr anchor="ctr"/>
                </a:tc>
                <a:tc>
                  <a:txBody>
                    <a:bodyPr/>
                    <a:lstStyle/>
                    <a:p>
                      <a:pPr algn="ctr"/>
                      <a:r>
                        <a:rPr lang="en-US"/>
                        <a:t>Sunny</a:t>
                      </a:r>
                    </a:p>
                  </a:txBody>
                  <a:tcPr anchor="ctr"/>
                </a:tc>
                <a:tc>
                  <a:txBody>
                    <a:bodyPr/>
                    <a:lstStyle/>
                    <a:p>
                      <a:pPr algn="ctr"/>
                      <a:r>
                        <a:rPr lang="en-US"/>
                        <a:t>Mild</a:t>
                      </a:r>
                    </a:p>
                  </a:txBody>
                  <a:tcPr anchor="ctr"/>
                </a:tc>
                <a:tc>
                  <a:txBody>
                    <a:bodyPr/>
                    <a:lstStyle/>
                    <a:p>
                      <a:pPr algn="ctr"/>
                      <a:r>
                        <a:rPr lang="en-US"/>
                        <a:t>Normal</a:t>
                      </a:r>
                    </a:p>
                  </a:txBody>
                  <a:tcPr anchor="ctr"/>
                </a:tc>
                <a:tc>
                  <a:txBody>
                    <a:bodyPr/>
                    <a:lstStyle/>
                    <a:p>
                      <a:pPr algn="ctr"/>
                      <a:r>
                        <a:rPr lang="en-US"/>
                        <a:t>Strong</a:t>
                      </a:r>
                    </a:p>
                  </a:txBody>
                  <a:tcPr anchor="ctr"/>
                </a:tc>
                <a:tc>
                  <a:txBody>
                    <a:bodyPr/>
                    <a:lstStyle/>
                    <a:p>
                      <a:pPr algn="ctr"/>
                      <a:r>
                        <a:rPr lang="en-US"/>
                        <a:t>Yes</a:t>
                      </a:r>
                    </a:p>
                  </a:txBody>
                  <a:tcPr anchor="ctr"/>
                </a:tc>
              </a:tr>
              <a:tr h="370840">
                <a:tc>
                  <a:txBody>
                    <a:bodyPr/>
                    <a:lstStyle/>
                    <a:p>
                      <a:pPr algn="ctr"/>
                      <a:r>
                        <a:rPr lang="en-US"/>
                        <a:t>D12</a:t>
                      </a:r>
                    </a:p>
                  </a:txBody>
                  <a:tcPr anchor="ctr"/>
                </a:tc>
                <a:tc>
                  <a:txBody>
                    <a:bodyPr/>
                    <a:lstStyle/>
                    <a:p>
                      <a:pPr algn="ctr"/>
                      <a:r>
                        <a:rPr lang="en-US"/>
                        <a:t>Overcast</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Strong</a:t>
                      </a:r>
                    </a:p>
                  </a:txBody>
                  <a:tcPr anchor="ctr"/>
                </a:tc>
                <a:tc>
                  <a:txBody>
                    <a:bodyPr/>
                    <a:lstStyle/>
                    <a:p>
                      <a:pPr algn="ctr"/>
                      <a:r>
                        <a:rPr lang="en-US"/>
                        <a:t>Yes</a:t>
                      </a:r>
                    </a:p>
                  </a:txBody>
                  <a:tcPr anchor="ctr"/>
                </a:tc>
              </a:tr>
              <a:tr h="370840">
                <a:tc>
                  <a:txBody>
                    <a:bodyPr/>
                    <a:lstStyle/>
                    <a:p>
                      <a:pPr algn="ctr"/>
                      <a:r>
                        <a:rPr lang="en-US"/>
                        <a:t>D13</a:t>
                      </a:r>
                    </a:p>
                  </a:txBody>
                  <a:tcPr anchor="ctr"/>
                </a:tc>
                <a:tc>
                  <a:txBody>
                    <a:bodyPr/>
                    <a:lstStyle/>
                    <a:p>
                      <a:pPr algn="ctr"/>
                      <a:r>
                        <a:rPr lang="en-US"/>
                        <a:t>Overcast</a:t>
                      </a:r>
                    </a:p>
                  </a:txBody>
                  <a:tcPr anchor="ctr"/>
                </a:tc>
                <a:tc>
                  <a:txBody>
                    <a:bodyPr/>
                    <a:lstStyle/>
                    <a:p>
                      <a:pPr algn="ctr"/>
                      <a:r>
                        <a:rPr lang="en-US"/>
                        <a:t>Hot</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D14</a:t>
                      </a:r>
                    </a:p>
                  </a:txBody>
                  <a:tcPr anchor="ctr"/>
                </a:tc>
                <a:tc>
                  <a:txBody>
                    <a:bodyPr/>
                    <a:lstStyle/>
                    <a:p>
                      <a:pPr algn="ctr"/>
                      <a:r>
                        <a:rPr lang="en-US"/>
                        <a:t>Rain</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Strong</a:t>
                      </a:r>
                    </a:p>
                  </a:txBody>
                  <a:tcPr anchor="ctr"/>
                </a:tc>
                <a:tc>
                  <a:txBody>
                    <a:bodyPr/>
                    <a:lstStyle/>
                    <a:p>
                      <a:pPr algn="ctr"/>
                      <a:r>
                        <a:rPr lang="en-US" dirty="0"/>
                        <a:t>No</a:t>
                      </a: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PlayTennis</a:t>
            </a:r>
            <a:r>
              <a:rPr lang="en-US" dirty="0" smtClean="0">
                <a:solidFill>
                  <a:srgbClr val="FF0000"/>
                </a:solidFill>
              </a:rPr>
              <a:t> Example</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Target values are Yes and No </a:t>
            </a:r>
          </a:p>
          <a:p>
            <a:r>
              <a:rPr lang="en-US" dirty="0" smtClean="0"/>
              <a:t>Assume examples 1-12 comprise training data </a:t>
            </a:r>
          </a:p>
          <a:p>
            <a:r>
              <a:rPr lang="en-US" dirty="0" smtClean="0"/>
              <a:t>P(Yes) = 8/12, P(No) = 4/12 </a:t>
            </a:r>
          </a:p>
          <a:p>
            <a:r>
              <a:rPr lang="en-US" dirty="0" smtClean="0"/>
              <a:t>Now we want to determine class for example 13 (Outlook=Overcast, Temperature=Hot, Humidity=Normal, Wind=Weak) </a:t>
            </a:r>
          </a:p>
          <a:p>
            <a:r>
              <a:rPr lang="en-US" dirty="0" smtClean="0"/>
              <a:t>Determine which value is larger </a:t>
            </a:r>
          </a:p>
          <a:p>
            <a:r>
              <a:rPr lang="en-US" dirty="0" smtClean="0"/>
              <a:t>P(Yes)*P(</a:t>
            </a:r>
            <a:r>
              <a:rPr lang="en-US" dirty="0" err="1" smtClean="0"/>
              <a:t>Overcast|Yes</a:t>
            </a:r>
            <a:r>
              <a:rPr lang="en-US" dirty="0" smtClean="0"/>
              <a:t>)*P(</a:t>
            </a:r>
            <a:r>
              <a:rPr lang="en-US" dirty="0" err="1" smtClean="0"/>
              <a:t>Hot|Yes</a:t>
            </a:r>
            <a:r>
              <a:rPr lang="en-US" dirty="0" smtClean="0"/>
              <a:t>)*P(</a:t>
            </a:r>
            <a:r>
              <a:rPr lang="en-US" dirty="0" err="1" smtClean="0"/>
              <a:t>Normal|Yes</a:t>
            </a:r>
            <a:r>
              <a:rPr lang="en-US" dirty="0" smtClean="0"/>
              <a:t>)*P(</a:t>
            </a:r>
            <a:r>
              <a:rPr lang="en-US" dirty="0" err="1" smtClean="0"/>
              <a:t>Weak|Yes</a:t>
            </a:r>
            <a:r>
              <a:rPr lang="en-US" dirty="0" smtClean="0"/>
              <a:t>) </a:t>
            </a:r>
          </a:p>
          <a:p>
            <a:pPr>
              <a:buNone/>
            </a:pPr>
            <a:r>
              <a:rPr lang="en-US" dirty="0" smtClean="0"/>
              <a:t>	= 8/12 * 2/8 * 1/8 * 5/8 * 5/8 = 0.00814 </a:t>
            </a:r>
          </a:p>
          <a:p>
            <a:r>
              <a:rPr lang="en-US" dirty="0" smtClean="0"/>
              <a:t>P(No)*P(</a:t>
            </a:r>
            <a:r>
              <a:rPr lang="en-US" dirty="0" err="1" smtClean="0"/>
              <a:t>Overcast|No</a:t>
            </a:r>
            <a:r>
              <a:rPr lang="en-US" dirty="0" smtClean="0"/>
              <a:t>)*P(</a:t>
            </a:r>
            <a:r>
              <a:rPr lang="en-US" dirty="0" err="1" smtClean="0"/>
              <a:t>Hot|No</a:t>
            </a:r>
            <a:r>
              <a:rPr lang="en-US" dirty="0" smtClean="0"/>
              <a:t>)*P(</a:t>
            </a:r>
            <a:r>
              <a:rPr lang="en-US" dirty="0" err="1" smtClean="0"/>
              <a:t>Normal|No</a:t>
            </a:r>
            <a:r>
              <a:rPr lang="en-US" dirty="0" smtClean="0"/>
              <a:t>)*P(</a:t>
            </a:r>
            <a:r>
              <a:rPr lang="en-US" dirty="0" err="1" smtClean="0"/>
              <a:t>Weak|No</a:t>
            </a:r>
            <a:r>
              <a:rPr lang="en-US" dirty="0" smtClean="0"/>
              <a:t>) </a:t>
            </a:r>
          </a:p>
          <a:p>
            <a:pPr>
              <a:buNone/>
            </a:pPr>
            <a:r>
              <a:rPr lang="en-US" dirty="0" smtClean="0"/>
              <a:t>	= 4/12 * 0 * 2/4 * 1/4 * 2/4 = 0.0 </a:t>
            </a:r>
          </a:p>
          <a:p>
            <a:r>
              <a:rPr lang="en-US" dirty="0" smtClean="0"/>
              <a:t>Answer is Yes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NBC Subtleties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Conditional independence is often violated...</a:t>
            </a:r>
          </a:p>
          <a:p>
            <a:pPr lvl="1"/>
            <a:r>
              <a:rPr lang="en-US" dirty="0" smtClean="0"/>
              <a:t>...but it works surprisingly well anyway. We do not need the actual probability, just the class that yields the largest value. </a:t>
            </a:r>
          </a:p>
          <a:p>
            <a:r>
              <a:rPr lang="en-US" dirty="0" smtClean="0"/>
              <a:t>Some attribute values may not appear in any training examples.</a:t>
            </a:r>
          </a:p>
          <a:p>
            <a:pPr lvl="1"/>
            <a:r>
              <a:rPr lang="en-US" dirty="0" smtClean="0"/>
              <a:t>Use small non-zero value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NBC For Text Classification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Uses </a:t>
            </a:r>
          </a:p>
          <a:p>
            <a:pPr lvl="1"/>
            <a:r>
              <a:rPr lang="en-US" dirty="0" smtClean="0"/>
              <a:t>Filter spam </a:t>
            </a:r>
          </a:p>
          <a:p>
            <a:pPr lvl="1"/>
            <a:r>
              <a:rPr lang="en-US" dirty="0" smtClean="0"/>
              <a:t>Classify web pages by topic </a:t>
            </a:r>
          </a:p>
          <a:p>
            <a:pPr lvl="1"/>
            <a:r>
              <a:rPr lang="en-US" dirty="0" smtClean="0"/>
              <a:t>Categorize email </a:t>
            </a:r>
          </a:p>
          <a:p>
            <a:r>
              <a:rPr lang="en-US" dirty="0" smtClean="0"/>
              <a:t>NBC is very effective for this application. </a:t>
            </a:r>
          </a:p>
          <a:p>
            <a:r>
              <a:rPr lang="en-US" dirty="0" smtClean="0"/>
              <a:t>What attributes shall we use? </a:t>
            </a:r>
          </a:p>
          <a:p>
            <a:r>
              <a:rPr lang="en-US" dirty="0" smtClean="0"/>
              <a:t>Do we care about word position? </a:t>
            </a:r>
          </a:p>
          <a:p>
            <a:r>
              <a:rPr lang="en-US" dirty="0" err="1" smtClean="0"/>
              <a:t>Joachims</a:t>
            </a:r>
            <a:r>
              <a:rPr lang="en-US" dirty="0" smtClean="0"/>
              <a:t> performed experiment with 20 newsgroups, 1000 articles per class, 2/3 training 1/3 testing, achieved 89% accuracy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Prediction Problems</a:t>
            </a:r>
            <a:endParaRPr lang="en-US" dirty="0">
              <a:solidFill>
                <a:srgbClr val="FF0000"/>
              </a:solidFill>
            </a:endParaRPr>
          </a:p>
        </p:txBody>
      </p:sp>
      <p:sp>
        <p:nvSpPr>
          <p:cNvPr id="3" name="Content Placeholder 2"/>
          <p:cNvSpPr>
            <a:spLocks noGrp="1"/>
          </p:cNvSpPr>
          <p:nvPr>
            <p:ph idx="1"/>
          </p:nvPr>
        </p:nvSpPr>
        <p:spPr>
          <a:xfrm>
            <a:off x="457200" y="1600201"/>
            <a:ext cx="8229600" cy="990600"/>
          </a:xfrm>
        </p:spPr>
        <p:txBody>
          <a:bodyPr/>
          <a:lstStyle/>
          <a:p>
            <a:r>
              <a:rPr lang="en-US" dirty="0" smtClean="0"/>
              <a:t>Customer purchase behavior</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533400" y="3657600"/>
            <a:ext cx="7738791" cy="21955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Prediction Problems</a:t>
            </a:r>
            <a:endParaRPr lang="en-US" dirty="0">
              <a:solidFill>
                <a:srgbClr val="FF0000"/>
              </a:solidFill>
            </a:endParaRPr>
          </a:p>
        </p:txBody>
      </p:sp>
      <p:sp>
        <p:nvSpPr>
          <p:cNvPr id="3" name="Content Placeholder 2"/>
          <p:cNvSpPr>
            <a:spLocks noGrp="1"/>
          </p:cNvSpPr>
          <p:nvPr>
            <p:ph idx="1"/>
          </p:nvPr>
        </p:nvSpPr>
        <p:spPr>
          <a:xfrm>
            <a:off x="457200" y="1600201"/>
            <a:ext cx="8229600" cy="990600"/>
          </a:xfrm>
        </p:spPr>
        <p:txBody>
          <a:bodyPr/>
          <a:lstStyle/>
          <a:p>
            <a:r>
              <a:rPr lang="en-US" dirty="0" smtClean="0"/>
              <a:t>Customer retention</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533400" y="3657600"/>
            <a:ext cx="7738791" cy="219551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Prediction Problems</a:t>
            </a:r>
            <a:endParaRPr lang="en-US" dirty="0">
              <a:solidFill>
                <a:srgbClr val="FF0000"/>
              </a:solidFill>
            </a:endParaRPr>
          </a:p>
        </p:txBody>
      </p:sp>
      <p:pic>
        <p:nvPicPr>
          <p:cNvPr id="26626" name="Picture 2"/>
          <p:cNvPicPr>
            <a:picLocks noChangeAspect="1" noChangeArrowheads="1"/>
          </p:cNvPicPr>
          <p:nvPr/>
        </p:nvPicPr>
        <p:blipFill>
          <a:blip r:embed="rId2" cstate="print"/>
          <a:srcRect/>
          <a:stretch>
            <a:fillRect/>
          </a:stretch>
        </p:blipFill>
        <p:spPr bwMode="auto">
          <a:xfrm>
            <a:off x="609600" y="3429000"/>
            <a:ext cx="7876025" cy="211931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Machine Learning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What is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FF0000"/>
                </a:solidFill>
              </a:rPr>
              <a:t>Prediction Problems</a:t>
            </a:r>
            <a:endParaRPr lang="en-US" dirty="0">
              <a:solidFill>
                <a:srgbClr val="FF0000"/>
              </a:solidFill>
            </a:endParaRPr>
          </a:p>
        </p:txBody>
      </p:sp>
      <p:sp>
        <p:nvSpPr>
          <p:cNvPr id="3" name="Content Placeholder 2"/>
          <p:cNvSpPr>
            <a:spLocks noGrp="1"/>
          </p:cNvSpPr>
          <p:nvPr>
            <p:ph idx="1"/>
          </p:nvPr>
        </p:nvSpPr>
        <p:spPr>
          <a:xfrm>
            <a:off x="0" y="838200"/>
            <a:ext cx="8229600" cy="762000"/>
          </a:xfrm>
        </p:spPr>
        <p:txBody>
          <a:bodyPr/>
          <a:lstStyle/>
          <a:p>
            <a:r>
              <a:rPr lang="en-US" dirty="0" smtClean="0"/>
              <a:t>Problems too difficult to program by hand </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0" y="1428750"/>
            <a:ext cx="4552950" cy="542925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cstate="print"/>
          <a:srcRect/>
          <a:stretch>
            <a:fillRect/>
          </a:stretch>
        </p:blipFill>
        <p:spPr bwMode="auto">
          <a:xfrm>
            <a:off x="4464727" y="3352800"/>
            <a:ext cx="4679272" cy="3505200"/>
          </a:xfrm>
          <a:prstGeom prst="rect">
            <a:avLst/>
          </a:prstGeom>
          <a:noFill/>
          <a:ln w="9525">
            <a:noFill/>
            <a:miter lim="800000"/>
            <a:headEnd/>
            <a:tailEnd/>
          </a:ln>
          <a:effectLst/>
        </p:spPr>
      </p:pic>
      <p:pic>
        <p:nvPicPr>
          <p:cNvPr id="27652" name="Picture 4"/>
          <p:cNvPicPr>
            <a:picLocks noChangeAspect="1" noChangeArrowheads="1"/>
          </p:cNvPicPr>
          <p:nvPr/>
        </p:nvPicPr>
        <p:blipFill>
          <a:blip r:embed="rId4" cstate="print"/>
          <a:srcRect/>
          <a:stretch>
            <a:fillRect/>
          </a:stretch>
        </p:blipFill>
        <p:spPr bwMode="auto">
          <a:xfrm>
            <a:off x="6248400" y="1676400"/>
            <a:ext cx="2133600" cy="1600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mb1.avi">
            <a:hlinkClick r:id="" action="ppaction://media"/>
          </p:cNvPr>
          <p:cNvPicPr>
            <a:picLocks noRot="1" noChangeAspect="1"/>
          </p:cNvPicPr>
          <p:nvPr>
            <a:videoFile r:link="rId1"/>
          </p:nvPr>
        </p:nvPicPr>
        <p:blipFill>
          <a:blip r:embed="rId4" cstate="print"/>
          <a:stretch>
            <a:fillRect/>
          </a:stretch>
        </p:blipFill>
        <p:spPr>
          <a:xfrm>
            <a:off x="0" y="0"/>
            <a:ext cx="7985760" cy="6858000"/>
          </a:xfrm>
          <a:prstGeom prst="rect">
            <a:avLst/>
          </a:prstGeom>
        </p:spPr>
      </p:pic>
      <p:graphicFrame>
        <p:nvGraphicFramePr>
          <p:cNvPr id="8" name="Diagram 7"/>
          <p:cNvGraphicFramePr/>
          <p:nvPr/>
        </p:nvGraphicFramePr>
        <p:xfrm>
          <a:off x="7832035" y="0"/>
          <a:ext cx="1311965" cy="10071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itle 8"/>
          <p:cNvSpPr>
            <a:spLocks noGrp="1"/>
          </p:cNvSpPr>
          <p:nvPr>
            <p:ph type="title"/>
          </p:nvPr>
        </p:nvSpPr>
        <p:spPr>
          <a:xfrm>
            <a:off x="2652713" y="160338"/>
            <a:ext cx="5272087" cy="534987"/>
          </a:xfrm>
        </p:spPr>
        <p:txBody>
          <a:bodyPr>
            <a:normAutofit fontScale="90000"/>
          </a:bodyPr>
          <a:lstStyle/>
          <a:p>
            <a:pPr>
              <a:defRPr/>
            </a:pPr>
            <a:r>
              <a:rPr lang="en-US" dirty="0" smtClean="0">
                <a:solidFill>
                  <a:schemeClr val="accent1"/>
                </a:solidFill>
              </a:rPr>
              <a:t>Identify</a:t>
            </a:r>
            <a:endParaRPr lang="en-US"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0"/>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FF0000"/>
                </a:solidFill>
              </a:rPr>
              <a:t>Prediction Problems</a:t>
            </a:r>
            <a:endParaRPr lang="en-US" dirty="0">
              <a:solidFill>
                <a:srgbClr val="FF0000"/>
              </a:solidFill>
            </a:endParaRPr>
          </a:p>
        </p:txBody>
      </p:sp>
      <p:sp>
        <p:nvSpPr>
          <p:cNvPr id="3" name="Content Placeholder 2"/>
          <p:cNvSpPr>
            <a:spLocks noGrp="1"/>
          </p:cNvSpPr>
          <p:nvPr>
            <p:ph idx="1"/>
          </p:nvPr>
        </p:nvSpPr>
        <p:spPr>
          <a:xfrm>
            <a:off x="0" y="838200"/>
            <a:ext cx="8229600" cy="762000"/>
          </a:xfrm>
        </p:spPr>
        <p:txBody>
          <a:bodyPr/>
          <a:lstStyle/>
          <a:p>
            <a:r>
              <a:rPr lang="en-US" dirty="0" smtClean="0"/>
              <a:t>Software that customizes to user</a:t>
            </a: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1981200" y="1599252"/>
            <a:ext cx="4495800" cy="514444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Inductive Learning Hypothesis</a:t>
            </a:r>
            <a:endParaRPr lang="en-US" dirty="0">
              <a:solidFill>
                <a:srgbClr val="FF0000"/>
              </a:solidFill>
            </a:endParaRPr>
          </a:p>
        </p:txBody>
      </p:sp>
      <p:sp>
        <p:nvSpPr>
          <p:cNvPr id="3" name="Content Placeholder 2"/>
          <p:cNvSpPr>
            <a:spLocks noGrp="1"/>
          </p:cNvSpPr>
          <p:nvPr>
            <p:ph idx="1"/>
          </p:nvPr>
        </p:nvSpPr>
        <p:spPr>
          <a:xfrm>
            <a:off x="457200" y="1600200"/>
            <a:ext cx="8229600" cy="1600199"/>
          </a:xfrm>
        </p:spPr>
        <p:txBody>
          <a:bodyPr>
            <a:normAutofit fontScale="85000" lnSpcReduction="10000"/>
          </a:bodyPr>
          <a:lstStyle/>
          <a:p>
            <a:r>
              <a:rPr lang="en-US" dirty="0" smtClean="0"/>
              <a:t>Any hypothesis found to approximate the target function well over a sufficiently large set of training examples will also approximate the target function well over other unobserved examples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Inductive Bias</a:t>
            </a:r>
            <a:endParaRPr lang="en-US" dirty="0">
              <a:solidFill>
                <a:srgbClr val="FF0000"/>
              </a:solidFill>
            </a:endParaRPr>
          </a:p>
        </p:txBody>
      </p:sp>
      <p:sp>
        <p:nvSpPr>
          <p:cNvPr id="3" name="Content Placeholder 2"/>
          <p:cNvSpPr>
            <a:spLocks noGrp="1"/>
          </p:cNvSpPr>
          <p:nvPr>
            <p:ph idx="1"/>
          </p:nvPr>
        </p:nvSpPr>
        <p:spPr>
          <a:xfrm>
            <a:off x="457200" y="1600200"/>
            <a:ext cx="8229600" cy="1600199"/>
          </a:xfrm>
        </p:spPr>
        <p:txBody>
          <a:bodyPr>
            <a:normAutofit fontScale="77500" lnSpcReduction="20000"/>
          </a:bodyPr>
          <a:lstStyle/>
          <a:p>
            <a:r>
              <a:rPr lang="en-US" dirty="0" smtClean="0"/>
              <a:t>There can be a number of hypotheses consistent with training data</a:t>
            </a:r>
          </a:p>
          <a:p>
            <a:r>
              <a:rPr lang="en-US" dirty="0" smtClean="0"/>
              <a:t>Each learning algorithm has an </a:t>
            </a:r>
            <a:r>
              <a:rPr lang="en-US" dirty="0" smtClean="0">
                <a:solidFill>
                  <a:schemeClr val="accent5"/>
                </a:solidFill>
              </a:rPr>
              <a:t>inductive bias </a:t>
            </a:r>
            <a:r>
              <a:rPr lang="en-US" dirty="0" smtClean="0"/>
              <a:t>that imposes a preference on the space of all possible hypotheses </a:t>
            </a:r>
          </a:p>
          <a:p>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838200" y="3581400"/>
            <a:ext cx="7162800" cy="219887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Decision Trees</a:t>
            </a:r>
            <a:endParaRPr lang="en-US" dirty="0">
              <a:solidFill>
                <a:srgbClr val="FF0000"/>
              </a:solidFill>
            </a:endParaRPr>
          </a:p>
        </p:txBody>
      </p:sp>
      <p:sp>
        <p:nvSpPr>
          <p:cNvPr id="3" name="Content Placeholder 2"/>
          <p:cNvSpPr>
            <a:spLocks noGrp="1"/>
          </p:cNvSpPr>
          <p:nvPr>
            <p:ph idx="1"/>
          </p:nvPr>
        </p:nvSpPr>
        <p:spPr>
          <a:xfrm>
            <a:off x="381000" y="1219200"/>
            <a:ext cx="8229600" cy="1600199"/>
          </a:xfrm>
        </p:spPr>
        <p:txBody>
          <a:bodyPr>
            <a:normAutofit fontScale="85000" lnSpcReduction="20000"/>
          </a:bodyPr>
          <a:lstStyle/>
          <a:p>
            <a:r>
              <a:rPr lang="en-US" dirty="0" smtClean="0"/>
              <a:t>A decision tree takes a description of an object or situation as input, and outputs a yes/no "decision". </a:t>
            </a:r>
          </a:p>
          <a:p>
            <a:r>
              <a:rPr lang="en-US" dirty="0" smtClean="0"/>
              <a:t>Can also be used to output greater variety of answers. </a:t>
            </a:r>
          </a:p>
          <a:p>
            <a:r>
              <a:rPr lang="en-US" dirty="0" smtClean="0"/>
              <a:t>Here is a decision tree for the concept </a:t>
            </a:r>
            <a:r>
              <a:rPr lang="en-US" i="1" dirty="0" err="1" smtClean="0">
                <a:solidFill>
                  <a:schemeClr val="accent5"/>
                </a:solidFill>
              </a:rPr>
              <a:t>PlayTennis</a:t>
            </a:r>
            <a:r>
              <a:rPr lang="en-US" dirty="0" smtClean="0"/>
              <a:t> </a:t>
            </a:r>
          </a:p>
          <a:p>
            <a:endParaRPr lang="en-US" dirty="0"/>
          </a:p>
        </p:txBody>
      </p:sp>
      <p:pic>
        <p:nvPicPr>
          <p:cNvPr id="3072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895600"/>
            <a:ext cx="6196013" cy="3755934"/>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Decision Tree Representation</a:t>
            </a:r>
            <a:endParaRPr lang="en-US" dirty="0">
              <a:solidFill>
                <a:srgbClr val="FF0000"/>
              </a:solidFill>
            </a:endParaRPr>
          </a:p>
        </p:txBody>
      </p:sp>
      <p:sp>
        <p:nvSpPr>
          <p:cNvPr id="3" name="Content Placeholder 2"/>
          <p:cNvSpPr>
            <a:spLocks noGrp="1"/>
          </p:cNvSpPr>
          <p:nvPr>
            <p:ph idx="1"/>
          </p:nvPr>
        </p:nvSpPr>
        <p:spPr>
          <a:xfrm>
            <a:off x="381000" y="1828800"/>
            <a:ext cx="8229600" cy="1600199"/>
          </a:xfrm>
        </p:spPr>
        <p:txBody>
          <a:bodyPr>
            <a:normAutofit fontScale="92500" lnSpcReduction="10000"/>
          </a:bodyPr>
          <a:lstStyle/>
          <a:p>
            <a:r>
              <a:rPr lang="en-US" dirty="0" smtClean="0"/>
              <a:t>Each internal node tests an attribute</a:t>
            </a:r>
          </a:p>
          <a:p>
            <a:r>
              <a:rPr lang="en-US" dirty="0" smtClean="0"/>
              <a:t>Each branch corresponds to attribute value</a:t>
            </a:r>
          </a:p>
          <a:p>
            <a:r>
              <a:rPr lang="en-US" dirty="0" smtClean="0"/>
              <a:t>Each leaf node assigns a classification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When to Consider Decision Trees</a:t>
            </a:r>
            <a:endParaRPr lang="en-US" dirty="0">
              <a:solidFill>
                <a:srgbClr val="FF0000"/>
              </a:solidFill>
            </a:endParaRPr>
          </a:p>
        </p:txBody>
      </p:sp>
      <p:sp>
        <p:nvSpPr>
          <p:cNvPr id="3" name="Content Placeholder 2"/>
          <p:cNvSpPr>
            <a:spLocks noGrp="1"/>
          </p:cNvSpPr>
          <p:nvPr>
            <p:ph idx="1"/>
          </p:nvPr>
        </p:nvSpPr>
        <p:spPr>
          <a:xfrm>
            <a:off x="381000" y="1828800"/>
            <a:ext cx="8229600" cy="3200400"/>
          </a:xfrm>
        </p:spPr>
        <p:txBody>
          <a:bodyPr>
            <a:normAutofit/>
          </a:bodyPr>
          <a:lstStyle/>
          <a:p>
            <a:r>
              <a:rPr lang="en-US" dirty="0" smtClean="0"/>
              <a:t>Instances describable by attribute-value pairs</a:t>
            </a:r>
          </a:p>
          <a:p>
            <a:r>
              <a:rPr lang="en-US" dirty="0" smtClean="0"/>
              <a:t>Target function is discrete valued</a:t>
            </a:r>
          </a:p>
          <a:p>
            <a:r>
              <a:rPr lang="en-US" dirty="0" smtClean="0"/>
              <a:t>Disjunctive hypothesis may be required</a:t>
            </a:r>
          </a:p>
          <a:p>
            <a:r>
              <a:rPr lang="en-US" dirty="0" smtClean="0"/>
              <a:t>Possibly noisy training data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Inducing Decision Trees</a:t>
            </a:r>
            <a:endParaRPr lang="en-US" dirty="0">
              <a:solidFill>
                <a:srgbClr val="FF0000"/>
              </a:solidFill>
            </a:endParaRPr>
          </a:p>
        </p:txBody>
      </p:sp>
      <p:sp>
        <p:nvSpPr>
          <p:cNvPr id="3" name="Content Placeholder 2"/>
          <p:cNvSpPr>
            <a:spLocks noGrp="1"/>
          </p:cNvSpPr>
          <p:nvPr>
            <p:ph idx="1"/>
          </p:nvPr>
        </p:nvSpPr>
        <p:spPr>
          <a:xfrm>
            <a:off x="381000" y="1828800"/>
            <a:ext cx="8229600" cy="3200400"/>
          </a:xfrm>
        </p:spPr>
        <p:txBody>
          <a:bodyPr>
            <a:normAutofit fontScale="85000" lnSpcReduction="10000"/>
          </a:bodyPr>
          <a:lstStyle/>
          <a:p>
            <a:r>
              <a:rPr lang="en-US" dirty="0" smtClean="0"/>
              <a:t>Each </a:t>
            </a:r>
            <a:r>
              <a:rPr lang="en-US" dirty="0" smtClean="0">
                <a:solidFill>
                  <a:schemeClr val="accent5"/>
                </a:solidFill>
              </a:rPr>
              <a:t>example</a:t>
            </a:r>
            <a:r>
              <a:rPr lang="en-US" dirty="0" smtClean="0"/>
              <a:t> is described by the values of the attributes and the value of the goal predicate (Yes/No) </a:t>
            </a:r>
          </a:p>
          <a:p>
            <a:r>
              <a:rPr lang="en-US" dirty="0" smtClean="0"/>
              <a:t>The value of the goal predicate is called the </a:t>
            </a:r>
            <a:r>
              <a:rPr lang="en-US" dirty="0" smtClean="0">
                <a:solidFill>
                  <a:schemeClr val="accent5"/>
                </a:solidFill>
              </a:rPr>
              <a:t>classification</a:t>
            </a:r>
            <a:r>
              <a:rPr lang="en-US" dirty="0" smtClean="0"/>
              <a:t> of the example </a:t>
            </a:r>
          </a:p>
          <a:p>
            <a:r>
              <a:rPr lang="en-US" dirty="0" smtClean="0"/>
              <a:t>If the classification is true (Yes), this is a </a:t>
            </a:r>
            <a:r>
              <a:rPr lang="en-US" dirty="0" smtClean="0">
                <a:solidFill>
                  <a:schemeClr val="accent5"/>
                </a:solidFill>
              </a:rPr>
              <a:t>positive</a:t>
            </a:r>
            <a:r>
              <a:rPr lang="en-US" dirty="0" smtClean="0"/>
              <a:t> example, otherwise this is a </a:t>
            </a:r>
            <a:r>
              <a:rPr lang="en-US" dirty="0" smtClean="0">
                <a:solidFill>
                  <a:schemeClr val="accent5"/>
                </a:solidFill>
              </a:rPr>
              <a:t>negative</a:t>
            </a:r>
            <a:r>
              <a:rPr lang="en-US" dirty="0" smtClean="0"/>
              <a:t> example </a:t>
            </a:r>
          </a:p>
          <a:p>
            <a:r>
              <a:rPr lang="en-US" dirty="0" smtClean="0"/>
              <a:t>The complete set of examples is called the </a:t>
            </a:r>
            <a:r>
              <a:rPr lang="en-US" dirty="0" smtClean="0">
                <a:solidFill>
                  <a:schemeClr val="accent5"/>
                </a:solidFill>
              </a:rPr>
              <a:t>training set </a:t>
            </a:r>
            <a:endParaRPr lang="en-US" dirty="0">
              <a:solidFill>
                <a:schemeClr val="accent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Decision Tree Learning</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fontScale="62500" lnSpcReduction="20000"/>
          </a:bodyPr>
          <a:lstStyle/>
          <a:p>
            <a:r>
              <a:rPr lang="en-US" dirty="0" smtClean="0"/>
              <a:t>Any concept that can be expressed as a propositional statement can be expressed using a decision tree </a:t>
            </a:r>
          </a:p>
          <a:p>
            <a:r>
              <a:rPr lang="en-US" dirty="0" smtClean="0"/>
              <a:t>No type of representation is efficient for all kinds of functions </a:t>
            </a:r>
            <a:br>
              <a:rPr lang="en-US" dirty="0" smtClean="0"/>
            </a:br>
            <a:r>
              <a:rPr lang="en-US" dirty="0" smtClean="0"/>
              <a:t>How represent of m of n? </a:t>
            </a:r>
          </a:p>
          <a:p>
            <a:r>
              <a:rPr lang="en-US" dirty="0" smtClean="0"/>
              <a:t>Once we know how to use a decision tree, the next question is, how do we automatically construct a decision tree? </a:t>
            </a:r>
          </a:p>
          <a:p>
            <a:r>
              <a:rPr lang="en-US" dirty="0" smtClean="0"/>
              <a:t>One possibility: search through the space of all possible decision trees </a:t>
            </a:r>
          </a:p>
          <a:p>
            <a:pPr lvl="1"/>
            <a:r>
              <a:rPr lang="en-US" dirty="0" smtClean="0"/>
              <a:t>All possible n features at root </a:t>
            </a:r>
          </a:p>
          <a:p>
            <a:pPr lvl="1"/>
            <a:r>
              <a:rPr lang="en-US" dirty="0" smtClean="0"/>
              <a:t>For each root, n-1 possible features at each child</a:t>
            </a:r>
          </a:p>
          <a:p>
            <a:pPr lvl="1"/>
            <a:r>
              <a:rPr lang="en-US" dirty="0" smtClean="0"/>
              <a:t>…</a:t>
            </a:r>
          </a:p>
          <a:p>
            <a:pPr lvl="1"/>
            <a:r>
              <a:rPr lang="en-US" dirty="0" smtClean="0"/>
              <a:t>Keep the hypotheses that are consistent with training examples</a:t>
            </a:r>
          </a:p>
          <a:p>
            <a:pPr lvl="1"/>
            <a:r>
              <a:rPr lang="en-US" dirty="0" smtClean="0"/>
              <a:t>Among these, keep one that satisfies bias </a:t>
            </a:r>
          </a:p>
          <a:p>
            <a:r>
              <a:rPr lang="en-US" dirty="0" smtClean="0"/>
              <a:t>Too slow! </a:t>
            </a:r>
          </a:p>
          <a:p>
            <a:r>
              <a:rPr lang="en-US" dirty="0" smtClean="0"/>
              <a:t>Another possibility: construct one path for each positive example</a:t>
            </a:r>
          </a:p>
          <a:p>
            <a:pPr lvl="1"/>
            <a:r>
              <a:rPr lang="en-US" dirty="0" smtClean="0"/>
              <a:t>Not very general </a:t>
            </a:r>
          </a:p>
          <a:p>
            <a:r>
              <a:rPr lang="en-US" dirty="0" smtClean="0"/>
              <a:t>Another possibility: find smallest decision tree consistent with all examples</a:t>
            </a:r>
          </a:p>
          <a:p>
            <a:pPr lvl="1"/>
            <a:r>
              <a:rPr lang="en-US" dirty="0" smtClean="0">
                <a:solidFill>
                  <a:schemeClr val="accent5"/>
                </a:solidFill>
              </a:rPr>
              <a:t>Inductive Bias: Ockham's Razor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solidFill>
                  <a:srgbClr val="FF0000"/>
                </a:solidFill>
              </a:rPr>
              <a:t>Definitions</a:t>
            </a:r>
            <a:endParaRPr lang="en-US" dirty="0">
              <a:solidFill>
                <a:srgbClr val="FF0000"/>
              </a:solidFill>
            </a:endParaRPr>
          </a:p>
        </p:txBody>
      </p:sp>
      <p:sp>
        <p:nvSpPr>
          <p:cNvPr id="3" name="Content Placeholder 2"/>
          <p:cNvSpPr>
            <a:spLocks noGrp="1"/>
          </p:cNvSpPr>
          <p:nvPr>
            <p:ph idx="1"/>
          </p:nvPr>
        </p:nvSpPr>
        <p:spPr>
          <a:xfrm>
            <a:off x="0" y="762000"/>
            <a:ext cx="9144000" cy="2590800"/>
          </a:xfrm>
        </p:spPr>
        <p:txBody>
          <a:bodyPr>
            <a:normAutofit fontScale="55000" lnSpcReduction="20000"/>
          </a:bodyPr>
          <a:lstStyle/>
          <a:p>
            <a:r>
              <a:rPr lang="en-US" b="1" dirty="0" smtClean="0"/>
              <a:t>Webster</a:t>
            </a:r>
            <a:endParaRPr lang="en-US" dirty="0" smtClean="0"/>
          </a:p>
          <a:p>
            <a:pPr lvl="1"/>
            <a:r>
              <a:rPr lang="en-US" dirty="0" smtClean="0"/>
              <a:t>To gain knowledge or understanding of or skill in by study, instruction or experience; memorize; to acquire knowledge or skill in a behavioral tendency; discovery, to obtain knowledge of for the first time</a:t>
            </a:r>
          </a:p>
          <a:p>
            <a:r>
              <a:rPr lang="en-US" sz="3300" b="1" dirty="0" smtClean="0"/>
              <a:t>Simon</a:t>
            </a:r>
            <a:endParaRPr lang="en-US" sz="3300" dirty="0" smtClean="0"/>
          </a:p>
          <a:p>
            <a:pPr lvl="1"/>
            <a:r>
              <a:rPr lang="en-US" dirty="0" smtClean="0"/>
              <a:t>Any process by which a system improves its performance</a:t>
            </a:r>
          </a:p>
          <a:p>
            <a:r>
              <a:rPr lang="en-US" dirty="0" smtClean="0"/>
              <a:t>So far we have programmed knowledge into the agent (expert rules, probabilities, search space representations), but an autonomous agent should acquire this knowledge on its own. </a:t>
            </a:r>
          </a:p>
          <a:p>
            <a:r>
              <a:rPr lang="en-US" dirty="0" smtClean="0"/>
              <a:t>Machine Learning will make this possible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305175" y="2750689"/>
            <a:ext cx="5838825" cy="4107311"/>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Top-Down Induction of Decision Trees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At each point, decide which attribute to use as next test in the tree </a:t>
            </a:r>
          </a:p>
          <a:p>
            <a:pPr marL="514350" indent="-514350">
              <a:buFont typeface="+mj-lt"/>
              <a:buAutoNum type="arabicPeriod"/>
            </a:pPr>
            <a:r>
              <a:rPr lang="en-US" dirty="0" smtClean="0"/>
              <a:t>Attribute splits data based on answer to question</a:t>
            </a:r>
          </a:p>
          <a:p>
            <a:pPr marL="914400" lvl="1" indent="-514350"/>
            <a:r>
              <a:rPr lang="en-US" dirty="0" smtClean="0"/>
              <a:t>Each answer forms a separate node in decision tree</a:t>
            </a:r>
          </a:p>
          <a:p>
            <a:pPr marL="914400" lvl="1" indent="-514350"/>
            <a:r>
              <a:rPr lang="en-US" dirty="0" smtClean="0"/>
              <a:t>Each node is the root of an entire sub-decision tree problem, possibly with fewer examples and one fewer attribute than its parent </a:t>
            </a:r>
          </a:p>
          <a:p>
            <a:pPr marL="514350" indent="-514350">
              <a:buFont typeface="+mj-lt"/>
              <a:buAutoNum type="arabicPeriod"/>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Four Cases To Consider</a:t>
            </a:r>
            <a:endParaRPr lang="en-US" dirty="0">
              <a:solidFill>
                <a:srgbClr val="FF0000"/>
              </a:solidFill>
            </a:endParaRPr>
          </a:p>
        </p:txBody>
      </p:sp>
      <p:sp>
        <p:nvSpPr>
          <p:cNvPr id="3" name="Content Placeholder 2"/>
          <p:cNvSpPr>
            <a:spLocks noGrp="1"/>
          </p:cNvSpPr>
          <p:nvPr>
            <p:ph idx="1"/>
          </p:nvPr>
        </p:nvSpPr>
        <p:spPr>
          <a:xfrm>
            <a:off x="457200" y="1600200"/>
            <a:ext cx="8229600" cy="2971800"/>
          </a:xfrm>
        </p:spPr>
        <p:txBody>
          <a:bodyPr>
            <a:normAutofit fontScale="77500" lnSpcReduction="20000"/>
          </a:bodyPr>
          <a:lstStyle/>
          <a:p>
            <a:pPr marL="514350" indent="-514350">
              <a:buFont typeface="+mj-lt"/>
              <a:buAutoNum type="arabicPeriod"/>
            </a:pPr>
            <a:r>
              <a:rPr lang="en-US" dirty="0" smtClean="0"/>
              <a:t>If both + and -, choose best attribute to split </a:t>
            </a:r>
          </a:p>
          <a:p>
            <a:pPr marL="514350" indent="-514350">
              <a:buFont typeface="+mj-lt"/>
              <a:buAutoNum type="arabicPeriod"/>
            </a:pPr>
            <a:r>
              <a:rPr lang="en-US" dirty="0" smtClean="0"/>
              <a:t>If all + (or -), then we are done </a:t>
            </a:r>
          </a:p>
          <a:p>
            <a:pPr marL="514350" indent="-514350">
              <a:buFont typeface="+mj-lt"/>
              <a:buAutoNum type="arabicPeriod"/>
            </a:pPr>
            <a:r>
              <a:rPr lang="en-US" dirty="0" smtClean="0"/>
              <a:t>If no examples, no examples fit this category, return default value (calculate using majority classification from parent) </a:t>
            </a:r>
          </a:p>
          <a:p>
            <a:pPr marL="514350" indent="-514350">
              <a:buFont typeface="+mj-lt"/>
              <a:buAutoNum type="arabicPeriod"/>
            </a:pPr>
            <a:r>
              <a:rPr lang="en-US" dirty="0" smtClean="0"/>
              <a:t>If no attributes left, then there are inconsistencies, called </a:t>
            </a:r>
            <a:r>
              <a:rPr lang="en-US" dirty="0" smtClean="0">
                <a:solidFill>
                  <a:schemeClr val="accent5"/>
                </a:solidFill>
              </a:rPr>
              <a:t>noise</a:t>
            </a:r>
          </a:p>
          <a:p>
            <a:pPr marL="514350" indent="-514350">
              <a:buNone/>
            </a:pPr>
            <a:r>
              <a:rPr lang="en-US" dirty="0" smtClean="0"/>
              <a:t>	We can use a majority vote to label the node.</a:t>
            </a:r>
          </a:p>
          <a:p>
            <a:pPr marL="514350" indent="-514350">
              <a:buFont typeface="+mj-lt"/>
              <a:buAutoNum type="arabicPeriod"/>
            </a:pP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219200" y="4524375"/>
            <a:ext cx="6931559" cy="23336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Which Attribute Is Best?</a:t>
            </a:r>
            <a:endParaRPr lang="en-US" dirty="0">
              <a:solidFill>
                <a:srgbClr val="FF0000"/>
              </a:solidFill>
            </a:endParaRPr>
          </a:p>
        </p:txBody>
      </p:sp>
      <p:sp>
        <p:nvSpPr>
          <p:cNvPr id="3" name="Content Placeholder 2"/>
          <p:cNvSpPr>
            <a:spLocks noGrp="1"/>
          </p:cNvSpPr>
          <p:nvPr>
            <p:ph idx="1"/>
          </p:nvPr>
        </p:nvSpPr>
        <p:spPr>
          <a:xfrm>
            <a:off x="381000" y="1828800"/>
            <a:ext cx="8229600" cy="3200400"/>
          </a:xfrm>
        </p:spPr>
        <p:txBody>
          <a:bodyPr>
            <a:normAutofit lnSpcReduction="10000"/>
          </a:bodyPr>
          <a:lstStyle/>
          <a:p>
            <a:r>
              <a:rPr lang="en-US" dirty="0" smtClean="0"/>
              <a:t>Pick one that provides the highest expected amount of </a:t>
            </a:r>
            <a:r>
              <a:rPr lang="en-US" dirty="0" smtClean="0">
                <a:solidFill>
                  <a:schemeClr val="accent5"/>
                </a:solidFill>
              </a:rPr>
              <a:t>information</a:t>
            </a:r>
            <a:r>
              <a:rPr lang="en-US" dirty="0" smtClean="0"/>
              <a:t> </a:t>
            </a:r>
          </a:p>
          <a:p>
            <a:r>
              <a:rPr lang="en-US" dirty="0" smtClean="0">
                <a:solidFill>
                  <a:schemeClr val="accent5"/>
                </a:solidFill>
              </a:rPr>
              <a:t>Information Theory </a:t>
            </a:r>
            <a:r>
              <a:rPr lang="en-US" dirty="0" smtClean="0"/>
              <a:t>measures information content in bits </a:t>
            </a:r>
          </a:p>
          <a:p>
            <a:r>
              <a:rPr lang="en-US" dirty="0" smtClean="0"/>
              <a:t>One bit of information is enough to answer a yes/no question about which one has no idea </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1447800" y="4953000"/>
            <a:ext cx="5971348" cy="165258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Entropy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 is a sample of training examples</a:t>
            </a:r>
          </a:p>
          <a:p>
            <a:r>
              <a:rPr lang="en-US" dirty="0" smtClean="0"/>
              <a:t>p</a:t>
            </a:r>
            <a:r>
              <a:rPr lang="en-US" baseline="-25000" dirty="0" smtClean="0"/>
              <a:t>+</a:t>
            </a:r>
            <a:r>
              <a:rPr lang="en-US" dirty="0" smtClean="0"/>
              <a:t> is the proportion of positive examples in S</a:t>
            </a:r>
          </a:p>
          <a:p>
            <a:r>
              <a:rPr lang="en-US" dirty="0" smtClean="0"/>
              <a:t>p</a:t>
            </a:r>
            <a:r>
              <a:rPr lang="en-US" baseline="-25000" dirty="0" smtClean="0"/>
              <a:t>-</a:t>
            </a:r>
            <a:r>
              <a:rPr lang="en-US" dirty="0" smtClean="0"/>
              <a:t> is the proportion of negative examples in S</a:t>
            </a:r>
          </a:p>
          <a:p>
            <a:r>
              <a:rPr lang="en-US" dirty="0" smtClean="0"/>
              <a:t>Entropy measure the impurity of S</a:t>
            </a:r>
          </a:p>
          <a:p>
            <a:r>
              <a:rPr lang="en-US" dirty="0" smtClean="0"/>
              <a:t>Entropy(S) = expected #bits needed to encode class (+ or -) of randomly drawn element of S (using optimal, shortest-length code)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Entropy</a:t>
            </a:r>
            <a:endParaRPr lang="en-US" dirty="0">
              <a:solidFill>
                <a:srgbClr val="FF0000"/>
              </a:solidFill>
            </a:endParaRPr>
          </a:p>
        </p:txBody>
      </p:sp>
      <p:sp>
        <p:nvSpPr>
          <p:cNvPr id="3" name="Content Placeholder 2"/>
          <p:cNvSpPr>
            <a:spLocks noGrp="1"/>
          </p:cNvSpPr>
          <p:nvPr>
            <p:ph idx="1"/>
          </p:nvPr>
        </p:nvSpPr>
        <p:spPr>
          <a:xfrm>
            <a:off x="0" y="1371600"/>
            <a:ext cx="8229600" cy="4525963"/>
          </a:xfrm>
        </p:spPr>
        <p:txBody>
          <a:bodyPr/>
          <a:lstStyle/>
          <a:p>
            <a:r>
              <a:rPr lang="en-US" dirty="0" smtClean="0"/>
              <a:t>Information theory:  optimal length code assigns –log</a:t>
            </a:r>
            <a:r>
              <a:rPr lang="en-US" baseline="-25000" dirty="0" smtClean="0"/>
              <a:t>2</a:t>
            </a:r>
            <a:r>
              <a:rPr lang="en-US" dirty="0" smtClean="0"/>
              <a:t>p bits to message of probability p</a:t>
            </a:r>
          </a:p>
          <a:p>
            <a:r>
              <a:rPr lang="en-US" dirty="0" smtClean="0"/>
              <a:t>Expected number of bits to encode + or – of random element of S</a:t>
            </a:r>
          </a:p>
          <a:p>
            <a:pPr lvl="1">
              <a:buNone/>
            </a:pPr>
            <a:r>
              <a:rPr lang="en-US" dirty="0" smtClean="0"/>
              <a:t>	p</a:t>
            </a:r>
            <a:r>
              <a:rPr lang="en-US" baseline="-25000" dirty="0" smtClean="0"/>
              <a:t>+</a:t>
            </a:r>
            <a:r>
              <a:rPr lang="en-US" dirty="0" smtClean="0"/>
              <a:t>(-log</a:t>
            </a:r>
            <a:r>
              <a:rPr lang="en-US" baseline="-25000" dirty="0" smtClean="0"/>
              <a:t>2</a:t>
            </a:r>
            <a:r>
              <a:rPr lang="en-US" dirty="0" smtClean="0"/>
              <a:t>p</a:t>
            </a:r>
            <a:r>
              <a:rPr lang="en-US" baseline="-25000" dirty="0" smtClean="0"/>
              <a:t>+</a:t>
            </a:r>
            <a:r>
              <a:rPr lang="en-US" dirty="0" smtClean="0"/>
              <a:t>) + p</a:t>
            </a:r>
            <a:r>
              <a:rPr lang="en-US" baseline="-25000" dirty="0" smtClean="0"/>
              <a:t>-</a:t>
            </a:r>
            <a:r>
              <a:rPr lang="en-US" dirty="0" smtClean="0"/>
              <a:t>(-log</a:t>
            </a:r>
            <a:r>
              <a:rPr lang="en-US" baseline="-25000" dirty="0" smtClean="0"/>
              <a:t>2</a:t>
            </a:r>
            <a:r>
              <a:rPr lang="en-US" dirty="0" smtClean="0"/>
              <a:t>p</a:t>
            </a:r>
            <a:r>
              <a:rPr lang="en-US" baseline="-25000" dirty="0" smtClean="0"/>
              <a:t>-</a:t>
            </a:r>
            <a:r>
              <a:rPr lang="en-US" dirty="0" smtClean="0"/>
              <a:t>)</a:t>
            </a:r>
          </a:p>
          <a:p>
            <a:r>
              <a:rPr lang="en-US" dirty="0" smtClean="0"/>
              <a:t>Entropy(S) = -p</a:t>
            </a:r>
            <a:r>
              <a:rPr lang="en-US" baseline="-25000" dirty="0" smtClean="0"/>
              <a:t>+</a:t>
            </a:r>
            <a:r>
              <a:rPr lang="en-US" dirty="0" smtClean="0"/>
              <a:t>log</a:t>
            </a:r>
            <a:r>
              <a:rPr lang="en-US" baseline="-25000" dirty="0" smtClean="0"/>
              <a:t>2</a:t>
            </a:r>
            <a:r>
              <a:rPr lang="en-US" dirty="0" smtClean="0"/>
              <a:t>p</a:t>
            </a:r>
            <a:r>
              <a:rPr lang="en-US" baseline="-25000" dirty="0" smtClean="0"/>
              <a:t>+</a:t>
            </a:r>
            <a:r>
              <a:rPr lang="en-US" dirty="0" smtClean="0"/>
              <a:t> - p</a:t>
            </a:r>
            <a:r>
              <a:rPr lang="en-US" baseline="-25000" dirty="0" smtClean="0"/>
              <a:t>-</a:t>
            </a:r>
            <a:r>
              <a:rPr lang="en-US" dirty="0" smtClean="0"/>
              <a:t>log</a:t>
            </a:r>
            <a:r>
              <a:rPr lang="en-US" baseline="-25000" dirty="0" smtClean="0"/>
              <a:t>2</a:t>
            </a:r>
            <a:r>
              <a:rPr lang="en-US" dirty="0" smtClean="0"/>
              <a:t>p</a:t>
            </a:r>
            <a:r>
              <a:rPr lang="en-US" baseline="-25000" dirty="0" smtClean="0"/>
              <a:t>-</a:t>
            </a:r>
            <a:endParaRPr lang="en-US" baseline="-25000" dirty="0"/>
          </a:p>
        </p:txBody>
      </p:sp>
      <p:pic>
        <p:nvPicPr>
          <p:cNvPr id="28674" name="Picture 2"/>
          <p:cNvPicPr>
            <a:picLocks noChangeAspect="1" noChangeArrowheads="1"/>
          </p:cNvPicPr>
          <p:nvPr/>
        </p:nvPicPr>
        <p:blipFill>
          <a:blip r:embed="rId2" cstate="print"/>
          <a:srcRect/>
          <a:stretch>
            <a:fillRect/>
          </a:stretch>
        </p:blipFill>
        <p:spPr bwMode="auto">
          <a:xfrm>
            <a:off x="6096001" y="3358951"/>
            <a:ext cx="3048000" cy="349904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Information Content</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Entropy is also called the </a:t>
            </a:r>
            <a:r>
              <a:rPr lang="en-US" dirty="0" smtClean="0">
                <a:solidFill>
                  <a:schemeClr val="accent5"/>
                </a:solidFill>
              </a:rPr>
              <a:t>information content I </a:t>
            </a:r>
            <a:r>
              <a:rPr lang="en-US" dirty="0" smtClean="0"/>
              <a:t>of an actual answer </a:t>
            </a:r>
          </a:p>
          <a:p>
            <a:r>
              <a:rPr lang="en-US" dirty="0" smtClean="0"/>
              <a:t>Suppose you are sending messages to someone, could send several possible messages. How many bits are needed to distinguish which message is being sent? </a:t>
            </a:r>
          </a:p>
          <a:p>
            <a:r>
              <a:rPr lang="en-US" dirty="0" smtClean="0"/>
              <a:t>If P(message) = 1.0, don't need any bits (pure node, all one class). </a:t>
            </a:r>
          </a:p>
          <a:p>
            <a:r>
              <a:rPr lang="en-US" dirty="0" smtClean="0"/>
              <a:t>For other probability distributions, use shorter encodings for higher-probability classes. P = 0.8,0.2 requires fewer bits on average than P = 0.5, 0.5. </a:t>
            </a:r>
          </a:p>
          <a:p>
            <a:r>
              <a:rPr lang="en-US" dirty="0" smtClean="0"/>
              <a:t>Log of a fraction is always negative, so term is multiplied by -1. </a:t>
            </a:r>
          </a:p>
          <a:p>
            <a:r>
              <a:rPr lang="en-US" dirty="0" smtClean="0"/>
              <a:t>If possible answers v</a:t>
            </a:r>
            <a:r>
              <a:rPr lang="en-US" baseline="-25000" dirty="0" smtClean="0"/>
              <a:t>i</a:t>
            </a:r>
            <a:r>
              <a:rPr lang="en-US" dirty="0" smtClean="0"/>
              <a:t> have probabilities P(v</a:t>
            </a:r>
            <a:r>
              <a:rPr lang="en-US" baseline="-25000" dirty="0" smtClean="0"/>
              <a:t>i</a:t>
            </a:r>
            <a:r>
              <a:rPr lang="en-US" dirty="0" smtClean="0"/>
              <a:t>) then the information content I of actual answer is given by </a:t>
            </a:r>
          </a:p>
          <a:p>
            <a:pPr lvl="1">
              <a:buNone/>
            </a:pPr>
            <a:endParaRPr lang="en-US" dirty="0" smtClean="0"/>
          </a:p>
          <a:p>
            <a:pPr lvl="1">
              <a:buNone/>
            </a:pPr>
            <a:endParaRPr lang="en-US" dirty="0" smtClean="0"/>
          </a:p>
          <a:p>
            <a:pPr lvl="1">
              <a:buNone/>
            </a:pPr>
            <a:r>
              <a:rPr lang="en-US" dirty="0" smtClean="0"/>
              <a:t>I(1/2, 1/2) = -(1/2 log</a:t>
            </a:r>
            <a:r>
              <a:rPr lang="en-US" baseline="-25000" dirty="0" smtClean="0"/>
              <a:t>2</a:t>
            </a:r>
            <a:r>
              <a:rPr lang="en-US" dirty="0" smtClean="0"/>
              <a:t>1/2) - (1/2 log</a:t>
            </a:r>
            <a:r>
              <a:rPr lang="en-US" baseline="-25000" dirty="0" smtClean="0"/>
              <a:t>2</a:t>
            </a:r>
            <a:r>
              <a:rPr lang="en-US" dirty="0" smtClean="0"/>
              <a:t>1/2) = 1 bit </a:t>
            </a:r>
          </a:p>
          <a:p>
            <a:pPr lvl="1">
              <a:buNone/>
            </a:pPr>
            <a:r>
              <a:rPr lang="en-US" dirty="0" smtClean="0"/>
              <a:t>I(0.01, 0.99) = 0.08 bits </a:t>
            </a:r>
          </a:p>
          <a:p>
            <a:endParaRPr lang="en-US"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990600" y="5029200"/>
          <a:ext cx="4817806" cy="533400"/>
        </p:xfrm>
        <a:graphic>
          <a:graphicData uri="http://schemas.openxmlformats.org/presentationml/2006/ole">
            <p:oleObj spid="_x0000_s29697" name="Equation" r:id="rId3" imgW="2667000" imgH="292100"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Information Theory and Decision Trees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What is the correct classification? </a:t>
            </a:r>
          </a:p>
          <a:p>
            <a:r>
              <a:rPr lang="en-US" dirty="0" smtClean="0"/>
              <a:t>Before splitting, estimate of probabilities of possible answers calculated as proportions of positive and negative examples </a:t>
            </a:r>
          </a:p>
          <a:p>
            <a:r>
              <a:rPr lang="en-US" dirty="0" smtClean="0"/>
              <a:t>If training set has p positive examples and n negative examples, then the information contained in a </a:t>
            </a:r>
            <a:r>
              <a:rPr lang="en-US" dirty="0" smtClean="0">
                <a:solidFill>
                  <a:srgbClr val="0000CC"/>
                </a:solidFill>
              </a:rPr>
              <a:t>correct</a:t>
            </a:r>
            <a:r>
              <a:rPr lang="en-US" dirty="0" smtClean="0"/>
              <a:t> answer is </a:t>
            </a:r>
          </a:p>
          <a:p>
            <a:pPr lvl="1">
              <a:buNone/>
            </a:pPr>
            <a:endParaRPr lang="en-US" dirty="0" smtClean="0"/>
          </a:p>
          <a:p>
            <a:pPr lvl="1">
              <a:buNone/>
            </a:pPr>
            <a:r>
              <a:rPr lang="en-US" dirty="0" smtClean="0"/>
              <a:t>I((p/</a:t>
            </a:r>
            <a:r>
              <a:rPr lang="en-US" dirty="0" err="1" smtClean="0"/>
              <a:t>p+n</a:t>
            </a:r>
            <a:r>
              <a:rPr lang="en-US" dirty="0" smtClean="0"/>
              <a:t>), (n/</a:t>
            </a:r>
            <a:r>
              <a:rPr lang="en-US" dirty="0" err="1" smtClean="0"/>
              <a:t>p+n</a:t>
            </a:r>
            <a:r>
              <a:rPr lang="en-US" dirty="0" smtClean="0"/>
              <a:t>)) </a:t>
            </a:r>
          </a:p>
          <a:p>
            <a:pPr lvl="1">
              <a:buNone/>
            </a:pPr>
            <a:endParaRPr lang="en-US" dirty="0" smtClean="0"/>
          </a:p>
          <a:p>
            <a:r>
              <a:rPr lang="en-US" dirty="0" smtClean="0"/>
              <a:t>Splitting on a single attribute does not usually answer entire question, but it gets us closer </a:t>
            </a:r>
          </a:p>
          <a:p>
            <a:r>
              <a:rPr lang="en-US" dirty="0" smtClean="0"/>
              <a:t>How much closer?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Information Gain</a:t>
            </a:r>
            <a:endParaRPr lang="en-US" dirty="0">
              <a:solidFill>
                <a:srgbClr val="FF0000"/>
              </a:solidFill>
            </a:endParaRPr>
          </a:p>
        </p:txBody>
      </p:sp>
      <p:sp>
        <p:nvSpPr>
          <p:cNvPr id="3" name="Content Placeholder 2"/>
          <p:cNvSpPr>
            <a:spLocks noGrp="1"/>
          </p:cNvSpPr>
          <p:nvPr>
            <p:ph idx="1"/>
          </p:nvPr>
        </p:nvSpPr>
        <p:spPr>
          <a:xfrm>
            <a:off x="457200" y="1600201"/>
            <a:ext cx="8229600" cy="1828800"/>
          </a:xfrm>
        </p:spPr>
        <p:txBody>
          <a:bodyPr>
            <a:normAutofit fontScale="92500" lnSpcReduction="10000"/>
          </a:bodyPr>
          <a:lstStyle/>
          <a:p>
            <a:r>
              <a:rPr lang="en-US" dirty="0" smtClean="0"/>
              <a:t>Gain(S,A) = expected reduction in entropy due to sorting on A</a:t>
            </a:r>
          </a:p>
          <a:p>
            <a:r>
              <a:rPr lang="en-US" dirty="0" smtClean="0"/>
              <a:t>Look at decrease in information of correct answer after split</a:t>
            </a:r>
            <a:endParaRPr lang="en-US" dirty="0"/>
          </a:p>
        </p:txBody>
      </p:sp>
      <p:pic>
        <p:nvPicPr>
          <p:cNvPr id="50178" name="Picture 2"/>
          <p:cNvPicPr>
            <a:picLocks noChangeAspect="1" noChangeArrowheads="1"/>
          </p:cNvPicPr>
          <p:nvPr/>
        </p:nvPicPr>
        <p:blipFill>
          <a:blip r:embed="rId3" cstate="print"/>
          <a:srcRect/>
          <a:stretch>
            <a:fillRect/>
          </a:stretch>
        </p:blipFill>
        <p:spPr bwMode="auto">
          <a:xfrm>
            <a:off x="1828800" y="5510213"/>
            <a:ext cx="4870004" cy="1347787"/>
          </a:xfrm>
          <a:prstGeom prst="rect">
            <a:avLst/>
          </a:prstGeom>
          <a:noFill/>
          <a:ln w="9525">
            <a:noFill/>
            <a:miter lim="800000"/>
            <a:headEnd/>
            <a:tailEnd/>
          </a:ln>
          <a:effectLst/>
        </p:spPr>
      </p:pic>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79" name="Object 3"/>
          <p:cNvGraphicFramePr>
            <a:graphicFrameLocks noChangeAspect="1"/>
          </p:cNvGraphicFramePr>
          <p:nvPr/>
        </p:nvGraphicFramePr>
        <p:xfrm>
          <a:off x="1219200" y="3733800"/>
          <a:ext cx="7250349" cy="990600"/>
        </p:xfrm>
        <a:graphic>
          <a:graphicData uri="http://schemas.openxmlformats.org/presentationml/2006/ole">
            <p:oleObj spid="_x0000_s50179" name="Equation" r:id="rId4" imgW="3276600" imgH="444500" progId="Equation.3">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Training Examples</a:t>
            </a:r>
            <a:endParaRPr lang="en-US" dirty="0">
              <a:solidFill>
                <a:srgbClr val="FF0000"/>
              </a:solidFill>
            </a:endParaRPr>
          </a:p>
        </p:txBody>
      </p:sp>
      <p:graphicFrame>
        <p:nvGraphicFramePr>
          <p:cNvPr id="4" name="Table 3"/>
          <p:cNvGraphicFramePr>
            <a:graphicFrameLocks noGrp="1"/>
          </p:cNvGraphicFramePr>
          <p:nvPr/>
        </p:nvGraphicFramePr>
        <p:xfrm>
          <a:off x="838200" y="1026160"/>
          <a:ext cx="7620000" cy="5562600"/>
        </p:xfrm>
        <a:graphic>
          <a:graphicData uri="http://schemas.openxmlformats.org/drawingml/2006/table">
            <a:tbl>
              <a:tblPr firstRow="1" bandRow="1">
                <a:tableStyleId>{7DF18680-E054-41AD-8BC1-D1AEF772440D}</a:tableStyleId>
              </a:tblPr>
              <a:tblGrid>
                <a:gridCol w="838200"/>
                <a:gridCol w="1371600"/>
                <a:gridCol w="1600200"/>
                <a:gridCol w="1270000"/>
                <a:gridCol w="1270000"/>
                <a:gridCol w="1270000"/>
              </a:tblGrid>
              <a:tr h="370840">
                <a:tc>
                  <a:txBody>
                    <a:bodyPr/>
                    <a:lstStyle/>
                    <a:p>
                      <a:pPr algn="ctr"/>
                      <a:r>
                        <a:rPr lang="en-US"/>
                        <a:t>Day</a:t>
                      </a:r>
                    </a:p>
                  </a:txBody>
                  <a:tcPr anchor="ctr"/>
                </a:tc>
                <a:tc>
                  <a:txBody>
                    <a:bodyPr/>
                    <a:lstStyle/>
                    <a:p>
                      <a:pPr algn="ctr"/>
                      <a:r>
                        <a:rPr lang="en-US"/>
                        <a:t>Outlook</a:t>
                      </a:r>
                    </a:p>
                  </a:txBody>
                  <a:tcPr anchor="ctr"/>
                </a:tc>
                <a:tc>
                  <a:txBody>
                    <a:bodyPr/>
                    <a:lstStyle/>
                    <a:p>
                      <a:pPr algn="ctr"/>
                      <a:r>
                        <a:rPr lang="en-US"/>
                        <a:t>Temperature</a:t>
                      </a:r>
                    </a:p>
                  </a:txBody>
                  <a:tcPr anchor="ctr"/>
                </a:tc>
                <a:tc>
                  <a:txBody>
                    <a:bodyPr/>
                    <a:lstStyle/>
                    <a:p>
                      <a:pPr algn="ctr"/>
                      <a:r>
                        <a:rPr lang="en-US"/>
                        <a:t>Humidity</a:t>
                      </a:r>
                    </a:p>
                  </a:txBody>
                  <a:tcPr anchor="ctr"/>
                </a:tc>
                <a:tc>
                  <a:txBody>
                    <a:bodyPr/>
                    <a:lstStyle/>
                    <a:p>
                      <a:pPr algn="ctr"/>
                      <a:r>
                        <a:rPr lang="en-US"/>
                        <a:t>Wind</a:t>
                      </a:r>
                    </a:p>
                  </a:txBody>
                  <a:tcPr anchor="ctr"/>
                </a:tc>
                <a:tc>
                  <a:txBody>
                    <a:bodyPr/>
                    <a:lstStyle/>
                    <a:p>
                      <a:pPr algn="ctr"/>
                      <a:r>
                        <a:rPr lang="en-US"/>
                        <a:t>PlayTennis</a:t>
                      </a:r>
                    </a:p>
                  </a:txBody>
                  <a:tcPr anchor="ctr"/>
                </a:tc>
              </a:tr>
              <a:tr h="370840">
                <a:tc>
                  <a:txBody>
                    <a:bodyPr/>
                    <a:lstStyle/>
                    <a:p>
                      <a:pPr algn="ctr"/>
                      <a:r>
                        <a:rPr lang="en-US"/>
                        <a:t>D1</a:t>
                      </a:r>
                    </a:p>
                  </a:txBody>
                  <a:tcPr anchor="ctr"/>
                </a:tc>
                <a:tc>
                  <a:txBody>
                    <a:bodyPr/>
                    <a:lstStyle/>
                    <a:p>
                      <a:pPr algn="ctr"/>
                      <a:r>
                        <a:rPr lang="en-US"/>
                        <a:t>Sunny</a:t>
                      </a:r>
                    </a:p>
                  </a:txBody>
                  <a:tcPr anchor="ctr"/>
                </a:tc>
                <a:tc>
                  <a:txBody>
                    <a:bodyPr/>
                    <a:lstStyle/>
                    <a:p>
                      <a:pPr algn="ctr"/>
                      <a:r>
                        <a:rPr lang="en-US"/>
                        <a:t>Hot</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No</a:t>
                      </a:r>
                    </a:p>
                  </a:txBody>
                  <a:tcPr anchor="ctr"/>
                </a:tc>
              </a:tr>
              <a:tr h="370840">
                <a:tc>
                  <a:txBody>
                    <a:bodyPr/>
                    <a:lstStyle/>
                    <a:p>
                      <a:pPr algn="ctr"/>
                      <a:r>
                        <a:rPr lang="en-US"/>
                        <a:t>D2</a:t>
                      </a:r>
                    </a:p>
                  </a:txBody>
                  <a:tcPr anchor="ctr"/>
                </a:tc>
                <a:tc>
                  <a:txBody>
                    <a:bodyPr/>
                    <a:lstStyle/>
                    <a:p>
                      <a:pPr algn="ctr"/>
                      <a:r>
                        <a:rPr lang="en-US"/>
                        <a:t>Sunny</a:t>
                      </a:r>
                    </a:p>
                  </a:txBody>
                  <a:tcPr anchor="ctr"/>
                </a:tc>
                <a:tc>
                  <a:txBody>
                    <a:bodyPr/>
                    <a:lstStyle/>
                    <a:p>
                      <a:pPr algn="ctr"/>
                      <a:r>
                        <a:rPr lang="en-US"/>
                        <a:t>Hot</a:t>
                      </a:r>
                    </a:p>
                  </a:txBody>
                  <a:tcPr anchor="ctr"/>
                </a:tc>
                <a:tc>
                  <a:txBody>
                    <a:bodyPr/>
                    <a:lstStyle/>
                    <a:p>
                      <a:pPr algn="ctr"/>
                      <a:r>
                        <a:rPr lang="en-US"/>
                        <a:t>High</a:t>
                      </a:r>
                    </a:p>
                  </a:txBody>
                  <a:tcPr anchor="ctr"/>
                </a:tc>
                <a:tc>
                  <a:txBody>
                    <a:bodyPr/>
                    <a:lstStyle/>
                    <a:p>
                      <a:pPr algn="ctr"/>
                      <a:r>
                        <a:rPr lang="en-US"/>
                        <a:t>Strong</a:t>
                      </a:r>
                    </a:p>
                  </a:txBody>
                  <a:tcPr anchor="ctr"/>
                </a:tc>
                <a:tc>
                  <a:txBody>
                    <a:bodyPr/>
                    <a:lstStyle/>
                    <a:p>
                      <a:pPr algn="ctr"/>
                      <a:r>
                        <a:rPr lang="en-US"/>
                        <a:t>No</a:t>
                      </a:r>
                    </a:p>
                  </a:txBody>
                  <a:tcPr anchor="ctr"/>
                </a:tc>
              </a:tr>
              <a:tr h="370840">
                <a:tc>
                  <a:txBody>
                    <a:bodyPr/>
                    <a:lstStyle/>
                    <a:p>
                      <a:pPr algn="ctr"/>
                      <a:r>
                        <a:rPr lang="en-US"/>
                        <a:t>D3</a:t>
                      </a:r>
                    </a:p>
                  </a:txBody>
                  <a:tcPr anchor="ctr"/>
                </a:tc>
                <a:tc>
                  <a:txBody>
                    <a:bodyPr/>
                    <a:lstStyle/>
                    <a:p>
                      <a:pPr algn="ctr"/>
                      <a:r>
                        <a:rPr lang="en-US"/>
                        <a:t>Overcast</a:t>
                      </a:r>
                    </a:p>
                  </a:txBody>
                  <a:tcPr anchor="ctr"/>
                </a:tc>
                <a:tc>
                  <a:txBody>
                    <a:bodyPr/>
                    <a:lstStyle/>
                    <a:p>
                      <a:pPr algn="ctr"/>
                      <a:r>
                        <a:rPr lang="en-US"/>
                        <a:t>Hot</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D4</a:t>
                      </a:r>
                    </a:p>
                  </a:txBody>
                  <a:tcPr anchor="ctr"/>
                </a:tc>
                <a:tc>
                  <a:txBody>
                    <a:bodyPr/>
                    <a:lstStyle/>
                    <a:p>
                      <a:pPr algn="ctr"/>
                      <a:r>
                        <a:rPr lang="en-US"/>
                        <a:t>Rain</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D5</a:t>
                      </a:r>
                    </a:p>
                  </a:txBody>
                  <a:tcPr anchor="ctr"/>
                </a:tc>
                <a:tc>
                  <a:txBody>
                    <a:bodyPr/>
                    <a:lstStyle/>
                    <a:p>
                      <a:pPr algn="ctr"/>
                      <a:r>
                        <a:rPr lang="en-US"/>
                        <a:t>Rain</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D6</a:t>
                      </a:r>
                    </a:p>
                  </a:txBody>
                  <a:tcPr anchor="ctr"/>
                </a:tc>
                <a:tc>
                  <a:txBody>
                    <a:bodyPr/>
                    <a:lstStyle/>
                    <a:p>
                      <a:pPr algn="ctr"/>
                      <a:r>
                        <a:rPr lang="en-US"/>
                        <a:t>Rain</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Strong</a:t>
                      </a:r>
                    </a:p>
                  </a:txBody>
                  <a:tcPr anchor="ctr"/>
                </a:tc>
                <a:tc>
                  <a:txBody>
                    <a:bodyPr/>
                    <a:lstStyle/>
                    <a:p>
                      <a:pPr algn="ctr"/>
                      <a:r>
                        <a:rPr lang="en-US"/>
                        <a:t>No</a:t>
                      </a:r>
                    </a:p>
                  </a:txBody>
                  <a:tcPr anchor="ctr"/>
                </a:tc>
              </a:tr>
              <a:tr h="370840">
                <a:tc>
                  <a:txBody>
                    <a:bodyPr/>
                    <a:lstStyle/>
                    <a:p>
                      <a:pPr algn="ctr"/>
                      <a:r>
                        <a:rPr lang="en-US"/>
                        <a:t>D7</a:t>
                      </a:r>
                    </a:p>
                  </a:txBody>
                  <a:tcPr anchor="ctr"/>
                </a:tc>
                <a:tc>
                  <a:txBody>
                    <a:bodyPr/>
                    <a:lstStyle/>
                    <a:p>
                      <a:pPr algn="ctr"/>
                      <a:r>
                        <a:rPr lang="en-US"/>
                        <a:t>Overcast</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Strong</a:t>
                      </a:r>
                    </a:p>
                  </a:txBody>
                  <a:tcPr anchor="ctr"/>
                </a:tc>
                <a:tc>
                  <a:txBody>
                    <a:bodyPr/>
                    <a:lstStyle/>
                    <a:p>
                      <a:pPr algn="ctr"/>
                      <a:r>
                        <a:rPr lang="en-US" dirty="0"/>
                        <a:t>Yes</a:t>
                      </a:r>
                    </a:p>
                  </a:txBody>
                  <a:tcPr anchor="ctr"/>
                </a:tc>
              </a:tr>
              <a:tr h="370840">
                <a:tc>
                  <a:txBody>
                    <a:bodyPr/>
                    <a:lstStyle/>
                    <a:p>
                      <a:pPr algn="ctr"/>
                      <a:r>
                        <a:rPr lang="en-US"/>
                        <a:t>D8</a:t>
                      </a:r>
                    </a:p>
                  </a:txBody>
                  <a:tcPr anchor="ctr"/>
                </a:tc>
                <a:tc>
                  <a:txBody>
                    <a:bodyPr/>
                    <a:lstStyle/>
                    <a:p>
                      <a:pPr algn="ctr"/>
                      <a:r>
                        <a:rPr lang="en-US"/>
                        <a:t>Sunny</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Weak</a:t>
                      </a:r>
                    </a:p>
                  </a:txBody>
                  <a:tcPr anchor="ctr"/>
                </a:tc>
                <a:tc>
                  <a:txBody>
                    <a:bodyPr/>
                    <a:lstStyle/>
                    <a:p>
                      <a:pPr algn="ctr"/>
                      <a:r>
                        <a:rPr lang="en-US"/>
                        <a:t>No</a:t>
                      </a:r>
                    </a:p>
                  </a:txBody>
                  <a:tcPr anchor="ctr"/>
                </a:tc>
              </a:tr>
              <a:tr h="370840">
                <a:tc>
                  <a:txBody>
                    <a:bodyPr/>
                    <a:lstStyle/>
                    <a:p>
                      <a:pPr algn="ctr"/>
                      <a:r>
                        <a:rPr lang="en-US"/>
                        <a:t>D9</a:t>
                      </a:r>
                    </a:p>
                  </a:txBody>
                  <a:tcPr anchor="ctr"/>
                </a:tc>
                <a:tc>
                  <a:txBody>
                    <a:bodyPr/>
                    <a:lstStyle/>
                    <a:p>
                      <a:pPr algn="ctr"/>
                      <a:r>
                        <a:rPr lang="en-US"/>
                        <a:t>Sunny</a:t>
                      </a:r>
                    </a:p>
                  </a:txBody>
                  <a:tcPr anchor="ctr"/>
                </a:tc>
                <a:tc>
                  <a:txBody>
                    <a:bodyPr/>
                    <a:lstStyle/>
                    <a:p>
                      <a:pPr algn="ctr"/>
                      <a:r>
                        <a:rPr lang="en-US"/>
                        <a:t>Cool</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D10</a:t>
                      </a:r>
                    </a:p>
                  </a:txBody>
                  <a:tcPr anchor="ctr"/>
                </a:tc>
                <a:tc>
                  <a:txBody>
                    <a:bodyPr/>
                    <a:lstStyle/>
                    <a:p>
                      <a:pPr algn="ctr"/>
                      <a:r>
                        <a:rPr lang="en-US"/>
                        <a:t>Rain</a:t>
                      </a:r>
                    </a:p>
                  </a:txBody>
                  <a:tcPr anchor="ctr"/>
                </a:tc>
                <a:tc>
                  <a:txBody>
                    <a:bodyPr/>
                    <a:lstStyle/>
                    <a:p>
                      <a:pPr algn="ctr"/>
                      <a:r>
                        <a:rPr lang="en-US"/>
                        <a:t>Mild</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D11</a:t>
                      </a:r>
                    </a:p>
                  </a:txBody>
                  <a:tcPr anchor="ctr"/>
                </a:tc>
                <a:tc>
                  <a:txBody>
                    <a:bodyPr/>
                    <a:lstStyle/>
                    <a:p>
                      <a:pPr algn="ctr"/>
                      <a:r>
                        <a:rPr lang="en-US"/>
                        <a:t>Sunny</a:t>
                      </a:r>
                    </a:p>
                  </a:txBody>
                  <a:tcPr anchor="ctr"/>
                </a:tc>
                <a:tc>
                  <a:txBody>
                    <a:bodyPr/>
                    <a:lstStyle/>
                    <a:p>
                      <a:pPr algn="ctr"/>
                      <a:r>
                        <a:rPr lang="en-US"/>
                        <a:t>Mild</a:t>
                      </a:r>
                    </a:p>
                  </a:txBody>
                  <a:tcPr anchor="ctr"/>
                </a:tc>
                <a:tc>
                  <a:txBody>
                    <a:bodyPr/>
                    <a:lstStyle/>
                    <a:p>
                      <a:pPr algn="ctr"/>
                      <a:r>
                        <a:rPr lang="en-US"/>
                        <a:t>Normal</a:t>
                      </a:r>
                    </a:p>
                  </a:txBody>
                  <a:tcPr anchor="ctr"/>
                </a:tc>
                <a:tc>
                  <a:txBody>
                    <a:bodyPr/>
                    <a:lstStyle/>
                    <a:p>
                      <a:pPr algn="ctr"/>
                      <a:r>
                        <a:rPr lang="en-US"/>
                        <a:t>Strong</a:t>
                      </a:r>
                    </a:p>
                  </a:txBody>
                  <a:tcPr anchor="ctr"/>
                </a:tc>
                <a:tc>
                  <a:txBody>
                    <a:bodyPr/>
                    <a:lstStyle/>
                    <a:p>
                      <a:pPr algn="ctr"/>
                      <a:r>
                        <a:rPr lang="en-US"/>
                        <a:t>Yes</a:t>
                      </a:r>
                    </a:p>
                  </a:txBody>
                  <a:tcPr anchor="ctr"/>
                </a:tc>
              </a:tr>
              <a:tr h="370840">
                <a:tc>
                  <a:txBody>
                    <a:bodyPr/>
                    <a:lstStyle/>
                    <a:p>
                      <a:pPr algn="ctr"/>
                      <a:r>
                        <a:rPr lang="en-US"/>
                        <a:t>D12</a:t>
                      </a:r>
                    </a:p>
                  </a:txBody>
                  <a:tcPr anchor="ctr"/>
                </a:tc>
                <a:tc>
                  <a:txBody>
                    <a:bodyPr/>
                    <a:lstStyle/>
                    <a:p>
                      <a:pPr algn="ctr"/>
                      <a:r>
                        <a:rPr lang="en-US"/>
                        <a:t>Overcast</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Strong</a:t>
                      </a:r>
                    </a:p>
                  </a:txBody>
                  <a:tcPr anchor="ctr"/>
                </a:tc>
                <a:tc>
                  <a:txBody>
                    <a:bodyPr/>
                    <a:lstStyle/>
                    <a:p>
                      <a:pPr algn="ctr"/>
                      <a:r>
                        <a:rPr lang="en-US"/>
                        <a:t>Yes</a:t>
                      </a:r>
                    </a:p>
                  </a:txBody>
                  <a:tcPr anchor="ctr"/>
                </a:tc>
              </a:tr>
              <a:tr h="370840">
                <a:tc>
                  <a:txBody>
                    <a:bodyPr/>
                    <a:lstStyle/>
                    <a:p>
                      <a:pPr algn="ctr"/>
                      <a:r>
                        <a:rPr lang="en-US"/>
                        <a:t>D13</a:t>
                      </a:r>
                    </a:p>
                  </a:txBody>
                  <a:tcPr anchor="ctr"/>
                </a:tc>
                <a:tc>
                  <a:txBody>
                    <a:bodyPr/>
                    <a:lstStyle/>
                    <a:p>
                      <a:pPr algn="ctr"/>
                      <a:r>
                        <a:rPr lang="en-US"/>
                        <a:t>Overcast</a:t>
                      </a:r>
                    </a:p>
                  </a:txBody>
                  <a:tcPr anchor="ctr"/>
                </a:tc>
                <a:tc>
                  <a:txBody>
                    <a:bodyPr/>
                    <a:lstStyle/>
                    <a:p>
                      <a:pPr algn="ctr"/>
                      <a:r>
                        <a:rPr lang="en-US"/>
                        <a:t>Hot</a:t>
                      </a:r>
                    </a:p>
                  </a:txBody>
                  <a:tcPr anchor="ctr"/>
                </a:tc>
                <a:tc>
                  <a:txBody>
                    <a:bodyPr/>
                    <a:lstStyle/>
                    <a:p>
                      <a:pPr algn="ctr"/>
                      <a:r>
                        <a:rPr lang="en-US"/>
                        <a:t>Normal</a:t>
                      </a:r>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D14</a:t>
                      </a:r>
                    </a:p>
                  </a:txBody>
                  <a:tcPr anchor="ctr"/>
                </a:tc>
                <a:tc>
                  <a:txBody>
                    <a:bodyPr/>
                    <a:lstStyle/>
                    <a:p>
                      <a:pPr algn="ctr"/>
                      <a:r>
                        <a:rPr lang="en-US"/>
                        <a:t>Rain</a:t>
                      </a:r>
                    </a:p>
                  </a:txBody>
                  <a:tcPr anchor="ctr"/>
                </a:tc>
                <a:tc>
                  <a:txBody>
                    <a:bodyPr/>
                    <a:lstStyle/>
                    <a:p>
                      <a:pPr algn="ctr"/>
                      <a:r>
                        <a:rPr lang="en-US"/>
                        <a:t>Mild</a:t>
                      </a:r>
                    </a:p>
                  </a:txBody>
                  <a:tcPr anchor="ctr"/>
                </a:tc>
                <a:tc>
                  <a:txBody>
                    <a:bodyPr/>
                    <a:lstStyle/>
                    <a:p>
                      <a:pPr algn="ctr"/>
                      <a:r>
                        <a:rPr lang="en-US"/>
                        <a:t>High</a:t>
                      </a:r>
                    </a:p>
                  </a:txBody>
                  <a:tcPr anchor="ctr"/>
                </a:tc>
                <a:tc>
                  <a:txBody>
                    <a:bodyPr/>
                    <a:lstStyle/>
                    <a:p>
                      <a:pPr algn="ctr"/>
                      <a:r>
                        <a:rPr lang="en-US"/>
                        <a:t>Strong</a:t>
                      </a:r>
                    </a:p>
                  </a:txBody>
                  <a:tcPr anchor="ctr"/>
                </a:tc>
                <a:tc>
                  <a:txBody>
                    <a:bodyPr/>
                    <a:lstStyle/>
                    <a:p>
                      <a:pPr algn="ctr"/>
                      <a:r>
                        <a:rPr lang="en-US" dirty="0"/>
                        <a:t>No</a:t>
                      </a:r>
                    </a:p>
                  </a:txBody>
                  <a:tcPr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Selecting the Next Attribute</a:t>
            </a:r>
            <a:endParaRPr lang="en-US" dirty="0">
              <a:solidFill>
                <a:srgbClr val="FF0000"/>
              </a:solidFill>
            </a:endParaRPr>
          </a:p>
        </p:txBody>
      </p:sp>
      <p:pic>
        <p:nvPicPr>
          <p:cNvPr id="52226" name="Picture 2"/>
          <p:cNvPicPr>
            <a:picLocks noChangeAspect="1" noChangeArrowheads="1"/>
          </p:cNvPicPr>
          <p:nvPr/>
        </p:nvPicPr>
        <p:blipFill>
          <a:blip r:embed="rId2" cstate="print"/>
          <a:srcRect/>
          <a:stretch>
            <a:fillRect/>
          </a:stretch>
        </p:blipFill>
        <p:spPr bwMode="auto">
          <a:xfrm>
            <a:off x="533400" y="1905000"/>
            <a:ext cx="7916680" cy="4953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dirty="0" smtClean="0">
                <a:solidFill>
                  <a:srgbClr val="FF0000"/>
                </a:solidFill>
              </a:rPr>
              <a:t>A General Model of Learning Agents</a:t>
            </a:r>
            <a:endParaRPr lang="en-US" dirty="0">
              <a:solidFill>
                <a:srgbClr val="FF0000"/>
              </a:solidFill>
            </a:endParaRPr>
          </a:p>
        </p:txBody>
      </p:sp>
      <p:sp>
        <p:nvSpPr>
          <p:cNvPr id="3" name="Content Placeholder 2"/>
          <p:cNvSpPr>
            <a:spLocks noGrp="1"/>
          </p:cNvSpPr>
          <p:nvPr>
            <p:ph idx="1"/>
          </p:nvPr>
        </p:nvSpPr>
        <p:spPr>
          <a:xfrm>
            <a:off x="0" y="1219200"/>
            <a:ext cx="8229600" cy="2743200"/>
          </a:xfrm>
        </p:spPr>
        <p:txBody>
          <a:bodyPr>
            <a:normAutofit fontScale="55000" lnSpcReduction="20000"/>
          </a:bodyPr>
          <a:lstStyle/>
          <a:p>
            <a:r>
              <a:rPr lang="en-US" b="1" dirty="0" smtClean="0">
                <a:solidFill>
                  <a:schemeClr val="accent5"/>
                </a:solidFill>
              </a:rPr>
              <a:t>Learning Element</a:t>
            </a:r>
          </a:p>
          <a:p>
            <a:pPr lvl="1"/>
            <a:r>
              <a:rPr lang="en-US" dirty="0" smtClean="0"/>
              <a:t>Adds knowledge, makes improvement to system</a:t>
            </a:r>
          </a:p>
          <a:p>
            <a:r>
              <a:rPr lang="en-US" b="1" dirty="0" smtClean="0">
                <a:solidFill>
                  <a:schemeClr val="accent5"/>
                </a:solidFill>
              </a:rPr>
              <a:t>Performance Element</a:t>
            </a:r>
          </a:p>
          <a:p>
            <a:pPr lvl="1"/>
            <a:r>
              <a:rPr lang="en-US" dirty="0" smtClean="0"/>
              <a:t>Performs task, selects external actions</a:t>
            </a:r>
          </a:p>
          <a:p>
            <a:r>
              <a:rPr lang="en-US" b="1" dirty="0" smtClean="0">
                <a:solidFill>
                  <a:schemeClr val="accent5"/>
                </a:solidFill>
              </a:rPr>
              <a:t>Critic</a:t>
            </a:r>
          </a:p>
          <a:p>
            <a:pPr lvl="1"/>
            <a:r>
              <a:rPr lang="en-US" dirty="0" smtClean="0"/>
              <a:t>Monitors results of performance, provides feedback to learning element</a:t>
            </a:r>
          </a:p>
          <a:p>
            <a:r>
              <a:rPr lang="en-US" b="1" dirty="0" smtClean="0">
                <a:solidFill>
                  <a:schemeClr val="accent5"/>
                </a:solidFill>
              </a:rPr>
              <a:t>Problem Generator</a:t>
            </a:r>
          </a:p>
          <a:p>
            <a:pPr lvl="1"/>
            <a:r>
              <a:rPr lang="en-US" dirty="0" smtClean="0"/>
              <a:t>Actively suggests experiments, generates examples to test</a:t>
            </a:r>
          </a:p>
          <a:p>
            <a:r>
              <a:rPr lang="en-US" b="1" dirty="0" smtClean="0">
                <a:solidFill>
                  <a:schemeClr val="accent5"/>
                </a:solidFill>
              </a:rPr>
              <a:t>Performance Standard</a:t>
            </a:r>
          </a:p>
          <a:p>
            <a:pPr lvl="1"/>
            <a:r>
              <a:rPr lang="en-US" dirty="0" smtClean="0"/>
              <a:t>Method / standard of measuring performance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88017" y="3657600"/>
            <a:ext cx="4555983" cy="32004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Partially Learned Tree</a:t>
            </a:r>
            <a:endParaRPr lang="en-US" dirty="0">
              <a:solidFill>
                <a:srgbClr val="FF0000"/>
              </a:solidFill>
            </a:endParaRPr>
          </a:p>
        </p:txBody>
      </p:sp>
      <p:pic>
        <p:nvPicPr>
          <p:cNvPr id="53250" name="Picture 2"/>
          <p:cNvPicPr>
            <a:picLocks noChangeAspect="1" noChangeArrowheads="1"/>
          </p:cNvPicPr>
          <p:nvPr/>
        </p:nvPicPr>
        <p:blipFill>
          <a:blip r:embed="rId2" cstate="print"/>
          <a:srcRect/>
          <a:stretch>
            <a:fillRect/>
          </a:stretch>
        </p:blipFill>
        <p:spPr bwMode="auto">
          <a:xfrm>
            <a:off x="2133600" y="1401638"/>
            <a:ext cx="4876800" cy="545636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Danger: </a:t>
            </a:r>
            <a:r>
              <a:rPr lang="en-US" dirty="0" err="1" smtClean="0">
                <a:solidFill>
                  <a:srgbClr val="FF0000"/>
                </a:solidFill>
              </a:rPr>
              <a:t>Overfit</a:t>
            </a:r>
            <a:endParaRPr lang="en-US" dirty="0">
              <a:solidFill>
                <a:srgbClr val="FF0000"/>
              </a:solidFill>
            </a:endParaRPr>
          </a:p>
        </p:txBody>
      </p:sp>
      <p:pic>
        <p:nvPicPr>
          <p:cNvPr id="54274" name="Picture 2"/>
          <p:cNvPicPr>
            <a:picLocks noChangeAspect="1" noChangeArrowheads="1"/>
          </p:cNvPicPr>
          <p:nvPr/>
        </p:nvPicPr>
        <p:blipFill>
          <a:blip r:embed="rId2" cstate="print"/>
          <a:srcRect/>
          <a:stretch>
            <a:fillRect/>
          </a:stretch>
        </p:blipFill>
        <p:spPr bwMode="auto">
          <a:xfrm>
            <a:off x="0" y="1295401"/>
            <a:ext cx="4485806" cy="2743200"/>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cstate="print"/>
          <a:srcRect/>
          <a:stretch>
            <a:fillRect/>
          </a:stretch>
        </p:blipFill>
        <p:spPr bwMode="auto">
          <a:xfrm>
            <a:off x="0" y="4082821"/>
            <a:ext cx="5410200" cy="2775180"/>
          </a:xfrm>
          <a:prstGeom prst="rect">
            <a:avLst/>
          </a:prstGeom>
          <a:noFill/>
          <a:ln w="9525">
            <a:noFill/>
            <a:miter lim="800000"/>
            <a:headEnd/>
            <a:tailEnd/>
          </a:ln>
          <a:effectLst/>
        </p:spPr>
      </p:pic>
      <p:sp>
        <p:nvSpPr>
          <p:cNvPr id="5" name="TextBox 4"/>
          <p:cNvSpPr txBox="1"/>
          <p:nvPr/>
        </p:nvSpPr>
        <p:spPr>
          <a:xfrm>
            <a:off x="5486400" y="2286000"/>
            <a:ext cx="2613985" cy="830997"/>
          </a:xfrm>
          <a:prstGeom prst="rect">
            <a:avLst/>
          </a:prstGeom>
          <a:noFill/>
        </p:spPr>
        <p:txBody>
          <a:bodyPr wrap="none" rtlCol="0">
            <a:spAutoFit/>
          </a:bodyPr>
          <a:lstStyle/>
          <a:p>
            <a:r>
              <a:rPr lang="en-US" sz="2400" dirty="0" smtClean="0">
                <a:solidFill>
                  <a:schemeClr val="accent5"/>
                </a:solidFill>
              </a:rPr>
              <a:t>One solution:</a:t>
            </a:r>
          </a:p>
          <a:p>
            <a:r>
              <a:rPr lang="en-US" sz="2400" dirty="0" smtClean="0">
                <a:solidFill>
                  <a:schemeClr val="accent5"/>
                </a:solidFill>
              </a:rPr>
              <a:t>prune decision tree</a:t>
            </a:r>
            <a:endParaRPr lang="en-US" sz="2400" dirty="0">
              <a:solidFill>
                <a:schemeClr val="accent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Do We Prune a Decision Tree?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Delete a decision node</a:t>
            </a:r>
          </a:p>
          <a:p>
            <a:r>
              <a:rPr lang="en-US" dirty="0" smtClean="0"/>
              <a:t>This causes entire </a:t>
            </a:r>
            <a:r>
              <a:rPr lang="en-US" dirty="0" err="1" smtClean="0"/>
              <a:t>subtree</a:t>
            </a:r>
            <a:r>
              <a:rPr lang="en-US" dirty="0" smtClean="0"/>
              <a:t> rooted at node to be removed</a:t>
            </a:r>
          </a:p>
          <a:p>
            <a:r>
              <a:rPr lang="en-US" dirty="0" smtClean="0"/>
              <a:t>Replace by leaf node, and assign it by majority vote</a:t>
            </a:r>
          </a:p>
          <a:p>
            <a:r>
              <a:rPr lang="en-US" dirty="0" smtClean="0"/>
              <a:t>Reduced error pruning: remove nodes as long as performance improves on validation set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dirty="0" smtClean="0">
                <a:solidFill>
                  <a:srgbClr val="FF0000"/>
                </a:solidFill>
              </a:rPr>
              <a:t>Measure Performance of a Learning Algorithm</a:t>
            </a:r>
            <a:endParaRPr lang="en-US" sz="3600" dirty="0">
              <a:solidFill>
                <a:srgbClr val="FF0000"/>
              </a:solidFill>
            </a:endParaRPr>
          </a:p>
        </p:txBody>
      </p:sp>
      <p:sp>
        <p:nvSpPr>
          <p:cNvPr id="3" name="Content Placeholder 2"/>
          <p:cNvSpPr>
            <a:spLocks noGrp="1"/>
          </p:cNvSpPr>
          <p:nvPr>
            <p:ph idx="1"/>
          </p:nvPr>
        </p:nvSpPr>
        <p:spPr>
          <a:xfrm>
            <a:off x="0" y="1371600"/>
            <a:ext cx="9144000" cy="4343400"/>
          </a:xfrm>
        </p:spPr>
        <p:txBody>
          <a:bodyPr>
            <a:normAutofit fontScale="85000" lnSpcReduction="20000"/>
          </a:bodyPr>
          <a:lstStyle/>
          <a:p>
            <a:r>
              <a:rPr lang="en-US" dirty="0" smtClean="0"/>
              <a:t>Collect large set of examples (as large and diverse as possible) </a:t>
            </a:r>
          </a:p>
          <a:p>
            <a:r>
              <a:rPr lang="en-US" dirty="0" smtClean="0"/>
              <a:t>Divide into 2 disjoint sets (training set and test set)</a:t>
            </a:r>
          </a:p>
          <a:p>
            <a:r>
              <a:rPr lang="en-US" dirty="0" smtClean="0"/>
              <a:t>Learn concept based on training set, generating hypothesis H</a:t>
            </a:r>
          </a:p>
          <a:p>
            <a:r>
              <a:rPr lang="en-US" dirty="0" smtClean="0"/>
              <a:t>Classify test set examples using H, measure percentage correctly classified</a:t>
            </a:r>
          </a:p>
          <a:p>
            <a:r>
              <a:rPr lang="en-US" dirty="0" smtClean="0"/>
              <a:t>Should demonstrate</a:t>
            </a:r>
          </a:p>
          <a:p>
            <a:pPr>
              <a:buNone/>
            </a:pPr>
            <a:r>
              <a:rPr lang="en-US" dirty="0" smtClean="0"/>
              <a:t>	improved performance as</a:t>
            </a:r>
          </a:p>
          <a:p>
            <a:pPr>
              <a:buNone/>
            </a:pPr>
            <a:r>
              <a:rPr lang="en-US" dirty="0" smtClean="0"/>
              <a:t>	training set size increases</a:t>
            </a:r>
          </a:p>
          <a:p>
            <a:pPr>
              <a:buNone/>
            </a:pPr>
            <a:r>
              <a:rPr lang="en-US" dirty="0" smtClean="0"/>
              <a:t>	(learning curve)</a:t>
            </a:r>
          </a:p>
          <a:p>
            <a:r>
              <a:rPr lang="en-US" dirty="0" smtClean="0"/>
              <a:t>How quickly does it learn? </a:t>
            </a:r>
          </a:p>
          <a:p>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4188314" y="3424238"/>
            <a:ext cx="4955686" cy="343376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3600" dirty="0" smtClean="0">
                <a:solidFill>
                  <a:srgbClr val="FF0000"/>
                </a:solidFill>
              </a:rPr>
              <a:t>Measure Performance of a Learning Algorithm</a:t>
            </a:r>
            <a:endParaRPr lang="en-US" sz="3600" dirty="0"/>
          </a:p>
        </p:txBody>
      </p:sp>
      <p:sp>
        <p:nvSpPr>
          <p:cNvPr id="3" name="Content Placeholder 2"/>
          <p:cNvSpPr>
            <a:spLocks noGrp="1"/>
          </p:cNvSpPr>
          <p:nvPr>
            <p:ph idx="1"/>
          </p:nvPr>
        </p:nvSpPr>
        <p:spPr>
          <a:xfrm>
            <a:off x="457200" y="1600201"/>
            <a:ext cx="8534400" cy="1219200"/>
          </a:xfrm>
        </p:spPr>
        <p:txBody>
          <a:bodyPr>
            <a:normAutofit fontScale="85000" lnSpcReduction="20000"/>
          </a:bodyPr>
          <a:lstStyle/>
          <a:p>
            <a:r>
              <a:rPr lang="en-US" dirty="0" smtClean="0"/>
              <a:t>Use statistics tests to determine significance of improvement </a:t>
            </a:r>
          </a:p>
          <a:p>
            <a:r>
              <a:rPr lang="en-US" dirty="0" smtClean="0"/>
              <a:t>Cross-validation </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533400" y="3429000"/>
            <a:ext cx="8029575" cy="30384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Challenges for Decision Trees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Numeric attributes </a:t>
            </a:r>
          </a:p>
          <a:p>
            <a:r>
              <a:rPr lang="en-US" dirty="0" smtClean="0"/>
              <a:t>Missing attribute values </a:t>
            </a:r>
          </a:p>
          <a:p>
            <a:r>
              <a:rPr lang="en-US" dirty="0" smtClean="0"/>
              <a:t>Incremental updating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Training Examples</a:t>
            </a:r>
            <a:endParaRPr lang="en-US" dirty="0">
              <a:solidFill>
                <a:srgbClr val="FF0000"/>
              </a:solidFill>
            </a:endParaRPr>
          </a:p>
        </p:txBody>
      </p:sp>
      <p:graphicFrame>
        <p:nvGraphicFramePr>
          <p:cNvPr id="4" name="Table 3"/>
          <p:cNvGraphicFramePr>
            <a:graphicFrameLocks noGrp="1"/>
          </p:cNvGraphicFramePr>
          <p:nvPr/>
        </p:nvGraphicFramePr>
        <p:xfrm>
          <a:off x="838200" y="1026160"/>
          <a:ext cx="7620000" cy="5562600"/>
        </p:xfrm>
        <a:graphic>
          <a:graphicData uri="http://schemas.openxmlformats.org/drawingml/2006/table">
            <a:tbl>
              <a:tblPr firstRow="1" bandRow="1">
                <a:tableStyleId>{7DF18680-E054-41AD-8BC1-D1AEF772440D}</a:tableStyleId>
              </a:tblPr>
              <a:tblGrid>
                <a:gridCol w="838200"/>
                <a:gridCol w="1371600"/>
                <a:gridCol w="1600200"/>
                <a:gridCol w="1270000"/>
                <a:gridCol w="1270000"/>
                <a:gridCol w="1270000"/>
              </a:tblGrid>
              <a:tr h="370840">
                <a:tc>
                  <a:txBody>
                    <a:bodyPr/>
                    <a:lstStyle/>
                    <a:p>
                      <a:pPr algn="ctr"/>
                      <a:r>
                        <a:rPr lang="en-US" dirty="0"/>
                        <a:t>Day</a:t>
                      </a:r>
                    </a:p>
                  </a:txBody>
                  <a:tcPr anchor="ctr"/>
                </a:tc>
                <a:tc>
                  <a:txBody>
                    <a:bodyPr/>
                    <a:lstStyle/>
                    <a:p>
                      <a:pPr algn="ctr"/>
                      <a:r>
                        <a:rPr lang="en-US"/>
                        <a:t>Outlook</a:t>
                      </a:r>
                    </a:p>
                  </a:txBody>
                  <a:tcPr anchor="ctr"/>
                </a:tc>
                <a:tc>
                  <a:txBody>
                    <a:bodyPr/>
                    <a:lstStyle/>
                    <a:p>
                      <a:pPr algn="ctr"/>
                      <a:r>
                        <a:rPr lang="en-US"/>
                        <a:t>Temperature</a:t>
                      </a:r>
                    </a:p>
                  </a:txBody>
                  <a:tcPr anchor="ctr"/>
                </a:tc>
                <a:tc>
                  <a:txBody>
                    <a:bodyPr/>
                    <a:lstStyle/>
                    <a:p>
                      <a:pPr algn="ctr"/>
                      <a:r>
                        <a:rPr lang="en-US" dirty="0"/>
                        <a:t>Humidity</a:t>
                      </a:r>
                    </a:p>
                  </a:txBody>
                  <a:tcPr anchor="ctr"/>
                </a:tc>
                <a:tc>
                  <a:txBody>
                    <a:bodyPr/>
                    <a:lstStyle/>
                    <a:p>
                      <a:pPr algn="ctr"/>
                      <a:r>
                        <a:rPr lang="en-US"/>
                        <a:t>Wind</a:t>
                      </a:r>
                    </a:p>
                  </a:txBody>
                  <a:tcPr anchor="ctr"/>
                </a:tc>
                <a:tc>
                  <a:txBody>
                    <a:bodyPr/>
                    <a:lstStyle/>
                    <a:p>
                      <a:pPr algn="ctr"/>
                      <a:r>
                        <a:rPr lang="en-US"/>
                        <a:t>PlayTennis</a:t>
                      </a:r>
                    </a:p>
                  </a:txBody>
                  <a:tcPr anchor="ctr"/>
                </a:tc>
              </a:tr>
              <a:tr h="370840">
                <a:tc>
                  <a:txBody>
                    <a:bodyPr/>
                    <a:lstStyle/>
                    <a:p>
                      <a:pPr algn="ctr"/>
                      <a:r>
                        <a:rPr lang="en-US"/>
                        <a:t>D1</a:t>
                      </a:r>
                    </a:p>
                  </a:txBody>
                  <a:tcPr anchor="ctr"/>
                </a:tc>
                <a:tc>
                  <a:txBody>
                    <a:bodyPr/>
                    <a:lstStyle/>
                    <a:p>
                      <a:pPr algn="ctr"/>
                      <a:r>
                        <a:rPr lang="en-US"/>
                        <a:t>Sunny</a:t>
                      </a:r>
                    </a:p>
                  </a:txBody>
                  <a:tcPr anchor="ctr"/>
                </a:tc>
                <a:tc>
                  <a:txBody>
                    <a:bodyPr/>
                    <a:lstStyle/>
                    <a:p>
                      <a:pPr algn="ctr"/>
                      <a:r>
                        <a:rPr lang="en-US" dirty="0" smtClean="0"/>
                        <a:t>85</a:t>
                      </a:r>
                      <a:endParaRPr lang="en-US" dirty="0"/>
                    </a:p>
                  </a:txBody>
                  <a:tcPr anchor="ctr"/>
                </a:tc>
                <a:tc>
                  <a:txBody>
                    <a:bodyPr/>
                    <a:lstStyle/>
                    <a:p>
                      <a:pPr algn="ctr"/>
                      <a:r>
                        <a:rPr lang="en-US" dirty="0" smtClean="0"/>
                        <a:t>85</a:t>
                      </a:r>
                      <a:endParaRPr lang="en-US" dirty="0"/>
                    </a:p>
                  </a:txBody>
                  <a:tcPr anchor="ctr"/>
                </a:tc>
                <a:tc>
                  <a:txBody>
                    <a:bodyPr/>
                    <a:lstStyle/>
                    <a:p>
                      <a:pPr algn="ctr"/>
                      <a:r>
                        <a:rPr lang="en-US"/>
                        <a:t>Weak</a:t>
                      </a:r>
                    </a:p>
                  </a:txBody>
                  <a:tcPr anchor="ctr"/>
                </a:tc>
                <a:tc>
                  <a:txBody>
                    <a:bodyPr/>
                    <a:lstStyle/>
                    <a:p>
                      <a:pPr algn="ctr"/>
                      <a:r>
                        <a:rPr lang="en-US"/>
                        <a:t>No</a:t>
                      </a:r>
                    </a:p>
                  </a:txBody>
                  <a:tcPr anchor="ctr"/>
                </a:tc>
              </a:tr>
              <a:tr h="370840">
                <a:tc>
                  <a:txBody>
                    <a:bodyPr/>
                    <a:lstStyle/>
                    <a:p>
                      <a:pPr algn="ctr"/>
                      <a:r>
                        <a:rPr lang="en-US"/>
                        <a:t>D2</a:t>
                      </a:r>
                    </a:p>
                  </a:txBody>
                  <a:tcPr anchor="ctr"/>
                </a:tc>
                <a:tc>
                  <a:txBody>
                    <a:bodyPr/>
                    <a:lstStyle/>
                    <a:p>
                      <a:pPr algn="ctr"/>
                      <a:r>
                        <a:rPr lang="en-US"/>
                        <a:t>Sunny</a:t>
                      </a:r>
                    </a:p>
                  </a:txBody>
                  <a:tcPr anchor="ctr"/>
                </a:tc>
                <a:tc>
                  <a:txBody>
                    <a:bodyPr/>
                    <a:lstStyle/>
                    <a:p>
                      <a:pPr algn="ctr"/>
                      <a:r>
                        <a:rPr lang="en-US" dirty="0" smtClean="0"/>
                        <a:t>80</a:t>
                      </a:r>
                      <a:endParaRPr lang="en-US" dirty="0"/>
                    </a:p>
                  </a:txBody>
                  <a:tcPr anchor="ctr"/>
                </a:tc>
                <a:tc>
                  <a:txBody>
                    <a:bodyPr/>
                    <a:lstStyle/>
                    <a:p>
                      <a:pPr algn="ctr"/>
                      <a:r>
                        <a:rPr lang="en-US" dirty="0" smtClean="0"/>
                        <a:t>90</a:t>
                      </a:r>
                      <a:endParaRPr lang="en-US" dirty="0"/>
                    </a:p>
                  </a:txBody>
                  <a:tcPr anchor="ctr"/>
                </a:tc>
                <a:tc>
                  <a:txBody>
                    <a:bodyPr/>
                    <a:lstStyle/>
                    <a:p>
                      <a:pPr algn="ctr"/>
                      <a:r>
                        <a:rPr lang="en-US"/>
                        <a:t>Strong</a:t>
                      </a:r>
                    </a:p>
                  </a:txBody>
                  <a:tcPr anchor="ctr"/>
                </a:tc>
                <a:tc>
                  <a:txBody>
                    <a:bodyPr/>
                    <a:lstStyle/>
                    <a:p>
                      <a:pPr algn="ctr"/>
                      <a:r>
                        <a:rPr lang="en-US"/>
                        <a:t>No</a:t>
                      </a:r>
                    </a:p>
                  </a:txBody>
                  <a:tcPr anchor="ctr"/>
                </a:tc>
              </a:tr>
              <a:tr h="370840">
                <a:tc>
                  <a:txBody>
                    <a:bodyPr/>
                    <a:lstStyle/>
                    <a:p>
                      <a:pPr algn="ctr"/>
                      <a:r>
                        <a:rPr lang="en-US"/>
                        <a:t>D3</a:t>
                      </a:r>
                    </a:p>
                  </a:txBody>
                  <a:tcPr anchor="ctr"/>
                </a:tc>
                <a:tc>
                  <a:txBody>
                    <a:bodyPr/>
                    <a:lstStyle/>
                    <a:p>
                      <a:pPr algn="ctr"/>
                      <a:r>
                        <a:rPr lang="en-US"/>
                        <a:t>Overcast</a:t>
                      </a:r>
                    </a:p>
                  </a:txBody>
                  <a:tcPr anchor="ctr"/>
                </a:tc>
                <a:tc>
                  <a:txBody>
                    <a:bodyPr/>
                    <a:lstStyle/>
                    <a:p>
                      <a:pPr algn="ctr"/>
                      <a:r>
                        <a:rPr lang="en-US" dirty="0" smtClean="0"/>
                        <a:t>83</a:t>
                      </a:r>
                      <a:endParaRPr lang="en-US" dirty="0"/>
                    </a:p>
                  </a:txBody>
                  <a:tcPr anchor="ctr"/>
                </a:tc>
                <a:tc>
                  <a:txBody>
                    <a:bodyPr/>
                    <a:lstStyle/>
                    <a:p>
                      <a:pPr algn="ctr"/>
                      <a:r>
                        <a:rPr lang="en-US" dirty="0" smtClean="0"/>
                        <a:t>86</a:t>
                      </a:r>
                      <a:endParaRPr lang="en-US" dirty="0"/>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D4</a:t>
                      </a:r>
                    </a:p>
                  </a:txBody>
                  <a:tcPr anchor="ctr"/>
                </a:tc>
                <a:tc>
                  <a:txBody>
                    <a:bodyPr/>
                    <a:lstStyle/>
                    <a:p>
                      <a:pPr algn="ctr"/>
                      <a:r>
                        <a:rPr lang="en-US"/>
                        <a:t>Rain</a:t>
                      </a:r>
                    </a:p>
                  </a:txBody>
                  <a:tcPr anchor="ctr"/>
                </a:tc>
                <a:tc>
                  <a:txBody>
                    <a:bodyPr/>
                    <a:lstStyle/>
                    <a:p>
                      <a:pPr algn="ctr"/>
                      <a:r>
                        <a:rPr lang="en-US" dirty="0" smtClean="0"/>
                        <a:t>70</a:t>
                      </a:r>
                      <a:endParaRPr lang="en-US" dirty="0"/>
                    </a:p>
                  </a:txBody>
                  <a:tcPr anchor="ctr"/>
                </a:tc>
                <a:tc>
                  <a:txBody>
                    <a:bodyPr/>
                    <a:lstStyle/>
                    <a:p>
                      <a:pPr algn="ctr"/>
                      <a:r>
                        <a:rPr lang="en-US" dirty="0" smtClean="0"/>
                        <a:t>96</a:t>
                      </a:r>
                      <a:endParaRPr lang="en-US" dirty="0"/>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D5</a:t>
                      </a:r>
                    </a:p>
                  </a:txBody>
                  <a:tcPr anchor="ctr"/>
                </a:tc>
                <a:tc>
                  <a:txBody>
                    <a:bodyPr/>
                    <a:lstStyle/>
                    <a:p>
                      <a:pPr algn="ctr"/>
                      <a:r>
                        <a:rPr lang="en-US"/>
                        <a:t>Rain</a:t>
                      </a:r>
                    </a:p>
                  </a:txBody>
                  <a:tcPr anchor="ctr"/>
                </a:tc>
                <a:tc>
                  <a:txBody>
                    <a:bodyPr/>
                    <a:lstStyle/>
                    <a:p>
                      <a:pPr algn="ctr"/>
                      <a:r>
                        <a:rPr lang="en-US" dirty="0" smtClean="0"/>
                        <a:t>68</a:t>
                      </a:r>
                      <a:endParaRPr lang="en-US" dirty="0"/>
                    </a:p>
                  </a:txBody>
                  <a:tcPr anchor="ctr"/>
                </a:tc>
                <a:tc>
                  <a:txBody>
                    <a:bodyPr/>
                    <a:lstStyle/>
                    <a:p>
                      <a:pPr algn="ctr"/>
                      <a:r>
                        <a:rPr lang="en-US" dirty="0" smtClean="0"/>
                        <a:t>80</a:t>
                      </a:r>
                      <a:endParaRPr lang="en-US" dirty="0"/>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D6</a:t>
                      </a:r>
                    </a:p>
                  </a:txBody>
                  <a:tcPr anchor="ctr"/>
                </a:tc>
                <a:tc>
                  <a:txBody>
                    <a:bodyPr/>
                    <a:lstStyle/>
                    <a:p>
                      <a:pPr algn="ctr"/>
                      <a:r>
                        <a:rPr lang="en-US"/>
                        <a:t>Rain</a:t>
                      </a:r>
                    </a:p>
                  </a:txBody>
                  <a:tcPr anchor="ctr"/>
                </a:tc>
                <a:tc>
                  <a:txBody>
                    <a:bodyPr/>
                    <a:lstStyle/>
                    <a:p>
                      <a:pPr algn="ctr"/>
                      <a:r>
                        <a:rPr lang="en-US" dirty="0" smtClean="0"/>
                        <a:t>65</a:t>
                      </a:r>
                      <a:endParaRPr lang="en-US" dirty="0"/>
                    </a:p>
                  </a:txBody>
                  <a:tcPr anchor="ctr"/>
                </a:tc>
                <a:tc>
                  <a:txBody>
                    <a:bodyPr/>
                    <a:lstStyle/>
                    <a:p>
                      <a:pPr algn="ctr"/>
                      <a:r>
                        <a:rPr lang="en-US" dirty="0" smtClean="0"/>
                        <a:t>70</a:t>
                      </a:r>
                      <a:endParaRPr lang="en-US" dirty="0"/>
                    </a:p>
                  </a:txBody>
                  <a:tcPr anchor="ctr"/>
                </a:tc>
                <a:tc>
                  <a:txBody>
                    <a:bodyPr/>
                    <a:lstStyle/>
                    <a:p>
                      <a:pPr algn="ctr"/>
                      <a:r>
                        <a:rPr lang="en-US"/>
                        <a:t>Strong</a:t>
                      </a:r>
                    </a:p>
                  </a:txBody>
                  <a:tcPr anchor="ctr"/>
                </a:tc>
                <a:tc>
                  <a:txBody>
                    <a:bodyPr/>
                    <a:lstStyle/>
                    <a:p>
                      <a:pPr algn="ctr"/>
                      <a:r>
                        <a:rPr lang="en-US"/>
                        <a:t>No</a:t>
                      </a:r>
                    </a:p>
                  </a:txBody>
                  <a:tcPr anchor="ctr"/>
                </a:tc>
              </a:tr>
              <a:tr h="370840">
                <a:tc>
                  <a:txBody>
                    <a:bodyPr/>
                    <a:lstStyle/>
                    <a:p>
                      <a:pPr algn="ctr"/>
                      <a:r>
                        <a:rPr lang="en-US"/>
                        <a:t>D7</a:t>
                      </a:r>
                    </a:p>
                  </a:txBody>
                  <a:tcPr anchor="ctr"/>
                </a:tc>
                <a:tc>
                  <a:txBody>
                    <a:bodyPr/>
                    <a:lstStyle/>
                    <a:p>
                      <a:pPr algn="ctr"/>
                      <a:r>
                        <a:rPr lang="en-US"/>
                        <a:t>Overcast</a:t>
                      </a:r>
                    </a:p>
                  </a:txBody>
                  <a:tcPr anchor="ctr"/>
                </a:tc>
                <a:tc>
                  <a:txBody>
                    <a:bodyPr/>
                    <a:lstStyle/>
                    <a:p>
                      <a:pPr algn="ctr"/>
                      <a:r>
                        <a:rPr lang="en-US" dirty="0" smtClean="0"/>
                        <a:t>64</a:t>
                      </a:r>
                      <a:endParaRPr lang="en-US" dirty="0"/>
                    </a:p>
                  </a:txBody>
                  <a:tcPr anchor="ctr"/>
                </a:tc>
                <a:tc>
                  <a:txBody>
                    <a:bodyPr/>
                    <a:lstStyle/>
                    <a:p>
                      <a:pPr algn="ctr"/>
                      <a:r>
                        <a:rPr lang="en-US" dirty="0" smtClean="0"/>
                        <a:t>65</a:t>
                      </a:r>
                      <a:endParaRPr lang="en-US" dirty="0"/>
                    </a:p>
                  </a:txBody>
                  <a:tcPr anchor="ctr"/>
                </a:tc>
                <a:tc>
                  <a:txBody>
                    <a:bodyPr/>
                    <a:lstStyle/>
                    <a:p>
                      <a:pPr algn="ctr"/>
                      <a:r>
                        <a:rPr lang="en-US"/>
                        <a:t>Strong</a:t>
                      </a:r>
                    </a:p>
                  </a:txBody>
                  <a:tcPr anchor="ctr"/>
                </a:tc>
                <a:tc>
                  <a:txBody>
                    <a:bodyPr/>
                    <a:lstStyle/>
                    <a:p>
                      <a:pPr algn="ctr"/>
                      <a:r>
                        <a:rPr lang="en-US" dirty="0"/>
                        <a:t>Yes</a:t>
                      </a:r>
                    </a:p>
                  </a:txBody>
                  <a:tcPr anchor="ctr"/>
                </a:tc>
              </a:tr>
              <a:tr h="370840">
                <a:tc>
                  <a:txBody>
                    <a:bodyPr/>
                    <a:lstStyle/>
                    <a:p>
                      <a:pPr algn="ctr"/>
                      <a:r>
                        <a:rPr lang="en-US"/>
                        <a:t>D8</a:t>
                      </a:r>
                    </a:p>
                  </a:txBody>
                  <a:tcPr anchor="ctr"/>
                </a:tc>
                <a:tc>
                  <a:txBody>
                    <a:bodyPr/>
                    <a:lstStyle/>
                    <a:p>
                      <a:pPr algn="ctr"/>
                      <a:r>
                        <a:rPr lang="en-US"/>
                        <a:t>Sunny</a:t>
                      </a:r>
                    </a:p>
                  </a:txBody>
                  <a:tcPr anchor="ctr"/>
                </a:tc>
                <a:tc>
                  <a:txBody>
                    <a:bodyPr/>
                    <a:lstStyle/>
                    <a:p>
                      <a:pPr algn="ctr"/>
                      <a:r>
                        <a:rPr lang="en-US" dirty="0" smtClean="0"/>
                        <a:t>72</a:t>
                      </a:r>
                      <a:endParaRPr lang="en-US" dirty="0"/>
                    </a:p>
                  </a:txBody>
                  <a:tcPr anchor="ctr"/>
                </a:tc>
                <a:tc>
                  <a:txBody>
                    <a:bodyPr/>
                    <a:lstStyle/>
                    <a:p>
                      <a:pPr algn="ctr"/>
                      <a:r>
                        <a:rPr lang="en-US" dirty="0" smtClean="0"/>
                        <a:t>95</a:t>
                      </a:r>
                      <a:endParaRPr lang="en-US" dirty="0"/>
                    </a:p>
                  </a:txBody>
                  <a:tcPr anchor="ctr"/>
                </a:tc>
                <a:tc>
                  <a:txBody>
                    <a:bodyPr/>
                    <a:lstStyle/>
                    <a:p>
                      <a:pPr algn="ctr"/>
                      <a:r>
                        <a:rPr lang="en-US"/>
                        <a:t>Weak</a:t>
                      </a:r>
                    </a:p>
                  </a:txBody>
                  <a:tcPr anchor="ctr"/>
                </a:tc>
                <a:tc>
                  <a:txBody>
                    <a:bodyPr/>
                    <a:lstStyle/>
                    <a:p>
                      <a:pPr algn="ctr"/>
                      <a:r>
                        <a:rPr lang="en-US"/>
                        <a:t>No</a:t>
                      </a:r>
                    </a:p>
                  </a:txBody>
                  <a:tcPr anchor="ctr"/>
                </a:tc>
              </a:tr>
              <a:tr h="370840">
                <a:tc>
                  <a:txBody>
                    <a:bodyPr/>
                    <a:lstStyle/>
                    <a:p>
                      <a:pPr algn="ctr"/>
                      <a:r>
                        <a:rPr lang="en-US"/>
                        <a:t>D9</a:t>
                      </a:r>
                    </a:p>
                  </a:txBody>
                  <a:tcPr anchor="ctr"/>
                </a:tc>
                <a:tc>
                  <a:txBody>
                    <a:bodyPr/>
                    <a:lstStyle/>
                    <a:p>
                      <a:pPr algn="ctr"/>
                      <a:r>
                        <a:rPr lang="en-US"/>
                        <a:t>Sunny</a:t>
                      </a:r>
                    </a:p>
                  </a:txBody>
                  <a:tcPr anchor="ctr"/>
                </a:tc>
                <a:tc>
                  <a:txBody>
                    <a:bodyPr/>
                    <a:lstStyle/>
                    <a:p>
                      <a:pPr algn="ctr"/>
                      <a:r>
                        <a:rPr lang="en-US" dirty="0" smtClean="0"/>
                        <a:t>69</a:t>
                      </a:r>
                      <a:endParaRPr lang="en-US" dirty="0"/>
                    </a:p>
                  </a:txBody>
                  <a:tcPr anchor="ctr"/>
                </a:tc>
                <a:tc>
                  <a:txBody>
                    <a:bodyPr/>
                    <a:lstStyle/>
                    <a:p>
                      <a:pPr algn="ctr"/>
                      <a:r>
                        <a:rPr lang="en-US" dirty="0" smtClean="0"/>
                        <a:t>70</a:t>
                      </a:r>
                      <a:endParaRPr lang="en-US" dirty="0"/>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D10</a:t>
                      </a:r>
                    </a:p>
                  </a:txBody>
                  <a:tcPr anchor="ctr"/>
                </a:tc>
                <a:tc>
                  <a:txBody>
                    <a:bodyPr/>
                    <a:lstStyle/>
                    <a:p>
                      <a:pPr algn="ctr"/>
                      <a:r>
                        <a:rPr lang="en-US"/>
                        <a:t>Rain</a:t>
                      </a:r>
                    </a:p>
                  </a:txBody>
                  <a:tcPr anchor="ctr"/>
                </a:tc>
                <a:tc>
                  <a:txBody>
                    <a:bodyPr/>
                    <a:lstStyle/>
                    <a:p>
                      <a:pPr algn="ctr"/>
                      <a:r>
                        <a:rPr lang="en-US" dirty="0" smtClean="0"/>
                        <a:t>75</a:t>
                      </a:r>
                      <a:endParaRPr lang="en-US" dirty="0"/>
                    </a:p>
                  </a:txBody>
                  <a:tcPr anchor="ctr"/>
                </a:tc>
                <a:tc>
                  <a:txBody>
                    <a:bodyPr/>
                    <a:lstStyle/>
                    <a:p>
                      <a:pPr algn="ctr"/>
                      <a:r>
                        <a:rPr lang="en-US" dirty="0" smtClean="0"/>
                        <a:t>80</a:t>
                      </a:r>
                      <a:endParaRPr lang="en-US" dirty="0"/>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D11</a:t>
                      </a:r>
                    </a:p>
                  </a:txBody>
                  <a:tcPr anchor="ctr"/>
                </a:tc>
                <a:tc>
                  <a:txBody>
                    <a:bodyPr/>
                    <a:lstStyle/>
                    <a:p>
                      <a:pPr algn="ctr"/>
                      <a:r>
                        <a:rPr lang="en-US"/>
                        <a:t>Sunny</a:t>
                      </a:r>
                    </a:p>
                  </a:txBody>
                  <a:tcPr anchor="ctr"/>
                </a:tc>
                <a:tc>
                  <a:txBody>
                    <a:bodyPr/>
                    <a:lstStyle/>
                    <a:p>
                      <a:pPr algn="ctr"/>
                      <a:r>
                        <a:rPr lang="en-US" dirty="0" smtClean="0"/>
                        <a:t>75</a:t>
                      </a:r>
                      <a:endParaRPr lang="en-US" dirty="0"/>
                    </a:p>
                  </a:txBody>
                  <a:tcPr anchor="ctr"/>
                </a:tc>
                <a:tc>
                  <a:txBody>
                    <a:bodyPr/>
                    <a:lstStyle/>
                    <a:p>
                      <a:pPr algn="ctr"/>
                      <a:r>
                        <a:rPr lang="en-US" dirty="0" smtClean="0"/>
                        <a:t>70</a:t>
                      </a:r>
                      <a:endParaRPr lang="en-US" dirty="0"/>
                    </a:p>
                  </a:txBody>
                  <a:tcPr anchor="ctr"/>
                </a:tc>
                <a:tc>
                  <a:txBody>
                    <a:bodyPr/>
                    <a:lstStyle/>
                    <a:p>
                      <a:pPr algn="ctr"/>
                      <a:r>
                        <a:rPr lang="en-US"/>
                        <a:t>Strong</a:t>
                      </a:r>
                    </a:p>
                  </a:txBody>
                  <a:tcPr anchor="ctr"/>
                </a:tc>
                <a:tc>
                  <a:txBody>
                    <a:bodyPr/>
                    <a:lstStyle/>
                    <a:p>
                      <a:pPr algn="ctr"/>
                      <a:r>
                        <a:rPr lang="en-US"/>
                        <a:t>Yes</a:t>
                      </a:r>
                    </a:p>
                  </a:txBody>
                  <a:tcPr anchor="ctr"/>
                </a:tc>
              </a:tr>
              <a:tr h="370840">
                <a:tc>
                  <a:txBody>
                    <a:bodyPr/>
                    <a:lstStyle/>
                    <a:p>
                      <a:pPr algn="ctr"/>
                      <a:r>
                        <a:rPr lang="en-US"/>
                        <a:t>D12</a:t>
                      </a:r>
                    </a:p>
                  </a:txBody>
                  <a:tcPr anchor="ctr"/>
                </a:tc>
                <a:tc>
                  <a:txBody>
                    <a:bodyPr/>
                    <a:lstStyle/>
                    <a:p>
                      <a:pPr algn="ctr"/>
                      <a:r>
                        <a:rPr lang="en-US"/>
                        <a:t>Overcast</a:t>
                      </a:r>
                    </a:p>
                  </a:txBody>
                  <a:tcPr anchor="ctr"/>
                </a:tc>
                <a:tc>
                  <a:txBody>
                    <a:bodyPr/>
                    <a:lstStyle/>
                    <a:p>
                      <a:pPr algn="ctr"/>
                      <a:r>
                        <a:rPr lang="en-US" dirty="0" smtClean="0"/>
                        <a:t>72</a:t>
                      </a:r>
                      <a:endParaRPr lang="en-US" dirty="0"/>
                    </a:p>
                  </a:txBody>
                  <a:tcPr anchor="ctr"/>
                </a:tc>
                <a:tc>
                  <a:txBody>
                    <a:bodyPr/>
                    <a:lstStyle/>
                    <a:p>
                      <a:pPr algn="ctr"/>
                      <a:r>
                        <a:rPr lang="en-US" dirty="0" smtClean="0"/>
                        <a:t>90</a:t>
                      </a:r>
                      <a:endParaRPr lang="en-US" dirty="0"/>
                    </a:p>
                  </a:txBody>
                  <a:tcPr anchor="ctr"/>
                </a:tc>
                <a:tc>
                  <a:txBody>
                    <a:bodyPr/>
                    <a:lstStyle/>
                    <a:p>
                      <a:pPr algn="ctr"/>
                      <a:r>
                        <a:rPr lang="en-US"/>
                        <a:t>Strong</a:t>
                      </a:r>
                    </a:p>
                  </a:txBody>
                  <a:tcPr anchor="ctr"/>
                </a:tc>
                <a:tc>
                  <a:txBody>
                    <a:bodyPr/>
                    <a:lstStyle/>
                    <a:p>
                      <a:pPr algn="ctr"/>
                      <a:r>
                        <a:rPr lang="en-US"/>
                        <a:t>Yes</a:t>
                      </a:r>
                    </a:p>
                  </a:txBody>
                  <a:tcPr anchor="ctr"/>
                </a:tc>
              </a:tr>
              <a:tr h="370840">
                <a:tc>
                  <a:txBody>
                    <a:bodyPr/>
                    <a:lstStyle/>
                    <a:p>
                      <a:pPr algn="ctr"/>
                      <a:r>
                        <a:rPr lang="en-US"/>
                        <a:t>D13</a:t>
                      </a:r>
                    </a:p>
                  </a:txBody>
                  <a:tcPr anchor="ctr"/>
                </a:tc>
                <a:tc>
                  <a:txBody>
                    <a:bodyPr/>
                    <a:lstStyle/>
                    <a:p>
                      <a:pPr algn="ctr"/>
                      <a:r>
                        <a:rPr lang="en-US"/>
                        <a:t>Overcast</a:t>
                      </a:r>
                    </a:p>
                  </a:txBody>
                  <a:tcPr anchor="ctr"/>
                </a:tc>
                <a:tc>
                  <a:txBody>
                    <a:bodyPr/>
                    <a:lstStyle/>
                    <a:p>
                      <a:pPr algn="ctr"/>
                      <a:r>
                        <a:rPr lang="en-US" dirty="0" smtClean="0"/>
                        <a:t>81</a:t>
                      </a:r>
                      <a:endParaRPr lang="en-US" dirty="0"/>
                    </a:p>
                  </a:txBody>
                  <a:tcPr anchor="ctr"/>
                </a:tc>
                <a:tc>
                  <a:txBody>
                    <a:bodyPr/>
                    <a:lstStyle/>
                    <a:p>
                      <a:pPr algn="ctr"/>
                      <a:r>
                        <a:rPr lang="en-US" dirty="0" smtClean="0"/>
                        <a:t>75</a:t>
                      </a:r>
                      <a:endParaRPr lang="en-US" dirty="0"/>
                    </a:p>
                  </a:txBody>
                  <a:tcPr anchor="ctr"/>
                </a:tc>
                <a:tc>
                  <a:txBody>
                    <a:bodyPr/>
                    <a:lstStyle/>
                    <a:p>
                      <a:pPr algn="ctr"/>
                      <a:r>
                        <a:rPr lang="en-US"/>
                        <a:t>Weak</a:t>
                      </a:r>
                    </a:p>
                  </a:txBody>
                  <a:tcPr anchor="ctr"/>
                </a:tc>
                <a:tc>
                  <a:txBody>
                    <a:bodyPr/>
                    <a:lstStyle/>
                    <a:p>
                      <a:pPr algn="ctr"/>
                      <a:r>
                        <a:rPr lang="en-US"/>
                        <a:t>Yes</a:t>
                      </a:r>
                    </a:p>
                  </a:txBody>
                  <a:tcPr anchor="ctr"/>
                </a:tc>
              </a:tr>
              <a:tr h="370840">
                <a:tc>
                  <a:txBody>
                    <a:bodyPr/>
                    <a:lstStyle/>
                    <a:p>
                      <a:pPr algn="ctr"/>
                      <a:r>
                        <a:rPr lang="en-US"/>
                        <a:t>D14</a:t>
                      </a:r>
                    </a:p>
                  </a:txBody>
                  <a:tcPr anchor="ctr"/>
                </a:tc>
                <a:tc>
                  <a:txBody>
                    <a:bodyPr/>
                    <a:lstStyle/>
                    <a:p>
                      <a:pPr algn="ctr"/>
                      <a:r>
                        <a:rPr lang="en-US"/>
                        <a:t>Rain</a:t>
                      </a:r>
                    </a:p>
                  </a:txBody>
                  <a:tcPr anchor="ctr"/>
                </a:tc>
                <a:tc>
                  <a:txBody>
                    <a:bodyPr/>
                    <a:lstStyle/>
                    <a:p>
                      <a:pPr algn="ctr"/>
                      <a:r>
                        <a:rPr lang="en-US" dirty="0" smtClean="0"/>
                        <a:t>71</a:t>
                      </a:r>
                      <a:endParaRPr lang="en-US" dirty="0"/>
                    </a:p>
                  </a:txBody>
                  <a:tcPr anchor="ctr"/>
                </a:tc>
                <a:tc>
                  <a:txBody>
                    <a:bodyPr/>
                    <a:lstStyle/>
                    <a:p>
                      <a:pPr algn="ctr"/>
                      <a:r>
                        <a:rPr lang="en-US" dirty="0" smtClean="0"/>
                        <a:t>91</a:t>
                      </a:r>
                      <a:endParaRPr lang="en-US" dirty="0"/>
                    </a:p>
                  </a:txBody>
                  <a:tcPr anchor="ctr"/>
                </a:tc>
                <a:tc>
                  <a:txBody>
                    <a:bodyPr/>
                    <a:lstStyle/>
                    <a:p>
                      <a:pPr algn="ctr"/>
                      <a:r>
                        <a:rPr lang="en-US"/>
                        <a:t>Strong</a:t>
                      </a:r>
                    </a:p>
                  </a:txBody>
                  <a:tcPr anchor="ctr"/>
                </a:tc>
                <a:tc>
                  <a:txBody>
                    <a:bodyPr/>
                    <a:lstStyle/>
                    <a:p>
                      <a:pPr algn="ctr"/>
                      <a:r>
                        <a:rPr lang="en-US" dirty="0"/>
                        <a:t>No</a:t>
                      </a:r>
                    </a:p>
                  </a:txBody>
                  <a:tcPr anchor="ct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Decision Tree</a:t>
            </a:r>
            <a:endParaRPr lang="en-US" dirty="0">
              <a:solidFill>
                <a:srgbClr val="FF0000"/>
              </a:solidFill>
            </a:endParaRPr>
          </a:p>
        </p:txBody>
      </p:sp>
      <p:sp>
        <p:nvSpPr>
          <p:cNvPr id="3" name="Rectangle 2"/>
          <p:cNvSpPr/>
          <p:nvPr/>
        </p:nvSpPr>
        <p:spPr>
          <a:xfrm>
            <a:off x="4038600" y="20574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Outlook</a:t>
            </a:r>
            <a:endParaRPr lang="en-US" dirty="0"/>
          </a:p>
        </p:txBody>
      </p:sp>
      <p:sp>
        <p:nvSpPr>
          <p:cNvPr id="4" name="Rectangle 3"/>
          <p:cNvSpPr/>
          <p:nvPr/>
        </p:nvSpPr>
        <p:spPr>
          <a:xfrm>
            <a:off x="1981200" y="34671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Humidity</a:t>
            </a:r>
            <a:endParaRPr lang="en-US" dirty="0"/>
          </a:p>
        </p:txBody>
      </p:sp>
      <p:sp>
        <p:nvSpPr>
          <p:cNvPr id="5" name="Rectangle 4"/>
          <p:cNvSpPr/>
          <p:nvPr/>
        </p:nvSpPr>
        <p:spPr>
          <a:xfrm>
            <a:off x="5943600" y="34671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Windy</a:t>
            </a:r>
            <a:endParaRPr lang="en-US" dirty="0"/>
          </a:p>
        </p:txBody>
      </p:sp>
      <p:cxnSp>
        <p:nvCxnSpPr>
          <p:cNvPr id="7" name="Straight Connector 6"/>
          <p:cNvCxnSpPr>
            <a:endCxn id="4" idx="0"/>
          </p:cNvCxnSpPr>
          <p:nvPr/>
        </p:nvCxnSpPr>
        <p:spPr>
          <a:xfrm rot="10800000" flipV="1">
            <a:off x="2590800" y="2514600"/>
            <a:ext cx="1447800" cy="9525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rot="10800000">
            <a:off x="5181600" y="2514600"/>
            <a:ext cx="1447800" cy="9525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3" idx="2"/>
          </p:cNvCxnSpPr>
          <p:nvPr/>
        </p:nvCxnSpPr>
        <p:spPr>
          <a:xfrm rot="5400000">
            <a:off x="4152900" y="3009900"/>
            <a:ext cx="9906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819400" y="2590800"/>
            <a:ext cx="739818" cy="369332"/>
          </a:xfrm>
          <a:prstGeom prst="rect">
            <a:avLst/>
          </a:prstGeom>
          <a:noFill/>
        </p:spPr>
        <p:txBody>
          <a:bodyPr wrap="none" rtlCol="0">
            <a:spAutoFit/>
          </a:bodyPr>
          <a:lstStyle/>
          <a:p>
            <a:r>
              <a:rPr lang="en-US" dirty="0" smtClean="0"/>
              <a:t>sunny</a:t>
            </a:r>
            <a:endParaRPr lang="en-US" dirty="0"/>
          </a:p>
        </p:txBody>
      </p:sp>
      <p:sp>
        <p:nvSpPr>
          <p:cNvPr id="12" name="TextBox 11"/>
          <p:cNvSpPr txBox="1"/>
          <p:nvPr/>
        </p:nvSpPr>
        <p:spPr>
          <a:xfrm>
            <a:off x="5867400" y="2667000"/>
            <a:ext cx="750526" cy="369332"/>
          </a:xfrm>
          <a:prstGeom prst="rect">
            <a:avLst/>
          </a:prstGeom>
          <a:noFill/>
        </p:spPr>
        <p:txBody>
          <a:bodyPr wrap="none" rtlCol="0">
            <a:spAutoFit/>
          </a:bodyPr>
          <a:lstStyle/>
          <a:p>
            <a:r>
              <a:rPr lang="en-US" dirty="0" smtClean="0"/>
              <a:t>windy</a:t>
            </a:r>
            <a:endParaRPr lang="en-US" dirty="0"/>
          </a:p>
        </p:txBody>
      </p:sp>
      <p:sp>
        <p:nvSpPr>
          <p:cNvPr id="13" name="TextBox 12"/>
          <p:cNvSpPr txBox="1"/>
          <p:nvPr/>
        </p:nvSpPr>
        <p:spPr>
          <a:xfrm>
            <a:off x="4038600" y="2743200"/>
            <a:ext cx="970202" cy="369332"/>
          </a:xfrm>
          <a:prstGeom prst="rect">
            <a:avLst/>
          </a:prstGeom>
          <a:noFill/>
        </p:spPr>
        <p:txBody>
          <a:bodyPr wrap="none" rtlCol="0">
            <a:spAutoFit/>
          </a:bodyPr>
          <a:lstStyle/>
          <a:p>
            <a:r>
              <a:rPr lang="en-US" dirty="0" smtClean="0"/>
              <a:t>overcast</a:t>
            </a:r>
            <a:endParaRPr lang="en-US" dirty="0"/>
          </a:p>
        </p:txBody>
      </p:sp>
      <p:sp>
        <p:nvSpPr>
          <p:cNvPr id="15" name="Oval 14"/>
          <p:cNvSpPr/>
          <p:nvPr/>
        </p:nvSpPr>
        <p:spPr>
          <a:xfrm>
            <a:off x="4267200" y="3505200"/>
            <a:ext cx="762000" cy="304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Yes</a:t>
            </a:r>
            <a:endParaRPr lang="en-US" dirty="0"/>
          </a:p>
        </p:txBody>
      </p:sp>
      <p:cxnSp>
        <p:nvCxnSpPr>
          <p:cNvPr id="16" name="Straight Connector 15"/>
          <p:cNvCxnSpPr/>
          <p:nvPr/>
        </p:nvCxnSpPr>
        <p:spPr>
          <a:xfrm rot="10800000" flipV="1">
            <a:off x="990600" y="3924300"/>
            <a:ext cx="1447800" cy="9525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10800000">
            <a:off x="2514600" y="3924300"/>
            <a:ext cx="1447800" cy="9525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10800000" flipV="1">
            <a:off x="5181600" y="3924300"/>
            <a:ext cx="1447800" cy="9525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rot="10800000">
            <a:off x="6705600" y="3924300"/>
            <a:ext cx="1447800" cy="952500"/>
          </a:xfrm>
          <a:prstGeom prst="line">
            <a:avLst/>
          </a:prstGeom>
        </p:spPr>
        <p:style>
          <a:lnRef idx="2">
            <a:schemeClr val="dk1"/>
          </a:lnRef>
          <a:fillRef idx="0">
            <a:schemeClr val="dk1"/>
          </a:fillRef>
          <a:effectRef idx="1">
            <a:schemeClr val="dk1"/>
          </a:effectRef>
          <a:fontRef idx="minor">
            <a:schemeClr val="tx1"/>
          </a:fontRef>
        </p:style>
      </p:cxnSp>
      <p:sp>
        <p:nvSpPr>
          <p:cNvPr id="20" name="Oval 19"/>
          <p:cNvSpPr/>
          <p:nvPr/>
        </p:nvSpPr>
        <p:spPr>
          <a:xfrm>
            <a:off x="609600" y="4876800"/>
            <a:ext cx="762000" cy="304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Yes</a:t>
            </a:r>
            <a:endParaRPr lang="en-US" dirty="0"/>
          </a:p>
        </p:txBody>
      </p:sp>
      <p:sp>
        <p:nvSpPr>
          <p:cNvPr id="21" name="Oval 20"/>
          <p:cNvSpPr/>
          <p:nvPr/>
        </p:nvSpPr>
        <p:spPr>
          <a:xfrm>
            <a:off x="3505200" y="4876800"/>
            <a:ext cx="762000" cy="304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No</a:t>
            </a:r>
            <a:endParaRPr lang="en-US" dirty="0"/>
          </a:p>
        </p:txBody>
      </p:sp>
      <p:sp>
        <p:nvSpPr>
          <p:cNvPr id="22" name="Oval 21"/>
          <p:cNvSpPr/>
          <p:nvPr/>
        </p:nvSpPr>
        <p:spPr>
          <a:xfrm>
            <a:off x="4724400" y="4876800"/>
            <a:ext cx="762000" cy="304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No</a:t>
            </a:r>
            <a:endParaRPr lang="en-US" dirty="0"/>
          </a:p>
        </p:txBody>
      </p:sp>
      <p:sp>
        <p:nvSpPr>
          <p:cNvPr id="23" name="Oval 22"/>
          <p:cNvSpPr/>
          <p:nvPr/>
        </p:nvSpPr>
        <p:spPr>
          <a:xfrm>
            <a:off x="7772400" y="4876800"/>
            <a:ext cx="762000" cy="304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Yes</a:t>
            </a:r>
            <a:endParaRPr lang="en-US" dirty="0"/>
          </a:p>
        </p:txBody>
      </p:sp>
      <p:sp>
        <p:nvSpPr>
          <p:cNvPr id="24" name="TextBox 23"/>
          <p:cNvSpPr txBox="1"/>
          <p:nvPr/>
        </p:nvSpPr>
        <p:spPr>
          <a:xfrm>
            <a:off x="1143000" y="4114800"/>
            <a:ext cx="649537" cy="369332"/>
          </a:xfrm>
          <a:prstGeom prst="rect">
            <a:avLst/>
          </a:prstGeom>
          <a:noFill/>
        </p:spPr>
        <p:txBody>
          <a:bodyPr wrap="none" rtlCol="0">
            <a:spAutoFit/>
          </a:bodyPr>
          <a:lstStyle/>
          <a:p>
            <a:r>
              <a:rPr lang="en-US" dirty="0" smtClean="0"/>
              <a:t>&lt;=75</a:t>
            </a:r>
            <a:endParaRPr lang="en-US" dirty="0"/>
          </a:p>
        </p:txBody>
      </p:sp>
      <p:sp>
        <p:nvSpPr>
          <p:cNvPr id="25" name="TextBox 24"/>
          <p:cNvSpPr txBox="1"/>
          <p:nvPr/>
        </p:nvSpPr>
        <p:spPr>
          <a:xfrm>
            <a:off x="3123479" y="4114800"/>
            <a:ext cx="534121" cy="369332"/>
          </a:xfrm>
          <a:prstGeom prst="rect">
            <a:avLst/>
          </a:prstGeom>
          <a:noFill/>
        </p:spPr>
        <p:txBody>
          <a:bodyPr wrap="none" rtlCol="0">
            <a:spAutoFit/>
          </a:bodyPr>
          <a:lstStyle/>
          <a:p>
            <a:r>
              <a:rPr lang="en-US" dirty="0" smtClean="0"/>
              <a:t>&gt;75</a:t>
            </a:r>
            <a:endParaRPr lang="en-US" dirty="0"/>
          </a:p>
        </p:txBody>
      </p:sp>
      <p:sp>
        <p:nvSpPr>
          <p:cNvPr id="26" name="TextBox 25"/>
          <p:cNvSpPr txBox="1"/>
          <p:nvPr/>
        </p:nvSpPr>
        <p:spPr>
          <a:xfrm>
            <a:off x="5257800" y="4114800"/>
            <a:ext cx="579005" cy="369332"/>
          </a:xfrm>
          <a:prstGeom prst="rect">
            <a:avLst/>
          </a:prstGeom>
          <a:noFill/>
        </p:spPr>
        <p:txBody>
          <a:bodyPr wrap="none" rtlCol="0">
            <a:spAutoFit/>
          </a:bodyPr>
          <a:lstStyle/>
          <a:p>
            <a:r>
              <a:rPr lang="en-US" dirty="0" smtClean="0"/>
              <a:t>true</a:t>
            </a:r>
            <a:endParaRPr lang="en-US" dirty="0"/>
          </a:p>
        </p:txBody>
      </p:sp>
      <p:sp>
        <p:nvSpPr>
          <p:cNvPr id="27" name="TextBox 26"/>
          <p:cNvSpPr txBox="1"/>
          <p:nvPr/>
        </p:nvSpPr>
        <p:spPr>
          <a:xfrm>
            <a:off x="7391400" y="4114800"/>
            <a:ext cx="619400" cy="369332"/>
          </a:xfrm>
          <a:prstGeom prst="rect">
            <a:avLst/>
          </a:prstGeom>
          <a:noFill/>
        </p:spPr>
        <p:txBody>
          <a:bodyPr wrap="none" rtlCol="0">
            <a:spAutoFit/>
          </a:bodyPr>
          <a:lstStyle/>
          <a:p>
            <a:r>
              <a:rPr lang="en-US" dirty="0" smtClean="0"/>
              <a:t>false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Performance Measures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Percentage correctly classified, averaged over folds</a:t>
            </a:r>
          </a:p>
          <a:p>
            <a:r>
              <a:rPr lang="en-US" dirty="0" smtClean="0"/>
              <a:t>Confusion matrix</a:t>
            </a:r>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r>
              <a:rPr lang="en-US" dirty="0" smtClean="0"/>
              <a:t>Accuracy = (TP+TN) / (TP+FP+TN+FN) </a:t>
            </a:r>
          </a:p>
          <a:p>
            <a:r>
              <a:rPr lang="en-US" dirty="0" smtClean="0"/>
              <a:t>Error = 1 - Accuracy </a:t>
            </a:r>
          </a:p>
          <a:p>
            <a:r>
              <a:rPr lang="en-US" dirty="0" smtClean="0"/>
              <a:t>Precision, Recall, ROC curves </a:t>
            </a:r>
            <a:endParaRPr lang="en-US" dirty="0"/>
          </a:p>
        </p:txBody>
      </p:sp>
      <p:graphicFrame>
        <p:nvGraphicFramePr>
          <p:cNvPr id="4" name="Table 3"/>
          <p:cNvGraphicFramePr>
            <a:graphicFrameLocks noGrp="1"/>
          </p:cNvGraphicFramePr>
          <p:nvPr/>
        </p:nvGraphicFramePr>
        <p:xfrm>
          <a:off x="1371600" y="2667000"/>
          <a:ext cx="6096000" cy="2225040"/>
        </p:xfrm>
        <a:graphic>
          <a:graphicData uri="http://schemas.openxmlformats.org/drawingml/2006/table">
            <a:tbl>
              <a:tblPr firstRow="1" bandRow="1">
                <a:tableStyleId>{5940675A-B579-460E-94D1-54222C63F5DA}</a:tableStyleId>
              </a:tblPr>
              <a:tblGrid>
                <a:gridCol w="2032000"/>
                <a:gridCol w="2032000"/>
                <a:gridCol w="2032000"/>
              </a:tblGrid>
              <a:tr h="741680">
                <a:tc>
                  <a:txBody>
                    <a:bodyPr/>
                    <a:lstStyle/>
                    <a:p>
                      <a:pPr algn="ctr"/>
                      <a:r>
                        <a:rPr lang="en-US" dirty="0"/>
                        <a:t> </a:t>
                      </a:r>
                    </a:p>
                    <a:p>
                      <a:pPr algn="ctr"/>
                      <a:r>
                        <a:rPr lang="en-US" dirty="0"/>
                        <a:t> </a:t>
                      </a:r>
                    </a:p>
                  </a:txBody>
                  <a:tcPr anchor="ctr"/>
                </a:tc>
                <a:tc>
                  <a:txBody>
                    <a:bodyPr/>
                    <a:lstStyle/>
                    <a:p>
                      <a:pPr algn="ctr"/>
                      <a:r>
                        <a:rPr lang="en-US" dirty="0"/>
                        <a:t>Predicted</a:t>
                      </a:r>
                    </a:p>
                    <a:p>
                      <a:pPr algn="ctr"/>
                      <a:r>
                        <a:rPr lang="en-US" dirty="0"/>
                        <a:t>Negative</a:t>
                      </a:r>
                    </a:p>
                  </a:txBody>
                  <a:tcPr anchor="ctr">
                    <a:solidFill>
                      <a:schemeClr val="accent5">
                        <a:lumMod val="20000"/>
                        <a:lumOff val="80000"/>
                      </a:schemeClr>
                    </a:solidFill>
                  </a:tcPr>
                </a:tc>
                <a:tc>
                  <a:txBody>
                    <a:bodyPr/>
                    <a:lstStyle/>
                    <a:p>
                      <a:pPr algn="ctr"/>
                      <a:r>
                        <a:rPr lang="en-US" dirty="0"/>
                        <a:t>Predicted</a:t>
                      </a:r>
                    </a:p>
                    <a:p>
                      <a:pPr algn="ctr"/>
                      <a:r>
                        <a:rPr lang="en-US" dirty="0"/>
                        <a:t>Positive</a:t>
                      </a:r>
                    </a:p>
                  </a:txBody>
                  <a:tcPr anchor="ctr">
                    <a:solidFill>
                      <a:schemeClr val="accent5">
                        <a:lumMod val="20000"/>
                        <a:lumOff val="80000"/>
                      </a:schemeClr>
                    </a:solidFill>
                  </a:tcPr>
                </a:tc>
              </a:tr>
              <a:tr h="741680">
                <a:tc>
                  <a:txBody>
                    <a:bodyPr/>
                    <a:lstStyle/>
                    <a:p>
                      <a:pPr algn="ctr"/>
                      <a:r>
                        <a:rPr lang="en-US" dirty="0"/>
                        <a:t>Actual</a:t>
                      </a:r>
                    </a:p>
                    <a:p>
                      <a:pPr algn="ctr"/>
                      <a:r>
                        <a:rPr lang="en-US" dirty="0"/>
                        <a:t>Negative</a:t>
                      </a:r>
                    </a:p>
                  </a:txBody>
                  <a:tcPr anchor="ctr">
                    <a:solidFill>
                      <a:schemeClr val="accent5">
                        <a:lumMod val="20000"/>
                        <a:lumOff val="80000"/>
                      </a:schemeClr>
                    </a:solidFill>
                  </a:tcPr>
                </a:tc>
                <a:tc>
                  <a:txBody>
                    <a:bodyPr/>
                    <a:lstStyle/>
                    <a:p>
                      <a:pPr algn="ctr"/>
                      <a:r>
                        <a:rPr lang="en-US" dirty="0"/>
                        <a:t>TN</a:t>
                      </a:r>
                    </a:p>
                    <a:p>
                      <a:pPr algn="ctr"/>
                      <a:r>
                        <a:rPr lang="en-US" dirty="0"/>
                        <a:t> </a:t>
                      </a:r>
                    </a:p>
                  </a:txBody>
                  <a:tcPr anchor="ctr"/>
                </a:tc>
                <a:tc>
                  <a:txBody>
                    <a:bodyPr/>
                    <a:lstStyle/>
                    <a:p>
                      <a:pPr algn="ctr"/>
                      <a:r>
                        <a:rPr lang="en-US" dirty="0"/>
                        <a:t>FP</a:t>
                      </a:r>
                    </a:p>
                    <a:p>
                      <a:pPr algn="ctr"/>
                      <a:r>
                        <a:rPr lang="en-US" dirty="0"/>
                        <a:t> </a:t>
                      </a:r>
                    </a:p>
                  </a:txBody>
                  <a:tcPr anchor="ctr"/>
                </a:tc>
              </a:tr>
              <a:tr h="741680">
                <a:tc>
                  <a:txBody>
                    <a:bodyPr/>
                    <a:lstStyle/>
                    <a:p>
                      <a:pPr algn="ctr"/>
                      <a:r>
                        <a:rPr lang="en-US" dirty="0"/>
                        <a:t>Actual</a:t>
                      </a:r>
                    </a:p>
                    <a:p>
                      <a:pPr algn="ctr"/>
                      <a:r>
                        <a:rPr lang="en-US" dirty="0"/>
                        <a:t>Positive</a:t>
                      </a:r>
                    </a:p>
                  </a:txBody>
                  <a:tcPr anchor="ctr">
                    <a:solidFill>
                      <a:schemeClr val="accent5">
                        <a:lumMod val="20000"/>
                        <a:lumOff val="80000"/>
                      </a:schemeClr>
                    </a:solidFill>
                  </a:tcPr>
                </a:tc>
                <a:tc>
                  <a:txBody>
                    <a:bodyPr/>
                    <a:lstStyle/>
                    <a:p>
                      <a:pPr algn="ctr"/>
                      <a:r>
                        <a:rPr lang="en-US" dirty="0"/>
                        <a:t>FN</a:t>
                      </a:r>
                    </a:p>
                    <a:p>
                      <a:pPr algn="ctr"/>
                      <a:r>
                        <a:rPr lang="en-US" dirty="0"/>
                        <a:t> </a:t>
                      </a:r>
                    </a:p>
                  </a:txBody>
                  <a:tcPr anchor="ctr"/>
                </a:tc>
                <a:tc>
                  <a:txBody>
                    <a:bodyPr/>
                    <a:lstStyle/>
                    <a:p>
                      <a:pPr algn="ctr"/>
                      <a:r>
                        <a:rPr lang="en-US" dirty="0"/>
                        <a:t>TP</a:t>
                      </a:r>
                    </a:p>
                    <a:p>
                      <a:pPr algn="ctr"/>
                      <a:r>
                        <a:rPr lang="en-US" dirty="0"/>
                        <a:t> </a:t>
                      </a:r>
                    </a:p>
                  </a:txBody>
                  <a:tcPr anchor="ct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hlinkClick r:id="rId2"/>
              </a:rPr>
              <a:t>Bet on a basketball team</a:t>
            </a:r>
            <a:endParaRPr lang="en-US" dirty="0" smtClean="0"/>
          </a:p>
          <a:p>
            <a:r>
              <a:rPr lang="en-US" dirty="0" smtClean="0">
                <a:hlinkClick r:id="rId3"/>
              </a:rPr>
              <a:t>Build decision tree</a:t>
            </a:r>
            <a:endParaRPr lang="en-US" dirty="0" smtClean="0"/>
          </a:p>
          <a:p>
            <a:r>
              <a:rPr lang="en-US" dirty="0" smtClean="0">
                <a:hlinkClick r:id="rId4"/>
              </a:rPr>
              <a:t>Build decision trees</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Learning Problem</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Learning = Improving with experience at some task</a:t>
            </a:r>
          </a:p>
          <a:p>
            <a:pPr lvl="1"/>
            <a:r>
              <a:rPr lang="en-US" dirty="0" smtClean="0"/>
              <a:t>Improve over task T</a:t>
            </a:r>
          </a:p>
          <a:p>
            <a:pPr lvl="1"/>
            <a:r>
              <a:rPr lang="en-US" dirty="0" smtClean="0"/>
              <a:t>With respect to performance measure P</a:t>
            </a:r>
          </a:p>
          <a:p>
            <a:pPr lvl="1"/>
            <a:r>
              <a:rPr lang="en-US" dirty="0" smtClean="0"/>
              <a:t>Based on experience E</a:t>
            </a:r>
          </a:p>
          <a:p>
            <a:r>
              <a:rPr lang="en-US" dirty="0" smtClean="0"/>
              <a:t>Example: Learn to play checkers (Chinook) </a:t>
            </a:r>
          </a:p>
          <a:p>
            <a:pPr lvl="1"/>
            <a:r>
              <a:rPr lang="en-US" dirty="0" smtClean="0"/>
              <a:t>T: Play checkers</a:t>
            </a:r>
          </a:p>
          <a:p>
            <a:pPr lvl="1"/>
            <a:r>
              <a:rPr lang="en-US" dirty="0" smtClean="0"/>
              <a:t>P: % of games won in world tournament</a:t>
            </a:r>
          </a:p>
          <a:p>
            <a:pPr lvl="1"/>
            <a:r>
              <a:rPr lang="en-US" dirty="0" smtClean="0"/>
              <a:t>E: opportunity to play against self</a:t>
            </a:r>
          </a:p>
          <a:p>
            <a:r>
              <a:rPr lang="en-US" dirty="0" smtClean="0"/>
              <a:t>Example: Learn to Diagnose Patients</a:t>
            </a:r>
          </a:p>
          <a:p>
            <a:pPr lvl="1"/>
            <a:r>
              <a:rPr lang="en-US" dirty="0" smtClean="0"/>
              <a:t>T: Diagnose patients</a:t>
            </a:r>
          </a:p>
          <a:p>
            <a:pPr lvl="1"/>
            <a:r>
              <a:rPr lang="en-US" dirty="0" smtClean="0"/>
              <a:t>P: Percent of patients correctly diagnosed</a:t>
            </a:r>
          </a:p>
          <a:p>
            <a:pPr lvl="1"/>
            <a:r>
              <a:rPr lang="en-US" dirty="0" smtClean="0"/>
              <a:t>E: Pre-diagnosed medical histories of patients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Neural Networks</a:t>
            </a:r>
            <a:endParaRPr lang="en-US" dirty="0">
              <a:solidFill>
                <a:srgbClr val="FF0000"/>
              </a:solidFill>
            </a:endParaRPr>
          </a:p>
        </p:txBody>
      </p:sp>
      <p:sp>
        <p:nvSpPr>
          <p:cNvPr id="3" name="Content Placeholder 2"/>
          <p:cNvSpPr>
            <a:spLocks noGrp="1"/>
          </p:cNvSpPr>
          <p:nvPr>
            <p:ph idx="1"/>
          </p:nvPr>
        </p:nvSpPr>
        <p:spPr>
          <a:xfrm>
            <a:off x="0" y="2332037"/>
            <a:ext cx="8229600" cy="4525963"/>
          </a:xfrm>
        </p:spPr>
        <p:txBody>
          <a:bodyPr>
            <a:normAutofit fontScale="77500" lnSpcReduction="20000"/>
          </a:bodyPr>
          <a:lstStyle/>
          <a:p>
            <a:r>
              <a:rPr lang="en-US" dirty="0" smtClean="0"/>
              <a:t>Instead of traditional </a:t>
            </a:r>
            <a:r>
              <a:rPr lang="en-US" dirty="0" err="1" smtClean="0"/>
              <a:t>vonNeumann</a:t>
            </a:r>
            <a:r>
              <a:rPr lang="en-US" dirty="0" smtClean="0"/>
              <a:t> machines, researchers wanted to build machines based on the human brain </a:t>
            </a:r>
          </a:p>
          <a:p>
            <a:r>
              <a:rPr lang="en-US" dirty="0" smtClean="0"/>
              <a:t>An architecture as well as a learning technique </a:t>
            </a:r>
            <a:br>
              <a:rPr lang="en-US" dirty="0" smtClean="0"/>
            </a:br>
            <a:r>
              <a:rPr lang="en-US" dirty="0" smtClean="0"/>
              <a:t>Connection Machine </a:t>
            </a:r>
          </a:p>
          <a:p>
            <a:r>
              <a:rPr lang="en-US" dirty="0" smtClean="0"/>
              <a:t>The data structure is a network of units that act as "neurons" </a:t>
            </a:r>
          </a:p>
          <a:p>
            <a:r>
              <a:rPr lang="en-US" dirty="0" smtClean="0"/>
              <a:t>Tested as a computing device originally by researchers such as Jon Hopfield (Cal Tech), </a:t>
            </a:r>
            <a:r>
              <a:rPr lang="en-US" dirty="0" err="1" smtClean="0"/>
              <a:t>Hebb</a:t>
            </a:r>
            <a:r>
              <a:rPr lang="en-US" dirty="0" smtClean="0"/>
              <a:t> (1949), </a:t>
            </a:r>
            <a:r>
              <a:rPr lang="en-US" dirty="0" err="1" smtClean="0"/>
              <a:t>Minsky</a:t>
            </a:r>
            <a:r>
              <a:rPr lang="en-US" dirty="0" smtClean="0"/>
              <a:t> (1951), and Rosenblatt (1957) </a:t>
            </a:r>
          </a:p>
          <a:p>
            <a:r>
              <a:rPr lang="en-US" dirty="0" smtClean="0"/>
              <a:t>Also models human performance </a:t>
            </a:r>
            <a:br>
              <a:rPr lang="en-US" dirty="0" smtClean="0"/>
            </a:br>
            <a:r>
              <a:rPr lang="en-US" dirty="0" smtClean="0"/>
              <a:t>Voice recognition, handwriting recognition, face recognition (traditionally computers bad at these tasks, humans great) </a:t>
            </a:r>
          </a:p>
          <a:p>
            <a:endParaRPr lang="en-US" dirty="0"/>
          </a:p>
        </p:txBody>
      </p:sp>
      <p:pic>
        <p:nvPicPr>
          <p:cNvPr id="57346" name="Picture 2"/>
          <p:cNvPicPr>
            <a:picLocks noChangeAspect="1" noChangeArrowheads="1"/>
          </p:cNvPicPr>
          <p:nvPr/>
        </p:nvPicPr>
        <p:blipFill>
          <a:blip r:embed="rId2" cstate="print"/>
          <a:srcRect/>
          <a:stretch>
            <a:fillRect/>
          </a:stretch>
        </p:blipFill>
        <p:spPr bwMode="auto">
          <a:xfrm>
            <a:off x="7086600" y="579967"/>
            <a:ext cx="2057400"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Power In Numbers</a:t>
            </a:r>
            <a:endParaRPr lang="en-US" dirty="0">
              <a:solidFill>
                <a:srgbClr val="FF0000"/>
              </a:solidFill>
            </a:endParaRPr>
          </a:p>
        </p:txBody>
      </p:sp>
      <p:sp>
        <p:nvSpPr>
          <p:cNvPr id="3" name="Content Placeholder 2"/>
          <p:cNvSpPr>
            <a:spLocks noGrp="1"/>
          </p:cNvSpPr>
          <p:nvPr>
            <p:ph idx="1"/>
          </p:nvPr>
        </p:nvSpPr>
        <p:spPr>
          <a:xfrm>
            <a:off x="457200" y="1600201"/>
            <a:ext cx="8229600" cy="3352800"/>
          </a:xfrm>
        </p:spPr>
        <p:txBody>
          <a:bodyPr>
            <a:normAutofit fontScale="85000" lnSpcReduction="20000"/>
          </a:bodyPr>
          <a:lstStyle/>
          <a:p>
            <a:r>
              <a:rPr lang="en-US" dirty="0" smtClean="0"/>
              <a:t>Each neuron is not extremely powerful by itself </a:t>
            </a:r>
          </a:p>
          <a:p>
            <a:r>
              <a:rPr lang="en-US" dirty="0" smtClean="0"/>
              <a:t>Neuron switching time is ~ second </a:t>
            </a:r>
          </a:p>
          <a:p>
            <a:r>
              <a:rPr lang="en-US" dirty="0" smtClean="0"/>
              <a:t>Each message 100,000 times slower than a computer switch </a:t>
            </a:r>
          </a:p>
          <a:p>
            <a:r>
              <a:rPr lang="en-US" dirty="0" smtClean="0"/>
              <a:t>10 billion - 1 trillion neurons </a:t>
            </a:r>
          </a:p>
          <a:p>
            <a:r>
              <a:rPr lang="en-US" dirty="0" smtClean="0"/>
              <a:t>Each neuron has 1,000 - 100,000 connections </a:t>
            </a:r>
          </a:p>
          <a:p>
            <a:r>
              <a:rPr lang="en-US" dirty="0" smtClean="0"/>
              <a:t>Computational neural networks are inspired by biology, but do not exactly imitate biology </a:t>
            </a:r>
          </a:p>
          <a:p>
            <a:endParaRPr lang="en-US" dirty="0"/>
          </a:p>
        </p:txBody>
      </p:sp>
      <p:pic>
        <p:nvPicPr>
          <p:cNvPr id="58370" name="Picture 2"/>
          <p:cNvPicPr>
            <a:picLocks noChangeAspect="1" noChangeArrowheads="1"/>
          </p:cNvPicPr>
          <p:nvPr/>
        </p:nvPicPr>
        <p:blipFill>
          <a:blip r:embed="rId2" cstate="print"/>
          <a:srcRect/>
          <a:stretch>
            <a:fillRect/>
          </a:stretch>
        </p:blipFill>
        <p:spPr bwMode="auto">
          <a:xfrm>
            <a:off x="990599" y="4876800"/>
            <a:ext cx="6322979" cy="19812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Neuron</a:t>
            </a:r>
            <a:endParaRPr lang="en-US" dirty="0">
              <a:solidFill>
                <a:srgbClr val="FF0000"/>
              </a:solidFill>
            </a:endParaRPr>
          </a:p>
        </p:txBody>
      </p:sp>
      <p:sp>
        <p:nvSpPr>
          <p:cNvPr id="3" name="Content Placeholder 2"/>
          <p:cNvSpPr>
            <a:spLocks noGrp="1"/>
          </p:cNvSpPr>
          <p:nvPr>
            <p:ph idx="1"/>
          </p:nvPr>
        </p:nvSpPr>
        <p:spPr>
          <a:xfrm>
            <a:off x="457200" y="1676400"/>
            <a:ext cx="8229600" cy="4525963"/>
          </a:xfrm>
        </p:spPr>
        <p:txBody>
          <a:bodyPr/>
          <a:lstStyle/>
          <a:p>
            <a:pPr marL="0" indent="0">
              <a:buNone/>
            </a:pPr>
            <a:r>
              <a:rPr lang="en-US" dirty="0" smtClean="0"/>
              <a:t>A neural network is made up of neurons, or processing elements </a:t>
            </a:r>
            <a:endParaRPr lang="en-US" dirty="0"/>
          </a:p>
        </p:txBody>
      </p:sp>
      <p:pic>
        <p:nvPicPr>
          <p:cNvPr id="593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3124200"/>
            <a:ext cx="5641503" cy="226271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txBody>
          <a:bodyPr>
            <a:normAutofit fontScale="90000"/>
          </a:bodyPr>
          <a:lstStyle/>
          <a:p>
            <a:r>
              <a:rPr lang="en-US" dirty="0" smtClean="0">
                <a:solidFill>
                  <a:srgbClr val="FF0000"/>
                </a:solidFill>
              </a:rPr>
              <a:t>A Simple Neural Network – The </a:t>
            </a:r>
            <a:r>
              <a:rPr lang="en-US" dirty="0" err="1" smtClean="0">
                <a:solidFill>
                  <a:srgbClr val="FF0000"/>
                </a:solidFill>
              </a:rPr>
              <a:t>Perceptron</a:t>
            </a:r>
            <a:endParaRPr lang="en-US" dirty="0">
              <a:solidFill>
                <a:srgbClr val="FF0000"/>
              </a:solidFill>
            </a:endParaRPr>
          </a:p>
        </p:txBody>
      </p:sp>
      <p:pic>
        <p:nvPicPr>
          <p:cNvPr id="6041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524000"/>
            <a:ext cx="5281613" cy="4763587"/>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Neuron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Each activation value x</a:t>
            </a:r>
            <a:r>
              <a:rPr lang="en-US" baseline="-25000" dirty="0" smtClean="0"/>
              <a:t>i</a:t>
            </a:r>
            <a:r>
              <a:rPr lang="en-US" dirty="0" smtClean="0"/>
              <a:t> is weighted by </a:t>
            </a:r>
            <a:r>
              <a:rPr lang="en-US" dirty="0" err="1" smtClean="0"/>
              <a:t>w</a:t>
            </a:r>
            <a:r>
              <a:rPr lang="en-US" baseline="-25000" dirty="0" err="1" smtClean="0"/>
              <a:t>i</a:t>
            </a:r>
            <a:endParaRPr lang="en-US" baseline="-25000" dirty="0" smtClean="0"/>
          </a:p>
          <a:p>
            <a:r>
              <a:rPr lang="en-US" dirty="0" smtClean="0"/>
              <a:t>The output y is determined by the NN transfer function</a:t>
            </a:r>
          </a:p>
          <a:p>
            <a:pPr>
              <a:buNone/>
            </a:pPr>
            <a:endParaRPr lang="en-US" dirty="0" smtClean="0"/>
          </a:p>
          <a:p>
            <a:pPr>
              <a:buNone/>
            </a:pPr>
            <a:r>
              <a:rPr lang="en-US" dirty="0" smtClean="0"/>
              <a:t>		y = 	1 if		&gt; Threshold</a:t>
            </a:r>
          </a:p>
          <a:p>
            <a:pPr>
              <a:buNone/>
            </a:pPr>
            <a:r>
              <a:rPr lang="en-US" dirty="0" smtClean="0"/>
              <a:t>			0 otherwise</a:t>
            </a:r>
          </a:p>
          <a:p>
            <a:endParaRPr lang="en-US" dirty="0" smtClean="0"/>
          </a:p>
          <a:p>
            <a:endParaRPr lang="en-US" dirty="0" smtClean="0"/>
          </a:p>
          <a:p>
            <a:endParaRPr lang="en-US" dirty="0" smtClean="0"/>
          </a:p>
          <a:p>
            <a:r>
              <a:rPr lang="en-US" dirty="0" smtClean="0"/>
              <a:t>This is a step transfer function</a:t>
            </a:r>
            <a:endParaRPr lang="en-US" dirty="0"/>
          </a:p>
        </p:txBody>
      </p:sp>
      <p:pic>
        <p:nvPicPr>
          <p:cNvPr id="6144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67400" y="5334000"/>
            <a:ext cx="1573866" cy="1009650"/>
          </a:xfrm>
          <a:prstGeom prst="rect">
            <a:avLst/>
          </a:prstGeom>
          <a:noFill/>
          <a:ln w="9525">
            <a:noFill/>
            <a:miter lim="800000"/>
            <a:headEnd/>
            <a:tailEnd/>
          </a:ln>
          <a:effectLst/>
        </p:spPr>
      </p:pic>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3" name="Object 3"/>
          <p:cNvGraphicFramePr>
            <a:graphicFrameLocks noChangeAspect="1"/>
          </p:cNvGraphicFramePr>
          <p:nvPr/>
        </p:nvGraphicFramePr>
        <p:xfrm>
          <a:off x="2895600" y="3124200"/>
          <a:ext cx="1415844" cy="685800"/>
        </p:xfrm>
        <a:graphic>
          <a:graphicData uri="http://schemas.openxmlformats.org/presentationml/2006/ole">
            <p:oleObj spid="_x0000_s61443" name="Equation" r:id="rId4" imgW="609336" imgH="291973" progId="Equation.3">
              <p:embed/>
            </p:oleObj>
          </a:graphicData>
        </a:graphic>
      </p:graphicFrame>
      <p:cxnSp>
        <p:nvCxnSpPr>
          <p:cNvPr id="10" name="Straight Connector 9"/>
          <p:cNvCxnSpPr/>
          <p:nvPr/>
        </p:nvCxnSpPr>
        <p:spPr>
          <a:xfrm rot="10800000">
            <a:off x="2057400" y="32004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10800000">
            <a:off x="2057401" y="4265611"/>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rot="5400000">
            <a:off x="1524000" y="3733800"/>
            <a:ext cx="10668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Neural Networks Learn a Function</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y = function(x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smtClean="0"/>
              <a:t>) </a:t>
            </a:r>
          </a:p>
          <a:p>
            <a:r>
              <a:rPr lang="en-US" dirty="0" err="1" smtClean="0"/>
              <a:t>Perceptrons</a:t>
            </a:r>
            <a:r>
              <a:rPr lang="en-US" dirty="0" smtClean="0"/>
              <a:t> use one input neuron for each input parameter x</a:t>
            </a:r>
            <a:r>
              <a:rPr lang="en-US" baseline="-25000" dirty="0" smtClean="0"/>
              <a:t>1</a:t>
            </a:r>
            <a:r>
              <a:rPr lang="en-US" dirty="0" smtClean="0"/>
              <a:t>..</a:t>
            </a:r>
            <a:r>
              <a:rPr lang="en-US" dirty="0" err="1" smtClean="0"/>
              <a:t>x</a:t>
            </a:r>
            <a:r>
              <a:rPr lang="en-US" baseline="-25000" dirty="0" err="1" smtClean="0"/>
              <a:t>n</a:t>
            </a:r>
            <a:r>
              <a:rPr lang="en-US" dirty="0" smtClean="0"/>
              <a:t> </a:t>
            </a:r>
          </a:p>
          <a:p>
            <a:r>
              <a:rPr lang="en-US" dirty="0" smtClean="0"/>
              <a:t>y is computed using the transfer function applied to values coming in to the output node </a:t>
            </a:r>
          </a:p>
          <a:p>
            <a:r>
              <a:rPr lang="en-US" dirty="0" smtClean="0"/>
              <a:t>Suppose we are trying to learn the concept </a:t>
            </a:r>
            <a:r>
              <a:rPr lang="en-US" dirty="0" smtClean="0"/>
              <a:t>“</a:t>
            </a:r>
            <a:r>
              <a:rPr lang="en-US" dirty="0" smtClean="0"/>
              <a:t>all </a:t>
            </a:r>
            <a:r>
              <a:rPr lang="en-US" dirty="0" smtClean="0"/>
              <a:t>binary strings of length five with a 1 in the first and last </a:t>
            </a:r>
            <a:r>
              <a:rPr lang="en-US" dirty="0" smtClean="0"/>
              <a:t>positions</a:t>
            </a:r>
            <a:r>
              <a:rPr lang="en-US" dirty="0" smtClean="0"/>
              <a:t>”</a:t>
            </a:r>
            <a:endParaRPr lang="en-US" dirty="0" smtClean="0"/>
          </a:p>
          <a:p>
            <a:r>
              <a:rPr lang="en-US" dirty="0" smtClean="0"/>
              <a:t>10101 -&gt; 1 </a:t>
            </a:r>
            <a:br>
              <a:rPr lang="en-US" dirty="0" smtClean="0"/>
            </a:br>
            <a:r>
              <a:rPr lang="en-US" dirty="0" smtClean="0"/>
              <a:t>10100 -&gt; 0 </a:t>
            </a:r>
          </a:p>
          <a:p>
            <a:r>
              <a:rPr lang="en-US" dirty="0" smtClean="0"/>
              <a:t>5 input units, 1 output unit </a:t>
            </a:r>
            <a:br>
              <a:rPr lang="en-US" dirty="0" smtClean="0"/>
            </a:br>
            <a:r>
              <a:rPr lang="en-US" dirty="0" smtClean="0"/>
              <a:t>Input units are assigned value 0 or 1 </a:t>
            </a:r>
            <a:br>
              <a:rPr lang="en-US" dirty="0" smtClean="0"/>
            </a:br>
            <a:r>
              <a:rPr lang="en-US" dirty="0" smtClean="0"/>
              <a:t>In this case, output is 0 or 1 </a:t>
            </a:r>
          </a:p>
          <a:p>
            <a:r>
              <a:rPr lang="en-US" dirty="0" smtClean="0"/>
              <a:t>Input units are always assigned a value </a:t>
            </a:r>
            <a:br>
              <a:rPr lang="en-US" dirty="0" smtClean="0"/>
            </a:br>
            <a:r>
              <a:rPr lang="en-US" dirty="0" smtClean="0"/>
              <a:t>If we need symbolic inputs, can map to numeric inputs (convert to binary) </a:t>
            </a:r>
          </a:p>
          <a:p>
            <a:r>
              <a:rPr lang="en-US" dirty="0" smtClean="0"/>
              <a:t>f(2 legs, brown, flat, 3' high) = chair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Applications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Handwriting recognition</a:t>
            </a:r>
          </a:p>
          <a:p>
            <a:r>
              <a:rPr lang="en-US" dirty="0" smtClean="0"/>
              <a:t>Control problems</a:t>
            </a:r>
          </a:p>
          <a:p>
            <a:r>
              <a:rPr lang="en-US" dirty="0" smtClean="0"/>
              <a:t>Autonomous navigation</a:t>
            </a:r>
          </a:p>
          <a:p>
            <a:r>
              <a:rPr lang="en-US" dirty="0" smtClean="0"/>
              <a:t>Stock market prediction</a:t>
            </a:r>
          </a:p>
          <a:p>
            <a:r>
              <a:rPr lang="en-US" dirty="0" smtClean="0"/>
              <a:t>Image recognition</a:t>
            </a:r>
          </a:p>
          <a:p>
            <a:pPr lvl="1"/>
            <a:r>
              <a:rPr lang="en-US" dirty="0" err="1" smtClean="0"/>
              <a:t>Alvinn</a:t>
            </a:r>
            <a:r>
              <a:rPr lang="en-US" dirty="0" smtClean="0"/>
              <a:t> drives 70 mph on highways </a:t>
            </a:r>
          </a:p>
          <a:p>
            <a:pPr lvl="1"/>
            <a:r>
              <a:rPr lang="en-US" dirty="0" err="1" smtClean="0">
                <a:hlinkClick r:id="rId2"/>
              </a:rPr>
              <a:t>Alvinn</a:t>
            </a:r>
            <a:r>
              <a:rPr lang="en-US" dirty="0" smtClean="0">
                <a:hlinkClick r:id="rId2"/>
              </a:rPr>
              <a:t> in action</a:t>
            </a:r>
            <a:r>
              <a:rPr lang="en-US" dirty="0" smtClean="0"/>
              <a:t>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When To Consider Neural Networks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Input is high-dimensional discrete or real-valued (e.g. raw sensor input)</a:t>
            </a:r>
          </a:p>
          <a:p>
            <a:r>
              <a:rPr lang="en-US" dirty="0" smtClean="0"/>
              <a:t>Output is discrete or real valued</a:t>
            </a:r>
          </a:p>
          <a:p>
            <a:r>
              <a:rPr lang="en-US" dirty="0" smtClean="0"/>
              <a:t>Output is a vector of values</a:t>
            </a:r>
          </a:p>
          <a:p>
            <a:r>
              <a:rPr lang="en-US" dirty="0" smtClean="0"/>
              <a:t>Possibly noisy data</a:t>
            </a:r>
          </a:p>
          <a:p>
            <a:r>
              <a:rPr lang="en-US" dirty="0" smtClean="0"/>
              <a:t>Form of target function is unknown</a:t>
            </a:r>
          </a:p>
          <a:p>
            <a:r>
              <a:rPr lang="en-US" dirty="0" smtClean="0"/>
              <a:t>Human readability of result is unimportant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Two Computation Phases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marL="514350" indent="-514350">
              <a:buFont typeface="+mj-lt"/>
              <a:buAutoNum type="arabicPeriod"/>
            </a:pPr>
            <a:r>
              <a:rPr lang="en-US" dirty="0" smtClean="0"/>
              <a:t>Training phase </a:t>
            </a:r>
          </a:p>
          <a:p>
            <a:pPr marL="514350" indent="-514350">
              <a:buFont typeface="+mj-lt"/>
              <a:buAutoNum type="arabicPeriod"/>
            </a:pPr>
            <a:r>
              <a:rPr lang="en-US" dirty="0" smtClean="0"/>
              <a:t>Testing / use phase </a:t>
            </a:r>
          </a:p>
          <a:p>
            <a:r>
              <a:rPr lang="en-US" dirty="0" smtClean="0"/>
              <a:t>During training, run </a:t>
            </a:r>
            <a:r>
              <a:rPr lang="en-US" dirty="0" err="1" smtClean="0"/>
              <a:t>perceptron</a:t>
            </a:r>
            <a:r>
              <a:rPr lang="en-US" dirty="0" smtClean="0"/>
              <a:t> on examples and compare </a:t>
            </a:r>
            <a:r>
              <a:rPr lang="en-US" dirty="0" smtClean="0"/>
              <a:t>network </a:t>
            </a:r>
            <a:r>
              <a:rPr lang="en-US" dirty="0" smtClean="0"/>
              <a:t>output (y) to desired output (y</a:t>
            </a:r>
            <a:r>
              <a:rPr lang="en-US" baseline="30000" dirty="0" smtClean="0"/>
              <a:t>d</a:t>
            </a:r>
            <a:r>
              <a:rPr lang="en-US" dirty="0" smtClean="0"/>
              <a:t>)</a:t>
            </a:r>
          </a:p>
          <a:p>
            <a:r>
              <a:rPr lang="en-US" dirty="0" smtClean="0"/>
              <a:t>Weights are adjusted after each training step using function </a:t>
            </a:r>
          </a:p>
          <a:p>
            <a:endParaRPr lang="en-US" dirty="0" smtClean="0"/>
          </a:p>
          <a:p>
            <a:endParaRPr lang="en-US" dirty="0" smtClean="0"/>
          </a:p>
          <a:p>
            <a:r>
              <a:rPr lang="en-US" dirty="0" smtClean="0"/>
              <a:t>Optionally, the threshold can be adjusted as well using function </a:t>
            </a:r>
          </a:p>
          <a:p>
            <a:endParaRPr lang="en-US" dirty="0" smtClean="0"/>
          </a:p>
          <a:p>
            <a:endParaRPr lang="en-US" dirty="0" smtClean="0"/>
          </a:p>
          <a:p>
            <a:r>
              <a:rPr lang="en-US" dirty="0" smtClean="0"/>
              <a:t>Notice that x is the value of the input feature, thus weights are changed ONLY for nodes that are activated (used in the computation) </a:t>
            </a:r>
          </a:p>
          <a:p>
            <a:endParaRPr lang="en-US"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7585" name="Object 1"/>
          <p:cNvGraphicFramePr>
            <a:graphicFrameLocks noChangeAspect="1"/>
          </p:cNvGraphicFramePr>
          <p:nvPr/>
        </p:nvGraphicFramePr>
        <p:xfrm>
          <a:off x="1981200" y="3505200"/>
          <a:ext cx="3962400" cy="609600"/>
        </p:xfrm>
        <a:graphic>
          <a:graphicData uri="http://schemas.openxmlformats.org/presentationml/2006/ole">
            <p:oleObj spid="_x0000_s67585" name="Equation" r:id="rId3" imgW="1485900" imgH="228600" progId="Equation.3">
              <p:embed/>
            </p:oleObj>
          </a:graphicData>
        </a:graphic>
      </p:graphicFrame>
      <p:sp>
        <p:nvSpPr>
          <p:cNvPr id="675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7587" name="Object 3"/>
          <p:cNvGraphicFramePr>
            <a:graphicFrameLocks noChangeAspect="1"/>
          </p:cNvGraphicFramePr>
          <p:nvPr/>
        </p:nvGraphicFramePr>
        <p:xfrm>
          <a:off x="1981200" y="4800600"/>
          <a:ext cx="3429000" cy="609600"/>
        </p:xfrm>
        <a:graphic>
          <a:graphicData uri="http://schemas.openxmlformats.org/presentationml/2006/ole">
            <p:oleObj spid="_x0000_s67587" name="Equation" r:id="rId4" imgW="1282700" imgH="228600" progId="Equation.3">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fontScale="90000"/>
          </a:bodyPr>
          <a:lstStyle/>
          <a:p>
            <a:r>
              <a:rPr lang="en-US" dirty="0" smtClean="0">
                <a:solidFill>
                  <a:srgbClr val="FF0000"/>
                </a:solidFill>
              </a:rPr>
              <a:t>Parameters That Can Affect Performance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Initial weights (can be initialized to 0, usually better if randomly set) </a:t>
            </a:r>
          </a:p>
          <a:p>
            <a:r>
              <a:rPr lang="en-US" dirty="0" smtClean="0"/>
              <a:t>Initial threshold, y = 1 if </a:t>
            </a:r>
          </a:p>
          <a:p>
            <a:r>
              <a:rPr lang="en-US" dirty="0" smtClean="0"/>
              <a:t>Transfer function </a:t>
            </a:r>
          </a:p>
          <a:p>
            <a:r>
              <a:rPr lang="en-US" dirty="0" smtClean="0"/>
              <a:t>Learning rate, </a:t>
            </a:r>
          </a:p>
          <a:p>
            <a:r>
              <a:rPr lang="en-US" dirty="0" smtClean="0"/>
              <a:t>Threshold update function </a:t>
            </a:r>
          </a:p>
          <a:p>
            <a:r>
              <a:rPr lang="en-US" dirty="0" smtClean="0"/>
              <a:t>Number of epochs </a:t>
            </a:r>
            <a:endParaRPr lang="en-US"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0897" name="Object 1"/>
          <p:cNvGraphicFramePr>
            <a:graphicFrameLocks noChangeAspect="1"/>
          </p:cNvGraphicFramePr>
          <p:nvPr/>
        </p:nvGraphicFramePr>
        <p:xfrm>
          <a:off x="5029200" y="2743200"/>
          <a:ext cx="2506133" cy="457200"/>
        </p:xfrm>
        <a:graphic>
          <a:graphicData uri="http://schemas.openxmlformats.org/presentationml/2006/ole">
            <p:oleObj spid="_x0000_s80897" name="Equation" r:id="rId3" imgW="1409088" imgH="253890" progId="Equation.3">
              <p:embed/>
            </p:oleObj>
          </a:graphicData>
        </a:graphic>
      </p:graphicFrame>
      <p:graphicFrame>
        <p:nvGraphicFramePr>
          <p:cNvPr id="80899" name="Object 3"/>
          <p:cNvGraphicFramePr>
            <a:graphicFrameLocks noChangeAspect="1"/>
          </p:cNvGraphicFramePr>
          <p:nvPr/>
        </p:nvGraphicFramePr>
        <p:xfrm>
          <a:off x="3581400" y="3886200"/>
          <a:ext cx="3644900" cy="533400"/>
        </p:xfrm>
        <a:graphic>
          <a:graphicData uri="http://schemas.openxmlformats.org/presentationml/2006/ole">
            <p:oleObj spid="_x0000_s80899" name="Equation" r:id="rId4" imgW="1511280" imgH="22860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Categories of Learning</a:t>
            </a:r>
            <a:endParaRPr lang="en-US" dirty="0">
              <a:solidFill>
                <a:srgbClr val="FF0000"/>
              </a:solidFill>
            </a:endParaRPr>
          </a:p>
        </p:txBody>
      </p:sp>
      <p:sp>
        <p:nvSpPr>
          <p:cNvPr id="3" name="Content Placeholder 2"/>
          <p:cNvSpPr>
            <a:spLocks noGrp="1"/>
          </p:cNvSpPr>
          <p:nvPr>
            <p:ph sz="half" idx="1"/>
          </p:nvPr>
        </p:nvSpPr>
        <p:spPr>
          <a:xfrm>
            <a:off x="457200" y="1600201"/>
            <a:ext cx="4038600" cy="2819400"/>
          </a:xfrm>
        </p:spPr>
        <p:txBody>
          <a:bodyPr>
            <a:normAutofit fontScale="85000" lnSpcReduction="20000"/>
          </a:bodyPr>
          <a:lstStyle/>
          <a:p>
            <a:r>
              <a:rPr lang="en-US" dirty="0" smtClean="0"/>
              <a:t>Learning by being told</a:t>
            </a:r>
          </a:p>
          <a:p>
            <a:r>
              <a:rPr lang="en-US" dirty="0" smtClean="0"/>
              <a:t>Learning by examples / Supervised learning</a:t>
            </a:r>
          </a:p>
          <a:p>
            <a:r>
              <a:rPr lang="en-US" dirty="0" smtClean="0"/>
              <a:t>Learning by discovery / Unsupervised learning</a:t>
            </a:r>
          </a:p>
          <a:p>
            <a:r>
              <a:rPr lang="en-US" dirty="0" smtClean="0"/>
              <a:t>Learning by experimentation / Reinforcement learning</a:t>
            </a:r>
          </a:p>
        </p:txBody>
      </p:sp>
      <p:sp>
        <p:nvSpPr>
          <p:cNvPr id="4" name="Content Placeholder 3"/>
          <p:cNvSpPr>
            <a:spLocks noGrp="1"/>
          </p:cNvSpPr>
          <p:nvPr>
            <p:ph sz="half" idx="2"/>
          </p:nvPr>
        </p:nvSpPr>
        <p:spPr/>
        <p:txBody>
          <a:bodyPr>
            <a:normAutofit fontScale="85000" lnSpcReduction="20000"/>
          </a:bodyPr>
          <a:lstStyle/>
          <a:p>
            <a:r>
              <a:rPr lang="en-US" dirty="0" err="1" smtClean="0">
                <a:hlinkClick r:id="rId2"/>
              </a:rPr>
              <a:t>Syskill</a:t>
            </a:r>
            <a:r>
              <a:rPr lang="en-US" dirty="0" smtClean="0">
                <a:hlinkClick r:id="rId2"/>
              </a:rPr>
              <a:t> and </a:t>
            </a:r>
            <a:r>
              <a:rPr lang="en-US" dirty="0" err="1" smtClean="0">
                <a:hlinkClick r:id="rId2"/>
              </a:rPr>
              <a:t>Webert</a:t>
            </a:r>
            <a:r>
              <a:rPr lang="en-US" dirty="0" smtClean="0">
                <a:hlinkClick r:id="rId2"/>
              </a:rPr>
              <a:t> Perform Web Page Rating</a:t>
            </a:r>
            <a:endParaRPr lang="en-US" dirty="0" smtClean="0"/>
          </a:p>
          <a:p>
            <a:r>
              <a:rPr lang="en-US" dirty="0" smtClean="0">
                <a:hlinkClick r:id="rId3"/>
              </a:rPr>
              <a:t>Example of supervised learning</a:t>
            </a:r>
            <a:endParaRPr lang="en-US" dirty="0" smtClean="0"/>
          </a:p>
          <a:p>
            <a:r>
              <a:rPr lang="en-US" dirty="0" smtClean="0">
                <a:hlinkClick r:id="rId4"/>
              </a:rPr>
              <a:t>Example of supervised learning</a:t>
            </a:r>
            <a:endParaRPr lang="en-US" dirty="0" smtClean="0"/>
          </a:p>
          <a:p>
            <a:r>
              <a:rPr lang="en-US" dirty="0" smtClean="0">
                <a:hlinkClick r:id="rId5"/>
              </a:rPr>
              <a:t>Example of unsupervised learning</a:t>
            </a:r>
            <a:r>
              <a:rPr lang="en-US" dirty="0" smtClean="0"/>
              <a:t> </a:t>
            </a:r>
          </a:p>
          <a:p>
            <a:endParaRPr lang="en-US" dirty="0" smtClean="0"/>
          </a:p>
          <a:p>
            <a:endParaRPr lang="en-US" dirty="0"/>
          </a:p>
        </p:txBody>
      </p:sp>
      <p:pic>
        <p:nvPicPr>
          <p:cNvPr id="3074" name="Picture 2"/>
          <p:cNvPicPr>
            <a:picLocks noChangeAspect="1" noChangeArrowheads="1"/>
          </p:cNvPicPr>
          <p:nvPr/>
        </p:nvPicPr>
        <p:blipFill>
          <a:blip r:embed="rId6" cstate="print"/>
          <a:srcRect/>
          <a:stretch>
            <a:fillRect/>
          </a:stretch>
        </p:blipFill>
        <p:spPr bwMode="auto">
          <a:xfrm>
            <a:off x="914400" y="4572000"/>
            <a:ext cx="7218948" cy="22860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Code</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hlinkClick r:id="rId2"/>
              </a:rPr>
              <a:t>Perceptron</a:t>
            </a:r>
            <a:r>
              <a:rPr lang="en-US" dirty="0" smtClean="0">
                <a:hlinkClick r:id="rId2"/>
              </a:rPr>
              <a:t> code</a:t>
            </a:r>
            <a:endParaRPr lang="en-US" dirty="0" smtClean="0"/>
          </a:p>
          <a:p>
            <a:r>
              <a:rPr lang="en-US" dirty="0" smtClean="0">
                <a:hlinkClick r:id="rId3"/>
              </a:rPr>
              <a:t>Example</a:t>
            </a:r>
            <a:endParaRPr lang="en-US" dirty="0" smtClean="0"/>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Learn Logical AND of x1 and x2</a:t>
            </a:r>
            <a:endParaRPr lang="en-US" dirty="0">
              <a:solidFill>
                <a:srgbClr val="FF0000"/>
              </a:solidFill>
            </a:endParaRPr>
          </a:p>
        </p:txBody>
      </p:sp>
      <p:sp>
        <p:nvSpPr>
          <p:cNvPr id="3" name="Content Placeholder 2"/>
          <p:cNvSpPr>
            <a:spLocks noGrp="1"/>
          </p:cNvSpPr>
          <p:nvPr>
            <p:ph idx="1"/>
          </p:nvPr>
        </p:nvSpPr>
        <p:spPr>
          <a:xfrm>
            <a:off x="228600" y="1447800"/>
            <a:ext cx="8229600" cy="1219199"/>
          </a:xfrm>
        </p:spPr>
        <p:txBody>
          <a:bodyPr>
            <a:normAutofit/>
          </a:bodyPr>
          <a:lstStyle/>
          <a:p>
            <a:r>
              <a:rPr lang="en-US" dirty="0" smtClean="0"/>
              <a:t>Initially let w1=0, w2=0, T=0, eta=1</a:t>
            </a:r>
          </a:p>
          <a:p>
            <a:r>
              <a:rPr lang="en-US" dirty="0" smtClean="0"/>
              <a:t>Epoch </a:t>
            </a:r>
            <a:r>
              <a:rPr lang="en-US" b="1" dirty="0" smtClean="0">
                <a:solidFill>
                  <a:srgbClr val="FF0000"/>
                </a:solidFill>
              </a:rPr>
              <a:t>1</a:t>
            </a:r>
            <a:endParaRPr lang="en-US" b="1" dirty="0">
              <a:solidFill>
                <a:srgbClr val="FF0000"/>
              </a:solidFill>
            </a:endParaRPr>
          </a:p>
        </p:txBody>
      </p:sp>
      <p:graphicFrame>
        <p:nvGraphicFramePr>
          <p:cNvPr id="81922" name="Object 2"/>
          <p:cNvGraphicFramePr>
            <a:graphicFrameLocks noChangeAspect="1"/>
          </p:cNvGraphicFramePr>
          <p:nvPr/>
        </p:nvGraphicFramePr>
        <p:xfrm>
          <a:off x="6324600" y="990600"/>
          <a:ext cx="2506663" cy="457200"/>
        </p:xfrm>
        <a:graphic>
          <a:graphicData uri="http://schemas.openxmlformats.org/presentationml/2006/ole">
            <p:oleObj spid="_x0000_s81922" name="Equation" r:id="rId3" imgW="1409088" imgH="253890" progId="Equation.3">
              <p:embed/>
            </p:oleObj>
          </a:graphicData>
        </a:graphic>
      </p:graphicFrame>
      <p:graphicFrame>
        <p:nvGraphicFramePr>
          <p:cNvPr id="5" name="Table 4"/>
          <p:cNvGraphicFramePr>
            <a:graphicFrameLocks noGrp="1"/>
          </p:cNvGraphicFramePr>
          <p:nvPr/>
        </p:nvGraphicFramePr>
        <p:xfrm>
          <a:off x="7772400" y="1447800"/>
          <a:ext cx="1371600" cy="1854200"/>
        </p:xfrm>
        <a:graphic>
          <a:graphicData uri="http://schemas.openxmlformats.org/drawingml/2006/table">
            <a:tbl>
              <a:tblPr firstRow="1" bandRow="1">
                <a:tableStyleId>{35758FB7-9AC5-4552-8A53-C91805E547FA}</a:tableStyleId>
              </a:tblPr>
              <a:tblGrid>
                <a:gridCol w="457200"/>
                <a:gridCol w="457200"/>
                <a:gridCol w="457200"/>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y</a:t>
                      </a:r>
                      <a:r>
                        <a:rPr lang="en-US" baseline="30000" dirty="0" smtClean="0"/>
                        <a:t>d</a:t>
                      </a:r>
                      <a:endParaRPr lang="en-US" baseline="30000"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304800" y="3657600"/>
          <a:ext cx="8229600" cy="1854200"/>
        </p:xfrm>
        <a:graphic>
          <a:graphicData uri="http://schemas.openxmlformats.org/drawingml/2006/table">
            <a:tbl>
              <a:tblPr firstRow="1" bandRow="1">
                <a:tableStyleId>{00A15C55-8517-42AA-B614-E9B94910E393}</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x1</a:t>
                      </a:r>
                      <a:endParaRPr lang="en-US" dirty="0"/>
                    </a:p>
                  </a:txBody>
                  <a:tcPr/>
                </a:tc>
                <a:tc>
                  <a:txBody>
                    <a:bodyPr/>
                    <a:lstStyle/>
                    <a:p>
                      <a:pPr algn="ctr"/>
                      <a:r>
                        <a:rPr lang="en-US" dirty="0" smtClean="0"/>
                        <a:t>x2</a:t>
                      </a:r>
                      <a:endParaRPr lang="en-US" dirty="0"/>
                    </a:p>
                  </a:txBody>
                  <a:tcPr/>
                </a:tc>
                <a:tc>
                  <a:txBody>
                    <a:bodyPr/>
                    <a:lstStyle/>
                    <a:p>
                      <a:pPr algn="ctr"/>
                      <a:r>
                        <a:rPr lang="en-US" dirty="0" smtClean="0"/>
                        <a:t>w1</a:t>
                      </a:r>
                      <a:r>
                        <a:rPr lang="en-US" baseline="30000" dirty="0" smtClean="0"/>
                        <a:t>old</a:t>
                      </a:r>
                      <a:endParaRPr lang="en-US" baseline="30000" dirty="0"/>
                    </a:p>
                  </a:txBody>
                  <a:tcPr/>
                </a:tc>
                <a:tc>
                  <a:txBody>
                    <a:bodyPr/>
                    <a:lstStyle/>
                    <a:p>
                      <a:pPr algn="ctr"/>
                      <a:r>
                        <a:rPr lang="en-US" dirty="0" smtClean="0"/>
                        <a:t>w2</a:t>
                      </a:r>
                      <a:r>
                        <a:rPr lang="en-US" baseline="30000" dirty="0" smtClean="0"/>
                        <a:t>old</a:t>
                      </a:r>
                      <a:endParaRPr lang="en-US" baseline="30000" dirty="0"/>
                    </a:p>
                  </a:txBody>
                  <a:tcPr/>
                </a:tc>
                <a:tc>
                  <a:txBody>
                    <a:bodyPr/>
                    <a:lstStyle/>
                    <a:p>
                      <a:pPr algn="ctr"/>
                      <a:r>
                        <a:rPr lang="en-US" dirty="0" smtClean="0"/>
                        <a:t>T</a:t>
                      </a:r>
                      <a:r>
                        <a:rPr lang="en-US" baseline="30000" dirty="0" smtClean="0"/>
                        <a:t>old</a:t>
                      </a:r>
                      <a:endParaRPr lang="en-US" baseline="30000" dirty="0"/>
                    </a:p>
                  </a:txBody>
                  <a:tcPr/>
                </a:tc>
                <a:tc>
                  <a:txBody>
                    <a:bodyPr/>
                    <a:lstStyle/>
                    <a:p>
                      <a:pPr algn="ctr"/>
                      <a:r>
                        <a:rPr lang="en-US" dirty="0" smtClean="0"/>
                        <a:t>y</a:t>
                      </a:r>
                      <a:endParaRPr lang="en-US" dirty="0"/>
                    </a:p>
                  </a:txBody>
                  <a:tcPr/>
                </a:tc>
                <a:tc>
                  <a:txBody>
                    <a:bodyPr/>
                    <a:lstStyle/>
                    <a:p>
                      <a:pPr algn="ctr"/>
                      <a:r>
                        <a:rPr lang="en-US" dirty="0" smtClean="0"/>
                        <a:t>y</a:t>
                      </a:r>
                      <a:r>
                        <a:rPr lang="en-US" baseline="30000" dirty="0" smtClean="0"/>
                        <a:t>d</a:t>
                      </a:r>
                      <a:endParaRPr lang="en-US" baseline="30000" dirty="0"/>
                    </a:p>
                  </a:txBody>
                  <a:tcPr/>
                </a:tc>
                <a:tc>
                  <a:txBody>
                    <a:bodyPr/>
                    <a:lstStyle/>
                    <a:p>
                      <a:pPr algn="ctr"/>
                      <a:r>
                        <a:rPr lang="en-US" dirty="0" smtClean="0"/>
                        <a:t>w1</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smtClean="0"/>
                        <a:t>w2</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err="1" smtClean="0"/>
                        <a:t>T</a:t>
                      </a:r>
                      <a:r>
                        <a:rPr lang="en-US" baseline="30000" dirty="0" err="1" smtClean="0"/>
                        <a:t>new</a:t>
                      </a:r>
                      <a:endParaRPr lang="en-US" baseline="30000" dirty="0"/>
                    </a:p>
                  </a:txBody>
                  <a:tcPr>
                    <a:solidFill>
                      <a:schemeClr val="accent6">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Learn Logical AND of x1 and x2</a:t>
            </a:r>
            <a:endParaRPr lang="en-US" dirty="0">
              <a:solidFill>
                <a:srgbClr val="FF0000"/>
              </a:solidFill>
            </a:endParaRPr>
          </a:p>
        </p:txBody>
      </p:sp>
      <p:sp>
        <p:nvSpPr>
          <p:cNvPr id="3" name="Content Placeholder 2"/>
          <p:cNvSpPr>
            <a:spLocks noGrp="1"/>
          </p:cNvSpPr>
          <p:nvPr>
            <p:ph idx="1"/>
          </p:nvPr>
        </p:nvSpPr>
        <p:spPr>
          <a:xfrm>
            <a:off x="228600" y="1447800"/>
            <a:ext cx="8229600" cy="1219199"/>
          </a:xfrm>
        </p:spPr>
        <p:txBody>
          <a:bodyPr>
            <a:normAutofit/>
          </a:bodyPr>
          <a:lstStyle/>
          <a:p>
            <a:r>
              <a:rPr lang="en-US" dirty="0" smtClean="0"/>
              <a:t>Epoch </a:t>
            </a:r>
            <a:r>
              <a:rPr lang="en-US" b="1" dirty="0" smtClean="0">
                <a:solidFill>
                  <a:srgbClr val="FF0000"/>
                </a:solidFill>
              </a:rPr>
              <a:t>2</a:t>
            </a:r>
            <a:endParaRPr lang="en-US" b="1" dirty="0">
              <a:solidFill>
                <a:srgbClr val="FF0000"/>
              </a:solidFill>
            </a:endParaRPr>
          </a:p>
        </p:txBody>
      </p:sp>
      <p:graphicFrame>
        <p:nvGraphicFramePr>
          <p:cNvPr id="81922" name="Object 2"/>
          <p:cNvGraphicFramePr>
            <a:graphicFrameLocks noChangeAspect="1"/>
          </p:cNvGraphicFramePr>
          <p:nvPr/>
        </p:nvGraphicFramePr>
        <p:xfrm>
          <a:off x="6324600" y="990600"/>
          <a:ext cx="2506663" cy="457200"/>
        </p:xfrm>
        <a:graphic>
          <a:graphicData uri="http://schemas.openxmlformats.org/presentationml/2006/ole">
            <p:oleObj spid="_x0000_s83970" name="Equation" r:id="rId3" imgW="1409088" imgH="253890" progId="Equation.3">
              <p:embed/>
            </p:oleObj>
          </a:graphicData>
        </a:graphic>
      </p:graphicFrame>
      <p:graphicFrame>
        <p:nvGraphicFramePr>
          <p:cNvPr id="5" name="Table 4"/>
          <p:cNvGraphicFramePr>
            <a:graphicFrameLocks noGrp="1"/>
          </p:cNvGraphicFramePr>
          <p:nvPr/>
        </p:nvGraphicFramePr>
        <p:xfrm>
          <a:off x="7772400" y="1447800"/>
          <a:ext cx="1371600" cy="1854200"/>
        </p:xfrm>
        <a:graphic>
          <a:graphicData uri="http://schemas.openxmlformats.org/drawingml/2006/table">
            <a:tbl>
              <a:tblPr firstRow="1" bandRow="1">
                <a:tableStyleId>{35758FB7-9AC5-4552-8A53-C91805E547FA}</a:tableStyleId>
              </a:tblPr>
              <a:tblGrid>
                <a:gridCol w="457200"/>
                <a:gridCol w="457200"/>
                <a:gridCol w="457200"/>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y</a:t>
                      </a:r>
                      <a:r>
                        <a:rPr lang="en-US" baseline="30000" dirty="0" smtClean="0"/>
                        <a:t>d</a:t>
                      </a:r>
                      <a:endParaRPr lang="en-US" baseline="30000"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304800" y="3657600"/>
          <a:ext cx="8229600" cy="1854200"/>
        </p:xfrm>
        <a:graphic>
          <a:graphicData uri="http://schemas.openxmlformats.org/drawingml/2006/table">
            <a:tbl>
              <a:tblPr firstRow="1" bandRow="1">
                <a:tableStyleId>{00A15C55-8517-42AA-B614-E9B94910E393}</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x1</a:t>
                      </a:r>
                      <a:endParaRPr lang="en-US" dirty="0"/>
                    </a:p>
                  </a:txBody>
                  <a:tcPr/>
                </a:tc>
                <a:tc>
                  <a:txBody>
                    <a:bodyPr/>
                    <a:lstStyle/>
                    <a:p>
                      <a:pPr algn="ctr"/>
                      <a:r>
                        <a:rPr lang="en-US" dirty="0" smtClean="0"/>
                        <a:t>x2</a:t>
                      </a:r>
                      <a:endParaRPr lang="en-US" dirty="0"/>
                    </a:p>
                  </a:txBody>
                  <a:tcPr/>
                </a:tc>
                <a:tc>
                  <a:txBody>
                    <a:bodyPr/>
                    <a:lstStyle/>
                    <a:p>
                      <a:pPr algn="ctr"/>
                      <a:r>
                        <a:rPr lang="en-US" dirty="0" smtClean="0"/>
                        <a:t>w1</a:t>
                      </a:r>
                      <a:r>
                        <a:rPr lang="en-US" baseline="30000" dirty="0" smtClean="0"/>
                        <a:t>old</a:t>
                      </a:r>
                      <a:endParaRPr lang="en-US" baseline="30000" dirty="0"/>
                    </a:p>
                  </a:txBody>
                  <a:tcPr/>
                </a:tc>
                <a:tc>
                  <a:txBody>
                    <a:bodyPr/>
                    <a:lstStyle/>
                    <a:p>
                      <a:pPr algn="ctr"/>
                      <a:r>
                        <a:rPr lang="en-US" dirty="0" smtClean="0"/>
                        <a:t>w2</a:t>
                      </a:r>
                      <a:r>
                        <a:rPr lang="en-US" baseline="30000" dirty="0" smtClean="0"/>
                        <a:t>old</a:t>
                      </a:r>
                      <a:endParaRPr lang="en-US" baseline="30000" dirty="0"/>
                    </a:p>
                  </a:txBody>
                  <a:tcPr/>
                </a:tc>
                <a:tc>
                  <a:txBody>
                    <a:bodyPr/>
                    <a:lstStyle/>
                    <a:p>
                      <a:pPr algn="ctr"/>
                      <a:r>
                        <a:rPr lang="en-US" dirty="0" smtClean="0"/>
                        <a:t>T</a:t>
                      </a:r>
                      <a:r>
                        <a:rPr lang="en-US" baseline="30000" dirty="0" smtClean="0"/>
                        <a:t>old</a:t>
                      </a:r>
                      <a:endParaRPr lang="en-US" baseline="30000" dirty="0"/>
                    </a:p>
                  </a:txBody>
                  <a:tcPr/>
                </a:tc>
                <a:tc>
                  <a:txBody>
                    <a:bodyPr/>
                    <a:lstStyle/>
                    <a:p>
                      <a:pPr algn="ctr"/>
                      <a:r>
                        <a:rPr lang="en-US" dirty="0" smtClean="0"/>
                        <a:t>y</a:t>
                      </a:r>
                      <a:endParaRPr lang="en-US" dirty="0"/>
                    </a:p>
                  </a:txBody>
                  <a:tcPr/>
                </a:tc>
                <a:tc>
                  <a:txBody>
                    <a:bodyPr/>
                    <a:lstStyle/>
                    <a:p>
                      <a:pPr algn="ctr"/>
                      <a:r>
                        <a:rPr lang="en-US" dirty="0" smtClean="0"/>
                        <a:t>y</a:t>
                      </a:r>
                      <a:r>
                        <a:rPr lang="en-US" baseline="30000" dirty="0" smtClean="0"/>
                        <a:t>d</a:t>
                      </a:r>
                      <a:endParaRPr lang="en-US" baseline="30000" dirty="0"/>
                    </a:p>
                  </a:txBody>
                  <a:tcPr/>
                </a:tc>
                <a:tc>
                  <a:txBody>
                    <a:bodyPr/>
                    <a:lstStyle/>
                    <a:p>
                      <a:pPr algn="ctr"/>
                      <a:r>
                        <a:rPr lang="en-US" dirty="0" smtClean="0"/>
                        <a:t>w1</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smtClean="0"/>
                        <a:t>w2</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err="1" smtClean="0"/>
                        <a:t>T</a:t>
                      </a:r>
                      <a:r>
                        <a:rPr lang="en-US" baseline="30000" dirty="0" err="1" smtClean="0"/>
                        <a:t>new</a:t>
                      </a:r>
                      <a:endParaRPr lang="en-US" baseline="30000" dirty="0"/>
                    </a:p>
                  </a:txBody>
                  <a:tcPr>
                    <a:solidFill>
                      <a:schemeClr val="accent6">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Learn Logical AND of x1 and x2</a:t>
            </a:r>
            <a:endParaRPr lang="en-US" dirty="0">
              <a:solidFill>
                <a:srgbClr val="FF0000"/>
              </a:solidFill>
            </a:endParaRPr>
          </a:p>
        </p:txBody>
      </p:sp>
      <p:sp>
        <p:nvSpPr>
          <p:cNvPr id="3" name="Content Placeholder 2"/>
          <p:cNvSpPr>
            <a:spLocks noGrp="1"/>
          </p:cNvSpPr>
          <p:nvPr>
            <p:ph idx="1"/>
          </p:nvPr>
        </p:nvSpPr>
        <p:spPr>
          <a:xfrm>
            <a:off x="228600" y="1447800"/>
            <a:ext cx="8229600" cy="1219199"/>
          </a:xfrm>
        </p:spPr>
        <p:txBody>
          <a:bodyPr>
            <a:normAutofit/>
          </a:bodyPr>
          <a:lstStyle/>
          <a:p>
            <a:r>
              <a:rPr lang="en-US" dirty="0" smtClean="0"/>
              <a:t>Epoch </a:t>
            </a:r>
            <a:r>
              <a:rPr lang="en-US" b="1" dirty="0" smtClean="0">
                <a:solidFill>
                  <a:srgbClr val="FF0000"/>
                </a:solidFill>
              </a:rPr>
              <a:t>3</a:t>
            </a:r>
            <a:endParaRPr lang="en-US" b="1" dirty="0">
              <a:solidFill>
                <a:srgbClr val="FF0000"/>
              </a:solidFill>
            </a:endParaRPr>
          </a:p>
        </p:txBody>
      </p:sp>
      <p:graphicFrame>
        <p:nvGraphicFramePr>
          <p:cNvPr id="81922" name="Object 2"/>
          <p:cNvGraphicFramePr>
            <a:graphicFrameLocks noChangeAspect="1"/>
          </p:cNvGraphicFramePr>
          <p:nvPr/>
        </p:nvGraphicFramePr>
        <p:xfrm>
          <a:off x="6324600" y="990600"/>
          <a:ext cx="2506663" cy="457200"/>
        </p:xfrm>
        <a:graphic>
          <a:graphicData uri="http://schemas.openxmlformats.org/presentationml/2006/ole">
            <p:oleObj spid="_x0000_s86018" name="Equation" r:id="rId3" imgW="1409088" imgH="253890" progId="Equation.3">
              <p:embed/>
            </p:oleObj>
          </a:graphicData>
        </a:graphic>
      </p:graphicFrame>
      <p:graphicFrame>
        <p:nvGraphicFramePr>
          <p:cNvPr id="5" name="Table 4"/>
          <p:cNvGraphicFramePr>
            <a:graphicFrameLocks noGrp="1"/>
          </p:cNvGraphicFramePr>
          <p:nvPr/>
        </p:nvGraphicFramePr>
        <p:xfrm>
          <a:off x="7772400" y="1447800"/>
          <a:ext cx="1371600" cy="1854200"/>
        </p:xfrm>
        <a:graphic>
          <a:graphicData uri="http://schemas.openxmlformats.org/drawingml/2006/table">
            <a:tbl>
              <a:tblPr firstRow="1" bandRow="1">
                <a:tableStyleId>{35758FB7-9AC5-4552-8A53-C91805E547FA}</a:tableStyleId>
              </a:tblPr>
              <a:tblGrid>
                <a:gridCol w="457200"/>
                <a:gridCol w="457200"/>
                <a:gridCol w="457200"/>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y</a:t>
                      </a:r>
                      <a:r>
                        <a:rPr lang="en-US" baseline="30000" dirty="0" smtClean="0"/>
                        <a:t>d</a:t>
                      </a:r>
                      <a:endParaRPr lang="en-US" baseline="30000"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304800" y="3657600"/>
          <a:ext cx="8229600" cy="1854200"/>
        </p:xfrm>
        <a:graphic>
          <a:graphicData uri="http://schemas.openxmlformats.org/drawingml/2006/table">
            <a:tbl>
              <a:tblPr firstRow="1" bandRow="1">
                <a:tableStyleId>{00A15C55-8517-42AA-B614-E9B94910E393}</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x1</a:t>
                      </a:r>
                      <a:endParaRPr lang="en-US" dirty="0"/>
                    </a:p>
                  </a:txBody>
                  <a:tcPr/>
                </a:tc>
                <a:tc>
                  <a:txBody>
                    <a:bodyPr/>
                    <a:lstStyle/>
                    <a:p>
                      <a:pPr algn="ctr"/>
                      <a:r>
                        <a:rPr lang="en-US" dirty="0" smtClean="0"/>
                        <a:t>x2</a:t>
                      </a:r>
                      <a:endParaRPr lang="en-US" dirty="0"/>
                    </a:p>
                  </a:txBody>
                  <a:tcPr/>
                </a:tc>
                <a:tc>
                  <a:txBody>
                    <a:bodyPr/>
                    <a:lstStyle/>
                    <a:p>
                      <a:pPr algn="ctr"/>
                      <a:r>
                        <a:rPr lang="en-US" dirty="0" smtClean="0"/>
                        <a:t>w1</a:t>
                      </a:r>
                      <a:r>
                        <a:rPr lang="en-US" baseline="30000" dirty="0" smtClean="0"/>
                        <a:t>old</a:t>
                      </a:r>
                      <a:endParaRPr lang="en-US" baseline="30000" dirty="0"/>
                    </a:p>
                  </a:txBody>
                  <a:tcPr/>
                </a:tc>
                <a:tc>
                  <a:txBody>
                    <a:bodyPr/>
                    <a:lstStyle/>
                    <a:p>
                      <a:pPr algn="ctr"/>
                      <a:r>
                        <a:rPr lang="en-US" dirty="0" smtClean="0"/>
                        <a:t>w2</a:t>
                      </a:r>
                      <a:r>
                        <a:rPr lang="en-US" baseline="30000" dirty="0" smtClean="0"/>
                        <a:t>old</a:t>
                      </a:r>
                      <a:endParaRPr lang="en-US" baseline="30000" dirty="0"/>
                    </a:p>
                  </a:txBody>
                  <a:tcPr/>
                </a:tc>
                <a:tc>
                  <a:txBody>
                    <a:bodyPr/>
                    <a:lstStyle/>
                    <a:p>
                      <a:pPr algn="ctr"/>
                      <a:r>
                        <a:rPr lang="en-US" dirty="0" smtClean="0"/>
                        <a:t>T</a:t>
                      </a:r>
                      <a:r>
                        <a:rPr lang="en-US" baseline="30000" dirty="0" smtClean="0"/>
                        <a:t>old</a:t>
                      </a:r>
                      <a:endParaRPr lang="en-US" baseline="30000" dirty="0"/>
                    </a:p>
                  </a:txBody>
                  <a:tcPr/>
                </a:tc>
                <a:tc>
                  <a:txBody>
                    <a:bodyPr/>
                    <a:lstStyle/>
                    <a:p>
                      <a:pPr algn="ctr"/>
                      <a:r>
                        <a:rPr lang="en-US" dirty="0" smtClean="0"/>
                        <a:t>y</a:t>
                      </a:r>
                      <a:endParaRPr lang="en-US" dirty="0"/>
                    </a:p>
                  </a:txBody>
                  <a:tcPr/>
                </a:tc>
                <a:tc>
                  <a:txBody>
                    <a:bodyPr/>
                    <a:lstStyle/>
                    <a:p>
                      <a:pPr algn="ctr"/>
                      <a:r>
                        <a:rPr lang="en-US" dirty="0" smtClean="0"/>
                        <a:t>y</a:t>
                      </a:r>
                      <a:r>
                        <a:rPr lang="en-US" baseline="30000" dirty="0" smtClean="0"/>
                        <a:t>d</a:t>
                      </a:r>
                      <a:endParaRPr lang="en-US" baseline="30000" dirty="0"/>
                    </a:p>
                  </a:txBody>
                  <a:tcPr/>
                </a:tc>
                <a:tc>
                  <a:txBody>
                    <a:bodyPr/>
                    <a:lstStyle/>
                    <a:p>
                      <a:pPr algn="ctr"/>
                      <a:r>
                        <a:rPr lang="en-US" dirty="0" smtClean="0"/>
                        <a:t>w1</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smtClean="0"/>
                        <a:t>w2</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err="1" smtClean="0"/>
                        <a:t>T</a:t>
                      </a:r>
                      <a:r>
                        <a:rPr lang="en-US" baseline="30000" dirty="0" err="1" smtClean="0"/>
                        <a:t>new</a:t>
                      </a:r>
                      <a:endParaRPr lang="en-US" baseline="30000" dirty="0"/>
                    </a:p>
                  </a:txBody>
                  <a:tcPr>
                    <a:solidFill>
                      <a:schemeClr val="accent6">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0</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Learn Logical AND of x1 and x2</a:t>
            </a:r>
            <a:endParaRPr lang="en-US" dirty="0">
              <a:solidFill>
                <a:srgbClr val="FF0000"/>
              </a:solidFill>
            </a:endParaRPr>
          </a:p>
        </p:txBody>
      </p:sp>
      <p:sp>
        <p:nvSpPr>
          <p:cNvPr id="3" name="Content Placeholder 2"/>
          <p:cNvSpPr>
            <a:spLocks noGrp="1"/>
          </p:cNvSpPr>
          <p:nvPr>
            <p:ph idx="1"/>
          </p:nvPr>
        </p:nvSpPr>
        <p:spPr>
          <a:xfrm>
            <a:off x="228600" y="1447800"/>
            <a:ext cx="8229600" cy="1219199"/>
          </a:xfrm>
        </p:spPr>
        <p:txBody>
          <a:bodyPr>
            <a:normAutofit/>
          </a:bodyPr>
          <a:lstStyle/>
          <a:p>
            <a:r>
              <a:rPr lang="en-US" dirty="0" smtClean="0"/>
              <a:t>Epoch </a:t>
            </a:r>
            <a:r>
              <a:rPr lang="en-US" b="1" dirty="0" smtClean="0">
                <a:solidFill>
                  <a:srgbClr val="FF0000"/>
                </a:solidFill>
              </a:rPr>
              <a:t>4</a:t>
            </a:r>
            <a:endParaRPr lang="en-US" b="1" dirty="0">
              <a:solidFill>
                <a:srgbClr val="FF0000"/>
              </a:solidFill>
            </a:endParaRPr>
          </a:p>
        </p:txBody>
      </p:sp>
      <p:graphicFrame>
        <p:nvGraphicFramePr>
          <p:cNvPr id="81922" name="Object 2"/>
          <p:cNvGraphicFramePr>
            <a:graphicFrameLocks noChangeAspect="1"/>
          </p:cNvGraphicFramePr>
          <p:nvPr/>
        </p:nvGraphicFramePr>
        <p:xfrm>
          <a:off x="6324600" y="990600"/>
          <a:ext cx="2506663" cy="457200"/>
        </p:xfrm>
        <a:graphic>
          <a:graphicData uri="http://schemas.openxmlformats.org/presentationml/2006/ole">
            <p:oleObj spid="_x0000_s87042" name="Equation" r:id="rId3" imgW="1409088" imgH="253890" progId="Equation.3">
              <p:embed/>
            </p:oleObj>
          </a:graphicData>
        </a:graphic>
      </p:graphicFrame>
      <p:graphicFrame>
        <p:nvGraphicFramePr>
          <p:cNvPr id="5" name="Table 4"/>
          <p:cNvGraphicFramePr>
            <a:graphicFrameLocks noGrp="1"/>
          </p:cNvGraphicFramePr>
          <p:nvPr/>
        </p:nvGraphicFramePr>
        <p:xfrm>
          <a:off x="7772400" y="1447800"/>
          <a:ext cx="1371600" cy="1854200"/>
        </p:xfrm>
        <a:graphic>
          <a:graphicData uri="http://schemas.openxmlformats.org/drawingml/2006/table">
            <a:tbl>
              <a:tblPr firstRow="1" bandRow="1">
                <a:tableStyleId>{35758FB7-9AC5-4552-8A53-C91805E547FA}</a:tableStyleId>
              </a:tblPr>
              <a:tblGrid>
                <a:gridCol w="457200"/>
                <a:gridCol w="457200"/>
                <a:gridCol w="457200"/>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y</a:t>
                      </a:r>
                      <a:r>
                        <a:rPr lang="en-US" baseline="30000" dirty="0" smtClean="0"/>
                        <a:t>d</a:t>
                      </a:r>
                      <a:endParaRPr lang="en-US" baseline="30000"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304800" y="3657600"/>
          <a:ext cx="8229600" cy="1854200"/>
        </p:xfrm>
        <a:graphic>
          <a:graphicData uri="http://schemas.openxmlformats.org/drawingml/2006/table">
            <a:tbl>
              <a:tblPr firstRow="1" bandRow="1">
                <a:tableStyleId>{00A15C55-8517-42AA-B614-E9B94910E393}</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x1</a:t>
                      </a:r>
                      <a:endParaRPr lang="en-US" dirty="0"/>
                    </a:p>
                  </a:txBody>
                  <a:tcPr/>
                </a:tc>
                <a:tc>
                  <a:txBody>
                    <a:bodyPr/>
                    <a:lstStyle/>
                    <a:p>
                      <a:pPr algn="ctr"/>
                      <a:r>
                        <a:rPr lang="en-US" dirty="0" smtClean="0"/>
                        <a:t>x2</a:t>
                      </a:r>
                      <a:endParaRPr lang="en-US" dirty="0"/>
                    </a:p>
                  </a:txBody>
                  <a:tcPr/>
                </a:tc>
                <a:tc>
                  <a:txBody>
                    <a:bodyPr/>
                    <a:lstStyle/>
                    <a:p>
                      <a:pPr algn="ctr"/>
                      <a:r>
                        <a:rPr lang="en-US" dirty="0" smtClean="0"/>
                        <a:t>w1</a:t>
                      </a:r>
                      <a:r>
                        <a:rPr lang="en-US" baseline="30000" dirty="0" smtClean="0"/>
                        <a:t>old</a:t>
                      </a:r>
                      <a:endParaRPr lang="en-US" baseline="30000" dirty="0"/>
                    </a:p>
                  </a:txBody>
                  <a:tcPr/>
                </a:tc>
                <a:tc>
                  <a:txBody>
                    <a:bodyPr/>
                    <a:lstStyle/>
                    <a:p>
                      <a:pPr algn="ctr"/>
                      <a:r>
                        <a:rPr lang="en-US" dirty="0" smtClean="0"/>
                        <a:t>w2</a:t>
                      </a:r>
                      <a:r>
                        <a:rPr lang="en-US" baseline="30000" dirty="0" smtClean="0"/>
                        <a:t>old</a:t>
                      </a:r>
                      <a:endParaRPr lang="en-US" baseline="30000" dirty="0"/>
                    </a:p>
                  </a:txBody>
                  <a:tcPr/>
                </a:tc>
                <a:tc>
                  <a:txBody>
                    <a:bodyPr/>
                    <a:lstStyle/>
                    <a:p>
                      <a:pPr algn="ctr"/>
                      <a:r>
                        <a:rPr lang="en-US" dirty="0" smtClean="0"/>
                        <a:t>T</a:t>
                      </a:r>
                      <a:r>
                        <a:rPr lang="en-US" baseline="30000" dirty="0" smtClean="0"/>
                        <a:t>old</a:t>
                      </a:r>
                      <a:endParaRPr lang="en-US" baseline="30000" dirty="0"/>
                    </a:p>
                  </a:txBody>
                  <a:tcPr/>
                </a:tc>
                <a:tc>
                  <a:txBody>
                    <a:bodyPr/>
                    <a:lstStyle/>
                    <a:p>
                      <a:pPr algn="ctr"/>
                      <a:r>
                        <a:rPr lang="en-US" dirty="0" smtClean="0"/>
                        <a:t>y</a:t>
                      </a:r>
                      <a:endParaRPr lang="en-US" dirty="0"/>
                    </a:p>
                  </a:txBody>
                  <a:tcPr/>
                </a:tc>
                <a:tc>
                  <a:txBody>
                    <a:bodyPr/>
                    <a:lstStyle/>
                    <a:p>
                      <a:pPr algn="ctr"/>
                      <a:r>
                        <a:rPr lang="en-US" dirty="0" smtClean="0"/>
                        <a:t>y</a:t>
                      </a:r>
                      <a:r>
                        <a:rPr lang="en-US" baseline="30000" dirty="0" smtClean="0"/>
                        <a:t>d</a:t>
                      </a:r>
                      <a:endParaRPr lang="en-US" baseline="30000" dirty="0"/>
                    </a:p>
                  </a:txBody>
                  <a:tcPr/>
                </a:tc>
                <a:tc>
                  <a:txBody>
                    <a:bodyPr/>
                    <a:lstStyle/>
                    <a:p>
                      <a:pPr algn="ctr"/>
                      <a:r>
                        <a:rPr lang="en-US" dirty="0" smtClean="0"/>
                        <a:t>w1</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smtClean="0"/>
                        <a:t>w2</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err="1" smtClean="0"/>
                        <a:t>T</a:t>
                      </a:r>
                      <a:r>
                        <a:rPr lang="en-US" baseline="30000" dirty="0" err="1" smtClean="0"/>
                        <a:t>new</a:t>
                      </a:r>
                      <a:endParaRPr lang="en-US" baseline="30000" dirty="0"/>
                    </a:p>
                  </a:txBody>
                  <a:tcPr>
                    <a:solidFill>
                      <a:schemeClr val="accent6">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Learn Logical AND of x1 and x2</a:t>
            </a:r>
            <a:endParaRPr lang="en-US" dirty="0">
              <a:solidFill>
                <a:srgbClr val="FF0000"/>
              </a:solidFill>
            </a:endParaRPr>
          </a:p>
        </p:txBody>
      </p:sp>
      <p:sp>
        <p:nvSpPr>
          <p:cNvPr id="3" name="Content Placeholder 2"/>
          <p:cNvSpPr>
            <a:spLocks noGrp="1"/>
          </p:cNvSpPr>
          <p:nvPr>
            <p:ph idx="1"/>
          </p:nvPr>
        </p:nvSpPr>
        <p:spPr>
          <a:xfrm>
            <a:off x="228600" y="1447800"/>
            <a:ext cx="8229600" cy="1219199"/>
          </a:xfrm>
        </p:spPr>
        <p:txBody>
          <a:bodyPr>
            <a:normAutofit/>
          </a:bodyPr>
          <a:lstStyle/>
          <a:p>
            <a:r>
              <a:rPr lang="en-US" dirty="0" smtClean="0"/>
              <a:t>Epoch </a:t>
            </a:r>
            <a:r>
              <a:rPr lang="en-US" b="1" dirty="0" smtClean="0">
                <a:solidFill>
                  <a:srgbClr val="FF0000"/>
                </a:solidFill>
              </a:rPr>
              <a:t>5</a:t>
            </a:r>
            <a:endParaRPr lang="en-US" b="1" dirty="0">
              <a:solidFill>
                <a:srgbClr val="FF0000"/>
              </a:solidFill>
            </a:endParaRPr>
          </a:p>
        </p:txBody>
      </p:sp>
      <p:graphicFrame>
        <p:nvGraphicFramePr>
          <p:cNvPr id="81922" name="Object 2"/>
          <p:cNvGraphicFramePr>
            <a:graphicFrameLocks noChangeAspect="1"/>
          </p:cNvGraphicFramePr>
          <p:nvPr/>
        </p:nvGraphicFramePr>
        <p:xfrm>
          <a:off x="6324600" y="990600"/>
          <a:ext cx="2506663" cy="457200"/>
        </p:xfrm>
        <a:graphic>
          <a:graphicData uri="http://schemas.openxmlformats.org/presentationml/2006/ole">
            <p:oleObj spid="_x0000_s88066" name="Equation" r:id="rId3" imgW="1409088" imgH="253890" progId="Equation.3">
              <p:embed/>
            </p:oleObj>
          </a:graphicData>
        </a:graphic>
      </p:graphicFrame>
      <p:graphicFrame>
        <p:nvGraphicFramePr>
          <p:cNvPr id="5" name="Table 4"/>
          <p:cNvGraphicFramePr>
            <a:graphicFrameLocks noGrp="1"/>
          </p:cNvGraphicFramePr>
          <p:nvPr/>
        </p:nvGraphicFramePr>
        <p:xfrm>
          <a:off x="7772400" y="1447800"/>
          <a:ext cx="1371600" cy="1854200"/>
        </p:xfrm>
        <a:graphic>
          <a:graphicData uri="http://schemas.openxmlformats.org/drawingml/2006/table">
            <a:tbl>
              <a:tblPr firstRow="1" bandRow="1">
                <a:tableStyleId>{35758FB7-9AC5-4552-8A53-C91805E547FA}</a:tableStyleId>
              </a:tblPr>
              <a:tblGrid>
                <a:gridCol w="457200"/>
                <a:gridCol w="457200"/>
                <a:gridCol w="457200"/>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y</a:t>
                      </a:r>
                      <a:r>
                        <a:rPr lang="en-US" baseline="30000" dirty="0" smtClean="0"/>
                        <a:t>d</a:t>
                      </a:r>
                      <a:endParaRPr lang="en-US" baseline="30000"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304800" y="3657600"/>
          <a:ext cx="8229600" cy="1854200"/>
        </p:xfrm>
        <a:graphic>
          <a:graphicData uri="http://schemas.openxmlformats.org/drawingml/2006/table">
            <a:tbl>
              <a:tblPr firstRow="1" bandRow="1">
                <a:tableStyleId>{00A15C55-8517-42AA-B614-E9B94910E393}</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x1</a:t>
                      </a:r>
                      <a:endParaRPr lang="en-US" dirty="0"/>
                    </a:p>
                  </a:txBody>
                  <a:tcPr/>
                </a:tc>
                <a:tc>
                  <a:txBody>
                    <a:bodyPr/>
                    <a:lstStyle/>
                    <a:p>
                      <a:pPr algn="ctr"/>
                      <a:r>
                        <a:rPr lang="en-US" dirty="0" smtClean="0"/>
                        <a:t>x2</a:t>
                      </a:r>
                      <a:endParaRPr lang="en-US" dirty="0"/>
                    </a:p>
                  </a:txBody>
                  <a:tcPr/>
                </a:tc>
                <a:tc>
                  <a:txBody>
                    <a:bodyPr/>
                    <a:lstStyle/>
                    <a:p>
                      <a:pPr algn="ctr"/>
                      <a:r>
                        <a:rPr lang="en-US" dirty="0" smtClean="0"/>
                        <a:t>w1</a:t>
                      </a:r>
                      <a:r>
                        <a:rPr lang="en-US" baseline="30000" dirty="0" smtClean="0"/>
                        <a:t>old</a:t>
                      </a:r>
                      <a:endParaRPr lang="en-US" baseline="30000" dirty="0"/>
                    </a:p>
                  </a:txBody>
                  <a:tcPr/>
                </a:tc>
                <a:tc>
                  <a:txBody>
                    <a:bodyPr/>
                    <a:lstStyle/>
                    <a:p>
                      <a:pPr algn="ctr"/>
                      <a:r>
                        <a:rPr lang="en-US" dirty="0" smtClean="0"/>
                        <a:t>w2</a:t>
                      </a:r>
                      <a:r>
                        <a:rPr lang="en-US" baseline="30000" dirty="0" smtClean="0"/>
                        <a:t>old</a:t>
                      </a:r>
                      <a:endParaRPr lang="en-US" baseline="30000" dirty="0"/>
                    </a:p>
                  </a:txBody>
                  <a:tcPr/>
                </a:tc>
                <a:tc>
                  <a:txBody>
                    <a:bodyPr/>
                    <a:lstStyle/>
                    <a:p>
                      <a:pPr algn="ctr"/>
                      <a:r>
                        <a:rPr lang="en-US" dirty="0" smtClean="0"/>
                        <a:t>T</a:t>
                      </a:r>
                      <a:r>
                        <a:rPr lang="en-US" baseline="30000" dirty="0" smtClean="0"/>
                        <a:t>old</a:t>
                      </a:r>
                      <a:endParaRPr lang="en-US" baseline="30000" dirty="0"/>
                    </a:p>
                  </a:txBody>
                  <a:tcPr/>
                </a:tc>
                <a:tc>
                  <a:txBody>
                    <a:bodyPr/>
                    <a:lstStyle/>
                    <a:p>
                      <a:pPr algn="ctr"/>
                      <a:r>
                        <a:rPr lang="en-US" dirty="0" smtClean="0"/>
                        <a:t>y</a:t>
                      </a:r>
                      <a:endParaRPr lang="en-US" dirty="0"/>
                    </a:p>
                  </a:txBody>
                  <a:tcPr/>
                </a:tc>
                <a:tc>
                  <a:txBody>
                    <a:bodyPr/>
                    <a:lstStyle/>
                    <a:p>
                      <a:pPr algn="ctr"/>
                      <a:r>
                        <a:rPr lang="en-US" dirty="0" smtClean="0"/>
                        <a:t>y</a:t>
                      </a:r>
                      <a:r>
                        <a:rPr lang="en-US" baseline="30000" dirty="0" smtClean="0"/>
                        <a:t>d</a:t>
                      </a:r>
                      <a:endParaRPr lang="en-US" baseline="30000" dirty="0"/>
                    </a:p>
                  </a:txBody>
                  <a:tcPr/>
                </a:tc>
                <a:tc>
                  <a:txBody>
                    <a:bodyPr/>
                    <a:lstStyle/>
                    <a:p>
                      <a:pPr algn="ctr"/>
                      <a:r>
                        <a:rPr lang="en-US" dirty="0" smtClean="0"/>
                        <a:t>w1</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smtClean="0"/>
                        <a:t>w2</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err="1" smtClean="0"/>
                        <a:t>T</a:t>
                      </a:r>
                      <a:r>
                        <a:rPr lang="en-US" baseline="30000" dirty="0" err="1" smtClean="0"/>
                        <a:t>new</a:t>
                      </a:r>
                      <a:endParaRPr lang="en-US" baseline="30000" dirty="0"/>
                    </a:p>
                  </a:txBody>
                  <a:tcPr>
                    <a:solidFill>
                      <a:schemeClr val="accent6">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Learn Logical AND of x1 and x2</a:t>
            </a:r>
            <a:endParaRPr lang="en-US" dirty="0">
              <a:solidFill>
                <a:srgbClr val="FF0000"/>
              </a:solidFill>
            </a:endParaRPr>
          </a:p>
        </p:txBody>
      </p:sp>
      <p:sp>
        <p:nvSpPr>
          <p:cNvPr id="3" name="Content Placeholder 2"/>
          <p:cNvSpPr>
            <a:spLocks noGrp="1"/>
          </p:cNvSpPr>
          <p:nvPr>
            <p:ph idx="1"/>
          </p:nvPr>
        </p:nvSpPr>
        <p:spPr>
          <a:xfrm>
            <a:off x="228600" y="1447800"/>
            <a:ext cx="8229600" cy="1219199"/>
          </a:xfrm>
        </p:spPr>
        <p:txBody>
          <a:bodyPr>
            <a:normAutofit/>
          </a:bodyPr>
          <a:lstStyle/>
          <a:p>
            <a:r>
              <a:rPr lang="en-US" dirty="0" smtClean="0"/>
              <a:t>Epoch </a:t>
            </a:r>
            <a:r>
              <a:rPr lang="en-US" b="1" dirty="0" smtClean="0">
                <a:solidFill>
                  <a:srgbClr val="FF0000"/>
                </a:solidFill>
              </a:rPr>
              <a:t>6</a:t>
            </a:r>
            <a:endParaRPr lang="en-US" b="1" dirty="0">
              <a:solidFill>
                <a:srgbClr val="FF0000"/>
              </a:solidFill>
            </a:endParaRPr>
          </a:p>
        </p:txBody>
      </p:sp>
      <p:graphicFrame>
        <p:nvGraphicFramePr>
          <p:cNvPr id="81922" name="Object 2"/>
          <p:cNvGraphicFramePr>
            <a:graphicFrameLocks noChangeAspect="1"/>
          </p:cNvGraphicFramePr>
          <p:nvPr/>
        </p:nvGraphicFramePr>
        <p:xfrm>
          <a:off x="6324600" y="990600"/>
          <a:ext cx="2506663" cy="457200"/>
        </p:xfrm>
        <a:graphic>
          <a:graphicData uri="http://schemas.openxmlformats.org/presentationml/2006/ole">
            <p:oleObj spid="_x0000_s89090" name="Equation" r:id="rId3" imgW="1409088" imgH="253890" progId="Equation.3">
              <p:embed/>
            </p:oleObj>
          </a:graphicData>
        </a:graphic>
      </p:graphicFrame>
      <p:graphicFrame>
        <p:nvGraphicFramePr>
          <p:cNvPr id="5" name="Table 4"/>
          <p:cNvGraphicFramePr>
            <a:graphicFrameLocks noGrp="1"/>
          </p:cNvGraphicFramePr>
          <p:nvPr/>
        </p:nvGraphicFramePr>
        <p:xfrm>
          <a:off x="7772400" y="1447800"/>
          <a:ext cx="1371600" cy="1854200"/>
        </p:xfrm>
        <a:graphic>
          <a:graphicData uri="http://schemas.openxmlformats.org/drawingml/2006/table">
            <a:tbl>
              <a:tblPr firstRow="1" bandRow="1">
                <a:tableStyleId>{35758FB7-9AC5-4552-8A53-C91805E547FA}</a:tableStyleId>
              </a:tblPr>
              <a:tblGrid>
                <a:gridCol w="457200"/>
                <a:gridCol w="457200"/>
                <a:gridCol w="457200"/>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y</a:t>
                      </a:r>
                      <a:r>
                        <a:rPr lang="en-US" baseline="30000" dirty="0" smtClean="0"/>
                        <a:t>d</a:t>
                      </a:r>
                      <a:endParaRPr lang="en-US" baseline="30000"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304800" y="3657600"/>
          <a:ext cx="8229600" cy="1854200"/>
        </p:xfrm>
        <a:graphic>
          <a:graphicData uri="http://schemas.openxmlformats.org/drawingml/2006/table">
            <a:tbl>
              <a:tblPr firstRow="1" bandRow="1">
                <a:tableStyleId>{00A15C55-8517-42AA-B614-E9B94910E393}</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x1</a:t>
                      </a:r>
                      <a:endParaRPr lang="en-US" dirty="0"/>
                    </a:p>
                  </a:txBody>
                  <a:tcPr/>
                </a:tc>
                <a:tc>
                  <a:txBody>
                    <a:bodyPr/>
                    <a:lstStyle/>
                    <a:p>
                      <a:pPr algn="ctr"/>
                      <a:r>
                        <a:rPr lang="en-US" dirty="0" smtClean="0"/>
                        <a:t>x2</a:t>
                      </a:r>
                      <a:endParaRPr lang="en-US" dirty="0"/>
                    </a:p>
                  </a:txBody>
                  <a:tcPr/>
                </a:tc>
                <a:tc>
                  <a:txBody>
                    <a:bodyPr/>
                    <a:lstStyle/>
                    <a:p>
                      <a:pPr algn="ctr"/>
                      <a:r>
                        <a:rPr lang="en-US" dirty="0" smtClean="0"/>
                        <a:t>w1</a:t>
                      </a:r>
                      <a:r>
                        <a:rPr lang="en-US" baseline="30000" dirty="0" smtClean="0"/>
                        <a:t>old</a:t>
                      </a:r>
                      <a:endParaRPr lang="en-US" baseline="30000" dirty="0"/>
                    </a:p>
                  </a:txBody>
                  <a:tcPr/>
                </a:tc>
                <a:tc>
                  <a:txBody>
                    <a:bodyPr/>
                    <a:lstStyle/>
                    <a:p>
                      <a:pPr algn="ctr"/>
                      <a:r>
                        <a:rPr lang="en-US" dirty="0" smtClean="0"/>
                        <a:t>w2</a:t>
                      </a:r>
                      <a:r>
                        <a:rPr lang="en-US" baseline="30000" dirty="0" smtClean="0"/>
                        <a:t>old</a:t>
                      </a:r>
                      <a:endParaRPr lang="en-US" baseline="30000" dirty="0"/>
                    </a:p>
                  </a:txBody>
                  <a:tcPr/>
                </a:tc>
                <a:tc>
                  <a:txBody>
                    <a:bodyPr/>
                    <a:lstStyle/>
                    <a:p>
                      <a:pPr algn="ctr"/>
                      <a:r>
                        <a:rPr lang="en-US" dirty="0" smtClean="0"/>
                        <a:t>T</a:t>
                      </a:r>
                      <a:r>
                        <a:rPr lang="en-US" baseline="30000" dirty="0" smtClean="0"/>
                        <a:t>old</a:t>
                      </a:r>
                      <a:endParaRPr lang="en-US" baseline="30000" dirty="0"/>
                    </a:p>
                  </a:txBody>
                  <a:tcPr/>
                </a:tc>
                <a:tc>
                  <a:txBody>
                    <a:bodyPr/>
                    <a:lstStyle/>
                    <a:p>
                      <a:pPr algn="ctr"/>
                      <a:r>
                        <a:rPr lang="en-US" dirty="0" smtClean="0"/>
                        <a:t>y</a:t>
                      </a:r>
                      <a:endParaRPr lang="en-US" dirty="0"/>
                    </a:p>
                  </a:txBody>
                  <a:tcPr/>
                </a:tc>
                <a:tc>
                  <a:txBody>
                    <a:bodyPr/>
                    <a:lstStyle/>
                    <a:p>
                      <a:pPr algn="ctr"/>
                      <a:r>
                        <a:rPr lang="en-US" dirty="0" smtClean="0"/>
                        <a:t>y</a:t>
                      </a:r>
                      <a:r>
                        <a:rPr lang="en-US" baseline="30000" dirty="0" smtClean="0"/>
                        <a:t>d</a:t>
                      </a:r>
                      <a:endParaRPr lang="en-US" baseline="30000" dirty="0"/>
                    </a:p>
                  </a:txBody>
                  <a:tcPr/>
                </a:tc>
                <a:tc>
                  <a:txBody>
                    <a:bodyPr/>
                    <a:lstStyle/>
                    <a:p>
                      <a:pPr algn="ctr"/>
                      <a:r>
                        <a:rPr lang="en-US" dirty="0" smtClean="0"/>
                        <a:t>w1</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smtClean="0"/>
                        <a:t>w2</a:t>
                      </a:r>
                      <a:r>
                        <a:rPr lang="en-US" baseline="30000" dirty="0" smtClean="0"/>
                        <a:t>new</a:t>
                      </a:r>
                      <a:endParaRPr lang="en-US" baseline="30000" dirty="0"/>
                    </a:p>
                  </a:txBody>
                  <a:tcPr>
                    <a:solidFill>
                      <a:schemeClr val="accent6">
                        <a:lumMod val="60000"/>
                        <a:lumOff val="40000"/>
                      </a:schemeClr>
                    </a:solidFill>
                  </a:tcPr>
                </a:tc>
                <a:tc>
                  <a:txBody>
                    <a:bodyPr/>
                    <a:lstStyle/>
                    <a:p>
                      <a:pPr algn="ctr"/>
                      <a:r>
                        <a:rPr lang="en-US" dirty="0" err="1" smtClean="0"/>
                        <a:t>T</a:t>
                      </a:r>
                      <a:r>
                        <a:rPr lang="en-US" baseline="30000" dirty="0" err="1" smtClean="0"/>
                        <a:t>new</a:t>
                      </a:r>
                      <a:endParaRPr lang="en-US" baseline="30000" dirty="0"/>
                    </a:p>
                  </a:txBody>
                  <a:tcPr>
                    <a:solidFill>
                      <a:schemeClr val="accent6">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solidFill>
                      <a:schemeClr val="accent5">
                        <a:lumMod val="40000"/>
                        <a:lumOff val="60000"/>
                      </a:schemeClr>
                    </a:solidFill>
                  </a:tcPr>
                </a:tc>
                <a:tc>
                  <a:txBody>
                    <a:bodyPr/>
                    <a:lstStyle/>
                    <a:p>
                      <a:r>
                        <a:rPr lang="en-US" dirty="0" smtClean="0"/>
                        <a:t>1</a:t>
                      </a:r>
                      <a:endParaRPr lang="en-US" dirty="0"/>
                    </a:p>
                  </a:txBody>
                  <a:tcPr>
                    <a:solidFill>
                      <a:schemeClr val="accent5">
                        <a:lumMod val="40000"/>
                        <a:lumOff val="60000"/>
                      </a:schemeClr>
                    </a:solidFill>
                  </a:tcPr>
                </a:tc>
                <a:tc>
                  <a:txBody>
                    <a:bodyPr/>
                    <a:lstStyle/>
                    <a:p>
                      <a:r>
                        <a:rPr lang="en-US" dirty="0" smtClean="0"/>
                        <a:t>2</a:t>
                      </a:r>
                      <a:endParaRPr lang="en-US" dirty="0"/>
                    </a:p>
                  </a:txBody>
                  <a:tcPr>
                    <a:solidFill>
                      <a:schemeClr val="accent5">
                        <a:lumMod val="40000"/>
                        <a:lumOff val="60000"/>
                      </a:schemeClr>
                    </a:solidFill>
                  </a:tcPr>
                </a:tc>
              </a:tr>
            </a:tbl>
          </a:graphicData>
        </a:graphic>
      </p:graphicFrame>
      <p:sp>
        <p:nvSpPr>
          <p:cNvPr id="7" name="Rounded Rectangle 6"/>
          <p:cNvSpPr/>
          <p:nvPr/>
        </p:nvSpPr>
        <p:spPr>
          <a:xfrm>
            <a:off x="4419600" y="3505200"/>
            <a:ext cx="16002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52800" y="5943600"/>
            <a:ext cx="2743200" cy="523220"/>
          </a:xfrm>
          <a:prstGeom prst="rect">
            <a:avLst/>
          </a:prstGeom>
          <a:noFill/>
        </p:spPr>
        <p:txBody>
          <a:bodyPr wrap="square" rtlCol="0">
            <a:spAutoFit/>
          </a:bodyPr>
          <a:lstStyle/>
          <a:p>
            <a:r>
              <a:rPr lang="en-US" sz="2800" b="1" dirty="0" smtClean="0">
                <a:solidFill>
                  <a:srgbClr val="FF0000"/>
                </a:solidFill>
              </a:rPr>
              <a:t>CONVERGENCE!</a:t>
            </a:r>
            <a:endParaRPr lang="en-US" sz="2800" b="1"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AND Function</a:t>
            </a:r>
            <a:endParaRPr lang="en-US" dirty="0">
              <a:solidFill>
                <a:srgbClr val="FF0000"/>
              </a:solidFill>
            </a:endParaRPr>
          </a:p>
        </p:txBody>
      </p:sp>
      <p:sp>
        <p:nvSpPr>
          <p:cNvPr id="3" name="Content Placeholder 2"/>
          <p:cNvSpPr>
            <a:spLocks noGrp="1"/>
          </p:cNvSpPr>
          <p:nvPr>
            <p:ph idx="1"/>
          </p:nvPr>
        </p:nvSpPr>
        <p:spPr>
          <a:xfrm>
            <a:off x="457200" y="1600200"/>
            <a:ext cx="8229600" cy="5257799"/>
          </a:xfrm>
        </p:spPr>
        <p:txBody>
          <a:bodyPr>
            <a:normAutofit fontScale="70000" lnSpcReduction="20000"/>
          </a:bodyPr>
          <a:lstStyle/>
          <a:p>
            <a:r>
              <a:rPr lang="en-US" dirty="0" smtClean="0"/>
              <a:t>Notice that the classes can be separated by a line (</a:t>
            </a:r>
            <a:r>
              <a:rPr lang="en-US" dirty="0" err="1" smtClean="0">
                <a:solidFill>
                  <a:schemeClr val="accent5"/>
                </a:solidFill>
              </a:rPr>
              <a:t>hyperplane</a:t>
            </a:r>
            <a:r>
              <a:rPr lang="en-US" dirty="0" smtClean="0"/>
              <a:t>)</a:t>
            </a:r>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endParaRPr lang="en-US" dirty="0" smtClean="0"/>
          </a:p>
          <a:p>
            <a:pPr>
              <a:spcBef>
                <a:spcPts val="24"/>
              </a:spcBef>
            </a:pPr>
            <a:r>
              <a:rPr lang="en-US" dirty="0" smtClean="0"/>
              <a:t>Learn </a:t>
            </a:r>
            <a:r>
              <a:rPr lang="en-US" dirty="0" smtClean="0"/>
              <a:t>XOR of two inputs, x1 and x2</a:t>
            </a:r>
          </a:p>
          <a:p>
            <a:pPr lvl="1"/>
            <a:r>
              <a:rPr lang="en-US" dirty="0" smtClean="0"/>
              <a:t>w1=2, w2=1, Threshold=2</a:t>
            </a:r>
          </a:p>
          <a:p>
            <a:r>
              <a:rPr lang="en-US" dirty="0" smtClean="0"/>
              <a:t>Why does the </a:t>
            </a:r>
            <a:r>
              <a:rPr lang="en-US" dirty="0" err="1" smtClean="0"/>
              <a:t>perceptron</a:t>
            </a:r>
            <a:r>
              <a:rPr lang="en-US" dirty="0" smtClean="0"/>
              <a:t> run forever and never converge? </a:t>
            </a:r>
          </a:p>
          <a:p>
            <a:endParaRPr lang="en-US" dirty="0"/>
          </a:p>
        </p:txBody>
      </p:sp>
      <p:grpSp>
        <p:nvGrpSpPr>
          <p:cNvPr id="37" name="Group 36"/>
          <p:cNvGrpSpPr/>
          <p:nvPr/>
        </p:nvGrpSpPr>
        <p:grpSpPr>
          <a:xfrm>
            <a:off x="1497516" y="1981200"/>
            <a:ext cx="4979484" cy="3429000"/>
            <a:chOff x="1066800" y="3429000"/>
            <a:chExt cx="4979484" cy="3429000"/>
          </a:xfrm>
        </p:grpSpPr>
        <p:cxnSp>
          <p:nvCxnSpPr>
            <p:cNvPr id="5" name="Straight Connector 4"/>
            <p:cNvCxnSpPr/>
            <p:nvPr/>
          </p:nvCxnSpPr>
          <p:spPr>
            <a:xfrm rot="5400000">
              <a:off x="3009900" y="5067300"/>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066800" y="3581400"/>
              <a:ext cx="1197764" cy="646331"/>
            </a:xfrm>
            <a:prstGeom prst="rect">
              <a:avLst/>
            </a:prstGeom>
            <a:noFill/>
          </p:spPr>
          <p:txBody>
            <a:bodyPr wrap="none" rtlCol="0">
              <a:spAutoFit/>
            </a:bodyPr>
            <a:lstStyle/>
            <a:p>
              <a:r>
                <a:rPr lang="en-US" b="1" dirty="0" smtClean="0"/>
                <a:t>+ is Class 1</a:t>
              </a:r>
            </a:p>
            <a:p>
              <a:r>
                <a:rPr lang="en-US" b="1" dirty="0" smtClean="0"/>
                <a:t>- Is Class 2</a:t>
              </a:r>
              <a:endParaRPr lang="en-US" b="1" dirty="0"/>
            </a:p>
          </p:txBody>
        </p:sp>
        <p:sp>
          <p:nvSpPr>
            <p:cNvPr id="20" name="TextBox 19"/>
            <p:cNvSpPr txBox="1"/>
            <p:nvPr/>
          </p:nvSpPr>
          <p:spPr>
            <a:xfrm>
              <a:off x="4419600" y="6488668"/>
              <a:ext cx="1306768" cy="369332"/>
            </a:xfrm>
            <a:prstGeom prst="rect">
              <a:avLst/>
            </a:prstGeom>
            <a:noFill/>
          </p:spPr>
          <p:txBody>
            <a:bodyPr wrap="none" rtlCol="0">
              <a:spAutoFit/>
            </a:bodyPr>
            <a:lstStyle/>
            <a:p>
              <a:r>
                <a:rPr lang="en-US" b="1" dirty="0" smtClean="0">
                  <a:solidFill>
                    <a:schemeClr val="accent5"/>
                  </a:solidFill>
                </a:rPr>
                <a:t>2x1 + x2 = 2</a:t>
              </a:r>
              <a:endParaRPr lang="en-US" b="1" dirty="0">
                <a:solidFill>
                  <a:schemeClr val="accent5"/>
                </a:solidFill>
              </a:endParaRPr>
            </a:p>
          </p:txBody>
        </p:sp>
        <p:cxnSp>
          <p:nvCxnSpPr>
            <p:cNvPr id="22" name="Straight Connector 21"/>
            <p:cNvCxnSpPr/>
            <p:nvPr/>
          </p:nvCxnSpPr>
          <p:spPr>
            <a:xfrm rot="16200000" flipH="1">
              <a:off x="3162300" y="4610100"/>
              <a:ext cx="2667000" cy="914400"/>
            </a:xfrm>
            <a:prstGeom prst="line">
              <a:avLst/>
            </a:prstGeom>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4419600" y="58674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grpSp>
          <p:nvGrpSpPr>
            <p:cNvPr id="36" name="Group 35"/>
            <p:cNvGrpSpPr/>
            <p:nvPr/>
          </p:nvGrpSpPr>
          <p:grpSpPr>
            <a:xfrm>
              <a:off x="3010694" y="3429000"/>
              <a:ext cx="3035590" cy="2895600"/>
              <a:chOff x="3010694" y="3429000"/>
              <a:chExt cx="3035590" cy="2895600"/>
            </a:xfrm>
          </p:grpSpPr>
          <p:cxnSp>
            <p:nvCxnSpPr>
              <p:cNvPr id="6" name="Straight Connector 5"/>
              <p:cNvCxnSpPr/>
              <p:nvPr/>
            </p:nvCxnSpPr>
            <p:spPr>
              <a:xfrm rot="10800000">
                <a:off x="3010694" y="5066506"/>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5105400" y="38862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8" name="TextBox 7"/>
              <p:cNvSpPr txBox="1"/>
              <p:nvPr/>
            </p:nvSpPr>
            <p:spPr>
              <a:xfrm>
                <a:off x="4495800" y="39624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9" name="TextBox 8"/>
              <p:cNvSpPr txBox="1"/>
              <p:nvPr/>
            </p:nvSpPr>
            <p:spPr>
              <a:xfrm>
                <a:off x="5181600" y="4583668"/>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0" name="TextBox 9"/>
              <p:cNvSpPr txBox="1"/>
              <p:nvPr/>
            </p:nvSpPr>
            <p:spPr>
              <a:xfrm>
                <a:off x="5562600" y="43434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1" name="TextBox 10"/>
              <p:cNvSpPr txBox="1"/>
              <p:nvPr/>
            </p:nvSpPr>
            <p:spPr>
              <a:xfrm>
                <a:off x="4572000" y="45720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2" name="TextBox 11"/>
              <p:cNvSpPr txBox="1"/>
              <p:nvPr/>
            </p:nvSpPr>
            <p:spPr>
              <a:xfrm>
                <a:off x="4724400" y="39624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3" name="TextBox 12"/>
              <p:cNvSpPr txBox="1"/>
              <p:nvPr/>
            </p:nvSpPr>
            <p:spPr>
              <a:xfrm>
                <a:off x="4953000" y="57150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4" name="TextBox 13"/>
              <p:cNvSpPr txBox="1"/>
              <p:nvPr/>
            </p:nvSpPr>
            <p:spPr>
              <a:xfrm>
                <a:off x="5029200" y="51054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5" name="TextBox 14"/>
              <p:cNvSpPr txBox="1"/>
              <p:nvPr/>
            </p:nvSpPr>
            <p:spPr>
              <a:xfrm>
                <a:off x="4724400" y="49530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6" name="TextBox 15"/>
              <p:cNvSpPr txBox="1"/>
              <p:nvPr/>
            </p:nvSpPr>
            <p:spPr>
              <a:xfrm>
                <a:off x="4724400" y="52578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7" name="TextBox 16"/>
              <p:cNvSpPr txBox="1"/>
              <p:nvPr/>
            </p:nvSpPr>
            <p:spPr>
              <a:xfrm>
                <a:off x="5638800" y="4876800"/>
                <a:ext cx="407484" cy="369332"/>
              </a:xfrm>
              <a:prstGeom prst="rect">
                <a:avLst/>
              </a:prstGeom>
              <a:noFill/>
            </p:spPr>
            <p:txBody>
              <a:bodyPr wrap="none" rtlCol="0">
                <a:spAutoFit/>
              </a:bodyPr>
              <a:lstStyle/>
              <a:p>
                <a:r>
                  <a:rPr lang="en-US" b="1" dirty="0" smtClean="0"/>
                  <a:t>x1</a:t>
                </a:r>
                <a:endParaRPr lang="en-US" b="1" dirty="0"/>
              </a:p>
            </p:txBody>
          </p:sp>
          <p:sp>
            <p:nvSpPr>
              <p:cNvPr id="18" name="TextBox 17"/>
              <p:cNvSpPr txBox="1"/>
              <p:nvPr/>
            </p:nvSpPr>
            <p:spPr>
              <a:xfrm>
                <a:off x="4191000" y="3429000"/>
                <a:ext cx="407484" cy="369332"/>
              </a:xfrm>
              <a:prstGeom prst="rect">
                <a:avLst/>
              </a:prstGeom>
              <a:noFill/>
            </p:spPr>
            <p:txBody>
              <a:bodyPr wrap="none" rtlCol="0">
                <a:spAutoFit/>
              </a:bodyPr>
              <a:lstStyle/>
              <a:p>
                <a:r>
                  <a:rPr lang="en-US" b="1" dirty="0" smtClean="0"/>
                  <a:t>x2</a:t>
                </a:r>
                <a:endParaRPr lang="en-US" b="1" dirty="0"/>
              </a:p>
            </p:txBody>
          </p:sp>
          <p:sp>
            <p:nvSpPr>
              <p:cNvPr id="24" name="TextBox 23"/>
              <p:cNvSpPr txBox="1"/>
              <p:nvPr/>
            </p:nvSpPr>
            <p:spPr>
              <a:xfrm>
                <a:off x="4114800" y="5638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5" name="TextBox 24"/>
              <p:cNvSpPr txBox="1"/>
              <p:nvPr/>
            </p:nvSpPr>
            <p:spPr>
              <a:xfrm>
                <a:off x="4048126" y="53340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6" name="TextBox 25"/>
              <p:cNvSpPr txBox="1"/>
              <p:nvPr/>
            </p:nvSpPr>
            <p:spPr>
              <a:xfrm>
                <a:off x="3810000" y="51155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7" name="TextBox 26"/>
              <p:cNvSpPr txBox="1"/>
              <p:nvPr/>
            </p:nvSpPr>
            <p:spPr>
              <a:xfrm>
                <a:off x="4038600" y="4495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8" name="TextBox 27"/>
              <p:cNvSpPr txBox="1"/>
              <p:nvPr/>
            </p:nvSpPr>
            <p:spPr>
              <a:xfrm>
                <a:off x="3733800" y="39725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9" name="TextBox 28"/>
              <p:cNvSpPr txBox="1"/>
              <p:nvPr/>
            </p:nvSpPr>
            <p:spPr>
              <a:xfrm>
                <a:off x="3514726" y="43535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30" name="TextBox 29"/>
              <p:cNvSpPr txBox="1"/>
              <p:nvPr/>
            </p:nvSpPr>
            <p:spPr>
              <a:xfrm>
                <a:off x="3295652" y="47345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31" name="TextBox 30"/>
              <p:cNvSpPr txBox="1"/>
              <p:nvPr/>
            </p:nvSpPr>
            <p:spPr>
              <a:xfrm>
                <a:off x="3438526" y="52679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32" name="TextBox 31"/>
              <p:cNvSpPr txBox="1"/>
              <p:nvPr/>
            </p:nvSpPr>
            <p:spPr>
              <a:xfrm>
                <a:off x="3581400" y="58013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33" name="TextBox 32"/>
              <p:cNvSpPr txBox="1"/>
              <p:nvPr/>
            </p:nvSpPr>
            <p:spPr>
              <a:xfrm>
                <a:off x="3048000" y="50292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34" name="TextBox 33"/>
              <p:cNvSpPr txBox="1"/>
              <p:nvPr/>
            </p:nvSpPr>
            <p:spPr>
              <a:xfrm>
                <a:off x="3286126" y="45059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35" name="TextBox 34"/>
              <p:cNvSpPr txBox="1"/>
              <p:nvPr/>
            </p:nvSpPr>
            <p:spPr>
              <a:xfrm>
                <a:off x="3048000" y="404878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Function Learned By </a:t>
            </a:r>
            <a:r>
              <a:rPr lang="en-US" dirty="0" err="1" smtClean="0">
                <a:solidFill>
                  <a:srgbClr val="FF0000"/>
                </a:solidFill>
              </a:rPr>
              <a:t>Perceptron</a:t>
            </a:r>
            <a:endParaRPr lang="en-US" dirty="0">
              <a:solidFill>
                <a:srgbClr val="FF0000"/>
              </a:solidFill>
            </a:endParaRPr>
          </a:p>
        </p:txBody>
      </p:sp>
      <p:sp>
        <p:nvSpPr>
          <p:cNvPr id="3" name="Content Placeholder 2"/>
          <p:cNvSpPr>
            <a:spLocks noGrp="1"/>
          </p:cNvSpPr>
          <p:nvPr>
            <p:ph idx="1"/>
          </p:nvPr>
        </p:nvSpPr>
        <p:spPr>
          <a:xfrm>
            <a:off x="457200" y="1371600"/>
            <a:ext cx="8229600" cy="1981200"/>
          </a:xfrm>
        </p:spPr>
        <p:txBody>
          <a:bodyPr>
            <a:normAutofit fontScale="85000" lnSpcReduction="20000"/>
          </a:bodyPr>
          <a:lstStyle/>
          <a:p>
            <a:r>
              <a:rPr lang="en-US" dirty="0" smtClean="0"/>
              <a:t>The final network can be expressed as an equation of the parameters x</a:t>
            </a:r>
            <a:r>
              <a:rPr lang="en-US" baseline="-25000" dirty="0" smtClean="0"/>
              <a:t>1</a:t>
            </a:r>
            <a:r>
              <a:rPr lang="en-US" dirty="0" smtClean="0"/>
              <a:t> through </a:t>
            </a:r>
            <a:r>
              <a:rPr lang="en-US" dirty="0" err="1" smtClean="0"/>
              <a:t>x</a:t>
            </a:r>
            <a:r>
              <a:rPr lang="en-US" baseline="-25000" dirty="0" err="1" smtClean="0"/>
              <a:t>n</a:t>
            </a:r>
            <a:r>
              <a:rPr lang="en-US" dirty="0" smtClean="0"/>
              <a:t> </a:t>
            </a:r>
          </a:p>
          <a:p>
            <a:r>
              <a:rPr lang="en-US" dirty="0" smtClean="0"/>
              <a:t>w</a:t>
            </a:r>
            <a:r>
              <a:rPr lang="en-US" baseline="-25000" dirty="0" smtClean="0"/>
              <a:t>1</a:t>
            </a:r>
            <a:r>
              <a:rPr lang="en-US" dirty="0" smtClean="0"/>
              <a:t> x</a:t>
            </a:r>
            <a:r>
              <a:rPr lang="en-US" baseline="-25000" dirty="0" smtClean="0"/>
              <a:t>1</a:t>
            </a:r>
            <a:r>
              <a:rPr lang="en-US" dirty="0" smtClean="0"/>
              <a:t> + w</a:t>
            </a:r>
            <a:r>
              <a:rPr lang="en-US" baseline="-25000" dirty="0" smtClean="0"/>
              <a:t>2</a:t>
            </a:r>
            <a:r>
              <a:rPr lang="en-US" dirty="0" smtClean="0"/>
              <a:t> x</a:t>
            </a:r>
            <a:r>
              <a:rPr lang="en-US" baseline="-25000" dirty="0" smtClean="0"/>
              <a:t>2</a:t>
            </a:r>
            <a:r>
              <a:rPr lang="en-US" dirty="0" smtClean="0"/>
              <a:t> + ... + </a:t>
            </a:r>
            <a:r>
              <a:rPr lang="en-US" dirty="0" err="1" smtClean="0"/>
              <a:t>w</a:t>
            </a:r>
            <a:r>
              <a:rPr lang="en-US" baseline="-25000" dirty="0" err="1" smtClean="0"/>
              <a:t>n</a:t>
            </a:r>
            <a:r>
              <a:rPr lang="en-US" dirty="0" smtClean="0"/>
              <a:t> </a:t>
            </a:r>
            <a:r>
              <a:rPr lang="en-US" dirty="0" err="1" smtClean="0"/>
              <a:t>x</a:t>
            </a:r>
            <a:r>
              <a:rPr lang="en-US" baseline="-25000" dirty="0" err="1" smtClean="0"/>
              <a:t>n</a:t>
            </a:r>
            <a:r>
              <a:rPr lang="en-US" dirty="0" smtClean="0"/>
              <a:t> = </a:t>
            </a:r>
            <a:r>
              <a:rPr lang="en-US" dirty="0" smtClean="0"/>
              <a:t>Threshold </a:t>
            </a:r>
            <a:endParaRPr lang="en-US" dirty="0" smtClean="0"/>
          </a:p>
          <a:p>
            <a:r>
              <a:rPr lang="en-US" dirty="0" smtClean="0"/>
              <a:t>If learned, the network can be represented as a </a:t>
            </a:r>
            <a:r>
              <a:rPr lang="en-US" dirty="0" err="1" smtClean="0"/>
              <a:t>hyperplane</a:t>
            </a:r>
            <a:r>
              <a:rPr lang="en-US" dirty="0" smtClean="0"/>
              <a:t> </a:t>
            </a:r>
          </a:p>
          <a:p>
            <a:endParaRPr lang="en-US" dirty="0"/>
          </a:p>
        </p:txBody>
      </p:sp>
      <p:cxnSp>
        <p:nvCxnSpPr>
          <p:cNvPr id="5" name="Straight Connector 4"/>
          <p:cNvCxnSpPr/>
          <p:nvPr/>
        </p:nvCxnSpPr>
        <p:spPr>
          <a:xfrm rot="10800000">
            <a:off x="3010694" y="5066506"/>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4343400" y="38100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7" name="TextBox 6"/>
          <p:cNvSpPr txBox="1"/>
          <p:nvPr/>
        </p:nvSpPr>
        <p:spPr>
          <a:xfrm>
            <a:off x="3048000" y="38862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8" name="TextBox 7"/>
          <p:cNvSpPr txBox="1"/>
          <p:nvPr/>
        </p:nvSpPr>
        <p:spPr>
          <a:xfrm>
            <a:off x="3733800" y="4507468"/>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9" name="TextBox 8"/>
          <p:cNvSpPr txBox="1"/>
          <p:nvPr/>
        </p:nvSpPr>
        <p:spPr>
          <a:xfrm>
            <a:off x="4114800" y="42672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0" name="TextBox 9"/>
          <p:cNvSpPr txBox="1"/>
          <p:nvPr/>
        </p:nvSpPr>
        <p:spPr>
          <a:xfrm>
            <a:off x="3124200" y="44958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1" name="TextBox 10"/>
          <p:cNvSpPr txBox="1"/>
          <p:nvPr/>
        </p:nvSpPr>
        <p:spPr>
          <a:xfrm>
            <a:off x="3276600" y="38862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2" name="TextBox 11"/>
          <p:cNvSpPr txBox="1"/>
          <p:nvPr/>
        </p:nvSpPr>
        <p:spPr>
          <a:xfrm>
            <a:off x="3505200" y="56388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3" name="TextBox 12"/>
          <p:cNvSpPr txBox="1"/>
          <p:nvPr/>
        </p:nvSpPr>
        <p:spPr>
          <a:xfrm>
            <a:off x="3581400" y="50292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4" name="TextBox 13"/>
          <p:cNvSpPr txBox="1"/>
          <p:nvPr/>
        </p:nvSpPr>
        <p:spPr>
          <a:xfrm>
            <a:off x="3276600" y="48768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5" name="TextBox 14"/>
          <p:cNvSpPr txBox="1"/>
          <p:nvPr/>
        </p:nvSpPr>
        <p:spPr>
          <a:xfrm>
            <a:off x="3276600" y="5181600"/>
            <a:ext cx="300082" cy="369332"/>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sp>
        <p:nvSpPr>
          <p:cNvPr id="16" name="TextBox 15"/>
          <p:cNvSpPr txBox="1"/>
          <p:nvPr/>
        </p:nvSpPr>
        <p:spPr>
          <a:xfrm>
            <a:off x="5638800" y="4876800"/>
            <a:ext cx="407484" cy="369332"/>
          </a:xfrm>
          <a:prstGeom prst="rect">
            <a:avLst/>
          </a:prstGeom>
          <a:noFill/>
        </p:spPr>
        <p:txBody>
          <a:bodyPr wrap="none" rtlCol="0">
            <a:spAutoFit/>
          </a:bodyPr>
          <a:lstStyle/>
          <a:p>
            <a:r>
              <a:rPr lang="en-US" b="1" dirty="0" smtClean="0"/>
              <a:t>x1</a:t>
            </a:r>
            <a:endParaRPr lang="en-US" b="1" dirty="0"/>
          </a:p>
        </p:txBody>
      </p:sp>
      <p:sp>
        <p:nvSpPr>
          <p:cNvPr id="17" name="TextBox 16"/>
          <p:cNvSpPr txBox="1"/>
          <p:nvPr/>
        </p:nvSpPr>
        <p:spPr>
          <a:xfrm>
            <a:off x="4191000" y="3429000"/>
            <a:ext cx="407484" cy="369332"/>
          </a:xfrm>
          <a:prstGeom prst="rect">
            <a:avLst/>
          </a:prstGeom>
          <a:noFill/>
        </p:spPr>
        <p:txBody>
          <a:bodyPr wrap="none" rtlCol="0">
            <a:spAutoFit/>
          </a:bodyPr>
          <a:lstStyle/>
          <a:p>
            <a:r>
              <a:rPr lang="en-US" b="1" dirty="0" smtClean="0"/>
              <a:t>x2</a:t>
            </a:r>
            <a:endParaRPr lang="en-US" b="1" dirty="0"/>
          </a:p>
        </p:txBody>
      </p:sp>
      <p:sp>
        <p:nvSpPr>
          <p:cNvPr id="18" name="TextBox 17"/>
          <p:cNvSpPr txBox="1"/>
          <p:nvPr/>
        </p:nvSpPr>
        <p:spPr>
          <a:xfrm>
            <a:off x="4114800" y="5638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19" name="TextBox 18"/>
          <p:cNvSpPr txBox="1"/>
          <p:nvPr/>
        </p:nvSpPr>
        <p:spPr>
          <a:xfrm>
            <a:off x="4495800" y="5638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0" name="TextBox 19"/>
          <p:cNvSpPr txBox="1"/>
          <p:nvPr/>
        </p:nvSpPr>
        <p:spPr>
          <a:xfrm>
            <a:off x="5410200" y="5257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1" name="TextBox 20"/>
          <p:cNvSpPr txBox="1"/>
          <p:nvPr/>
        </p:nvSpPr>
        <p:spPr>
          <a:xfrm>
            <a:off x="5638800" y="4638020"/>
            <a:ext cx="295274" cy="523220"/>
          </a:xfrm>
          <a:prstGeom prst="rect">
            <a:avLst/>
          </a:prstGeom>
          <a:noFill/>
        </p:spPr>
        <p:txBody>
          <a:bodyPr wrap="none" rtlCol="0">
            <a:spAutoFit/>
          </a:bodyPr>
          <a:lstStyle/>
          <a:p>
            <a:r>
              <a:rPr lang="en-US" sz="2800" b="1" dirty="0" smtClean="0">
                <a:solidFill>
                  <a:srgbClr val="00B050"/>
                </a:solidFill>
              </a:rPr>
              <a:t>-</a:t>
            </a:r>
            <a:endParaRPr lang="en-US" sz="2800" b="1" baseline="-25000" dirty="0">
              <a:solidFill>
                <a:srgbClr val="00B050"/>
              </a:solidFill>
            </a:endParaRPr>
          </a:p>
        </p:txBody>
      </p:sp>
      <p:sp>
        <p:nvSpPr>
          <p:cNvPr id="22" name="TextBox 21"/>
          <p:cNvSpPr txBox="1"/>
          <p:nvPr/>
        </p:nvSpPr>
        <p:spPr>
          <a:xfrm>
            <a:off x="5334000" y="4114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3" name="TextBox 22"/>
          <p:cNvSpPr txBox="1"/>
          <p:nvPr/>
        </p:nvSpPr>
        <p:spPr>
          <a:xfrm>
            <a:off x="5114926" y="4495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4" name="TextBox 23"/>
          <p:cNvSpPr txBox="1"/>
          <p:nvPr/>
        </p:nvSpPr>
        <p:spPr>
          <a:xfrm>
            <a:off x="4895852" y="48768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5" name="TextBox 24"/>
          <p:cNvSpPr txBox="1"/>
          <p:nvPr/>
        </p:nvSpPr>
        <p:spPr>
          <a:xfrm>
            <a:off x="5038726" y="54102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6" name="TextBox 25"/>
          <p:cNvSpPr txBox="1"/>
          <p:nvPr/>
        </p:nvSpPr>
        <p:spPr>
          <a:xfrm>
            <a:off x="5181600" y="59436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7" name="TextBox 26"/>
          <p:cNvSpPr txBox="1"/>
          <p:nvPr/>
        </p:nvSpPr>
        <p:spPr>
          <a:xfrm>
            <a:off x="4648200" y="517142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8" name="TextBox 27"/>
          <p:cNvSpPr txBox="1"/>
          <p:nvPr/>
        </p:nvSpPr>
        <p:spPr>
          <a:xfrm>
            <a:off x="4886326" y="46482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sp>
        <p:nvSpPr>
          <p:cNvPr id="29" name="TextBox 28"/>
          <p:cNvSpPr txBox="1"/>
          <p:nvPr/>
        </p:nvSpPr>
        <p:spPr>
          <a:xfrm>
            <a:off x="4648200" y="4191000"/>
            <a:ext cx="295274" cy="523220"/>
          </a:xfrm>
          <a:prstGeom prst="rect">
            <a:avLst/>
          </a:prstGeom>
          <a:noFill/>
        </p:spPr>
        <p:txBody>
          <a:bodyPr wrap="none" rtlCol="0">
            <a:spAutoFit/>
          </a:bodyPr>
          <a:lstStyle/>
          <a:p>
            <a:r>
              <a:rPr lang="en-US" sz="2800" b="1" dirty="0" smtClean="0">
                <a:solidFill>
                  <a:srgbClr val="00B050"/>
                </a:solidFill>
              </a:rPr>
              <a:t>-</a:t>
            </a:r>
            <a:endParaRPr lang="en-US" sz="2800" b="1" dirty="0">
              <a:solidFill>
                <a:srgbClr val="00B050"/>
              </a:solidFill>
            </a:endParaRPr>
          </a:p>
        </p:txBody>
      </p:sp>
      <p:cxnSp>
        <p:nvCxnSpPr>
          <p:cNvPr id="30" name="Straight Connector 29"/>
          <p:cNvCxnSpPr/>
          <p:nvPr/>
        </p:nvCxnSpPr>
        <p:spPr>
          <a:xfrm rot="5400000">
            <a:off x="3009900" y="4610100"/>
            <a:ext cx="2667000" cy="914400"/>
          </a:xfrm>
          <a:prstGeom prst="line">
            <a:avLst/>
          </a:prstGeom>
        </p:spPr>
        <p:style>
          <a:lnRef idx="2">
            <a:schemeClr val="accent5"/>
          </a:lnRef>
          <a:fillRef idx="0">
            <a:schemeClr val="accent5"/>
          </a:fillRef>
          <a:effectRef idx="1">
            <a:schemeClr val="accent5"/>
          </a:effectRef>
          <a:fontRef idx="minor">
            <a:schemeClr val="tx1"/>
          </a:fontRef>
        </p:style>
      </p:cxnSp>
      <p:sp>
        <p:nvSpPr>
          <p:cNvPr id="31" name="TextBox 30"/>
          <p:cNvSpPr txBox="1"/>
          <p:nvPr/>
        </p:nvSpPr>
        <p:spPr>
          <a:xfrm>
            <a:off x="1066800" y="3581400"/>
            <a:ext cx="1197764" cy="646331"/>
          </a:xfrm>
          <a:prstGeom prst="rect">
            <a:avLst/>
          </a:prstGeom>
          <a:noFill/>
        </p:spPr>
        <p:txBody>
          <a:bodyPr wrap="none" rtlCol="0">
            <a:spAutoFit/>
          </a:bodyPr>
          <a:lstStyle/>
          <a:p>
            <a:r>
              <a:rPr lang="en-US" b="1" dirty="0" smtClean="0"/>
              <a:t>+ is Class 1</a:t>
            </a:r>
          </a:p>
          <a:p>
            <a:r>
              <a:rPr lang="en-US" b="1" dirty="0" smtClean="0"/>
              <a:t>- Is Class 2</a:t>
            </a:r>
            <a:endParaRPr lang="en-US" b="1" dirty="0"/>
          </a:p>
        </p:txBody>
      </p:sp>
      <p:cxnSp>
        <p:nvCxnSpPr>
          <p:cNvPr id="32" name="Straight Connector 31"/>
          <p:cNvCxnSpPr/>
          <p:nvPr/>
        </p:nvCxnSpPr>
        <p:spPr>
          <a:xfrm rot="5400000">
            <a:off x="3009900" y="5067300"/>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410200" y="3429000"/>
            <a:ext cx="2664704" cy="369332"/>
          </a:xfrm>
          <a:prstGeom prst="rect">
            <a:avLst/>
          </a:prstGeom>
          <a:noFill/>
        </p:spPr>
        <p:txBody>
          <a:bodyPr wrap="none" rtlCol="0">
            <a:spAutoFit/>
          </a:bodyPr>
          <a:lstStyle/>
          <a:p>
            <a:r>
              <a:rPr lang="en-US" b="1" dirty="0" smtClean="0">
                <a:solidFill>
                  <a:schemeClr val="accent5"/>
                </a:solidFill>
              </a:rPr>
              <a:t>w</a:t>
            </a:r>
            <a:r>
              <a:rPr lang="en-US" b="1" baseline="-25000" dirty="0" smtClean="0">
                <a:solidFill>
                  <a:schemeClr val="accent5"/>
                </a:solidFill>
              </a:rPr>
              <a:t>1</a:t>
            </a:r>
            <a:r>
              <a:rPr lang="en-US" b="1" dirty="0" smtClean="0">
                <a:solidFill>
                  <a:schemeClr val="accent5"/>
                </a:solidFill>
              </a:rPr>
              <a:t>x</a:t>
            </a:r>
            <a:r>
              <a:rPr lang="en-US" b="1" baseline="-25000" dirty="0" smtClean="0">
                <a:solidFill>
                  <a:schemeClr val="accent5"/>
                </a:solidFill>
              </a:rPr>
              <a:t>1</a:t>
            </a:r>
            <a:r>
              <a:rPr lang="en-US" b="1" dirty="0" smtClean="0">
                <a:solidFill>
                  <a:schemeClr val="accent5"/>
                </a:solidFill>
              </a:rPr>
              <a:t> + w</a:t>
            </a:r>
            <a:r>
              <a:rPr lang="en-US" b="1" baseline="-25000" dirty="0" smtClean="0">
                <a:solidFill>
                  <a:schemeClr val="accent5"/>
                </a:solidFill>
              </a:rPr>
              <a:t>2</a:t>
            </a:r>
            <a:r>
              <a:rPr lang="en-US" b="1" dirty="0" smtClean="0">
                <a:solidFill>
                  <a:schemeClr val="accent5"/>
                </a:solidFill>
              </a:rPr>
              <a:t>x</a:t>
            </a:r>
            <a:r>
              <a:rPr lang="en-US" b="1" baseline="-25000" dirty="0" smtClean="0">
                <a:solidFill>
                  <a:schemeClr val="accent5"/>
                </a:solidFill>
              </a:rPr>
              <a:t>2</a:t>
            </a:r>
            <a:r>
              <a:rPr lang="en-US" b="1" dirty="0" smtClean="0">
                <a:solidFill>
                  <a:schemeClr val="accent5"/>
                </a:solidFill>
              </a:rPr>
              <a:t> + … + </a:t>
            </a:r>
            <a:r>
              <a:rPr lang="en-US" b="1" dirty="0" err="1" smtClean="0">
                <a:solidFill>
                  <a:schemeClr val="accent5"/>
                </a:solidFill>
              </a:rPr>
              <a:t>w</a:t>
            </a:r>
            <a:r>
              <a:rPr lang="en-US" b="1" baseline="-25000" dirty="0" err="1" smtClean="0">
                <a:solidFill>
                  <a:schemeClr val="accent5"/>
                </a:solidFill>
              </a:rPr>
              <a:t>n</a:t>
            </a:r>
            <a:r>
              <a:rPr lang="en-US" b="1" dirty="0" err="1" smtClean="0">
                <a:solidFill>
                  <a:schemeClr val="accent5"/>
                </a:solidFill>
              </a:rPr>
              <a:t>x</a:t>
            </a:r>
            <a:r>
              <a:rPr lang="en-US" b="1" baseline="-25000" dirty="0" err="1" smtClean="0">
                <a:solidFill>
                  <a:schemeClr val="accent5"/>
                </a:solidFill>
              </a:rPr>
              <a:t>n</a:t>
            </a:r>
            <a:r>
              <a:rPr lang="en-US" b="1" dirty="0" smtClean="0">
                <a:solidFill>
                  <a:schemeClr val="accent5"/>
                </a:solidFill>
              </a:rPr>
              <a:t> = t</a:t>
            </a:r>
            <a:endParaRPr lang="en-US" b="1" dirty="0">
              <a:solidFill>
                <a:schemeClr val="accent5"/>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hlinkClick r:id="rId2"/>
              </a:rPr>
              <a:t>Perceptron</a:t>
            </a:r>
            <a:r>
              <a:rPr lang="en-US" dirty="0" smtClean="0">
                <a:hlinkClick r:id="rId2"/>
              </a:rPr>
              <a:t> Example</a:t>
            </a:r>
            <a:r>
              <a:rPr lang="en-US" dirty="0" smtClean="0"/>
              <a:t> </a:t>
            </a:r>
          </a:p>
          <a:p>
            <a:r>
              <a:rPr lang="en-US" dirty="0" err="1" smtClean="0">
                <a:hlinkClick r:id="rId3"/>
              </a:rPr>
              <a:t>Perceptron</a:t>
            </a:r>
            <a:r>
              <a:rPr lang="en-US" dirty="0" smtClean="0">
                <a:hlinkClick r:id="rId3"/>
              </a:rPr>
              <a:t> Example</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Learning From Examples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Learn general concepts or categories from examples</a:t>
            </a:r>
          </a:p>
          <a:p>
            <a:r>
              <a:rPr lang="en-US" dirty="0" smtClean="0"/>
              <a:t>Learn a task (drive a vehicle, win a game of backgammon) </a:t>
            </a:r>
          </a:p>
          <a:p>
            <a:r>
              <a:rPr lang="en-US" dirty="0" smtClean="0"/>
              <a:t>Examples of objects or tasks are gathered and stored in a database</a:t>
            </a:r>
          </a:p>
          <a:p>
            <a:r>
              <a:rPr lang="en-US" dirty="0" smtClean="0"/>
              <a:t>Each example is described by a set of </a:t>
            </a:r>
            <a:r>
              <a:rPr lang="en-US" dirty="0" smtClean="0">
                <a:solidFill>
                  <a:schemeClr val="accent5"/>
                </a:solidFill>
              </a:rPr>
              <a:t>attributes</a:t>
            </a:r>
            <a:r>
              <a:rPr lang="en-US" dirty="0" smtClean="0"/>
              <a:t> or </a:t>
            </a:r>
            <a:r>
              <a:rPr lang="en-US" dirty="0" smtClean="0">
                <a:solidFill>
                  <a:schemeClr val="accent5"/>
                </a:solidFill>
              </a:rPr>
              <a:t>features</a:t>
            </a:r>
            <a:r>
              <a:rPr lang="en-US" dirty="0" smtClean="0"/>
              <a:t> </a:t>
            </a:r>
          </a:p>
          <a:p>
            <a:r>
              <a:rPr lang="en-US" dirty="0" smtClean="0"/>
              <a:t>Each example used for training is classified with its correct label (chair, not chair, horse, not horse, 1 vs. 2 vs. 3, good move, bad move, etc.)</a:t>
            </a:r>
          </a:p>
          <a:p>
            <a:r>
              <a:rPr lang="en-US" dirty="0" smtClean="0"/>
              <a:t>The machine learning program learns general concept description from these specific examples</a:t>
            </a:r>
          </a:p>
          <a:p>
            <a:r>
              <a:rPr lang="en-US" dirty="0" smtClean="0"/>
              <a:t>The ML program should be applied to classify or perform tasks </a:t>
            </a:r>
            <a:r>
              <a:rPr lang="en-US" i="1" dirty="0" smtClean="0"/>
              <a:t>never before seen</a:t>
            </a:r>
            <a:r>
              <a:rPr lang="en-US" dirty="0" smtClean="0"/>
              <a:t> from learned concept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Linearly Separable</a:t>
            </a:r>
            <a:endParaRPr lang="en-US" dirty="0">
              <a:solidFill>
                <a:srgbClr val="FF0000"/>
              </a:solidFill>
            </a:endParaRPr>
          </a:p>
        </p:txBody>
      </p:sp>
      <p:sp>
        <p:nvSpPr>
          <p:cNvPr id="3" name="Content Placeholder 2"/>
          <p:cNvSpPr>
            <a:spLocks noGrp="1"/>
          </p:cNvSpPr>
          <p:nvPr>
            <p:ph idx="1"/>
          </p:nvPr>
        </p:nvSpPr>
        <p:spPr>
          <a:xfrm>
            <a:off x="457200" y="1600201"/>
            <a:ext cx="8229600" cy="2057399"/>
          </a:xfrm>
        </p:spPr>
        <p:txBody>
          <a:bodyPr>
            <a:normAutofit lnSpcReduction="10000"/>
          </a:bodyPr>
          <a:lstStyle/>
          <a:p>
            <a:r>
              <a:rPr lang="en-US" dirty="0" smtClean="0"/>
              <a:t>If the classes can be separated by a </a:t>
            </a:r>
            <a:r>
              <a:rPr lang="en-US" dirty="0" err="1" smtClean="0"/>
              <a:t>hyperplane</a:t>
            </a:r>
            <a:r>
              <a:rPr lang="en-US" dirty="0" smtClean="0"/>
              <a:t>, then they are linearly separable. </a:t>
            </a:r>
          </a:p>
          <a:p>
            <a:r>
              <a:rPr lang="en-US" dirty="0" smtClean="0"/>
              <a:t>Linearly Separable Learnable by a </a:t>
            </a:r>
            <a:r>
              <a:rPr lang="en-US" dirty="0" err="1" smtClean="0"/>
              <a:t>Perceptron</a:t>
            </a:r>
            <a:r>
              <a:rPr lang="en-US" dirty="0" smtClean="0"/>
              <a:t> </a:t>
            </a:r>
          </a:p>
          <a:p>
            <a:r>
              <a:rPr lang="en-US" dirty="0" smtClean="0"/>
              <a:t>Here is the </a:t>
            </a:r>
            <a:r>
              <a:rPr lang="en-US" dirty="0" smtClean="0">
                <a:solidFill>
                  <a:schemeClr val="accent5"/>
                </a:solidFill>
              </a:rPr>
              <a:t>XOR</a:t>
            </a:r>
            <a:r>
              <a:rPr lang="en-US" dirty="0" smtClean="0"/>
              <a:t> space: </a:t>
            </a:r>
          </a:p>
          <a:p>
            <a:endParaRPr lang="en-US" dirty="0"/>
          </a:p>
        </p:txBody>
      </p:sp>
      <p:cxnSp>
        <p:nvCxnSpPr>
          <p:cNvPr id="4" name="Straight Connector 3"/>
          <p:cNvCxnSpPr/>
          <p:nvPr/>
        </p:nvCxnSpPr>
        <p:spPr>
          <a:xfrm rot="10800000">
            <a:off x="3010694" y="5102373"/>
            <a:ext cx="2667000" cy="1588"/>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a:xfrm rot="5400000">
            <a:off x="3009900" y="5067300"/>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4191000" y="4507468"/>
            <a:ext cx="312906" cy="400110"/>
          </a:xfrm>
          <a:prstGeom prst="rect">
            <a:avLst/>
          </a:prstGeom>
          <a:noFill/>
        </p:spPr>
        <p:txBody>
          <a:bodyPr wrap="none" rtlCol="0">
            <a:spAutoFit/>
          </a:bodyPr>
          <a:lstStyle/>
          <a:p>
            <a:r>
              <a:rPr lang="en-US" sz="2000" b="1" dirty="0" smtClean="0">
                <a:solidFill>
                  <a:srgbClr val="7030A0"/>
                </a:solidFill>
              </a:rPr>
              <a:t>+</a:t>
            </a:r>
            <a:endParaRPr lang="en-US" sz="2000" b="1" dirty="0">
              <a:solidFill>
                <a:srgbClr val="7030A0"/>
              </a:solidFill>
            </a:endParaRPr>
          </a:p>
        </p:txBody>
      </p:sp>
      <p:sp>
        <p:nvSpPr>
          <p:cNvPr id="7" name="TextBox 6"/>
          <p:cNvSpPr txBox="1"/>
          <p:nvPr/>
        </p:nvSpPr>
        <p:spPr>
          <a:xfrm>
            <a:off x="4576718" y="4903112"/>
            <a:ext cx="312906" cy="400110"/>
          </a:xfrm>
          <a:prstGeom prst="rect">
            <a:avLst/>
          </a:prstGeom>
          <a:noFill/>
        </p:spPr>
        <p:txBody>
          <a:bodyPr wrap="none" rtlCol="0">
            <a:spAutoFit/>
          </a:bodyPr>
          <a:lstStyle/>
          <a:p>
            <a:r>
              <a:rPr lang="en-US" sz="2000" b="1" dirty="0" smtClean="0">
                <a:solidFill>
                  <a:srgbClr val="7030A0"/>
                </a:solidFill>
              </a:rPr>
              <a:t>+</a:t>
            </a:r>
            <a:endParaRPr lang="en-US" b="1" dirty="0">
              <a:solidFill>
                <a:srgbClr val="7030A0"/>
              </a:solidFill>
            </a:endParaRPr>
          </a:p>
        </p:txBody>
      </p:sp>
      <p:sp>
        <p:nvSpPr>
          <p:cNvPr id="8" name="TextBox 7"/>
          <p:cNvSpPr txBox="1"/>
          <p:nvPr/>
        </p:nvSpPr>
        <p:spPr>
          <a:xfrm>
            <a:off x="4581526" y="4429780"/>
            <a:ext cx="309700" cy="584775"/>
          </a:xfrm>
          <a:prstGeom prst="rect">
            <a:avLst/>
          </a:prstGeom>
          <a:noFill/>
        </p:spPr>
        <p:txBody>
          <a:bodyPr wrap="none" rtlCol="0">
            <a:spAutoFit/>
          </a:bodyPr>
          <a:lstStyle/>
          <a:p>
            <a:r>
              <a:rPr lang="en-US" sz="3200" b="1" dirty="0" smtClean="0">
                <a:solidFill>
                  <a:srgbClr val="00B050"/>
                </a:solidFill>
              </a:rPr>
              <a:t>-</a:t>
            </a:r>
            <a:endParaRPr lang="en-US" sz="3200" b="1" dirty="0">
              <a:solidFill>
                <a:srgbClr val="00B050"/>
              </a:solidFill>
            </a:endParaRPr>
          </a:p>
        </p:txBody>
      </p:sp>
      <p:sp>
        <p:nvSpPr>
          <p:cNvPr id="9" name="TextBox 8"/>
          <p:cNvSpPr txBox="1"/>
          <p:nvPr/>
        </p:nvSpPr>
        <p:spPr>
          <a:xfrm>
            <a:off x="4191000" y="4810780"/>
            <a:ext cx="309700" cy="584775"/>
          </a:xfrm>
          <a:prstGeom prst="rect">
            <a:avLst/>
          </a:prstGeom>
          <a:noFill/>
        </p:spPr>
        <p:txBody>
          <a:bodyPr wrap="none" rtlCol="0">
            <a:spAutoFit/>
          </a:bodyPr>
          <a:lstStyle/>
          <a:p>
            <a:r>
              <a:rPr lang="en-US" sz="3200" b="1" dirty="0" smtClean="0">
                <a:solidFill>
                  <a:srgbClr val="00B050"/>
                </a:solidFill>
              </a:rPr>
              <a:t>-</a:t>
            </a:r>
            <a:endParaRPr lang="en-US" sz="3200" b="1" dirty="0">
              <a:solidFill>
                <a:srgbClr val="00B050"/>
              </a:solidFill>
            </a:endParaRPr>
          </a:p>
        </p:txBody>
      </p:sp>
      <p:sp>
        <p:nvSpPr>
          <p:cNvPr id="10" name="TextBox 9"/>
          <p:cNvSpPr txBox="1"/>
          <p:nvPr/>
        </p:nvSpPr>
        <p:spPr>
          <a:xfrm>
            <a:off x="5410200" y="3429000"/>
            <a:ext cx="3834511" cy="646331"/>
          </a:xfrm>
          <a:prstGeom prst="rect">
            <a:avLst/>
          </a:prstGeom>
          <a:noFill/>
        </p:spPr>
        <p:txBody>
          <a:bodyPr wrap="none" rtlCol="0">
            <a:spAutoFit/>
          </a:bodyPr>
          <a:lstStyle/>
          <a:p>
            <a:r>
              <a:rPr lang="en-US" b="1" dirty="0" smtClean="0">
                <a:solidFill>
                  <a:schemeClr val="accent5"/>
                </a:solidFill>
              </a:rPr>
              <a:t>No line can separate these data points</a:t>
            </a:r>
          </a:p>
          <a:p>
            <a:r>
              <a:rPr lang="en-US" b="1" dirty="0" smtClean="0">
                <a:solidFill>
                  <a:schemeClr val="accent5"/>
                </a:solidFill>
              </a:rPr>
              <a:t>into two classes – need two lines</a:t>
            </a:r>
            <a:endParaRPr lang="en-US" b="1" dirty="0">
              <a:solidFill>
                <a:schemeClr val="accent5"/>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How Can We Learn These Functions?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Add more layers with more neurons! </a:t>
            </a:r>
          </a:p>
          <a:p>
            <a:r>
              <a:rPr lang="en-US" dirty="0" smtClean="0"/>
              <a:t>Features of </a:t>
            </a:r>
            <a:r>
              <a:rPr lang="en-US" dirty="0" err="1" smtClean="0"/>
              <a:t>perceptrons</a:t>
            </a:r>
            <a:r>
              <a:rPr lang="en-US" dirty="0" smtClean="0"/>
              <a:t>: </a:t>
            </a:r>
          </a:p>
          <a:p>
            <a:pPr lvl="1"/>
            <a:r>
              <a:rPr lang="en-US" dirty="0" smtClean="0"/>
              <a:t>Only 1 neuron in output layer </a:t>
            </a:r>
          </a:p>
          <a:p>
            <a:pPr lvl="1"/>
            <a:r>
              <a:rPr lang="en-US" dirty="0" smtClean="0"/>
              <a:t>Inputs only 0 or 1 </a:t>
            </a:r>
          </a:p>
          <a:p>
            <a:pPr lvl="1"/>
            <a:r>
              <a:rPr lang="en-US" dirty="0" smtClean="0"/>
              <a:t>Transfer function compares weighted sum to threshold </a:t>
            </a:r>
          </a:p>
          <a:p>
            <a:pPr lvl="1"/>
            <a:r>
              <a:rPr lang="en-US" dirty="0" smtClean="0"/>
              <a:t>No hidden units </a:t>
            </a:r>
          </a:p>
          <a:p>
            <a:pPr lvl="1"/>
            <a:r>
              <a:rPr lang="en-US" dirty="0" smtClean="0"/>
              <a:t>Output is only 0 or 1</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Multilayer Neural Networks</a:t>
            </a:r>
            <a:endParaRPr lang="en-US" dirty="0">
              <a:solidFill>
                <a:srgbClr val="FF0000"/>
              </a:solidFill>
            </a:endParaRPr>
          </a:p>
        </p:txBody>
      </p:sp>
      <p:sp>
        <p:nvSpPr>
          <p:cNvPr id="3" name="Content Placeholder 2"/>
          <p:cNvSpPr>
            <a:spLocks noGrp="1"/>
          </p:cNvSpPr>
          <p:nvPr>
            <p:ph idx="1"/>
          </p:nvPr>
        </p:nvSpPr>
        <p:spPr>
          <a:xfrm>
            <a:off x="457200" y="1600201"/>
            <a:ext cx="8229600" cy="1905000"/>
          </a:xfrm>
        </p:spPr>
        <p:txBody>
          <a:bodyPr>
            <a:normAutofit fontScale="92500" lnSpcReduction="10000"/>
          </a:bodyPr>
          <a:lstStyle/>
          <a:p>
            <a:r>
              <a:rPr lang="en-US" dirty="0" smtClean="0"/>
              <a:t>1 input layer (2 units), 1 hidden layer (2 units), 1 output layer (1 unit)</a:t>
            </a:r>
          </a:p>
          <a:p>
            <a:r>
              <a:rPr lang="en-US" dirty="0" smtClean="0"/>
              <a:t>Like before, output is a function of the weighted input to the node</a:t>
            </a:r>
            <a:endParaRPr lang="en-US" dirty="0"/>
          </a:p>
        </p:txBody>
      </p:sp>
      <p:pic>
        <p:nvPicPr>
          <p:cNvPr id="9011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71800" y="3424670"/>
            <a:ext cx="1981200" cy="343333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Function Learned by MNN</a:t>
            </a:r>
            <a:endParaRPr lang="en-US" dirty="0">
              <a:solidFill>
                <a:srgbClr val="FF0000"/>
              </a:solidFill>
            </a:endParaRPr>
          </a:p>
        </p:txBody>
      </p:sp>
      <p:pic>
        <p:nvPicPr>
          <p:cNvPr id="911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24200" y="2133600"/>
            <a:ext cx="2795588" cy="2731762"/>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fontScale="90000"/>
          </a:bodyPr>
          <a:lstStyle/>
          <a:p>
            <a:r>
              <a:rPr lang="en-US" dirty="0" smtClean="0">
                <a:solidFill>
                  <a:srgbClr val="FF0000"/>
                </a:solidFill>
              </a:rPr>
              <a:t>Learning in a Multilayer Neural Network</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How should we change (adapt) the weights in a multilayer neural network? </a:t>
            </a:r>
          </a:p>
          <a:p>
            <a:r>
              <a:rPr lang="en-US" dirty="0" smtClean="0"/>
              <a:t>A </a:t>
            </a:r>
            <a:r>
              <a:rPr lang="en-US" dirty="0" err="1" smtClean="0"/>
              <a:t>perceptron</a:t>
            </a:r>
            <a:r>
              <a:rPr lang="en-US" dirty="0" smtClean="0"/>
              <a:t> is easy - direct mapping between weights and output. </a:t>
            </a:r>
          </a:p>
          <a:p>
            <a:r>
              <a:rPr lang="en-US" dirty="0" smtClean="0"/>
              <a:t>Here, weights can contribute to intermediary functions and only indirectly affect output. These weights can indirectly affect multiple output nodes. </a:t>
            </a:r>
          </a:p>
          <a:p>
            <a:r>
              <a:rPr lang="en-US" dirty="0" smtClean="0"/>
              <a:t>If output is 12 and we want a 10, change weights to output node so that output next time would be (closer to) desired value 10. </a:t>
            </a:r>
          </a:p>
          <a:p>
            <a:r>
              <a:rPr lang="en-US" dirty="0" smtClean="0"/>
              <a:t>How do we change weights to hidden units? </a:t>
            </a:r>
          </a:p>
          <a:p>
            <a:r>
              <a:rPr lang="en-US" dirty="0" smtClean="0"/>
              <a:t>Assign portion of error to each hidden node, change weights to lessen that error next time.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solidFill>
                  <a:srgbClr val="FF0000"/>
                </a:solidFill>
              </a:rPr>
              <a:t>Weight Learning Using Gradient Descent</a:t>
            </a:r>
            <a:endParaRPr lang="en-US" dirty="0">
              <a:solidFill>
                <a:srgbClr val="FF0000"/>
              </a:solidFill>
            </a:endParaRPr>
          </a:p>
        </p:txBody>
      </p:sp>
      <p:pic>
        <p:nvPicPr>
          <p:cNvPr id="9011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1676400"/>
            <a:ext cx="5029199" cy="3352799"/>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Deriving an Update Function</a:t>
            </a:r>
            <a:endParaRPr lang="en-US" dirty="0">
              <a:solidFill>
                <a:srgbClr val="FF0000"/>
              </a:solidFill>
            </a:endParaRPr>
          </a:p>
        </p:txBody>
      </p:sp>
      <p:sp>
        <p:nvSpPr>
          <p:cNvPr id="3" name="Content Placeholder 2"/>
          <p:cNvSpPr>
            <a:spLocks noGrp="1"/>
          </p:cNvSpPr>
          <p:nvPr>
            <p:ph idx="1"/>
          </p:nvPr>
        </p:nvSpPr>
        <p:spPr>
          <a:xfrm>
            <a:off x="304800" y="1219200"/>
            <a:ext cx="8686800" cy="533400"/>
          </a:xfrm>
        </p:spPr>
        <p:txBody>
          <a:bodyPr>
            <a:normAutofit fontScale="77500" lnSpcReduction="20000"/>
          </a:bodyPr>
          <a:lstStyle/>
          <a:p>
            <a:pPr marL="0" indent="0">
              <a:spcBef>
                <a:spcPts val="0"/>
              </a:spcBef>
              <a:buNone/>
            </a:pPr>
            <a:r>
              <a:rPr lang="en-US" dirty="0" smtClean="0"/>
              <a:t>Our goal is to reduce error (often </a:t>
            </a:r>
            <a:r>
              <a:rPr lang="en-US" i="1" dirty="0" smtClean="0"/>
              <a:t>sum of squared errors</a:t>
            </a:r>
            <a:r>
              <a:rPr lang="en-US" dirty="0" smtClean="0"/>
              <a:t>), which is</a:t>
            </a:r>
            <a:endParaRPr lang="en-US" dirty="0"/>
          </a:p>
        </p:txBody>
      </p:sp>
      <p:sp>
        <p:nvSpPr>
          <p:cNvPr id="91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1137" name="Object 1"/>
          <p:cNvGraphicFramePr>
            <a:graphicFrameLocks noChangeAspect="1"/>
          </p:cNvGraphicFramePr>
          <p:nvPr/>
        </p:nvGraphicFramePr>
        <p:xfrm>
          <a:off x="2438400" y="1600200"/>
          <a:ext cx="2542478" cy="685800"/>
        </p:xfrm>
        <a:graphic>
          <a:graphicData uri="http://schemas.openxmlformats.org/presentationml/2006/ole">
            <p:oleObj spid="_x0000_s91137" name="Equation" r:id="rId3" imgW="1447172" imgH="393529" progId="Equation.3">
              <p:embed/>
            </p:oleObj>
          </a:graphicData>
        </a:graphic>
      </p:graphicFrame>
      <p:sp>
        <p:nvSpPr>
          <p:cNvPr id="6" name="TextBox 5"/>
          <p:cNvSpPr txBox="1"/>
          <p:nvPr/>
        </p:nvSpPr>
        <p:spPr>
          <a:xfrm>
            <a:off x="0" y="2819400"/>
            <a:ext cx="9144000" cy="646331"/>
          </a:xfrm>
          <a:prstGeom prst="rect">
            <a:avLst/>
          </a:prstGeom>
          <a:noFill/>
        </p:spPr>
        <p:txBody>
          <a:bodyPr wrap="square" rtlCol="0">
            <a:spAutoFit/>
          </a:bodyPr>
          <a:lstStyle/>
          <a:p>
            <a:r>
              <a:rPr lang="en-US" dirty="0" smtClean="0"/>
              <a:t>Since the gradient specifies direction of steepest increase of error, the training rule for gradient descent is to update each weight by the derivative of the error with respect to each weight, or</a:t>
            </a:r>
            <a:endParaRPr lang="en-US" dirty="0"/>
          </a:p>
        </p:txBody>
      </p:sp>
      <p:sp>
        <p:nvSpPr>
          <p:cNvPr id="911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1139" name="Object 3"/>
          <p:cNvGraphicFramePr>
            <a:graphicFrameLocks noChangeAspect="1"/>
          </p:cNvGraphicFramePr>
          <p:nvPr/>
        </p:nvGraphicFramePr>
        <p:xfrm>
          <a:off x="152400" y="3429000"/>
          <a:ext cx="1794753" cy="685800"/>
        </p:xfrm>
        <a:graphic>
          <a:graphicData uri="http://schemas.openxmlformats.org/presentationml/2006/ole">
            <p:oleObj spid="_x0000_s91139" name="Equation" r:id="rId4" imgW="1167893" imgH="444307" progId="Equation.3">
              <p:embed/>
            </p:oleObj>
          </a:graphicData>
        </a:graphic>
      </p:graphicFrame>
      <p:sp>
        <p:nvSpPr>
          <p:cNvPr id="9" name="TextBox 8"/>
          <p:cNvSpPr txBox="1"/>
          <p:nvPr/>
        </p:nvSpPr>
        <p:spPr>
          <a:xfrm>
            <a:off x="0" y="4191000"/>
            <a:ext cx="3841949" cy="369332"/>
          </a:xfrm>
          <a:prstGeom prst="rect">
            <a:avLst/>
          </a:prstGeom>
          <a:noFill/>
        </p:spPr>
        <p:txBody>
          <a:bodyPr wrap="none" rtlCol="0">
            <a:spAutoFit/>
          </a:bodyPr>
          <a:lstStyle/>
          <a:p>
            <a:r>
              <a:rPr lang="en-US" dirty="0" smtClean="0"/>
              <a:t>The derivative of a particular weight is</a:t>
            </a:r>
            <a:endParaRPr lang="en-US" dirty="0"/>
          </a:p>
        </p:txBody>
      </p:sp>
      <p:pic>
        <p:nvPicPr>
          <p:cNvPr id="9114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57600" y="4038600"/>
            <a:ext cx="3015690" cy="638175"/>
          </a:xfrm>
          <a:prstGeom prst="rect">
            <a:avLst/>
          </a:prstGeom>
          <a:noFill/>
          <a:ln w="9525">
            <a:noFill/>
            <a:miter lim="800000"/>
            <a:headEnd/>
            <a:tailEnd/>
          </a:ln>
          <a:effectLst/>
        </p:spPr>
      </p:pic>
      <p:pic>
        <p:nvPicPr>
          <p:cNvPr id="91142"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781800" y="4114800"/>
            <a:ext cx="2362200" cy="446193"/>
          </a:xfrm>
          <a:prstGeom prst="rect">
            <a:avLst/>
          </a:prstGeom>
          <a:noFill/>
          <a:ln w="9525">
            <a:noFill/>
            <a:miter lim="800000"/>
            <a:headEnd/>
            <a:tailEnd/>
          </a:ln>
          <a:effectLst/>
        </p:spPr>
      </p:pic>
      <p:sp>
        <p:nvSpPr>
          <p:cNvPr id="12" name="TextBox 11"/>
          <p:cNvSpPr txBox="1"/>
          <p:nvPr/>
        </p:nvSpPr>
        <p:spPr>
          <a:xfrm>
            <a:off x="2779" y="4953000"/>
            <a:ext cx="9415142" cy="2062103"/>
          </a:xfrm>
          <a:prstGeom prst="rect">
            <a:avLst/>
          </a:prstGeom>
          <a:noFill/>
        </p:spPr>
        <p:txBody>
          <a:bodyPr wrap="none" rtlCol="0">
            <a:spAutoFit/>
          </a:bodyPr>
          <a:lstStyle/>
          <a:p>
            <a:r>
              <a:rPr lang="en-US" dirty="0" smtClean="0"/>
              <a:t>where g’(in) is the derivative of the transfer function &amp; </a:t>
            </a:r>
            <a:r>
              <a:rPr lang="en-US" dirty="0" err="1" smtClean="0"/>
              <a:t>a</a:t>
            </a:r>
            <a:r>
              <a:rPr lang="en-US" baseline="-25000" dirty="0" err="1" smtClean="0"/>
              <a:t>j</a:t>
            </a:r>
            <a:r>
              <a:rPr lang="en-US" dirty="0" smtClean="0"/>
              <a:t> is the activation value at source node j.</a:t>
            </a:r>
          </a:p>
          <a:p>
            <a:endParaRPr lang="en-US" dirty="0" smtClean="0"/>
          </a:p>
          <a:p>
            <a:r>
              <a:rPr lang="en-US" dirty="0" smtClean="0"/>
              <a:t>We want to eliminate the error when we adjust the weights, so we multiply the formula by -1. </a:t>
            </a:r>
          </a:p>
          <a:p>
            <a:r>
              <a:rPr lang="en-US" dirty="0" smtClean="0"/>
              <a:t>We want to constrain the adjustment, so we multiply the formula again by the learning rate     .</a:t>
            </a:r>
          </a:p>
          <a:p>
            <a:r>
              <a:rPr lang="en-US" dirty="0" smtClean="0"/>
              <a:t> </a:t>
            </a:r>
          </a:p>
          <a:p>
            <a:r>
              <a:rPr lang="en-US" dirty="0" smtClean="0"/>
              <a:t>The result is the </a:t>
            </a:r>
            <a:r>
              <a:rPr lang="en-US" sz="2000" b="1" dirty="0" smtClean="0">
                <a:solidFill>
                  <a:schemeClr val="accent5"/>
                </a:solidFill>
              </a:rPr>
              <a:t>Delta Rule</a:t>
            </a:r>
            <a:r>
              <a:rPr lang="en-US" dirty="0" smtClean="0"/>
              <a:t>. </a:t>
            </a:r>
          </a:p>
          <a:p>
            <a:endParaRPr lang="en-US" dirty="0"/>
          </a:p>
        </p:txBody>
      </p:sp>
      <p:sp>
        <p:nvSpPr>
          <p:cNvPr id="911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1143" name="Object 7"/>
          <p:cNvGraphicFramePr>
            <a:graphicFrameLocks noChangeAspect="1"/>
          </p:cNvGraphicFramePr>
          <p:nvPr/>
        </p:nvGraphicFramePr>
        <p:xfrm>
          <a:off x="8610600" y="5867400"/>
          <a:ext cx="254000" cy="304800"/>
        </p:xfrm>
        <a:graphic>
          <a:graphicData uri="http://schemas.openxmlformats.org/presentationml/2006/ole">
            <p:oleObj spid="_x0000_s91143" name="Equation" r:id="rId7" imgW="126780" imgH="164814" progId="Equation.3">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Delta Rule</a:t>
            </a:r>
            <a:endParaRPr lang="en-US" dirty="0">
              <a:solidFill>
                <a:srgbClr val="FF0000"/>
              </a:solidFill>
            </a:endParaRPr>
          </a:p>
        </p:txBody>
      </p:sp>
      <p:sp>
        <p:nvSpPr>
          <p:cNvPr id="3" name="Content Placeholder 2"/>
          <p:cNvSpPr>
            <a:spLocks noGrp="1"/>
          </p:cNvSpPr>
          <p:nvPr>
            <p:ph idx="1"/>
          </p:nvPr>
        </p:nvSpPr>
        <p:spPr>
          <a:xfrm>
            <a:off x="0" y="1066800"/>
            <a:ext cx="8229600" cy="457199"/>
          </a:xfrm>
        </p:spPr>
        <p:txBody>
          <a:bodyPr>
            <a:normAutofit fontScale="85000" lnSpcReduction="20000"/>
          </a:bodyPr>
          <a:lstStyle/>
          <a:p>
            <a:r>
              <a:rPr lang="en-US" dirty="0" smtClean="0"/>
              <a:t>Weight update for hidden-to-output links:</a:t>
            </a:r>
            <a:endParaRPr lang="en-US" dirty="0"/>
          </a:p>
        </p:txBody>
      </p:sp>
      <p:pic>
        <p:nvPicPr>
          <p:cNvPr id="10035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599" y="1600200"/>
            <a:ext cx="4728519" cy="609600"/>
          </a:xfrm>
          <a:prstGeom prst="rect">
            <a:avLst/>
          </a:prstGeom>
          <a:noFill/>
          <a:ln w="9525">
            <a:noFill/>
            <a:miter lim="800000"/>
            <a:headEnd/>
            <a:tailEnd/>
          </a:ln>
          <a:effectLst/>
        </p:spPr>
      </p:pic>
      <p:sp>
        <p:nvSpPr>
          <p:cNvPr id="5" name="TextBox 4"/>
          <p:cNvSpPr txBox="1"/>
          <p:nvPr/>
        </p:nvSpPr>
        <p:spPr>
          <a:xfrm>
            <a:off x="457200" y="2743200"/>
            <a:ext cx="8686800" cy="3816429"/>
          </a:xfrm>
          <a:prstGeom prst="rect">
            <a:avLst/>
          </a:prstGeom>
          <a:noFill/>
        </p:spPr>
        <p:txBody>
          <a:bodyPr wrap="square" rtlCol="0">
            <a:spAutoFit/>
          </a:bodyPr>
          <a:lstStyle/>
          <a:p>
            <a:r>
              <a:rPr lang="en-US" sz="2400" b="1" dirty="0" err="1" smtClean="0"/>
              <a:t>w</a:t>
            </a:r>
            <a:r>
              <a:rPr lang="en-US" sz="2400" b="1" baseline="-25000" dirty="0" err="1" smtClean="0"/>
              <a:t>ji</a:t>
            </a:r>
            <a:r>
              <a:rPr lang="en-US" sz="2000" dirty="0" smtClean="0"/>
              <a:t>	= Weight of link from node j to node </a:t>
            </a:r>
            <a:r>
              <a:rPr lang="en-US" sz="2000" dirty="0" err="1" smtClean="0"/>
              <a:t>i</a:t>
            </a:r>
            <a:endParaRPr lang="en-US" sz="2000" dirty="0" smtClean="0"/>
          </a:p>
          <a:p>
            <a:r>
              <a:rPr lang="en-US" sz="2000" dirty="0" smtClean="0"/>
              <a:t>	= Learning rate, eta</a:t>
            </a:r>
          </a:p>
          <a:p>
            <a:r>
              <a:rPr lang="en-US" sz="2000" b="1" dirty="0" err="1" smtClean="0"/>
              <a:t>a</a:t>
            </a:r>
            <a:r>
              <a:rPr lang="en-US" sz="2000" b="1" baseline="-25000" dirty="0" err="1" smtClean="0"/>
              <a:t>j</a:t>
            </a:r>
            <a:r>
              <a:rPr lang="en-US" sz="2000" dirty="0" smtClean="0"/>
              <a:t>	= Activation of node j (output of hidden node j or input for input node j)</a:t>
            </a:r>
          </a:p>
          <a:p>
            <a:r>
              <a:rPr lang="en-US" sz="2000" b="1" dirty="0" err="1" smtClean="0"/>
              <a:t>Err</a:t>
            </a:r>
            <a:r>
              <a:rPr lang="en-US" sz="2000" b="1" baseline="-25000" dirty="0" err="1" smtClean="0"/>
              <a:t>i</a:t>
            </a:r>
            <a:r>
              <a:rPr lang="en-US" sz="2000" dirty="0" smtClean="0"/>
              <a:t>	= Error at this node (target minus actual output,</a:t>
            </a:r>
          </a:p>
          <a:p>
            <a:r>
              <a:rPr lang="en-US" sz="2000" dirty="0" smtClean="0"/>
              <a:t>		total weight change needed to node </a:t>
            </a:r>
            <a:r>
              <a:rPr lang="en-US" sz="2000" dirty="0" err="1" smtClean="0"/>
              <a:t>i</a:t>
            </a:r>
            <a:r>
              <a:rPr lang="en-US" sz="2000" dirty="0" smtClean="0"/>
              <a:t>)</a:t>
            </a:r>
          </a:p>
          <a:p>
            <a:r>
              <a:rPr lang="en-US" sz="2000" b="1" dirty="0" smtClean="0"/>
              <a:t>g’(</a:t>
            </a:r>
            <a:r>
              <a:rPr lang="en-US" sz="2000" b="1" dirty="0" err="1" smtClean="0"/>
              <a:t>in</a:t>
            </a:r>
            <a:r>
              <a:rPr lang="en-US" sz="2000" b="1" baseline="-25000" dirty="0" err="1" smtClean="0"/>
              <a:t>i</a:t>
            </a:r>
            <a:r>
              <a:rPr lang="en-US" sz="2000" b="1" dirty="0" smtClean="0"/>
              <a:t>)</a:t>
            </a:r>
            <a:r>
              <a:rPr lang="en-US" sz="2000" dirty="0" smtClean="0"/>
              <a:t>	= Derivative of the transfer function g</a:t>
            </a:r>
          </a:p>
          <a:p>
            <a:endParaRPr lang="en-US" sz="2000" dirty="0" smtClean="0"/>
          </a:p>
          <a:p>
            <a:endParaRPr lang="en-US" sz="2000" dirty="0" smtClean="0"/>
          </a:p>
          <a:p>
            <a:r>
              <a:rPr lang="en-US" sz="2000" dirty="0" smtClean="0"/>
              <a:t>Same general idea as before. If error is positive, then network output is too small so weights are increased for positive inputs and decreased for negative inputs. The opposite happens when the error is negative. </a:t>
            </a:r>
          </a:p>
          <a:p>
            <a:endParaRPr lang="en-US" dirty="0"/>
          </a:p>
        </p:txBody>
      </p:sp>
      <p:graphicFrame>
        <p:nvGraphicFramePr>
          <p:cNvPr id="100355" name="Object 3"/>
          <p:cNvGraphicFramePr>
            <a:graphicFrameLocks noChangeAspect="1"/>
          </p:cNvGraphicFramePr>
          <p:nvPr/>
        </p:nvGraphicFramePr>
        <p:xfrm>
          <a:off x="533400" y="3200400"/>
          <a:ext cx="254000" cy="304800"/>
        </p:xfrm>
        <a:graphic>
          <a:graphicData uri="http://schemas.openxmlformats.org/presentationml/2006/ole">
            <p:oleObj spid="_x0000_s100355" name="Equation" r:id="rId4" imgW="126780" imgH="164814" progId="Equation.3">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Hidden-to-output Weights</a:t>
            </a:r>
            <a:endParaRPr lang="en-US" dirty="0">
              <a:solidFill>
                <a:srgbClr val="FF0000"/>
              </a:solidFill>
            </a:endParaRPr>
          </a:p>
        </p:txBody>
      </p:sp>
      <p:pic>
        <p:nvPicPr>
          <p:cNvPr id="10035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599" y="1600200"/>
            <a:ext cx="4728519" cy="609600"/>
          </a:xfrm>
          <a:prstGeom prst="rect">
            <a:avLst/>
          </a:prstGeom>
          <a:noFill/>
          <a:ln w="9525">
            <a:noFill/>
            <a:miter lim="800000"/>
            <a:headEnd/>
            <a:tailEnd/>
          </a:ln>
          <a:effectLst/>
        </p:spPr>
      </p:pic>
      <p:sp>
        <p:nvSpPr>
          <p:cNvPr id="5" name="TextBox 4"/>
          <p:cNvSpPr txBox="1"/>
          <p:nvPr/>
        </p:nvSpPr>
        <p:spPr>
          <a:xfrm>
            <a:off x="457200" y="2743200"/>
            <a:ext cx="8686800" cy="2554545"/>
          </a:xfrm>
          <a:prstGeom prst="rect">
            <a:avLst/>
          </a:prstGeom>
          <a:noFill/>
        </p:spPr>
        <p:txBody>
          <a:bodyPr wrap="square" rtlCol="0">
            <a:spAutoFit/>
          </a:bodyPr>
          <a:lstStyle/>
          <a:p>
            <a:r>
              <a:rPr lang="en-US" sz="2000" dirty="0" smtClean="0"/>
              <a:t>Let	=		represent the error term</a:t>
            </a:r>
          </a:p>
          <a:p>
            <a:r>
              <a:rPr lang="en-US" sz="2000" dirty="0" smtClean="0"/>
              <a:t>	</a:t>
            </a:r>
          </a:p>
          <a:p>
            <a:r>
              <a:rPr lang="en-US" sz="2000" dirty="0" smtClean="0"/>
              <a:t>	=</a:t>
            </a:r>
          </a:p>
          <a:p>
            <a:endParaRPr lang="en-US" sz="2000" dirty="0" smtClean="0"/>
          </a:p>
          <a:p>
            <a:r>
              <a:rPr lang="en-US" sz="2000" dirty="0" err="1" smtClean="0"/>
              <a:t>t</a:t>
            </a:r>
            <a:r>
              <a:rPr lang="en-US" sz="2000" baseline="-25000" dirty="0" err="1" smtClean="0"/>
              <a:t>i</a:t>
            </a:r>
            <a:r>
              <a:rPr lang="en-US" sz="2000" dirty="0" smtClean="0"/>
              <a:t>	= true / target output for node </a:t>
            </a:r>
            <a:r>
              <a:rPr lang="en-US" sz="2000" dirty="0" err="1" smtClean="0"/>
              <a:t>i</a:t>
            </a:r>
            <a:endParaRPr lang="en-US" sz="2000" dirty="0" smtClean="0"/>
          </a:p>
          <a:p>
            <a:r>
              <a:rPr lang="en-US" sz="2000" dirty="0" err="1" smtClean="0"/>
              <a:t>o</a:t>
            </a:r>
            <a:r>
              <a:rPr lang="en-US" sz="2000" baseline="-25000" dirty="0" err="1" smtClean="0"/>
              <a:t>i</a:t>
            </a:r>
            <a:r>
              <a:rPr lang="en-US" sz="2000" dirty="0" smtClean="0"/>
              <a:t>	= actual / calculated output for node </a:t>
            </a:r>
            <a:r>
              <a:rPr lang="en-US" sz="2000" dirty="0" err="1" smtClean="0"/>
              <a:t>i</a:t>
            </a:r>
            <a:endParaRPr lang="en-US" sz="2000" dirty="0" smtClean="0"/>
          </a:p>
          <a:p>
            <a:r>
              <a:rPr lang="en-US" sz="2000" dirty="0" err="1" smtClean="0"/>
              <a:t>in</a:t>
            </a:r>
            <a:r>
              <a:rPr lang="en-US" sz="2000" baseline="-25000" dirty="0" err="1" smtClean="0"/>
              <a:t>i</a:t>
            </a:r>
            <a:r>
              <a:rPr lang="en-US" sz="2000" dirty="0" smtClean="0"/>
              <a:t>	= sum of inputs</a:t>
            </a:r>
          </a:p>
          <a:p>
            <a:r>
              <a:rPr lang="en-US" sz="2000" dirty="0" smtClean="0"/>
              <a:t>g’	= derivative of the transfer function</a:t>
            </a:r>
          </a:p>
        </p:txBody>
      </p:sp>
      <p:pic>
        <p:nvPicPr>
          <p:cNvPr id="10137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00200" y="3352800"/>
            <a:ext cx="1807045" cy="481012"/>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90600" y="2743200"/>
            <a:ext cx="428625" cy="576995"/>
          </a:xfrm>
          <a:prstGeom prst="rect">
            <a:avLst/>
          </a:prstGeom>
          <a:noFill/>
          <a:ln w="9525">
            <a:noFill/>
            <a:miter lim="800000"/>
            <a:headEnd/>
            <a:tailEnd/>
          </a:ln>
          <a:effectLst/>
        </p:spPr>
      </p:pic>
      <p:pic>
        <p:nvPicPr>
          <p:cNvPr id="10"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90600" y="3352800"/>
            <a:ext cx="428625" cy="576995"/>
          </a:xfrm>
          <a:prstGeom prst="rect">
            <a:avLst/>
          </a:prstGeom>
          <a:noFill/>
          <a:ln w="9525">
            <a:noFill/>
            <a:miter lim="800000"/>
            <a:headEnd/>
            <a:tailEnd/>
          </a:ln>
          <a:effectLst/>
        </p:spPr>
      </p:pic>
      <p:sp>
        <p:nvSpPr>
          <p:cNvPr id="1013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1382" name="Object 6"/>
          <p:cNvGraphicFramePr>
            <a:graphicFrameLocks noChangeAspect="1"/>
          </p:cNvGraphicFramePr>
          <p:nvPr/>
        </p:nvGraphicFramePr>
        <p:xfrm>
          <a:off x="1600200" y="2743200"/>
          <a:ext cx="1381125" cy="381000"/>
        </p:xfrm>
        <a:graphic>
          <a:graphicData uri="http://schemas.openxmlformats.org/presentationml/2006/ole">
            <p:oleObj spid="_x0000_s101382" name="Equation" r:id="rId6" imgW="825500" imgH="228600" progId="Equation.3">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Next Layer</a:t>
            </a:r>
            <a:endParaRPr lang="en-US" dirty="0">
              <a:solidFill>
                <a:srgbClr val="FF0000"/>
              </a:solidFill>
            </a:endParaRPr>
          </a:p>
        </p:txBody>
      </p:sp>
      <p:sp>
        <p:nvSpPr>
          <p:cNvPr id="3" name="Content Placeholder 2"/>
          <p:cNvSpPr>
            <a:spLocks noGrp="1"/>
          </p:cNvSpPr>
          <p:nvPr>
            <p:ph idx="1"/>
          </p:nvPr>
        </p:nvSpPr>
        <p:spPr>
          <a:xfrm>
            <a:off x="0" y="1066800"/>
            <a:ext cx="9144000" cy="3581400"/>
          </a:xfrm>
        </p:spPr>
        <p:txBody>
          <a:bodyPr>
            <a:normAutofit fontScale="70000" lnSpcReduction="20000"/>
          </a:bodyPr>
          <a:lstStyle/>
          <a:p>
            <a:r>
              <a:rPr lang="en-US" dirty="0" smtClean="0"/>
              <a:t>For input-to-hidden weights, we need to define a value analogous to the error term for output nodes. Here we perform error </a:t>
            </a:r>
            <a:r>
              <a:rPr lang="en-US" dirty="0" err="1" smtClean="0"/>
              <a:t>backpropagation</a:t>
            </a:r>
            <a:r>
              <a:rPr lang="en-US" dirty="0" smtClean="0"/>
              <a:t>. Each hidden node is assigned a portion of the error corresponding to its contribution to the output node. </a:t>
            </a:r>
          </a:p>
          <a:p>
            <a:r>
              <a:rPr lang="en-US" dirty="0" smtClean="0"/>
              <a:t>The formula</a:t>
            </a:r>
          </a:p>
          <a:p>
            <a:endParaRPr lang="en-US" dirty="0" smtClean="0"/>
          </a:p>
          <a:p>
            <a:pPr lvl="1"/>
            <a:r>
              <a:rPr lang="en-US" dirty="0" smtClean="0"/>
              <a:t>Assigns a portion of the responsibility to node j</a:t>
            </a:r>
          </a:p>
          <a:p>
            <a:pPr lvl="1"/>
            <a:r>
              <a:rPr lang="en-US" dirty="0" smtClean="0"/>
              <a:t>The proportion is determined by the weight from j to all output nodes. Now we can give the weight update rule for links from input to hidden nodes.</a:t>
            </a:r>
          </a:p>
          <a:p>
            <a:r>
              <a:rPr lang="en-US" dirty="0" smtClean="0"/>
              <a:t>For each input node k to hidden node j use</a:t>
            </a:r>
          </a:p>
          <a:p>
            <a:endParaRPr lang="en-US" dirty="0"/>
          </a:p>
        </p:txBody>
      </p:sp>
      <p:pic>
        <p:nvPicPr>
          <p:cNvPr id="10240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133600"/>
            <a:ext cx="3098588" cy="633413"/>
          </a:xfrm>
          <a:prstGeom prst="rect">
            <a:avLst/>
          </a:prstGeom>
          <a:noFill/>
          <a:ln w="9525">
            <a:noFill/>
            <a:miter lim="800000"/>
            <a:headEnd/>
            <a:tailEnd/>
          </a:ln>
          <a:effectLst/>
        </p:spPr>
      </p:pic>
      <p:pic>
        <p:nvPicPr>
          <p:cNvPr id="10240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12005" y="3657600"/>
            <a:ext cx="3731995" cy="633412"/>
          </a:xfrm>
          <a:prstGeom prst="rect">
            <a:avLst/>
          </a:prstGeom>
          <a:noFill/>
          <a:ln w="9525">
            <a:noFill/>
            <a:miter lim="800000"/>
            <a:headEnd/>
            <a:tailEnd/>
          </a:ln>
          <a:effectLst/>
        </p:spPr>
      </p:pic>
      <p:pic>
        <p:nvPicPr>
          <p:cNvPr id="10240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4384613"/>
            <a:ext cx="5257800" cy="247338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Learning From Examples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First algorithm:  naïve </a:t>
            </a:r>
            <a:r>
              <a:rPr lang="en-US" dirty="0" err="1" smtClean="0"/>
              <a:t>Bayes</a:t>
            </a:r>
            <a:r>
              <a:rPr lang="en-US" dirty="0" smtClean="0"/>
              <a:t> classifier</a:t>
            </a:r>
          </a:p>
          <a:p>
            <a:r>
              <a:rPr lang="en-US" dirty="0" smtClean="0"/>
              <a:t>D is training data</a:t>
            </a:r>
          </a:p>
          <a:p>
            <a:pPr lvl="1"/>
            <a:r>
              <a:rPr lang="en-US" dirty="0" smtClean="0"/>
              <a:t>Each data point is described by attributes a</a:t>
            </a:r>
            <a:r>
              <a:rPr lang="en-US" baseline="-25000" dirty="0" smtClean="0"/>
              <a:t>1</a:t>
            </a:r>
            <a:r>
              <a:rPr lang="en-US" dirty="0" smtClean="0"/>
              <a:t>..a</a:t>
            </a:r>
            <a:r>
              <a:rPr lang="en-US" baseline="-25000" dirty="0" smtClean="0"/>
              <a:t>n</a:t>
            </a:r>
          </a:p>
          <a:p>
            <a:r>
              <a:rPr lang="en-US" dirty="0" smtClean="0"/>
              <a:t>Learn mapping from data point to a class value</a:t>
            </a:r>
            <a:endParaRPr lang="en-US" baseline="-25000" dirty="0" smtClean="0"/>
          </a:p>
          <a:p>
            <a:pPr lvl="1"/>
            <a:r>
              <a:rPr lang="en-US" dirty="0" smtClean="0"/>
              <a:t>Class values v</a:t>
            </a:r>
            <a:r>
              <a:rPr lang="en-US" baseline="-25000" dirty="0" smtClean="0"/>
              <a:t>1</a:t>
            </a:r>
            <a:r>
              <a:rPr lang="en-US" dirty="0" smtClean="0"/>
              <a:t>..</a:t>
            </a:r>
            <a:r>
              <a:rPr lang="en-US" dirty="0" err="1" smtClean="0"/>
              <a:t>v</a:t>
            </a:r>
            <a:r>
              <a:rPr lang="en-US" baseline="-25000" dirty="0" err="1" smtClean="0"/>
              <a:t>j</a:t>
            </a:r>
            <a:endParaRPr lang="en-US" baseline="-25000" dirty="0" smtClean="0"/>
          </a:p>
          <a:p>
            <a:r>
              <a:rPr lang="en-US" dirty="0" smtClean="0"/>
              <a:t>We are searching through the space of possible concepts</a:t>
            </a:r>
          </a:p>
          <a:p>
            <a:pPr lvl="1"/>
            <a:r>
              <a:rPr lang="en-US" dirty="0" smtClean="0"/>
              <a:t>Functions that map data to class value</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Update Function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Why use the derivative of the transfer function in the calculation of delta? </a:t>
            </a:r>
          </a:p>
          <a:p>
            <a:r>
              <a:rPr lang="en-US" dirty="0" smtClean="0"/>
              <a:t>Note the visualization of the weight space using gradient descent. </a:t>
            </a:r>
          </a:p>
          <a:p>
            <a:r>
              <a:rPr lang="en-US" dirty="0" smtClean="0"/>
              <a:t>We want to move the weights in the direction of steepest descent in this space. </a:t>
            </a:r>
          </a:p>
          <a:p>
            <a:r>
              <a:rPr lang="en-US" dirty="0" smtClean="0"/>
              <a:t>To do this, compute derivative of the error with respect to each weight in the equation. This results in the delta terms showed earlier. </a:t>
            </a:r>
          </a:p>
          <a:p>
            <a:r>
              <a:rPr lang="en-US" dirty="0" smtClean="0"/>
              <a:t>Note that the transfer function must be differentiable everywhere.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Step Function</a:t>
            </a:r>
            <a:endParaRPr lang="en-US" dirty="0">
              <a:solidFill>
                <a:srgbClr val="FF0000"/>
              </a:solidFill>
            </a:endParaRPr>
          </a:p>
        </p:txBody>
      </p:sp>
      <p:sp>
        <p:nvSpPr>
          <p:cNvPr id="3" name="Content Placeholder 2"/>
          <p:cNvSpPr>
            <a:spLocks noGrp="1"/>
          </p:cNvSpPr>
          <p:nvPr>
            <p:ph idx="1"/>
          </p:nvPr>
        </p:nvSpPr>
        <p:spPr>
          <a:xfrm>
            <a:off x="457200" y="1600201"/>
            <a:ext cx="8229600" cy="685800"/>
          </a:xfrm>
        </p:spPr>
        <p:txBody>
          <a:bodyPr/>
          <a:lstStyle/>
          <a:p>
            <a:r>
              <a:rPr lang="en-US" dirty="0" smtClean="0"/>
              <a:t>Our </a:t>
            </a:r>
            <a:r>
              <a:rPr lang="en-US" dirty="0" err="1" smtClean="0"/>
              <a:t>perceptron</a:t>
            </a:r>
            <a:r>
              <a:rPr lang="en-US" dirty="0" smtClean="0"/>
              <a:t> transfer function will not work </a:t>
            </a:r>
            <a:endParaRPr lang="en-US" dirty="0"/>
          </a:p>
        </p:txBody>
      </p:sp>
      <p:cxnSp>
        <p:nvCxnSpPr>
          <p:cNvPr id="5" name="Elbow Connector 4"/>
          <p:cNvCxnSpPr/>
          <p:nvPr/>
        </p:nvCxnSpPr>
        <p:spPr>
          <a:xfrm flipH="1">
            <a:off x="2743200" y="3429000"/>
            <a:ext cx="3657600" cy="1447800"/>
          </a:xfrm>
          <a:prstGeom prst="bentConnector3">
            <a:avLst>
              <a:gd name="adj1" fmla="val 50000"/>
            </a:avLst>
          </a:prstGeom>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3429000" y="5040868"/>
            <a:ext cx="2468048" cy="369332"/>
          </a:xfrm>
          <a:prstGeom prst="rect">
            <a:avLst/>
          </a:prstGeom>
          <a:noFill/>
        </p:spPr>
        <p:txBody>
          <a:bodyPr wrap="none" rtlCol="0">
            <a:spAutoFit/>
          </a:bodyPr>
          <a:lstStyle/>
          <a:p>
            <a:r>
              <a:rPr lang="en-US" dirty="0" smtClean="0"/>
              <a:t>derivative = infinity here</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Sigmoid Function</a:t>
            </a:r>
            <a:endParaRPr lang="en-US" dirty="0">
              <a:solidFill>
                <a:srgbClr val="FF0000"/>
              </a:solidFill>
            </a:endParaRPr>
          </a:p>
        </p:txBody>
      </p:sp>
      <p:sp>
        <p:nvSpPr>
          <p:cNvPr id="6" name="TextBox 5"/>
          <p:cNvSpPr txBox="1"/>
          <p:nvPr/>
        </p:nvSpPr>
        <p:spPr>
          <a:xfrm>
            <a:off x="1143000" y="6150114"/>
            <a:ext cx="7086600" cy="707886"/>
          </a:xfrm>
          <a:prstGeom prst="rect">
            <a:avLst/>
          </a:prstGeom>
          <a:noFill/>
        </p:spPr>
        <p:txBody>
          <a:bodyPr wrap="square" rtlCol="0">
            <a:spAutoFit/>
          </a:bodyPr>
          <a:lstStyle/>
          <a:p>
            <a:r>
              <a:rPr lang="en-US" sz="2000" dirty="0" smtClean="0"/>
              <a:t>The sigmoid function is handy to use for </a:t>
            </a:r>
            <a:r>
              <a:rPr lang="en-US" sz="2000" dirty="0" err="1" smtClean="0"/>
              <a:t>backpropagation</a:t>
            </a:r>
            <a:r>
              <a:rPr lang="en-US" sz="2000" dirty="0" smtClean="0"/>
              <a:t> because</a:t>
            </a:r>
          </a:p>
          <a:p>
            <a:r>
              <a:rPr lang="en-US" sz="2000" dirty="0" smtClean="0"/>
              <a:t>its derivative is easily computed as g(x)*(1-g(x)).</a:t>
            </a:r>
            <a:endParaRPr lang="en-US" sz="2000" dirty="0"/>
          </a:p>
        </p:txBody>
      </p:sp>
      <p:sp>
        <p:nvSpPr>
          <p:cNvPr id="1034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3425" name="Object 1"/>
          <p:cNvGraphicFramePr>
            <a:graphicFrameLocks noChangeAspect="1"/>
          </p:cNvGraphicFramePr>
          <p:nvPr/>
        </p:nvGraphicFramePr>
        <p:xfrm>
          <a:off x="1949804" y="1752600"/>
          <a:ext cx="1600200" cy="690613"/>
        </p:xfrm>
        <a:graphic>
          <a:graphicData uri="http://schemas.openxmlformats.org/presentationml/2006/ole">
            <p:oleObj spid="_x0000_s103425" name="Equation" r:id="rId3" imgW="901309" imgH="393529" progId="Equation.3">
              <p:embed/>
            </p:oleObj>
          </a:graphicData>
        </a:graphic>
      </p:graphicFrame>
      <p:sp>
        <p:nvSpPr>
          <p:cNvPr id="8" name="TextBox 7"/>
          <p:cNvSpPr txBox="1"/>
          <p:nvPr/>
        </p:nvSpPr>
        <p:spPr>
          <a:xfrm>
            <a:off x="3626204" y="1905000"/>
            <a:ext cx="3384196" cy="369332"/>
          </a:xfrm>
          <a:prstGeom prst="rect">
            <a:avLst/>
          </a:prstGeom>
          <a:noFill/>
        </p:spPr>
        <p:txBody>
          <a:bodyPr wrap="none" rtlCol="0">
            <a:spAutoFit/>
          </a:bodyPr>
          <a:lstStyle/>
          <a:p>
            <a:r>
              <a:rPr lang="en-US" dirty="0" smtClean="0"/>
              <a:t>where x is weighted sum of inputs</a:t>
            </a:r>
            <a:endParaRPr lang="en-US" dirty="0"/>
          </a:p>
        </p:txBody>
      </p:sp>
      <p:pic>
        <p:nvPicPr>
          <p:cNvPr id="1034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2590800"/>
            <a:ext cx="4800600" cy="336232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Sigmoid Update formula</a:t>
            </a:r>
            <a:endParaRPr lang="en-US" dirty="0">
              <a:solidFill>
                <a:srgbClr val="FF0000"/>
              </a:solidFill>
            </a:endParaRPr>
          </a:p>
        </p:txBody>
      </p:sp>
      <p:sp>
        <p:nvSpPr>
          <p:cNvPr id="3" name="Content Placeholder 2"/>
          <p:cNvSpPr>
            <a:spLocks noGrp="1"/>
          </p:cNvSpPr>
          <p:nvPr>
            <p:ph idx="1"/>
          </p:nvPr>
        </p:nvSpPr>
        <p:spPr>
          <a:xfrm>
            <a:off x="228600" y="1600200"/>
            <a:ext cx="8229600" cy="4724400"/>
          </a:xfrm>
        </p:spPr>
        <p:txBody>
          <a:bodyPr>
            <a:normAutofit/>
          </a:bodyPr>
          <a:lstStyle/>
          <a:p>
            <a:r>
              <a:rPr lang="en-US" dirty="0" smtClean="0"/>
              <a:t>To calculate output, for each node in network</a:t>
            </a:r>
          </a:p>
          <a:p>
            <a:pPr lvl="1"/>
            <a:r>
              <a:rPr lang="en-US" dirty="0" smtClean="0"/>
              <a:t>Calculate weighted sum of inputs, </a:t>
            </a:r>
          </a:p>
          <a:p>
            <a:pPr lvl="1"/>
            <a:r>
              <a:rPr lang="en-US" dirty="0" smtClean="0"/>
              <a:t>Compute output or activation of node,</a:t>
            </a:r>
          </a:p>
          <a:p>
            <a:r>
              <a:rPr lang="en-US" dirty="0" smtClean="0"/>
              <a:t>For each node </a:t>
            </a:r>
            <a:r>
              <a:rPr lang="en-US" dirty="0" err="1" smtClean="0"/>
              <a:t>i</a:t>
            </a:r>
            <a:r>
              <a:rPr lang="en-US" dirty="0" smtClean="0"/>
              <a:t> in output layer</a:t>
            </a:r>
          </a:p>
          <a:p>
            <a:endParaRPr lang="en-US" dirty="0" smtClean="0"/>
          </a:p>
          <a:p>
            <a:r>
              <a:rPr lang="en-US" dirty="0" smtClean="0"/>
              <a:t>For each node j in lower layers</a:t>
            </a:r>
          </a:p>
          <a:p>
            <a:endParaRPr lang="en-US" dirty="0" smtClean="0"/>
          </a:p>
          <a:p>
            <a:r>
              <a:rPr lang="en-US" dirty="0" smtClean="0"/>
              <a:t>Update weight </a:t>
            </a:r>
            <a:r>
              <a:rPr lang="en-US" dirty="0" err="1" smtClean="0"/>
              <a:t>w</a:t>
            </a:r>
            <a:r>
              <a:rPr lang="en-US" baseline="-25000" dirty="0" err="1" smtClean="0"/>
              <a:t>ji</a:t>
            </a:r>
            <a:r>
              <a:rPr lang="en-US" dirty="0" smtClean="0"/>
              <a:t> by</a:t>
            </a:r>
          </a:p>
          <a:p>
            <a:endParaRPr lang="en-US" dirty="0"/>
          </a:p>
        </p:txBody>
      </p:sp>
      <p:pic>
        <p:nvPicPr>
          <p:cNvPr id="1064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48400" y="2286000"/>
            <a:ext cx="1920240" cy="533400"/>
          </a:xfrm>
          <a:prstGeom prst="rect">
            <a:avLst/>
          </a:prstGeom>
          <a:noFill/>
          <a:ln w="9525">
            <a:noFill/>
            <a:miter lim="800000"/>
            <a:headEnd/>
            <a:tailEnd/>
          </a:ln>
          <a:effectLst/>
        </p:spPr>
      </p:pic>
      <p:pic>
        <p:nvPicPr>
          <p:cNvPr id="1064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49494" y="2743200"/>
            <a:ext cx="2394506" cy="557212"/>
          </a:xfrm>
          <a:prstGeom prst="rect">
            <a:avLst/>
          </a:prstGeom>
          <a:noFill/>
          <a:ln w="9525">
            <a:noFill/>
            <a:miter lim="800000"/>
            <a:headEnd/>
            <a:tailEnd/>
          </a:ln>
          <a:effectLst/>
        </p:spPr>
      </p:pic>
      <p:pic>
        <p:nvPicPr>
          <p:cNvPr id="106500"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19200" y="3810000"/>
            <a:ext cx="6279930" cy="557212"/>
          </a:xfrm>
          <a:prstGeom prst="rect">
            <a:avLst/>
          </a:prstGeom>
          <a:noFill/>
          <a:ln w="9525">
            <a:noFill/>
            <a:miter lim="800000"/>
            <a:headEnd/>
            <a:tailEnd/>
          </a:ln>
          <a:effectLst/>
        </p:spPr>
      </p:pic>
      <p:pic>
        <p:nvPicPr>
          <p:cNvPr id="10650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399" y="4953000"/>
            <a:ext cx="6083643" cy="533400"/>
          </a:xfrm>
          <a:prstGeom prst="rect">
            <a:avLst/>
          </a:prstGeom>
          <a:noFill/>
          <a:ln w="9525">
            <a:noFill/>
            <a:miter lim="800000"/>
            <a:headEnd/>
            <a:tailEnd/>
          </a:ln>
          <a:effectLst/>
        </p:spPr>
      </p:pic>
      <p:pic>
        <p:nvPicPr>
          <p:cNvPr id="106502"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91000" y="5715000"/>
            <a:ext cx="3200400" cy="568599"/>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NN Applications - </a:t>
            </a:r>
            <a:r>
              <a:rPr lang="en-US" dirty="0" err="1" smtClean="0">
                <a:solidFill>
                  <a:srgbClr val="FF0000"/>
                </a:solidFill>
              </a:rPr>
              <a:t>NETtalk</a:t>
            </a:r>
            <a:endParaRPr lang="en-US" dirty="0">
              <a:solidFill>
                <a:srgbClr val="FF0000"/>
              </a:solidFill>
            </a:endParaRPr>
          </a:p>
        </p:txBody>
      </p:sp>
      <p:sp>
        <p:nvSpPr>
          <p:cNvPr id="5" name="Content Placeholder 4"/>
          <p:cNvSpPr>
            <a:spLocks noGrp="1"/>
          </p:cNvSpPr>
          <p:nvPr>
            <p:ph idx="1"/>
          </p:nvPr>
        </p:nvSpPr>
        <p:spPr>
          <a:xfrm>
            <a:off x="457200" y="1371600"/>
            <a:ext cx="8229600" cy="5486400"/>
          </a:xfrm>
        </p:spPr>
        <p:txBody>
          <a:bodyPr>
            <a:normAutofit fontScale="85000" lnSpcReduction="20000"/>
          </a:bodyPr>
          <a:lstStyle/>
          <a:p>
            <a:r>
              <a:rPr lang="en-US" dirty="0" err="1" smtClean="0"/>
              <a:t>Sejnowski</a:t>
            </a:r>
            <a:r>
              <a:rPr lang="en-US" dirty="0" smtClean="0"/>
              <a:t> and </a:t>
            </a:r>
            <a:r>
              <a:rPr lang="en-US" dirty="0" err="1" smtClean="0"/>
              <a:t>Rosenburg</a:t>
            </a:r>
            <a:r>
              <a:rPr lang="en-US" dirty="0" smtClean="0"/>
              <a:t>, 1985 </a:t>
            </a:r>
          </a:p>
          <a:p>
            <a:r>
              <a:rPr lang="en-US" dirty="0" smtClean="0"/>
              <a:t>Written English text to English speech </a:t>
            </a:r>
          </a:p>
          <a:p>
            <a:r>
              <a:rPr lang="en-US" dirty="0" smtClean="0"/>
              <a:t>Based on </a:t>
            </a:r>
            <a:r>
              <a:rPr lang="en-US" dirty="0" err="1" smtClean="0"/>
              <a:t>DECtalk</a:t>
            </a:r>
            <a:r>
              <a:rPr lang="en-US" dirty="0" smtClean="0"/>
              <a:t> expert system </a:t>
            </a:r>
          </a:p>
          <a:p>
            <a:r>
              <a:rPr lang="en-US" dirty="0" smtClean="0"/>
              <a:t>Look a </a:t>
            </a:r>
            <a:r>
              <a:rPr lang="en-US" dirty="0" err="1" smtClean="0"/>
              <a:t>a</a:t>
            </a:r>
            <a:r>
              <a:rPr lang="en-US" dirty="0" smtClean="0"/>
              <a:t> window of 7 characters: </a:t>
            </a:r>
          </a:p>
          <a:p>
            <a:endParaRPr lang="en-US" dirty="0" smtClean="0"/>
          </a:p>
          <a:p>
            <a:endParaRPr lang="en-US" dirty="0" smtClean="0"/>
          </a:p>
          <a:p>
            <a:r>
              <a:rPr lang="en-US" dirty="0" smtClean="0"/>
              <a:t>Decide how to utter middle character </a:t>
            </a:r>
          </a:p>
          <a:p>
            <a:r>
              <a:rPr lang="en-US" dirty="0" smtClean="0"/>
              <a:t>1 network</a:t>
            </a:r>
          </a:p>
          <a:p>
            <a:pPr lvl="1"/>
            <a:r>
              <a:rPr lang="en-US" dirty="0" smtClean="0"/>
              <a:t>1 hidden layer</a:t>
            </a:r>
          </a:p>
          <a:p>
            <a:pPr lvl="1"/>
            <a:r>
              <a:rPr lang="en-US" dirty="0" smtClean="0"/>
              <a:t>203 input units (7 character window * 29 possible characters)</a:t>
            </a:r>
          </a:p>
          <a:p>
            <a:pPr lvl="1"/>
            <a:r>
              <a:rPr lang="en-US" dirty="0" smtClean="0"/>
              <a:t>80 hidden units</a:t>
            </a:r>
          </a:p>
          <a:p>
            <a:pPr lvl="1"/>
            <a:r>
              <a:rPr lang="en-US" dirty="0" smtClean="0"/>
              <a:t>Approximately 30 output units </a:t>
            </a:r>
          </a:p>
          <a:p>
            <a:r>
              <a:rPr lang="en-US" dirty="0" smtClean="0">
                <a:hlinkClick r:id="rId2"/>
              </a:rPr>
              <a:t>Demo</a:t>
            </a:r>
            <a:r>
              <a:rPr lang="en-US" dirty="0" smtClean="0"/>
              <a:t> </a:t>
            </a:r>
          </a:p>
          <a:p>
            <a:pPr>
              <a:buNone/>
            </a:pPr>
            <a:endParaRPr lang="en-US" dirty="0"/>
          </a:p>
        </p:txBody>
      </p:sp>
      <p:sp>
        <p:nvSpPr>
          <p:cNvPr id="6" name="TextBox 5"/>
          <p:cNvSpPr txBox="1"/>
          <p:nvPr/>
        </p:nvSpPr>
        <p:spPr>
          <a:xfrm>
            <a:off x="5750314" y="2971800"/>
            <a:ext cx="3393686" cy="461665"/>
          </a:xfrm>
          <a:prstGeom prst="rect">
            <a:avLst/>
          </a:prstGeom>
          <a:noFill/>
        </p:spPr>
        <p:txBody>
          <a:bodyPr wrap="none" rtlCol="0">
            <a:spAutoFit/>
          </a:bodyPr>
          <a:lstStyle/>
          <a:p>
            <a:r>
              <a:rPr lang="en-US" sz="2400" b="1" u="sng" dirty="0" smtClean="0">
                <a:solidFill>
                  <a:schemeClr val="accent5"/>
                </a:solidFill>
              </a:rPr>
              <a:t>T</a:t>
            </a:r>
            <a:r>
              <a:rPr lang="en-US" sz="2400" b="1" dirty="0" smtClean="0">
                <a:solidFill>
                  <a:schemeClr val="accent5"/>
                </a:solidFill>
              </a:rPr>
              <a:t> </a:t>
            </a:r>
            <a:r>
              <a:rPr lang="en-US" sz="2400" b="1" u="sng" dirty="0" smtClean="0">
                <a:solidFill>
                  <a:schemeClr val="accent5"/>
                </a:solidFill>
              </a:rPr>
              <a:t>H</a:t>
            </a:r>
            <a:r>
              <a:rPr lang="en-US" sz="2400" b="1" dirty="0" smtClean="0">
                <a:solidFill>
                  <a:schemeClr val="accent5"/>
                </a:solidFill>
              </a:rPr>
              <a:t> </a:t>
            </a:r>
            <a:r>
              <a:rPr lang="en-US" sz="2400" b="1" u="sng" dirty="0" smtClean="0">
                <a:solidFill>
                  <a:schemeClr val="accent5"/>
                </a:solidFill>
              </a:rPr>
              <a:t>I</a:t>
            </a:r>
            <a:r>
              <a:rPr lang="en-US" sz="2400" b="1" dirty="0" smtClean="0">
                <a:solidFill>
                  <a:schemeClr val="accent5"/>
                </a:solidFill>
              </a:rPr>
              <a:t> </a:t>
            </a:r>
            <a:r>
              <a:rPr lang="en-US" sz="2400" b="1" u="sng" dirty="0" smtClean="0">
                <a:solidFill>
                  <a:schemeClr val="accent5"/>
                </a:solidFill>
              </a:rPr>
              <a:t>S</a:t>
            </a:r>
            <a:r>
              <a:rPr lang="en-US" sz="2400" b="1" dirty="0" smtClean="0">
                <a:solidFill>
                  <a:schemeClr val="accent5"/>
                </a:solidFill>
              </a:rPr>
              <a:t> </a:t>
            </a:r>
            <a:r>
              <a:rPr lang="en-US" sz="2400" b="1" u="sng" dirty="0" smtClean="0">
                <a:solidFill>
                  <a:schemeClr val="accent5"/>
                </a:solidFill>
              </a:rPr>
              <a:t> </a:t>
            </a:r>
            <a:r>
              <a:rPr lang="en-US" sz="2400" b="1" dirty="0" smtClean="0">
                <a:solidFill>
                  <a:schemeClr val="accent5"/>
                </a:solidFill>
              </a:rPr>
              <a:t> </a:t>
            </a:r>
            <a:r>
              <a:rPr lang="en-US" sz="2400" b="1" u="sng" dirty="0" smtClean="0">
                <a:solidFill>
                  <a:schemeClr val="accent5"/>
                </a:solidFill>
              </a:rPr>
              <a:t>I</a:t>
            </a:r>
            <a:r>
              <a:rPr lang="en-US" sz="2400" b="1" dirty="0" smtClean="0">
                <a:solidFill>
                  <a:schemeClr val="accent5"/>
                </a:solidFill>
              </a:rPr>
              <a:t> </a:t>
            </a:r>
            <a:r>
              <a:rPr lang="en-US" sz="2400" b="1" u="sng" dirty="0" smtClean="0">
                <a:solidFill>
                  <a:schemeClr val="accent5"/>
                </a:solidFill>
              </a:rPr>
              <a:t>S</a:t>
            </a:r>
            <a:r>
              <a:rPr lang="en-US" sz="2400" b="1" dirty="0" smtClean="0">
                <a:solidFill>
                  <a:schemeClr val="accent5"/>
                </a:solidFill>
              </a:rPr>
              <a:t>        </a:t>
            </a:r>
            <a:r>
              <a:rPr lang="en-US" dirty="0" smtClean="0"/>
              <a:t>(A-Z, “,”, “.” “ “)</a:t>
            </a:r>
          </a:p>
        </p:txBody>
      </p:sp>
      <p:cxnSp>
        <p:nvCxnSpPr>
          <p:cNvPr id="8" name="Straight Arrow Connector 7"/>
          <p:cNvCxnSpPr/>
          <p:nvPr/>
        </p:nvCxnSpPr>
        <p:spPr>
          <a:xfrm rot="5400000" flipH="1" flipV="1">
            <a:off x="6217920" y="3733800"/>
            <a:ext cx="6096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hlinkClick r:id="rId2"/>
              </a:rPr>
              <a:t>Handwriting Recognition</a:t>
            </a:r>
            <a:endParaRPr lang="en-US" dirty="0" smtClean="0"/>
          </a:p>
          <a:p>
            <a:r>
              <a:rPr lang="en-US" dirty="0" smtClean="0">
                <a:hlinkClick r:id="rId3"/>
              </a:rPr>
              <a:t>Balancing Ball</a:t>
            </a:r>
            <a:endParaRPr lang="en-US" dirty="0" smtClean="0"/>
          </a:p>
          <a:p>
            <a:r>
              <a:rPr lang="en-US" dirty="0" smtClean="0">
                <a:hlinkClick r:id="rId4"/>
              </a:rPr>
              <a:t>Learn 3D Map</a:t>
            </a:r>
            <a:r>
              <a:rPr lang="en-US" dirty="0" smtClean="0"/>
              <a:t>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Networks That Deal With Time</a:t>
            </a:r>
            <a:endParaRPr lang="en-US" dirty="0">
              <a:solidFill>
                <a:srgbClr val="FF0000"/>
              </a:solidFill>
            </a:endParaRPr>
          </a:p>
        </p:txBody>
      </p:sp>
      <p:sp>
        <p:nvSpPr>
          <p:cNvPr id="3" name="Content Placeholder 2"/>
          <p:cNvSpPr>
            <a:spLocks noGrp="1"/>
          </p:cNvSpPr>
          <p:nvPr>
            <p:ph idx="1"/>
          </p:nvPr>
        </p:nvSpPr>
        <p:spPr>
          <a:xfrm>
            <a:off x="457200" y="1600201"/>
            <a:ext cx="8229600" cy="2667000"/>
          </a:xfrm>
        </p:spPr>
        <p:txBody>
          <a:bodyPr>
            <a:normAutofit fontScale="70000" lnSpcReduction="20000"/>
          </a:bodyPr>
          <a:lstStyle/>
          <a:p>
            <a:r>
              <a:rPr lang="en-US" dirty="0" smtClean="0"/>
              <a:t>In the </a:t>
            </a:r>
            <a:r>
              <a:rPr lang="en-US" dirty="0" err="1" smtClean="0"/>
              <a:t>feedforward</a:t>
            </a:r>
            <a:r>
              <a:rPr lang="en-US" dirty="0" smtClean="0"/>
              <a:t> networks we have been studying, transfer functions capture the network state (not usually spatiotemporal in nature). </a:t>
            </a:r>
          </a:p>
          <a:p>
            <a:r>
              <a:rPr lang="en-US" dirty="0" smtClean="0"/>
              <a:t>Recurrent neural networks feed signal back from output to network (output to hidden, hidden to hidden, hidden to input, others). </a:t>
            </a:r>
          </a:p>
          <a:p>
            <a:r>
              <a:rPr lang="en-US" dirty="0" smtClean="0"/>
              <a:t>In this way they can learn a function of time. </a:t>
            </a:r>
          </a:p>
          <a:p>
            <a:r>
              <a:rPr lang="en-US" dirty="0" smtClean="0"/>
              <a:t>y(t) = w1 x1(t) + w2 x2(t) + ... + wn+1 x1(t-1) + wn+1 x2(t-1) + ... </a:t>
            </a:r>
          </a:p>
          <a:p>
            <a:endParaRPr lang="en-US" dirty="0"/>
          </a:p>
        </p:txBody>
      </p:sp>
      <p:pic>
        <p:nvPicPr>
          <p:cNvPr id="108546" name="Picture 2"/>
          <p:cNvPicPr>
            <a:picLocks noChangeAspect="1" noChangeArrowheads="1"/>
          </p:cNvPicPr>
          <p:nvPr/>
        </p:nvPicPr>
        <p:blipFill>
          <a:blip r:embed="rId2" cstate="print"/>
          <a:srcRect/>
          <a:stretch>
            <a:fillRect/>
          </a:stretch>
        </p:blipFill>
        <p:spPr bwMode="auto">
          <a:xfrm>
            <a:off x="3505200" y="3886200"/>
            <a:ext cx="3448050" cy="2845822"/>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Neural Network Issues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Usefulness </a:t>
            </a:r>
          </a:p>
          <a:p>
            <a:r>
              <a:rPr lang="en-US" dirty="0" err="1" smtClean="0"/>
              <a:t>Generalizability</a:t>
            </a:r>
            <a:r>
              <a:rPr lang="en-US" dirty="0" smtClean="0"/>
              <a:t> </a:t>
            </a:r>
          </a:p>
          <a:p>
            <a:r>
              <a:rPr lang="en-US" dirty="0" smtClean="0"/>
              <a:t>Understandability (cannot explain results) </a:t>
            </a:r>
          </a:p>
          <a:p>
            <a:r>
              <a:rPr lang="en-US" dirty="0" smtClean="0"/>
              <a:t>Self-structuring neural networks </a:t>
            </a:r>
            <a:br>
              <a:rPr lang="en-US" dirty="0" smtClean="0"/>
            </a:br>
            <a:r>
              <a:rPr lang="en-US" dirty="0" smtClean="0"/>
              <a:t>Add/delete nodes and links until error is minimized </a:t>
            </a:r>
          </a:p>
          <a:p>
            <a:r>
              <a:rPr lang="en-US" dirty="0" smtClean="0"/>
              <a:t>Networks and expert systems </a:t>
            </a:r>
            <a:br>
              <a:rPr lang="en-US" dirty="0" smtClean="0"/>
            </a:br>
            <a:r>
              <a:rPr lang="en-US" dirty="0" smtClean="0"/>
              <a:t>Can we learn rules corresponding to network? </a:t>
            </a:r>
          </a:p>
          <a:p>
            <a:r>
              <a:rPr lang="en-US" dirty="0" smtClean="0"/>
              <a:t>Input background knowledge </a:t>
            </a:r>
            <a:br>
              <a:rPr lang="en-US" dirty="0" smtClean="0"/>
            </a:br>
            <a:r>
              <a:rPr lang="en-US" dirty="0" smtClean="0"/>
              <a:t>Predefined structure, weights </a:t>
            </a:r>
          </a:p>
          <a:p>
            <a:r>
              <a:rPr lang="en-US" dirty="0" smtClean="0"/>
              <a:t>Computational complexity </a:t>
            </a:r>
            <a:br>
              <a:rPr lang="en-US" dirty="0" smtClean="0"/>
            </a:br>
            <a:r>
              <a:rPr lang="en-US" dirty="0" smtClean="0"/>
              <a:t>Blum and </a:t>
            </a:r>
            <a:r>
              <a:rPr lang="en-US" dirty="0" err="1" smtClean="0"/>
              <a:t>Rivest</a:t>
            </a:r>
            <a:r>
              <a:rPr lang="en-US" dirty="0" smtClean="0"/>
              <a:t> in 1992 proved that training even a three-node network is NP Complete </a:t>
            </a:r>
          </a:p>
          <a:p>
            <a:r>
              <a:rPr lang="en-US" dirty="0" smtClean="0"/>
              <a:t>Inductive bias is smooth interpolation between data points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solidFill>
                  <a:srgbClr val="FF0000"/>
                </a:solidFill>
              </a:rPr>
              <a:t>Extending the Idea of Linear </a:t>
            </a:r>
            <a:r>
              <a:rPr lang="en-US" dirty="0" err="1" smtClean="0">
                <a:solidFill>
                  <a:srgbClr val="FF0000"/>
                </a:solidFill>
              </a:rPr>
              <a:t>Separability</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r>
              <a:rPr lang="en-US" dirty="0" smtClean="0"/>
              <a:t>No plane separates examples on the left</a:t>
            </a:r>
          </a:p>
          <a:p>
            <a:pPr>
              <a:buNone/>
            </a:pPr>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r>
              <a:rPr lang="en-US" dirty="0" smtClean="0"/>
              <a:t>We can, however, map the figures onto three </a:t>
            </a:r>
            <a:r>
              <a:rPr lang="en-US" i="1" dirty="0" smtClean="0"/>
              <a:t>new</a:t>
            </a:r>
            <a:r>
              <a:rPr lang="en-US" dirty="0" smtClean="0"/>
              <a:t> features </a:t>
            </a:r>
            <a:br>
              <a:rPr lang="en-US" dirty="0" smtClean="0"/>
            </a:br>
            <a:endParaRPr lang="en-US" dirty="0" smtClean="0"/>
          </a:p>
          <a:p>
            <a:pPr>
              <a:buNone/>
            </a:pPr>
            <a:endParaRPr lang="en-US" dirty="0" smtClean="0"/>
          </a:p>
          <a:p>
            <a:r>
              <a:rPr lang="en-US" dirty="0" smtClean="0"/>
              <a:t>and the data in the new space is separable as shown on the right. </a:t>
            </a:r>
          </a:p>
          <a:p>
            <a:r>
              <a:rPr lang="en-US" dirty="0" smtClean="0"/>
              <a:t>We can search for such mappings that leave maximal margins between classes. This is learning using support vector machines . </a:t>
            </a:r>
          </a:p>
          <a:p>
            <a:endParaRPr lang="en-US" dirty="0"/>
          </a:p>
        </p:txBody>
      </p:sp>
      <p:pic>
        <p:nvPicPr>
          <p:cNvPr id="10957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5181600"/>
            <a:ext cx="4060677" cy="538162"/>
          </a:xfrm>
          <a:prstGeom prst="rect">
            <a:avLst/>
          </a:prstGeom>
          <a:noFill/>
          <a:ln w="9525">
            <a:noFill/>
            <a:miter lim="800000"/>
            <a:headEnd/>
            <a:tailEnd/>
          </a:ln>
          <a:effectLst/>
        </p:spPr>
      </p:pic>
      <p:pic>
        <p:nvPicPr>
          <p:cNvPr id="109571" name="Picture 3"/>
          <p:cNvPicPr>
            <a:picLocks noChangeAspect="1" noChangeArrowheads="1"/>
          </p:cNvPicPr>
          <p:nvPr/>
        </p:nvPicPr>
        <p:blipFill>
          <a:blip r:embed="rId3" cstate="print"/>
          <a:srcRect/>
          <a:stretch>
            <a:fillRect/>
          </a:stretch>
        </p:blipFill>
        <p:spPr bwMode="auto">
          <a:xfrm>
            <a:off x="1371600" y="1600200"/>
            <a:ext cx="6448425" cy="328345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Reinforcement Learning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Learn action selection for probabilistic applications </a:t>
            </a:r>
          </a:p>
          <a:p>
            <a:pPr lvl="1"/>
            <a:r>
              <a:rPr lang="en-US" dirty="0" smtClean="0"/>
              <a:t>Robot learning to dock on battery charger </a:t>
            </a:r>
          </a:p>
          <a:p>
            <a:pPr lvl="1"/>
            <a:r>
              <a:rPr lang="en-US" dirty="0" smtClean="0"/>
              <a:t>Learning to choose actions to optimize factory output </a:t>
            </a:r>
          </a:p>
          <a:p>
            <a:pPr lvl="1"/>
            <a:r>
              <a:rPr lang="en-US" dirty="0" smtClean="0"/>
              <a:t>Learning to play Backgammon </a:t>
            </a:r>
          </a:p>
          <a:p>
            <a:r>
              <a:rPr lang="en-US" dirty="0" smtClean="0"/>
              <a:t>Note several problem characteristics: </a:t>
            </a:r>
          </a:p>
          <a:p>
            <a:pPr lvl="1"/>
            <a:r>
              <a:rPr lang="en-US" dirty="0" smtClean="0"/>
              <a:t>Delayed reward </a:t>
            </a:r>
          </a:p>
          <a:p>
            <a:pPr lvl="1"/>
            <a:r>
              <a:rPr lang="en-US" dirty="0" smtClean="0"/>
              <a:t>Opportunity for active exploration </a:t>
            </a:r>
          </a:p>
          <a:p>
            <a:pPr lvl="1"/>
            <a:r>
              <a:rPr lang="en-US" dirty="0" smtClean="0"/>
              <a:t>Possibility that state only partially observable </a:t>
            </a:r>
          </a:p>
          <a:p>
            <a:pPr lvl="1"/>
            <a:r>
              <a:rPr lang="en-US" dirty="0" smtClean="0"/>
              <a:t>Possible need to learn multiple tasks with same sensors/effectors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3600" dirty="0" smtClean="0">
                <a:solidFill>
                  <a:srgbClr val="FF0000"/>
                </a:solidFill>
              </a:rPr>
              <a:t>Supervised Learning Algorithm – Naïve </a:t>
            </a:r>
            <a:r>
              <a:rPr lang="en-US" sz="3600" dirty="0" err="1" smtClean="0">
                <a:solidFill>
                  <a:srgbClr val="FF0000"/>
                </a:solidFill>
              </a:rPr>
              <a:t>Bayes</a:t>
            </a:r>
            <a:endParaRPr lang="en-US" sz="3600" dirty="0">
              <a:solidFill>
                <a:srgbClr val="FF0000"/>
              </a:solidFill>
            </a:endParaRPr>
          </a:p>
        </p:txBody>
      </p:sp>
      <p:sp>
        <p:nvSpPr>
          <p:cNvPr id="3" name="Content Placeholder 2"/>
          <p:cNvSpPr>
            <a:spLocks noGrp="1"/>
          </p:cNvSpPr>
          <p:nvPr>
            <p:ph idx="1"/>
          </p:nvPr>
        </p:nvSpPr>
        <p:spPr>
          <a:xfrm>
            <a:off x="0" y="1600200"/>
            <a:ext cx="9144000" cy="4525963"/>
          </a:xfrm>
        </p:spPr>
        <p:txBody>
          <a:bodyPr/>
          <a:lstStyle/>
          <a:p>
            <a:pPr marL="514350" indent="-514350">
              <a:buFont typeface="+mj-lt"/>
              <a:buAutoNum type="arabicPeriod"/>
            </a:pPr>
            <a:r>
              <a:rPr lang="en-US" sz="2400" dirty="0" smtClean="0"/>
              <a:t>For each hypothesis        , calculate the posterior probability</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sz="2400" dirty="0" smtClean="0"/>
              <a:t>Output the hypothesis </a:t>
            </a:r>
            <a:r>
              <a:rPr lang="en-US" sz="2400" dirty="0" err="1" smtClean="0"/>
              <a:t>h</a:t>
            </a:r>
            <a:r>
              <a:rPr lang="en-US" sz="2400" baseline="-25000" dirty="0" err="1" smtClean="0"/>
              <a:t>MAP</a:t>
            </a:r>
            <a:r>
              <a:rPr lang="en-US" sz="2400" dirty="0" smtClean="0"/>
              <a:t> (maximum a posteriori hypothesis)</a:t>
            </a:r>
          </a:p>
          <a:p>
            <a:pPr marL="514350" indent="-514350">
              <a:buNone/>
            </a:pPr>
            <a:r>
              <a:rPr lang="en-US" sz="2400" dirty="0" smtClean="0"/>
              <a:t>	with the highest posterior probability</a:t>
            </a:r>
            <a:endParaRPr lang="en-US" sz="24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 name="Object 1"/>
          <p:cNvGraphicFramePr>
            <a:graphicFrameLocks noChangeAspect="1"/>
          </p:cNvGraphicFramePr>
          <p:nvPr/>
        </p:nvGraphicFramePr>
        <p:xfrm>
          <a:off x="3052011" y="1676399"/>
          <a:ext cx="681789" cy="294409"/>
        </p:xfrm>
        <a:graphic>
          <a:graphicData uri="http://schemas.openxmlformats.org/presentationml/2006/ole">
            <p:oleObj spid="_x0000_s4097" name="Equation" r:id="rId3" imgW="418918" imgH="177723" progId="Equation.3">
              <p:embed/>
            </p:oleObj>
          </a:graphicData>
        </a:graphic>
      </p:graphicFrame>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9" name="Object 3"/>
          <p:cNvGraphicFramePr>
            <a:graphicFrameLocks noChangeAspect="1"/>
          </p:cNvGraphicFramePr>
          <p:nvPr/>
        </p:nvGraphicFramePr>
        <p:xfrm>
          <a:off x="2514600" y="2438400"/>
          <a:ext cx="2493818" cy="685800"/>
        </p:xfrm>
        <a:graphic>
          <a:graphicData uri="http://schemas.openxmlformats.org/presentationml/2006/ole">
            <p:oleObj spid="_x0000_s4099" name="Equation" r:id="rId4" imgW="1524000" imgH="419100" progId="Equation.3">
              <p:embed/>
            </p:oleObj>
          </a:graphicData>
        </a:graphic>
      </p:graphicFrame>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01" name="Object 5"/>
          <p:cNvGraphicFramePr>
            <a:graphicFrameLocks noChangeAspect="1"/>
          </p:cNvGraphicFramePr>
          <p:nvPr/>
        </p:nvGraphicFramePr>
        <p:xfrm>
          <a:off x="2438400" y="4953000"/>
          <a:ext cx="3352800" cy="449537"/>
        </p:xfrm>
        <a:graphic>
          <a:graphicData uri="http://schemas.openxmlformats.org/presentationml/2006/ole">
            <p:oleObj spid="_x0000_s4101" name="Equation" r:id="rId5" imgW="1701800" imgH="228600" progId="Equation.3">
              <p:embed/>
            </p:oleObj>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Reinforcement Learning</a:t>
            </a:r>
            <a:endParaRPr lang="en-US" dirty="0">
              <a:solidFill>
                <a:srgbClr val="FF0000"/>
              </a:solidFill>
            </a:endParaRPr>
          </a:p>
        </p:txBody>
      </p:sp>
      <p:sp>
        <p:nvSpPr>
          <p:cNvPr id="3" name="Content Placeholder 2"/>
          <p:cNvSpPr>
            <a:spLocks noGrp="1"/>
          </p:cNvSpPr>
          <p:nvPr>
            <p:ph idx="1"/>
          </p:nvPr>
        </p:nvSpPr>
        <p:spPr>
          <a:xfrm>
            <a:off x="457200" y="1600200"/>
            <a:ext cx="8686800" cy="5257800"/>
          </a:xfrm>
        </p:spPr>
        <p:txBody>
          <a:bodyPr>
            <a:normAutofit fontScale="85000" lnSpcReduction="10000"/>
          </a:bodyPr>
          <a:lstStyle/>
          <a:p>
            <a:r>
              <a:rPr lang="en-US" dirty="0" smtClean="0"/>
              <a:t>Learning an optimal strategy for maximizing future reward </a:t>
            </a:r>
          </a:p>
          <a:p>
            <a:r>
              <a:rPr lang="en-US" dirty="0" smtClean="0"/>
              <a:t>Agent has little prior knowledge and no immediate feedback </a:t>
            </a:r>
          </a:p>
          <a:p>
            <a:r>
              <a:rPr lang="en-US" dirty="0" smtClean="0"/>
              <a:t>Action credit assignment difficult when only future reward </a:t>
            </a:r>
          </a:p>
          <a:p>
            <a:r>
              <a:rPr lang="en-US" dirty="0" smtClean="0"/>
              <a:t>Two basic agent designs </a:t>
            </a:r>
          </a:p>
          <a:p>
            <a:pPr lvl="1"/>
            <a:r>
              <a:rPr lang="en-US" dirty="0" smtClean="0"/>
              <a:t>Agent learns utility function U(s) on states </a:t>
            </a:r>
          </a:p>
          <a:p>
            <a:pPr lvl="2"/>
            <a:r>
              <a:rPr lang="en-US" dirty="0" smtClean="0"/>
              <a:t>Used to select actions maximizing expected utility </a:t>
            </a:r>
          </a:p>
          <a:p>
            <a:pPr lvl="2"/>
            <a:r>
              <a:rPr lang="en-US" dirty="0" smtClean="0"/>
              <a:t>Requires a model of action outcomes (T(</a:t>
            </a:r>
            <a:r>
              <a:rPr lang="en-US" dirty="0" err="1" smtClean="0"/>
              <a:t>s,a,s</a:t>
            </a:r>
            <a:r>
              <a:rPr lang="en-US" dirty="0" smtClean="0"/>
              <a:t>')) </a:t>
            </a:r>
          </a:p>
          <a:p>
            <a:pPr lvl="1"/>
            <a:r>
              <a:rPr lang="en-US" dirty="0" smtClean="0"/>
              <a:t>Agent learns action-value function </a:t>
            </a:r>
          </a:p>
          <a:p>
            <a:pPr lvl="2"/>
            <a:r>
              <a:rPr lang="en-US" dirty="0" smtClean="0"/>
              <a:t>Gives expected utility Q(</a:t>
            </a:r>
            <a:r>
              <a:rPr lang="en-US" dirty="0" err="1" smtClean="0"/>
              <a:t>s,a</a:t>
            </a:r>
            <a:r>
              <a:rPr lang="en-US" dirty="0" smtClean="0"/>
              <a:t>) of action a in state s </a:t>
            </a:r>
          </a:p>
          <a:p>
            <a:pPr lvl="2"/>
            <a:r>
              <a:rPr lang="en-US" dirty="0" smtClean="0"/>
              <a:t>Q-learning  Q(</a:t>
            </a:r>
            <a:r>
              <a:rPr lang="en-US" dirty="0" err="1" smtClean="0"/>
              <a:t>s,a</a:t>
            </a:r>
            <a:r>
              <a:rPr lang="en-US" dirty="0" smtClean="0"/>
              <a:t>)</a:t>
            </a:r>
          </a:p>
          <a:p>
            <a:pPr lvl="2"/>
            <a:r>
              <a:rPr lang="en-US" dirty="0" smtClean="0"/>
              <a:t>No action outcome model, but cannot look ahead </a:t>
            </a:r>
          </a:p>
          <a:p>
            <a:r>
              <a:rPr lang="en-US" dirty="0" smtClean="0"/>
              <a:t>Can handle deterministic or probabilistic state transitions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solidFill>
                  <a:srgbClr val="FF0000"/>
                </a:solidFill>
              </a:rPr>
              <a:t>Passive Learning in a Known Environment</a:t>
            </a:r>
            <a:endParaRPr lang="en-US" dirty="0">
              <a:solidFill>
                <a:srgbClr val="FF0000"/>
              </a:solidFill>
            </a:endParaRPr>
          </a:p>
        </p:txBody>
      </p:sp>
      <p:sp>
        <p:nvSpPr>
          <p:cNvPr id="3" name="Content Placeholder 2"/>
          <p:cNvSpPr>
            <a:spLocks noGrp="1"/>
          </p:cNvSpPr>
          <p:nvPr>
            <p:ph idx="1"/>
          </p:nvPr>
        </p:nvSpPr>
        <p:spPr>
          <a:xfrm>
            <a:off x="457200" y="4495800"/>
            <a:ext cx="8229600" cy="2362200"/>
          </a:xfrm>
        </p:spPr>
        <p:txBody>
          <a:bodyPr>
            <a:normAutofit fontScale="62500" lnSpcReduction="20000"/>
          </a:bodyPr>
          <a:lstStyle/>
          <a:p>
            <a:r>
              <a:rPr lang="en-US" dirty="0" smtClean="0"/>
              <a:t>P(intended move) = 0.8, P(right angles to intended move) = 0.1 </a:t>
            </a:r>
          </a:p>
          <a:p>
            <a:r>
              <a:rPr lang="en-US" dirty="0" smtClean="0"/>
              <a:t>Rewards at terminal states are +1 and -1, other states have reward of -0.04 </a:t>
            </a:r>
          </a:p>
          <a:p>
            <a:r>
              <a:rPr lang="en-US" dirty="0" smtClean="0"/>
              <a:t>From our start position the recommended sequence is [Up, Up, Right, Right, Right]. This reaches the goal with probability 0.8</a:t>
            </a:r>
            <a:r>
              <a:rPr lang="en-US" baseline="30000" dirty="0" smtClean="0"/>
              <a:t>5</a:t>
            </a:r>
            <a:r>
              <a:rPr lang="en-US" dirty="0" smtClean="0"/>
              <a:t> = 0.32768. </a:t>
            </a:r>
          </a:p>
          <a:p>
            <a:r>
              <a:rPr lang="en-US" dirty="0" smtClean="0"/>
              <a:t>Transitions between states are probabilistic, and are represented as a Markov Decision Process. </a:t>
            </a:r>
          </a:p>
          <a:p>
            <a:endParaRPr lang="en-US" dirty="0"/>
          </a:p>
        </p:txBody>
      </p:sp>
      <p:pic>
        <p:nvPicPr>
          <p:cNvPr id="110594" name="Picture 2"/>
          <p:cNvPicPr>
            <a:picLocks noChangeAspect="1" noChangeArrowheads="1"/>
          </p:cNvPicPr>
          <p:nvPr/>
        </p:nvPicPr>
        <p:blipFill>
          <a:blip r:embed="rId2" cstate="print"/>
          <a:srcRect/>
          <a:stretch>
            <a:fillRect/>
          </a:stretch>
        </p:blipFill>
        <p:spPr bwMode="auto">
          <a:xfrm>
            <a:off x="381000" y="1281545"/>
            <a:ext cx="8229600" cy="2852305"/>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Markov Decision Processes</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Assume </a:t>
            </a:r>
          </a:p>
          <a:p>
            <a:pPr lvl="1"/>
            <a:r>
              <a:rPr lang="en-US" dirty="0" smtClean="0"/>
              <a:t>Finite set of states S (with initial state S</a:t>
            </a:r>
            <a:r>
              <a:rPr lang="en-US" baseline="-25000" dirty="0" smtClean="0"/>
              <a:t>0</a:t>
            </a:r>
            <a:r>
              <a:rPr lang="en-US" dirty="0" smtClean="0"/>
              <a:t>) </a:t>
            </a:r>
          </a:p>
          <a:p>
            <a:r>
              <a:rPr lang="en-US" dirty="0" smtClean="0"/>
              <a:t>Set of actions A</a:t>
            </a:r>
          </a:p>
          <a:p>
            <a:r>
              <a:rPr lang="en-US" dirty="0" smtClean="0"/>
              <a:t>Transition model T(</a:t>
            </a:r>
            <a:r>
              <a:rPr lang="en-US" dirty="0" err="1" smtClean="0"/>
              <a:t>s,a,s</a:t>
            </a:r>
            <a:r>
              <a:rPr lang="en-US" dirty="0" smtClean="0"/>
              <a:t>'), which can be probabilistic </a:t>
            </a:r>
          </a:p>
          <a:p>
            <a:r>
              <a:rPr lang="en-US" dirty="0" smtClean="0"/>
              <a:t>At each discrete time agent observes state s in S and chooses action a in A</a:t>
            </a:r>
          </a:p>
          <a:p>
            <a:r>
              <a:rPr lang="en-US" dirty="0" smtClean="0"/>
              <a:t>then receives immediate reward R(s)</a:t>
            </a:r>
          </a:p>
          <a:p>
            <a:r>
              <a:rPr lang="en-US" dirty="0" smtClean="0"/>
              <a:t>and state changes to a’</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Markov assumption: Resulting state s’ depends only on current state s    (or a finite history of previous states) and action a</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Solution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Desirability of moving to a given state s is expressed by a utility value </a:t>
            </a:r>
          </a:p>
          <a:p>
            <a:r>
              <a:rPr lang="en-US" dirty="0" smtClean="0"/>
              <a:t>Utility is not the reward, but an estimate of the award that can be accrued from that state </a:t>
            </a:r>
          </a:p>
          <a:p>
            <a:r>
              <a:rPr lang="en-US" dirty="0" smtClean="0"/>
              <a:t>The policy    specifies what the agent should do for every reachable state. </a:t>
            </a:r>
          </a:p>
          <a:p>
            <a:r>
              <a:rPr lang="en-US" dirty="0" smtClean="0"/>
              <a:t>An </a:t>
            </a:r>
            <a:r>
              <a:rPr lang="en-US" b="1" dirty="0" smtClean="0"/>
              <a:t>optimal</a:t>
            </a:r>
            <a:r>
              <a:rPr lang="en-US" dirty="0" smtClean="0"/>
              <a:t> policy,   *, is a policy that selects moves with the highest expected utility . </a:t>
            </a:r>
          </a:p>
          <a:p>
            <a:endParaRPr lang="en-US" dirty="0"/>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1617" name="Object 1"/>
          <p:cNvGraphicFramePr>
            <a:graphicFrameLocks noChangeAspect="1"/>
          </p:cNvGraphicFramePr>
          <p:nvPr/>
        </p:nvGraphicFramePr>
        <p:xfrm>
          <a:off x="3886200" y="5029200"/>
          <a:ext cx="304800" cy="304800"/>
        </p:xfrm>
        <a:graphic>
          <a:graphicData uri="http://schemas.openxmlformats.org/presentationml/2006/ole">
            <p:oleObj spid="_x0000_s111617" name="Equation" r:id="rId3" imgW="139700" imgH="139700" progId="Equation.3">
              <p:embed/>
            </p:oleObj>
          </a:graphicData>
        </a:graphic>
      </p:graphicFrame>
      <p:graphicFrame>
        <p:nvGraphicFramePr>
          <p:cNvPr id="6" name="Object 1"/>
          <p:cNvGraphicFramePr>
            <a:graphicFrameLocks noChangeAspect="1"/>
          </p:cNvGraphicFramePr>
          <p:nvPr/>
        </p:nvGraphicFramePr>
        <p:xfrm>
          <a:off x="2590800" y="3886200"/>
          <a:ext cx="304800" cy="304800"/>
        </p:xfrm>
        <a:graphic>
          <a:graphicData uri="http://schemas.openxmlformats.org/presentationml/2006/ole">
            <p:oleObj spid="_x0000_s111619" name="Equation" r:id="rId4" imgW="139700" imgH="139700" progId="Equation.3">
              <p:embed/>
            </p:oleObj>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Policy</a:t>
            </a:r>
            <a:endParaRPr lang="en-US" dirty="0">
              <a:solidFill>
                <a:srgbClr val="FF0000"/>
              </a:solidFill>
            </a:endParaRPr>
          </a:p>
        </p:txBody>
      </p:sp>
      <p:sp>
        <p:nvSpPr>
          <p:cNvPr id="3" name="Content Placeholder 2"/>
          <p:cNvSpPr>
            <a:spLocks noGrp="1"/>
          </p:cNvSpPr>
          <p:nvPr>
            <p:ph idx="1"/>
          </p:nvPr>
        </p:nvSpPr>
        <p:spPr>
          <a:xfrm>
            <a:off x="457200" y="1600201"/>
            <a:ext cx="8229600" cy="838199"/>
          </a:xfrm>
        </p:spPr>
        <p:txBody>
          <a:bodyPr>
            <a:normAutofit fontScale="92500" lnSpcReduction="20000"/>
          </a:bodyPr>
          <a:lstStyle/>
          <a:p>
            <a:r>
              <a:rPr lang="en-US" dirty="0" smtClean="0"/>
              <a:t>Here is the optimal policy for our example environment. </a:t>
            </a:r>
            <a:endParaRPr lang="en-US" dirty="0"/>
          </a:p>
        </p:txBody>
      </p:sp>
      <p:pic>
        <p:nvPicPr>
          <p:cNvPr id="117762" name="Picture 2"/>
          <p:cNvPicPr>
            <a:picLocks noChangeAspect="1" noChangeArrowheads="1"/>
          </p:cNvPicPr>
          <p:nvPr/>
        </p:nvPicPr>
        <p:blipFill>
          <a:blip r:embed="rId2" cstate="print"/>
          <a:srcRect/>
          <a:stretch>
            <a:fillRect/>
          </a:stretch>
        </p:blipFill>
        <p:spPr bwMode="auto">
          <a:xfrm>
            <a:off x="0" y="2819399"/>
            <a:ext cx="9101138" cy="3733801"/>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Define Utility Values</a:t>
            </a:r>
            <a:endParaRPr lang="en-US" dirty="0">
              <a:solidFill>
                <a:srgbClr val="FF0000"/>
              </a:solidFill>
            </a:endParaRPr>
          </a:p>
        </p:txBody>
      </p:sp>
      <p:sp>
        <p:nvSpPr>
          <p:cNvPr id="3" name="Content Placeholder 2"/>
          <p:cNvSpPr>
            <a:spLocks noGrp="1"/>
          </p:cNvSpPr>
          <p:nvPr>
            <p:ph idx="1"/>
          </p:nvPr>
        </p:nvSpPr>
        <p:spPr>
          <a:xfrm>
            <a:off x="0" y="1295400"/>
            <a:ext cx="9144000" cy="5562600"/>
          </a:xfrm>
        </p:spPr>
        <p:txBody>
          <a:bodyPr>
            <a:normAutofit fontScale="77500" lnSpcReduction="20000"/>
          </a:bodyPr>
          <a:lstStyle/>
          <a:p>
            <a:r>
              <a:rPr lang="en-US" dirty="0" smtClean="0"/>
              <a:t>Learn utilities U of each state, pick action that maximizes expected utility of resulting state </a:t>
            </a:r>
          </a:p>
          <a:p>
            <a:r>
              <a:rPr lang="en-US" dirty="0" smtClean="0"/>
              <a:t>Assume </a:t>
            </a:r>
            <a:r>
              <a:rPr lang="en-US" b="1" dirty="0" smtClean="0">
                <a:solidFill>
                  <a:schemeClr val="accent5"/>
                </a:solidFill>
              </a:rPr>
              <a:t>infinite horizon</a:t>
            </a:r>
            <a:r>
              <a:rPr lang="en-US" dirty="0" smtClean="0">
                <a:solidFill>
                  <a:schemeClr val="accent5"/>
                </a:solidFill>
              </a:rPr>
              <a:t> </a:t>
            </a:r>
          </a:p>
          <a:p>
            <a:pPr lvl="1"/>
            <a:r>
              <a:rPr lang="en-US" dirty="0" smtClean="0"/>
              <a:t>Agent can move an infinite number of moves in the future </a:t>
            </a:r>
          </a:p>
          <a:p>
            <a:pPr lvl="1"/>
            <a:r>
              <a:rPr lang="en-US" dirty="0" smtClean="0"/>
              <a:t>With fixed horizon of 3, agent would need to head from (3,1) directly to +1 terminal state </a:t>
            </a:r>
          </a:p>
          <a:p>
            <a:pPr lvl="1"/>
            <a:r>
              <a:rPr lang="en-US" dirty="0" smtClean="0"/>
              <a:t>Given a fixed horizon of N, U([s0, s1, .., </a:t>
            </a:r>
            <a:r>
              <a:rPr lang="en-US" dirty="0" err="1" smtClean="0"/>
              <a:t>sN+k</a:t>
            </a:r>
            <a:r>
              <a:rPr lang="en-US" dirty="0" smtClean="0"/>
              <a:t>]) = U([s0, s1, .., </a:t>
            </a:r>
            <a:r>
              <a:rPr lang="en-US" dirty="0" err="1" smtClean="0"/>
              <a:t>sN</a:t>
            </a:r>
            <a:r>
              <a:rPr lang="en-US" dirty="0" smtClean="0"/>
              <a:t>]) </a:t>
            </a:r>
          </a:p>
          <a:p>
            <a:r>
              <a:rPr lang="en-US" dirty="0" smtClean="0"/>
              <a:t>Reward is accumulated over entire sequence of states </a:t>
            </a:r>
          </a:p>
          <a:p>
            <a:pPr lvl="1"/>
            <a:r>
              <a:rPr lang="en-US" dirty="0" smtClean="0"/>
              <a:t>Additive rewards</a:t>
            </a:r>
          </a:p>
          <a:p>
            <a:pPr lvl="2"/>
            <a:r>
              <a:rPr lang="en-US" dirty="0" smtClean="0"/>
              <a:t>U</a:t>
            </a:r>
            <a:r>
              <a:rPr lang="en-US" baseline="-25000" dirty="0" smtClean="0"/>
              <a:t>h</a:t>
            </a:r>
            <a:r>
              <a:rPr lang="en-US" dirty="0" smtClean="0"/>
              <a:t>[s</a:t>
            </a:r>
            <a:r>
              <a:rPr lang="en-US" baseline="-25000" dirty="0" smtClean="0"/>
              <a:t>0</a:t>
            </a:r>
            <a:r>
              <a:rPr lang="en-US" dirty="0" smtClean="0"/>
              <a:t>, s</a:t>
            </a:r>
            <a:r>
              <a:rPr lang="en-US" baseline="-25000" dirty="0" smtClean="0"/>
              <a:t>1</a:t>
            </a:r>
            <a:r>
              <a:rPr lang="en-US" dirty="0" smtClean="0"/>
              <a:t>, s</a:t>
            </a:r>
            <a:r>
              <a:rPr lang="en-US" baseline="-25000" dirty="0" smtClean="0"/>
              <a:t>2</a:t>
            </a:r>
            <a:r>
              <a:rPr lang="en-US" dirty="0" smtClean="0"/>
              <a:t>, ..] = R(s</a:t>
            </a:r>
            <a:r>
              <a:rPr lang="en-US" baseline="-25000" dirty="0" smtClean="0"/>
              <a:t>0</a:t>
            </a:r>
            <a:r>
              <a:rPr lang="en-US" dirty="0" smtClean="0"/>
              <a:t>) + R(s</a:t>
            </a:r>
            <a:r>
              <a:rPr lang="en-US" baseline="-25000" dirty="0" smtClean="0"/>
              <a:t>1</a:t>
            </a:r>
            <a:r>
              <a:rPr lang="en-US" dirty="0" smtClean="0"/>
              <a:t>) + R(s</a:t>
            </a:r>
            <a:r>
              <a:rPr lang="en-US" baseline="-25000" dirty="0" smtClean="0"/>
              <a:t>2</a:t>
            </a:r>
            <a:r>
              <a:rPr lang="en-US" dirty="0" smtClean="0"/>
              <a:t>) + …</a:t>
            </a:r>
          </a:p>
          <a:p>
            <a:pPr lvl="2"/>
            <a:r>
              <a:rPr lang="en-US" dirty="0" smtClean="0"/>
              <a:t>This could present a problem with infinite horizon problems </a:t>
            </a:r>
          </a:p>
          <a:p>
            <a:pPr lvl="1"/>
            <a:r>
              <a:rPr lang="en-US" dirty="0" smtClean="0"/>
              <a:t>Discounted rewards:</a:t>
            </a:r>
          </a:p>
          <a:p>
            <a:pPr lvl="1"/>
            <a:r>
              <a:rPr lang="en-US" dirty="0" smtClean="0"/>
              <a:t>      is a discount factor </a:t>
            </a:r>
          </a:p>
          <a:p>
            <a:pPr lvl="1"/>
            <a:r>
              <a:rPr lang="en-US" dirty="0" smtClean="0"/>
              <a:t>If R is bounded, even for an infinite horizon a discounted reward is finite </a:t>
            </a:r>
          </a:p>
          <a:p>
            <a:pPr lvl="1"/>
            <a:r>
              <a:rPr lang="en-US" dirty="0" smtClean="0"/>
              <a:t>In the limit, R will approach </a:t>
            </a:r>
          </a:p>
          <a:p>
            <a:endParaRPr lang="en-US" dirty="0"/>
          </a:p>
        </p:txBody>
      </p:sp>
      <p:sp>
        <p:nvSpPr>
          <p:cNvPr id="118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8785" name="Object 1"/>
          <p:cNvGraphicFramePr>
            <a:graphicFrameLocks noChangeAspect="1"/>
          </p:cNvGraphicFramePr>
          <p:nvPr/>
        </p:nvGraphicFramePr>
        <p:xfrm>
          <a:off x="3276600" y="4876800"/>
          <a:ext cx="5105400" cy="426873"/>
        </p:xfrm>
        <a:graphic>
          <a:graphicData uri="http://schemas.openxmlformats.org/presentationml/2006/ole">
            <p:oleObj spid="_x0000_s118785" name="Equation" r:id="rId3" imgW="2844800" imgH="241300" progId="Equation.3">
              <p:embed/>
            </p:oleObj>
          </a:graphicData>
        </a:graphic>
      </p:graphicFrame>
      <p:sp>
        <p:nvSpPr>
          <p:cNvPr id="1187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8787" name="Object 3"/>
          <p:cNvGraphicFramePr>
            <a:graphicFrameLocks noChangeAspect="1"/>
          </p:cNvGraphicFramePr>
          <p:nvPr/>
        </p:nvGraphicFramePr>
        <p:xfrm>
          <a:off x="838200" y="5257800"/>
          <a:ext cx="243840" cy="304800"/>
        </p:xfrm>
        <a:graphic>
          <a:graphicData uri="http://schemas.openxmlformats.org/presentationml/2006/ole">
            <p:oleObj spid="_x0000_s118787" name="Equation" r:id="rId4" imgW="126780" imgH="164814" progId="Equation.3">
              <p:embed/>
            </p:oleObj>
          </a:graphicData>
        </a:graphic>
      </p:graphicFrame>
      <p:sp>
        <p:nvSpPr>
          <p:cNvPr id="1187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8789" name="Object 5"/>
          <p:cNvGraphicFramePr>
            <a:graphicFrameLocks noChangeAspect="1"/>
          </p:cNvGraphicFramePr>
          <p:nvPr/>
        </p:nvGraphicFramePr>
        <p:xfrm>
          <a:off x="4038600" y="5867400"/>
          <a:ext cx="563880" cy="685800"/>
        </p:xfrm>
        <a:graphic>
          <a:graphicData uri="http://schemas.openxmlformats.org/presentationml/2006/ole">
            <p:oleObj spid="_x0000_s118789" name="Equation" r:id="rId5" imgW="355446" imgH="431613" progId="Equation.3">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Calculate Utility Values</a:t>
            </a:r>
            <a:endParaRPr lang="en-US" dirty="0">
              <a:solidFill>
                <a:srgbClr val="FF0000"/>
              </a:solidFill>
            </a:endParaRPr>
          </a:p>
        </p:txBody>
      </p:sp>
      <p:sp>
        <p:nvSpPr>
          <p:cNvPr id="3" name="Content Placeholder 2"/>
          <p:cNvSpPr>
            <a:spLocks noGrp="1"/>
          </p:cNvSpPr>
          <p:nvPr>
            <p:ph idx="1"/>
          </p:nvPr>
        </p:nvSpPr>
        <p:spPr>
          <a:xfrm>
            <a:off x="457200" y="1600200"/>
            <a:ext cx="8686800" cy="5257800"/>
          </a:xfrm>
        </p:spPr>
        <p:txBody>
          <a:bodyPr>
            <a:normAutofit fontScale="70000" lnSpcReduction="20000"/>
          </a:bodyPr>
          <a:lstStyle/>
          <a:p>
            <a:r>
              <a:rPr lang="en-US" dirty="0" smtClean="0"/>
              <a:t>We will define the utility of a state in terms of the utility of the state sequences that start from the state. </a:t>
            </a:r>
          </a:p>
          <a:p>
            <a:r>
              <a:rPr lang="en-US" dirty="0" smtClean="0"/>
              <a:t>The utility of state using policy is the expected discounted reward for sequence with t steps starting in s</a:t>
            </a:r>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Here are utilities for our navigation problem with   =1 and R(s) = -.04 for </a:t>
            </a:r>
            <a:r>
              <a:rPr lang="en-US" dirty="0" err="1" smtClean="0"/>
              <a:t>nonterminal</a:t>
            </a:r>
            <a:r>
              <a:rPr lang="en-US" dirty="0" smtClean="0"/>
              <a:t> states. </a:t>
            </a:r>
          </a:p>
          <a:p>
            <a:endParaRPr lang="en-US" dirty="0"/>
          </a:p>
        </p:txBody>
      </p:sp>
      <p:graphicFrame>
        <p:nvGraphicFramePr>
          <p:cNvPr id="119811" name="Object 3"/>
          <p:cNvGraphicFramePr>
            <a:graphicFrameLocks noChangeAspect="1"/>
          </p:cNvGraphicFramePr>
          <p:nvPr/>
        </p:nvGraphicFramePr>
        <p:xfrm>
          <a:off x="6461125" y="6172200"/>
          <a:ext cx="244475" cy="304800"/>
        </p:xfrm>
        <a:graphic>
          <a:graphicData uri="http://schemas.openxmlformats.org/presentationml/2006/ole">
            <p:oleObj spid="_x0000_s119811" name="Equation" r:id="rId3" imgW="126780" imgH="164814" progId="Equation.3">
              <p:embed/>
            </p:oleObj>
          </a:graphicData>
        </a:graphic>
      </p:graphicFrame>
      <p:pic>
        <p:nvPicPr>
          <p:cNvPr id="11981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76800" y="2438400"/>
            <a:ext cx="4081462" cy="479318"/>
          </a:xfrm>
          <a:prstGeom prst="rect">
            <a:avLst/>
          </a:prstGeom>
          <a:noFill/>
          <a:ln w="9525">
            <a:noFill/>
            <a:miter lim="800000"/>
            <a:headEnd/>
            <a:tailEnd/>
          </a:ln>
          <a:effectLst/>
        </p:spPr>
      </p:pic>
      <p:pic>
        <p:nvPicPr>
          <p:cNvPr id="119813" name="Picture 5"/>
          <p:cNvPicPr>
            <a:picLocks noChangeAspect="1" noChangeArrowheads="1"/>
          </p:cNvPicPr>
          <p:nvPr/>
        </p:nvPicPr>
        <p:blipFill>
          <a:blip r:embed="rId5" cstate="print"/>
          <a:srcRect/>
          <a:stretch>
            <a:fillRect/>
          </a:stretch>
        </p:blipFill>
        <p:spPr bwMode="auto">
          <a:xfrm>
            <a:off x="2514600" y="3124200"/>
            <a:ext cx="3529013" cy="2717746"/>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Calculate Utility Values</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When selecting an action, the agent choose an action that maximizes the </a:t>
            </a:r>
            <a:r>
              <a:rPr lang="en-US" dirty="0" smtClean="0">
                <a:solidFill>
                  <a:schemeClr val="accent5"/>
                </a:solidFill>
              </a:rPr>
              <a:t>Expected Utility </a:t>
            </a:r>
            <a:r>
              <a:rPr lang="en-US" dirty="0" smtClean="0"/>
              <a:t>of the resulting state </a:t>
            </a:r>
            <a:br>
              <a:rPr lang="en-US" dirty="0" smtClean="0"/>
            </a:br>
            <a:endParaRPr lang="en-US" dirty="0" smtClean="0"/>
          </a:p>
          <a:p>
            <a:pPr>
              <a:buNone/>
            </a:pPr>
            <a:endParaRPr lang="en-US" dirty="0" smtClean="0"/>
          </a:p>
          <a:p>
            <a:pPr>
              <a:buNone/>
            </a:pPr>
            <a:r>
              <a:rPr lang="en-US" dirty="0" smtClean="0"/>
              <a:t/>
            </a:r>
            <a:br>
              <a:rPr lang="en-US" dirty="0" smtClean="0"/>
            </a:br>
            <a:endParaRPr lang="en-US" dirty="0" smtClean="0"/>
          </a:p>
          <a:p>
            <a:r>
              <a:rPr lang="en-US" dirty="0" smtClean="0"/>
              <a:t>Because we define utility in terms of immediate reward and (discounted) expected utility of sequences from a state, we can define goodness now as </a:t>
            </a:r>
            <a:br>
              <a:rPr lang="en-US" dirty="0" smtClean="0"/>
            </a:br>
            <a:endParaRPr lang="en-US" dirty="0" smtClean="0"/>
          </a:p>
          <a:p>
            <a:pPr>
              <a:buNone/>
            </a:pPr>
            <a:endParaRPr lang="en-US" dirty="0" smtClean="0"/>
          </a:p>
          <a:p>
            <a:pPr>
              <a:buNone/>
            </a:pPr>
            <a:r>
              <a:rPr lang="en-US" dirty="0" smtClean="0"/>
              <a:t/>
            </a:r>
            <a:br>
              <a:rPr lang="en-US" dirty="0" smtClean="0"/>
            </a:br>
            <a:endParaRPr lang="en-US" dirty="0" smtClean="0"/>
          </a:p>
          <a:p>
            <a:r>
              <a:rPr lang="en-US" dirty="0" smtClean="0"/>
              <a:t>This is the </a:t>
            </a:r>
            <a:r>
              <a:rPr lang="en-US" dirty="0" smtClean="0">
                <a:solidFill>
                  <a:schemeClr val="accent5"/>
                </a:solidFill>
              </a:rPr>
              <a:t>Bellman equation </a:t>
            </a:r>
          </a:p>
          <a:p>
            <a:endParaRPr lang="en-US" dirty="0"/>
          </a:p>
        </p:txBody>
      </p:sp>
      <p:pic>
        <p:nvPicPr>
          <p:cNvPr id="12083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133600"/>
            <a:ext cx="5659586" cy="614363"/>
          </a:xfrm>
          <a:prstGeom prst="rect">
            <a:avLst/>
          </a:prstGeom>
          <a:noFill/>
          <a:ln w="9525">
            <a:noFill/>
            <a:miter lim="800000"/>
            <a:headEnd/>
            <a:tailEnd/>
          </a:ln>
          <a:effectLst/>
        </p:spPr>
      </p:pic>
      <p:pic>
        <p:nvPicPr>
          <p:cNvPr id="1208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7400" y="4343400"/>
            <a:ext cx="5234858" cy="538163"/>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Value Iteration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Calculate Bellman equation values incrementally </a:t>
            </a:r>
          </a:p>
          <a:p>
            <a:endParaRPr lang="en-US" dirty="0" smtClean="0"/>
          </a:p>
          <a:p>
            <a:endParaRPr lang="en-US" dirty="0" smtClean="0"/>
          </a:p>
          <a:p>
            <a:endParaRPr lang="en-US" dirty="0" smtClean="0"/>
          </a:p>
          <a:p>
            <a:pPr lvl="1"/>
            <a:r>
              <a:rPr lang="en-US" dirty="0" smtClean="0"/>
              <a:t>Iterate until minimal changes </a:t>
            </a:r>
          </a:p>
          <a:p>
            <a:pPr lvl="1"/>
            <a:r>
              <a:rPr lang="en-US" dirty="0" smtClean="0"/>
              <a:t>Guaranteed to reach an equilibrium </a:t>
            </a:r>
          </a:p>
          <a:p>
            <a:endParaRPr lang="en-US" dirty="0"/>
          </a:p>
        </p:txBody>
      </p:sp>
      <p:pic>
        <p:nvPicPr>
          <p:cNvPr id="12185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200400"/>
            <a:ext cx="7543800" cy="779666"/>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pic>
        <p:nvPicPr>
          <p:cNvPr id="122883" name="Picture 3"/>
          <p:cNvPicPr>
            <a:picLocks noChangeAspect="1" noChangeArrowheads="1"/>
          </p:cNvPicPr>
          <p:nvPr/>
        </p:nvPicPr>
        <p:blipFill>
          <a:blip r:embed="rId2" cstate="print"/>
          <a:srcRect/>
          <a:stretch>
            <a:fillRect/>
          </a:stretch>
        </p:blipFill>
        <p:spPr bwMode="auto">
          <a:xfrm>
            <a:off x="2743200" y="2471737"/>
            <a:ext cx="3668928" cy="282549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1996</TotalTime>
  <Words>4974</Words>
  <Application>Microsoft Office PowerPoint</Application>
  <PresentationFormat>On-screen Show (4:3)</PresentationFormat>
  <Paragraphs>1425</Paragraphs>
  <Slides>111</Slides>
  <Notes>1</Notes>
  <HiddenSlides>1</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CptS 440 / 540 Artificial Intelligence</vt:lpstr>
      <vt:lpstr>Machine Learning</vt:lpstr>
      <vt:lpstr>Definitions</vt:lpstr>
      <vt:lpstr>A General Model of Learning Agents</vt:lpstr>
      <vt:lpstr>The Learning Problem</vt:lpstr>
      <vt:lpstr>Categories of Learning</vt:lpstr>
      <vt:lpstr>Learning From Examples</vt:lpstr>
      <vt:lpstr>Learning From Examples</vt:lpstr>
      <vt:lpstr>Supervised Learning Algorithm – Naïve Bayes</vt:lpstr>
      <vt:lpstr>NBC Definition</vt:lpstr>
      <vt:lpstr>NB Assumption</vt:lpstr>
      <vt:lpstr>Using NBC</vt:lpstr>
      <vt:lpstr>PlayTennis Training Examples</vt:lpstr>
      <vt:lpstr>PlayTennis Example</vt:lpstr>
      <vt:lpstr>NBC Subtleties</vt:lpstr>
      <vt:lpstr>NBC For Text Classification</vt:lpstr>
      <vt:lpstr>Prediction Problems</vt:lpstr>
      <vt:lpstr>Prediction Problems</vt:lpstr>
      <vt:lpstr>Prediction Problems</vt:lpstr>
      <vt:lpstr>Prediction Problems</vt:lpstr>
      <vt:lpstr>Identify</vt:lpstr>
      <vt:lpstr>Prediction Problems</vt:lpstr>
      <vt:lpstr>Inductive Learning Hypothesis</vt:lpstr>
      <vt:lpstr>Inductive Bias</vt:lpstr>
      <vt:lpstr>Decision Trees</vt:lpstr>
      <vt:lpstr>Decision Tree Representation</vt:lpstr>
      <vt:lpstr>When to Consider Decision Trees</vt:lpstr>
      <vt:lpstr>Inducing Decision Trees</vt:lpstr>
      <vt:lpstr>Decision Tree Learning</vt:lpstr>
      <vt:lpstr>Top-Down Induction of Decision Trees</vt:lpstr>
      <vt:lpstr>Four Cases To Consider</vt:lpstr>
      <vt:lpstr>Which Attribute Is Best?</vt:lpstr>
      <vt:lpstr>Entropy</vt:lpstr>
      <vt:lpstr>Entropy</vt:lpstr>
      <vt:lpstr>Information Content</vt:lpstr>
      <vt:lpstr>Information Theory and Decision Trees</vt:lpstr>
      <vt:lpstr>Information Gain</vt:lpstr>
      <vt:lpstr>Training Examples</vt:lpstr>
      <vt:lpstr>Selecting the Next Attribute</vt:lpstr>
      <vt:lpstr>Partially Learned Tree</vt:lpstr>
      <vt:lpstr>Danger: Overfit</vt:lpstr>
      <vt:lpstr>How Do We Prune a Decision Tree?</vt:lpstr>
      <vt:lpstr>Measure Performance of a Learning Algorithm</vt:lpstr>
      <vt:lpstr>Measure Performance of a Learning Algorithm</vt:lpstr>
      <vt:lpstr>Challenges for Decision Trees</vt:lpstr>
      <vt:lpstr>Training Examples</vt:lpstr>
      <vt:lpstr>Decision Tree</vt:lpstr>
      <vt:lpstr>Performance Measures</vt:lpstr>
      <vt:lpstr>Examples</vt:lpstr>
      <vt:lpstr>Neural Networks</vt:lpstr>
      <vt:lpstr>Power In Numbers</vt:lpstr>
      <vt:lpstr>Neuron</vt:lpstr>
      <vt:lpstr>A Simple Neural Network – The Perceptron</vt:lpstr>
      <vt:lpstr>Neuron</vt:lpstr>
      <vt:lpstr>Neural Networks Learn a Function</vt:lpstr>
      <vt:lpstr>Applications</vt:lpstr>
      <vt:lpstr>When To Consider Neural Networks</vt:lpstr>
      <vt:lpstr>Two Computation Phases</vt:lpstr>
      <vt:lpstr>Parameters That Can Affect Performance</vt:lpstr>
      <vt:lpstr>Code</vt:lpstr>
      <vt:lpstr>Learn Logical AND of x1 and x2</vt:lpstr>
      <vt:lpstr>Learn Logical AND of x1 and x2</vt:lpstr>
      <vt:lpstr>Learn Logical AND of x1 and x2</vt:lpstr>
      <vt:lpstr>Learn Logical AND of x1 and x2</vt:lpstr>
      <vt:lpstr>Learn Logical AND of x1 and x2</vt:lpstr>
      <vt:lpstr>Learn Logical AND of x1 and x2</vt:lpstr>
      <vt:lpstr>The AND Function</vt:lpstr>
      <vt:lpstr>Function Learned By Perceptron</vt:lpstr>
      <vt:lpstr>Examples</vt:lpstr>
      <vt:lpstr>Linearly Separable</vt:lpstr>
      <vt:lpstr>How Can We Learn These Functions?</vt:lpstr>
      <vt:lpstr>Multilayer Neural Networks</vt:lpstr>
      <vt:lpstr>Function Learned by MNN</vt:lpstr>
      <vt:lpstr>Learning in a Multilayer Neural Network</vt:lpstr>
      <vt:lpstr>Weight Learning Using Gradient Descent</vt:lpstr>
      <vt:lpstr>Deriving an Update Function</vt:lpstr>
      <vt:lpstr>Delta Rule</vt:lpstr>
      <vt:lpstr>Hidden-to-output Weights</vt:lpstr>
      <vt:lpstr>Next Layer</vt:lpstr>
      <vt:lpstr>Update Function</vt:lpstr>
      <vt:lpstr>Step Function</vt:lpstr>
      <vt:lpstr>Sigmoid Function</vt:lpstr>
      <vt:lpstr>Sigmoid Update formula</vt:lpstr>
      <vt:lpstr>NN Applications - NETtalk</vt:lpstr>
      <vt:lpstr>Examples</vt:lpstr>
      <vt:lpstr>Networks That Deal With Time</vt:lpstr>
      <vt:lpstr>Neural Network Issues</vt:lpstr>
      <vt:lpstr>Extending the Idea of Linear Separability</vt:lpstr>
      <vt:lpstr>Reinforcement Learning</vt:lpstr>
      <vt:lpstr>Reinforcement Learning</vt:lpstr>
      <vt:lpstr>Passive Learning in a Known Environment</vt:lpstr>
      <vt:lpstr>Markov Decision Processes</vt:lpstr>
      <vt:lpstr>Problem Solution</vt:lpstr>
      <vt:lpstr>Example Policy</vt:lpstr>
      <vt:lpstr>Define Utility Values</vt:lpstr>
      <vt:lpstr>Calculate Utility Values</vt:lpstr>
      <vt:lpstr>Calculate Utility Values</vt:lpstr>
      <vt:lpstr>Value Iteration</vt:lpstr>
      <vt:lpstr>Example</vt:lpstr>
      <vt:lpstr>Example</vt:lpstr>
      <vt:lpstr>Example</vt:lpstr>
      <vt:lpstr>Example</vt:lpstr>
      <vt:lpstr>Where Does Learning Fit In?</vt:lpstr>
      <vt:lpstr>Adaptive Dynamic Programming</vt:lpstr>
      <vt:lpstr>Temporal Difference Learning</vt:lpstr>
      <vt:lpstr>TD Learning</vt:lpstr>
      <vt:lpstr>TD Example</vt:lpstr>
      <vt:lpstr>Learning an Action-Value Function: Q-Learning</vt:lpstr>
      <vt:lpstr>Example</vt:lpstr>
      <vt:lpstr>Examples</vt:lpstr>
      <vt:lpstr>Subtleties and Ongoing Research</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Diane Cook</cp:lastModifiedBy>
  <cp:revision>312</cp:revision>
  <dcterms:created xsi:type="dcterms:W3CDTF">2009-03-31T16:17:12Z</dcterms:created>
  <dcterms:modified xsi:type="dcterms:W3CDTF">2009-11-16T17:11:37Z</dcterms:modified>
</cp:coreProperties>
</file>