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99ACB4-EFEC-40CA-9E87-30BAB80428B6}">
          <p14:sldIdLst>
            <p14:sldId id="256"/>
            <p14:sldId id="258"/>
            <p14:sldId id="259"/>
            <p14:sldId id="261"/>
            <p14:sldId id="262"/>
            <p14:sldId id="264"/>
            <p14:sldId id="265"/>
            <p14:sldId id="267"/>
            <p14:sldId id="268"/>
            <p14:sldId id="269"/>
            <p14:sldId id="270"/>
            <p14:sldId id="271"/>
          </p14:sldIdLst>
        </p14:section>
        <p14:section name="Untitled Section" id="{533A931F-CD1C-4E9B-AA20-6492EF860587}">
          <p14:sldIdLst>
            <p14:sldId id="272"/>
            <p14:sldId id="274"/>
            <p14:sldId id="273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WITH OTHER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Rule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Arrhythmia</c:v>
                </c:pt>
                <c:pt idx="1">
                  <c:v>Ionosphere</c:v>
                </c:pt>
                <c:pt idx="2">
                  <c:v>Hill-Valley</c:v>
                </c:pt>
                <c:pt idx="3">
                  <c:v>Waveform</c:v>
                </c:pt>
                <c:pt idx="4">
                  <c:v>Horse Colic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55.16</c:v>
                </c:pt>
                <c:pt idx="1">
                  <c:v>91.83</c:v>
                </c:pt>
                <c:pt idx="2">
                  <c:v>55.14</c:v>
                </c:pt>
                <c:pt idx="3">
                  <c:v>87.2</c:v>
                </c:pt>
                <c:pt idx="4">
                  <c:v>88.91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F-46DE-B096-064F730D4D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Weighted Sum Rule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Arrhythmia</c:v>
                </c:pt>
                <c:pt idx="1">
                  <c:v>Ionosphere</c:v>
                </c:pt>
                <c:pt idx="2">
                  <c:v>Hill-Valley</c:v>
                </c:pt>
                <c:pt idx="3">
                  <c:v>Waveform</c:v>
                </c:pt>
                <c:pt idx="4">
                  <c:v>Horse Colic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55.16</c:v>
                </c:pt>
                <c:pt idx="1">
                  <c:v>91.83</c:v>
                </c:pt>
                <c:pt idx="2">
                  <c:v>55.39</c:v>
                </c:pt>
                <c:pt idx="3">
                  <c:v>87.2</c:v>
                </c:pt>
                <c:pt idx="4">
                  <c:v>88.91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F-46DE-B096-064F730D4D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Proposed Ensemble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Arrhythmia</c:v>
                </c:pt>
                <c:pt idx="1">
                  <c:v>Ionosphere</c:v>
                </c:pt>
                <c:pt idx="2">
                  <c:v>Hill-Valley</c:v>
                </c:pt>
                <c:pt idx="3">
                  <c:v>Waveform</c:v>
                </c:pt>
                <c:pt idx="4">
                  <c:v>Horse Colic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63.3</c:v>
                </c:pt>
                <c:pt idx="1">
                  <c:v>94.36</c:v>
                </c:pt>
                <c:pt idx="2">
                  <c:v>60.74</c:v>
                </c:pt>
                <c:pt idx="3">
                  <c:v>86.83</c:v>
                </c:pt>
                <c:pt idx="4">
                  <c:v>88.65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F-46DE-B096-064F730D4D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5135680"/>
        <c:axId val="665136664"/>
      </c:barChart>
      <c:catAx>
        <c:axId val="66513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136664"/>
        <c:crosses val="autoZero"/>
        <c:auto val="1"/>
        <c:lblAlgn val="ctr"/>
        <c:lblOffset val="100"/>
        <c:noMultiLvlLbl val="0"/>
      </c:catAx>
      <c:valAx>
        <c:axId val="665136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513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6A4E-B85C-422F-8319-E8EADD8B9C13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C412-72B2-4E45-A539-8A9ED086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00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32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F2A6-827A-4C51-AA71-753F25A2500B}" type="datetimeFigureOut">
              <a:rPr lang="en-US" smtClean="0"/>
              <a:t>28-Nov-19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90461E-86CF-4BDD-BF74-A35E9BFA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34.667881" TargetMode="External"/><Relationship Id="rId2" Type="http://schemas.openxmlformats.org/officeDocument/2006/relationships/hyperlink" Target="https://doi.org/10.1007/3-540-45014-9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11691730_1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57D8-1ABE-46C8-96DD-F0CE42E2F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Filter Method Ensemble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90B2-199C-448E-B8FC-F2EAF6344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ANURAN CHAKRABORTY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 001610501020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BCSE-IV</a:t>
            </a:r>
          </a:p>
        </p:txBody>
      </p:sp>
    </p:spTree>
    <p:extLst>
      <p:ext uri="{BB962C8B-B14F-4D97-AF65-F5344CB8AC3E}">
        <p14:creationId xmlns:p14="http://schemas.microsoft.com/office/powerpoint/2010/main" val="79188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B979-8571-48F6-BFEE-AA603A62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/>
          <a:lstStyle/>
          <a:p>
            <a:pPr algn="ctr"/>
            <a:r>
              <a:rPr lang="en-US" dirty="0"/>
              <a:t>PROPOSED METHOD: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D9F9-24CD-4712-B698-FA99DDFD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353"/>
            <a:ext cx="8596668" cy="44810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4AE44-E5AE-4C57-9D69-B1DD494212E1}"/>
              </a:ext>
            </a:extLst>
          </p:cNvPr>
          <p:cNvSpPr/>
          <p:nvPr/>
        </p:nvSpPr>
        <p:spPr>
          <a:xfrm>
            <a:off x="1308683" y="2211142"/>
            <a:ext cx="2239860" cy="67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selected features using chi2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3523-CC92-4343-8DE7-BA2C5E6D66E2}"/>
              </a:ext>
            </a:extLst>
          </p:cNvPr>
          <p:cNvSpPr/>
          <p:nvPr/>
        </p:nvSpPr>
        <p:spPr>
          <a:xfrm>
            <a:off x="1308683" y="3361832"/>
            <a:ext cx="2239860" cy="67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selected features using MI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E352D-171A-4C33-825B-8B55A907B924}"/>
              </a:ext>
            </a:extLst>
          </p:cNvPr>
          <p:cNvSpPr/>
          <p:nvPr/>
        </p:nvSpPr>
        <p:spPr>
          <a:xfrm>
            <a:off x="1308683" y="4516284"/>
            <a:ext cx="2239860" cy="67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selected features using ANOVA 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24FC9-BA89-4235-A364-FBFA018E8D76}"/>
              </a:ext>
            </a:extLst>
          </p:cNvPr>
          <p:cNvSpPr/>
          <p:nvPr/>
        </p:nvSpPr>
        <p:spPr>
          <a:xfrm>
            <a:off x="5143850" y="2211142"/>
            <a:ext cx="2239860" cy="67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MLP1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1D13E-FD02-4F8E-B8E9-59858F79DB82}"/>
              </a:ext>
            </a:extLst>
          </p:cNvPr>
          <p:cNvSpPr/>
          <p:nvPr/>
        </p:nvSpPr>
        <p:spPr>
          <a:xfrm>
            <a:off x="5143850" y="3361832"/>
            <a:ext cx="2239860" cy="67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MLP2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E999A-894E-4542-B102-3133CBB899A8}"/>
              </a:ext>
            </a:extLst>
          </p:cNvPr>
          <p:cNvSpPr/>
          <p:nvPr/>
        </p:nvSpPr>
        <p:spPr>
          <a:xfrm>
            <a:off x="5143850" y="4516284"/>
            <a:ext cx="2239860" cy="67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MLP3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178FD-01B6-4592-A6A0-8DA15543417E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548543" y="2550897"/>
            <a:ext cx="159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1F4017-E9E7-41AC-8ED3-8CF46977EADA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548543" y="4856039"/>
            <a:ext cx="159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AE5C6-FEFF-4B18-BEC0-10666A753647}"/>
              </a:ext>
            </a:extLst>
          </p:cNvPr>
          <p:cNvCxnSpPr>
            <a:cxnSpLocks/>
          </p:cNvCxnSpPr>
          <p:nvPr/>
        </p:nvCxnSpPr>
        <p:spPr>
          <a:xfrm>
            <a:off x="3548543" y="3599733"/>
            <a:ext cx="159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9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234D-AB2F-46E8-8E5F-E704D9C8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pPr algn="ctr"/>
            <a:r>
              <a:rPr lang="en-US" dirty="0"/>
              <a:t>PROPOSED METHOD: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C18F-78E3-4551-B6A9-CA5DE011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5A5C9-987B-4A6C-ADC7-B4E9A155645F}"/>
              </a:ext>
            </a:extLst>
          </p:cNvPr>
          <p:cNvSpPr/>
          <p:nvPr/>
        </p:nvSpPr>
        <p:spPr>
          <a:xfrm>
            <a:off x="846202" y="3120705"/>
            <a:ext cx="1711354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F7AAA-59D2-4CF0-BD3E-816932C64C6F}"/>
              </a:ext>
            </a:extLst>
          </p:cNvPr>
          <p:cNvSpPr/>
          <p:nvPr/>
        </p:nvSpPr>
        <p:spPr>
          <a:xfrm>
            <a:off x="3632433" y="2025997"/>
            <a:ext cx="1870745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MLP1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B8C56-3663-4B15-8E97-417B3608CDCE}"/>
              </a:ext>
            </a:extLst>
          </p:cNvPr>
          <p:cNvSpPr/>
          <p:nvPr/>
        </p:nvSpPr>
        <p:spPr>
          <a:xfrm>
            <a:off x="3632433" y="4215413"/>
            <a:ext cx="1870745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MLP3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FEDA0-2427-4194-B163-CBFB4FAB54E8}"/>
              </a:ext>
            </a:extLst>
          </p:cNvPr>
          <p:cNvSpPr/>
          <p:nvPr/>
        </p:nvSpPr>
        <p:spPr>
          <a:xfrm>
            <a:off x="3632433" y="3120705"/>
            <a:ext cx="1870745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MLP2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A5AA3-B7B3-4C83-9C1E-E640B11768F5}"/>
              </a:ext>
            </a:extLst>
          </p:cNvPr>
          <p:cNvSpPr/>
          <p:nvPr/>
        </p:nvSpPr>
        <p:spPr>
          <a:xfrm>
            <a:off x="6283354" y="2025997"/>
            <a:ext cx="2474753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Membership Score M1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CA7642-54FD-4EFC-A9DB-EA2483A38041}"/>
              </a:ext>
            </a:extLst>
          </p:cNvPr>
          <p:cNvSpPr/>
          <p:nvPr/>
        </p:nvSpPr>
        <p:spPr>
          <a:xfrm>
            <a:off x="6283354" y="3120705"/>
            <a:ext cx="2474753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Membership Score M2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1ECE4-979E-4D95-A8B4-248186C52EA8}"/>
              </a:ext>
            </a:extLst>
          </p:cNvPr>
          <p:cNvSpPr/>
          <p:nvPr/>
        </p:nvSpPr>
        <p:spPr>
          <a:xfrm>
            <a:off x="6283354" y="4215413"/>
            <a:ext cx="2474753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Membership Score M3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67A48D-9FCC-45DA-81CB-35BF13C9A13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57556" y="3376569"/>
            <a:ext cx="1074877" cy="1094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76A0E4-5240-413E-8C48-E1CA644BF2E0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816359" y="2560496"/>
            <a:ext cx="1094708" cy="537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BB9868-5AAF-4F29-A0B8-370A962D639C}"/>
              </a:ext>
            </a:extLst>
          </p:cNvPr>
          <p:cNvCxnSpPr>
            <a:endCxn id="7" idx="1"/>
          </p:cNvCxnSpPr>
          <p:nvPr/>
        </p:nvCxnSpPr>
        <p:spPr>
          <a:xfrm>
            <a:off x="3094994" y="3376569"/>
            <a:ext cx="53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1BB4CC-E361-442C-8EAE-DD0E5BE8F5B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503178" y="2281861"/>
            <a:ext cx="780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2F32C8-02CF-4F20-ADD0-904BB177E40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03178" y="3376569"/>
            <a:ext cx="780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92812-4178-4398-83DC-BE11CE150B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503178" y="4471277"/>
            <a:ext cx="780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010F-784B-4A15-8E65-912F8DD8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/>
          <a:lstStyle/>
          <a:p>
            <a:pPr algn="ctr"/>
            <a:r>
              <a:rPr lang="en-US" dirty="0"/>
              <a:t>PROPOSED METHOD: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950F-FE10-4EB5-B1DB-A87E9C2F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513"/>
            <a:ext cx="8596668" cy="4502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BAB1-C755-4AF0-BC45-C65C824AEC70}"/>
              </a:ext>
            </a:extLst>
          </p:cNvPr>
          <p:cNvSpPr/>
          <p:nvPr/>
        </p:nvSpPr>
        <p:spPr>
          <a:xfrm>
            <a:off x="1333850" y="2125213"/>
            <a:ext cx="1728132" cy="63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AE8A2-9210-4E69-9A8F-8C1B14389B17}"/>
              </a:ext>
            </a:extLst>
          </p:cNvPr>
          <p:cNvSpPr/>
          <p:nvPr/>
        </p:nvSpPr>
        <p:spPr>
          <a:xfrm>
            <a:off x="1333850" y="3200401"/>
            <a:ext cx="1728132" cy="63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E662A-75B0-46C8-A197-91314C3AC374}"/>
              </a:ext>
            </a:extLst>
          </p:cNvPr>
          <p:cNvSpPr/>
          <p:nvPr/>
        </p:nvSpPr>
        <p:spPr>
          <a:xfrm>
            <a:off x="1333850" y="4275589"/>
            <a:ext cx="1728132" cy="63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40FE4-0058-4EC7-92C7-BB586FCB55DB}"/>
              </a:ext>
            </a:extLst>
          </p:cNvPr>
          <p:cNvSpPr/>
          <p:nvPr/>
        </p:nvSpPr>
        <p:spPr>
          <a:xfrm>
            <a:off x="3783435" y="3200401"/>
            <a:ext cx="1728132" cy="63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M=[M1 M2 M3]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EFAAB-556E-4B9D-9831-7A7098A13768}"/>
              </a:ext>
            </a:extLst>
          </p:cNvPr>
          <p:cNvSpPr/>
          <p:nvPr/>
        </p:nvSpPr>
        <p:spPr>
          <a:xfrm>
            <a:off x="6174297" y="3200400"/>
            <a:ext cx="1728132" cy="63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MLP4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761397-03B7-4429-B465-5A7895DEAA5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61982" y="2442596"/>
            <a:ext cx="721453" cy="1075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0244A76-321A-4CA6-B10D-D19F003A8C4E}"/>
              </a:ext>
            </a:extLst>
          </p:cNvPr>
          <p:cNvCxnSpPr>
            <a:endCxn id="7" idx="3"/>
          </p:cNvCxnSpPr>
          <p:nvPr/>
        </p:nvCxnSpPr>
        <p:spPr>
          <a:xfrm rot="5400000">
            <a:off x="2704325" y="3875440"/>
            <a:ext cx="1075189" cy="3598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84218-351A-48F9-AB49-1BAE209BCE27}"/>
              </a:ext>
            </a:extLst>
          </p:cNvPr>
          <p:cNvCxnSpPr>
            <a:endCxn id="6" idx="3"/>
          </p:cNvCxnSpPr>
          <p:nvPr/>
        </p:nvCxnSpPr>
        <p:spPr>
          <a:xfrm flipH="1">
            <a:off x="3061982" y="3517782"/>
            <a:ext cx="35987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E4E3D9-33B9-413C-8BB1-4D1527E9B978}"/>
              </a:ext>
            </a:extLst>
          </p:cNvPr>
          <p:cNvCxnSpPr>
            <a:endCxn id="9" idx="1"/>
          </p:cNvCxnSpPr>
          <p:nvPr/>
        </p:nvCxnSpPr>
        <p:spPr>
          <a:xfrm>
            <a:off x="5511567" y="3517782"/>
            <a:ext cx="662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6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988-3303-4E96-A2CF-CAB39E1D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24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ED69F7-9E74-4F59-A63C-56BCAFBCF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26816"/>
              </p:ext>
            </p:extLst>
          </p:nvPr>
        </p:nvGraphicFramePr>
        <p:xfrm>
          <a:off x="677334" y="2030492"/>
          <a:ext cx="8785980" cy="4331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080">
                  <a:extLst>
                    <a:ext uri="{9D8B030D-6E8A-4147-A177-3AD203B41FA5}">
                      <a16:colId xmlns:a16="http://schemas.microsoft.com/office/drawing/2014/main" val="2477600403"/>
                    </a:ext>
                  </a:extLst>
                </a:gridCol>
                <a:gridCol w="1066467">
                  <a:extLst>
                    <a:ext uri="{9D8B030D-6E8A-4147-A177-3AD203B41FA5}">
                      <a16:colId xmlns:a16="http://schemas.microsoft.com/office/drawing/2014/main" val="1611501571"/>
                    </a:ext>
                  </a:extLst>
                </a:gridCol>
                <a:gridCol w="1381837">
                  <a:extLst>
                    <a:ext uri="{9D8B030D-6E8A-4147-A177-3AD203B41FA5}">
                      <a16:colId xmlns:a16="http://schemas.microsoft.com/office/drawing/2014/main" val="383428989"/>
                    </a:ext>
                  </a:extLst>
                </a:gridCol>
                <a:gridCol w="777760">
                  <a:extLst>
                    <a:ext uri="{9D8B030D-6E8A-4147-A177-3AD203B41FA5}">
                      <a16:colId xmlns:a16="http://schemas.microsoft.com/office/drawing/2014/main" val="3920925316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2963651592"/>
                    </a:ext>
                  </a:extLst>
                </a:gridCol>
                <a:gridCol w="1023619">
                  <a:extLst>
                    <a:ext uri="{9D8B030D-6E8A-4147-A177-3AD203B41FA5}">
                      <a16:colId xmlns:a16="http://schemas.microsoft.com/office/drawing/2014/main" val="4109221988"/>
                    </a:ext>
                  </a:extLst>
                </a:gridCol>
                <a:gridCol w="1079799">
                  <a:extLst>
                    <a:ext uri="{9D8B030D-6E8A-4147-A177-3AD203B41FA5}">
                      <a16:colId xmlns:a16="http://schemas.microsoft.com/office/drawing/2014/main" val="1280453110"/>
                    </a:ext>
                  </a:extLst>
                </a:gridCol>
                <a:gridCol w="1079799">
                  <a:extLst>
                    <a:ext uri="{9D8B030D-6E8A-4147-A177-3AD203B41FA5}">
                      <a16:colId xmlns:a16="http://schemas.microsoft.com/office/drawing/2014/main" val="3101743844"/>
                    </a:ext>
                  </a:extLst>
                </a:gridCol>
              </a:tblGrid>
              <a:tr h="619948">
                <a:tc rowSpan="2"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Name of dataset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Number of features selected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Average Accuracy (%)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24145"/>
                  </a:ext>
                </a:extLst>
              </a:tr>
              <a:tr h="530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Chi2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ANOVA F-Test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MLP1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MLP2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MLP3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Proposed Ensemble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53997"/>
                  </a:ext>
                </a:extLst>
              </a:tr>
              <a:tr h="636263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Arrhythmia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60.52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52.31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54.50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accent5"/>
                          </a:solidFill>
                          <a:effectLst/>
                        </a:rPr>
                        <a:t>63.30</a:t>
                      </a:r>
                      <a:endParaRPr lang="en-US" sz="1400" b="1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2309206"/>
                  </a:ext>
                </a:extLst>
              </a:tr>
              <a:tr h="636263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Ionosphere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89.86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91.55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91.55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accent5"/>
                          </a:solidFill>
                          <a:effectLst/>
                        </a:rPr>
                        <a:t>94.36</a:t>
                      </a:r>
                      <a:endParaRPr lang="en-US" sz="1400" b="1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722267"/>
                  </a:ext>
                </a:extLst>
              </a:tr>
              <a:tr h="636263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Hill-Valley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51.11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55.31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51.60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accent5"/>
                          </a:solidFill>
                          <a:effectLst/>
                        </a:rPr>
                        <a:t>60.74</a:t>
                      </a:r>
                      <a:endParaRPr lang="en-US" sz="1400" b="1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0921361"/>
                  </a:ext>
                </a:extLst>
              </a:tr>
              <a:tr h="636263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Waveform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86.38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accent5"/>
                          </a:solidFill>
                          <a:effectLst/>
                        </a:rPr>
                        <a:t>87.08</a:t>
                      </a:r>
                      <a:endParaRPr lang="en-US" sz="1400" b="1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87.16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86.83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5140658"/>
                  </a:ext>
                </a:extLst>
              </a:tr>
              <a:tr h="636263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Horse Colic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85.41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88.10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87.30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accent5"/>
                          </a:solidFill>
                          <a:effectLst/>
                        </a:rPr>
                        <a:t>88.65</a:t>
                      </a:r>
                      <a:endParaRPr lang="en-US" sz="1400" b="1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3737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AA508C-DC0C-4DDF-A41A-FA3B91800614}"/>
              </a:ext>
            </a:extLst>
          </p:cNvPr>
          <p:cNvSpPr txBox="1"/>
          <p:nvPr/>
        </p:nvSpPr>
        <p:spPr>
          <a:xfrm>
            <a:off x="781050" y="1524000"/>
            <a:ext cx="624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has been tested on 5 UCI Repository datasets.</a:t>
            </a:r>
          </a:p>
        </p:txBody>
      </p:sp>
    </p:spTree>
    <p:extLst>
      <p:ext uri="{BB962C8B-B14F-4D97-AF65-F5344CB8AC3E}">
        <p14:creationId xmlns:p14="http://schemas.microsoft.com/office/powerpoint/2010/main" val="359852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633F-668C-4176-B284-FFB1EAC8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7250"/>
          </a:xfrm>
        </p:spPr>
        <p:txBody>
          <a:bodyPr/>
          <a:lstStyle/>
          <a:p>
            <a:pPr algn="ctr"/>
            <a:r>
              <a:rPr lang="en-US" dirty="0"/>
              <a:t>RESULTS: A COMPARISION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C2A9E5-C25B-4A24-A9AA-B438989CE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86320"/>
              </p:ext>
            </p:extLst>
          </p:nvPr>
        </p:nvGraphicFramePr>
        <p:xfrm>
          <a:off x="677334" y="1283516"/>
          <a:ext cx="8852559" cy="509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249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40D0-019C-4A3B-9811-3C090FB4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0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AD0B-1FC7-42D7-BABC-CD49A6F9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221"/>
            <a:ext cx="8596668" cy="4662142"/>
          </a:xfrm>
        </p:spPr>
        <p:txBody>
          <a:bodyPr>
            <a:normAutofit/>
          </a:bodyPr>
          <a:lstStyle/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>
                <a:latin typeface="+mj-lt"/>
                <a:cs typeface="Times New Roman" pitchFamily="18" charset="0"/>
              </a:rPr>
              <a:t>The proposed </a:t>
            </a:r>
            <a:r>
              <a:rPr lang="en-US" sz="2400" dirty="0">
                <a:latin typeface="+mj-lt"/>
                <a:cs typeface="Times New Roman" pitchFamily="18" charset="0"/>
              </a:rPr>
              <a:t>ensemble is more robust than all of the others.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cs typeface="Times New Roman" pitchFamily="18" charset="0"/>
              </a:rPr>
              <a:t>The neural network ensemble learns to spot many dependencies which may not have been possible by manual tuning.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cs typeface="Times New Roman" pitchFamily="18" charset="0"/>
              </a:rPr>
              <a:t>Future Scope</a:t>
            </a:r>
          </a:p>
          <a:p>
            <a:pPr lvl="1"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200" dirty="0">
                <a:latin typeface="+mj-lt"/>
                <a:cs typeface="Times New Roman" pitchFamily="18" charset="0"/>
              </a:rPr>
              <a:t>More classifiers with different working principles may be used instead of only MLP.</a:t>
            </a:r>
          </a:p>
          <a:p>
            <a:pPr algn="just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53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A5B9-26A8-4EA0-A460-D28D220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7148-3AD5-48E6-902A-6DD6AF6C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Dietterich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T.G.: Ensemble Methods in Machine Learning, Multiple Classifier Systems. pp. 1–15. Springer Berlin Heidelberg, Berlin, Heidelberg (2000). </a:t>
            </a:r>
            <a:r>
              <a:rPr lang="en-US" dirty="0">
                <a:latin typeface="+mj-lt"/>
                <a:cs typeface="Times New Roman" panose="02020603050405020304" pitchFamily="18" charset="0"/>
                <a:hlinkClick r:id="rId2"/>
              </a:rPr>
              <a:t>https://doi.org/10.1007/3-540-45014-9_1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Kittler, J.,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Hatef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M.,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Duin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R.P.W.,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Matas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J.: On combining classifiers. IEEE Trans. Pattern Anal. Mach.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Intell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20, 226–239 (1998). </a:t>
            </a:r>
            <a:r>
              <a:rPr lang="en-US" dirty="0">
                <a:latin typeface="+mj-lt"/>
                <a:cs typeface="Times New Roman" panose="02020603050405020304" pitchFamily="18" charset="0"/>
                <a:hlinkClick r:id="rId3"/>
              </a:rPr>
              <a:t>https://doi.org/10.1109/34.667881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Jin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X., Xu, A.,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Bie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R., Guo, P.: Machine learning techniques and chi-square feature selection for cancer classification using SAGE gene expression profiles, Lecture Notes in Computer Science. pp. 106–115. Springer Berlin Heidelberg, Berlin, Heidelberg (2006). </a:t>
            </a:r>
            <a:r>
              <a:rPr lang="en-US" dirty="0">
                <a:latin typeface="+mj-lt"/>
                <a:cs typeface="Times New Roman" panose="02020603050405020304" pitchFamily="18" charset="0"/>
                <a:hlinkClick r:id="rId4"/>
              </a:rPr>
              <a:t>https://doi.org/10.1007/11691730_11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Uğuz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H.: A two-stage feature selection method for text categorization by using information gain, principal component analysis and genetic algorithm, Knowledge-Based Syst. 24, 1024–1032 (2011).</a:t>
            </a: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6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04A67-D9D7-4820-B2FF-2DC4344D7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9CF07E-B174-4525-932E-9ADD18D5D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C7BD-85AD-45FE-B2E2-7F0D5B88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084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F658-B607-4649-BE50-2FD8BCAA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471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Filter Methods</a:t>
            </a:r>
          </a:p>
          <a:p>
            <a:r>
              <a:rPr lang="en-US" sz="2400" dirty="0"/>
              <a:t>Proposed Method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84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82D-C561-46C7-ACD7-ACF924FE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3699"/>
          </a:xfrm>
        </p:spPr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0B05-BE3A-4DED-832F-FAB9EF7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300"/>
            <a:ext cx="8596668" cy="287742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Multiple classifier systems can often provide better results compared to single classifier systems[1][2].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A two-level neural network ensemble method has been proposed here.</a:t>
            </a:r>
          </a:p>
          <a:p>
            <a:r>
              <a:rPr lang="en-US" sz="2400">
                <a:solidFill>
                  <a:schemeClr val="tx1"/>
                </a:solidFill>
                <a:latin typeface="+mj-lt"/>
                <a:cs typeface="Times New Roman" pitchFamily="18" charset="0"/>
              </a:rPr>
              <a:t>Three different feature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sets have been obtained using filter methods.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17418-59F8-41D2-B6CD-CD7828CC9126}"/>
              </a:ext>
            </a:extLst>
          </p:cNvPr>
          <p:cNvSpPr txBox="1"/>
          <p:nvPr/>
        </p:nvSpPr>
        <p:spPr>
          <a:xfrm>
            <a:off x="398487" y="5786735"/>
            <a:ext cx="915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method is from the paper “Filter Method Ensemble with Neural Networks”, A. Chakraborty, R. Dey, A. Chatterjee, F. Schwenker, </a:t>
            </a:r>
            <a:r>
              <a:rPr lang="en-US" dirty="0" err="1"/>
              <a:t>R.Sarkar</a:t>
            </a:r>
            <a:r>
              <a:rPr lang="en-US" dirty="0"/>
              <a:t>, ICANN 2019.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2F14-503E-4254-9577-1BB99D8F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pPr algn="ctr"/>
            <a:r>
              <a:rPr lang="en-US" dirty="0"/>
              <a:t>FILTER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14E0-108A-4DF4-8906-B2877490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799"/>
            <a:ext cx="8596668" cy="4363564"/>
          </a:xfrm>
        </p:spPr>
        <p:txBody>
          <a:bodyPr>
            <a:normAutofit/>
          </a:bodyPr>
          <a:lstStyle/>
          <a:p>
            <a:r>
              <a:rPr lang="en-US" sz="2400" dirty="0"/>
              <a:t>In filter methods the selection of features are independent of any machine learning algorithms</a:t>
            </a:r>
          </a:p>
          <a:p>
            <a:r>
              <a:rPr lang="en-US" sz="2400" dirty="0"/>
              <a:t>Filter methods used :</a:t>
            </a:r>
          </a:p>
          <a:p>
            <a:pPr lvl="1"/>
            <a:r>
              <a:rPr lang="en-US" sz="2200" dirty="0"/>
              <a:t>Chi-square</a:t>
            </a:r>
          </a:p>
          <a:p>
            <a:pPr lvl="1"/>
            <a:r>
              <a:rPr lang="en-US" sz="2200" dirty="0"/>
              <a:t>Mutual Information</a:t>
            </a:r>
          </a:p>
          <a:p>
            <a:pPr lvl="1"/>
            <a:r>
              <a:rPr lang="en-US" sz="2200" dirty="0"/>
              <a:t>ANOVA F-test</a:t>
            </a:r>
          </a:p>
        </p:txBody>
      </p:sp>
    </p:spTree>
    <p:extLst>
      <p:ext uri="{BB962C8B-B14F-4D97-AF65-F5344CB8AC3E}">
        <p14:creationId xmlns:p14="http://schemas.microsoft.com/office/powerpoint/2010/main" val="149987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3B27-1E29-4DBC-8A20-A78F4821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pPr algn="ctr"/>
            <a:r>
              <a:rPr lang="en-US" dirty="0"/>
              <a:t>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29794-2591-4FBE-8433-5319F33F9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0961"/>
                <a:ext cx="8596668" cy="464040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chi-square [3] statistics give a quantitative measure of the amount of dependence between a particular feature and the target class.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dirty="0"/>
                  <a:t>where, </a:t>
                </a:r>
              </a:p>
              <a:p>
                <a:pPr lvl="1"/>
                <a:r>
                  <a:rPr lang="en-US" sz="1800" dirty="0"/>
                  <a:t>c is the number of classes</a:t>
                </a:r>
              </a:p>
              <a:p>
                <a:pPr lvl="1"/>
                <a:r>
                  <a:rPr lang="en-US" sz="1800" dirty="0"/>
                  <a:t>I is the number of discrete intervals the feature has been divided into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is the number of instances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in the interval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is the expected number of samples</a:t>
                </a:r>
              </a:p>
              <a:p>
                <a:r>
                  <a:rPr lang="en-US" sz="2000" dirty="0"/>
                  <a:t>Higher the value of chi-square, higher is the level of dependence.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29794-2591-4FBE-8433-5319F33F9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0961"/>
                <a:ext cx="8596668" cy="4640401"/>
              </a:xfrm>
              <a:blipFill>
                <a:blip r:embed="rId2"/>
                <a:stretch>
                  <a:fillRect l="-284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1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3B27-1E29-4DBC-8A20-A78F4821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pPr algn="ctr"/>
            <a:r>
              <a:rPr lang="en-US" dirty="0"/>
              <a:t>MUTUAL INFORMATION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29794-2591-4FBE-8433-5319F33F9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0961"/>
                <a:ext cx="8596668" cy="4640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Mutual information [4] between two random variables X and Y quantifies the reduction in uncertainty of the outcome of one random variable (X) upon knowing the outcome of the other random variable (</a:t>
                </a:r>
                <a:r>
                  <a:rPr lang="en-US" sz="2400"/>
                  <a:t>Y).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𝑀𝐼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29794-2591-4FBE-8433-5319F33F9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0961"/>
                <a:ext cx="8596668" cy="4640401"/>
              </a:xfrm>
              <a:blipFill>
                <a:blip r:embed="rId2"/>
                <a:stretch>
                  <a:fillRect l="-567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49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3B27-1E29-4DBC-8A20-A78F4821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pPr algn="ctr"/>
            <a:r>
              <a:rPr lang="en-US" dirty="0"/>
              <a:t>ANOVA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29794-2591-4FBE-8433-5319F33F9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0961"/>
                <a:ext cx="8596668" cy="4640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Analysis of Variance (ANOVA) and the F-Test is used to determine the variation present in a sample.</a:t>
                </a:r>
              </a:p>
              <a:p>
                <a:r>
                  <a:rPr lang="en-US" sz="2400" dirty="0"/>
                  <a:t>ANOVA uses </a:t>
                </a:r>
              </a:p>
              <a:p>
                <a:pPr lvl="1"/>
                <a:r>
                  <a:rPr lang="en-US" sz="2400" dirty="0"/>
                  <a:t>Sum of Squared Errors (SSE)</a:t>
                </a:r>
              </a:p>
              <a:p>
                <a:pPr lvl="1"/>
                <a:r>
                  <a:rPr lang="en-US" sz="2400" dirty="0"/>
                  <a:t>Treatment sum of squares (SST)</a:t>
                </a:r>
              </a:p>
              <a:p>
                <a:pPr marL="0" indent="0" algn="ctr" hangingPunc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𝑻𝒐𝒕𝒂𝒍𝑺𝑺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𝑺𝑺𝑬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𝑺𝑺𝑻</m:t>
                    </m:r>
                  </m:oMath>
                </a14:m>
                <a:r>
                  <a:rPr lang="en-US" sz="2400" b="1" dirty="0"/>
                  <a:t>	</a:t>
                </a:r>
              </a:p>
              <a:p>
                <a:pPr marL="0" indent="0" algn="ctr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𝑽𝒂𝒓𝒊𝒂𝒏𝒄𝒆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𝑺𝑺𝑻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𝑻𝒐𝒕𝒂𝒍𝑺𝑺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hangingPunct="0"/>
                <a:r>
                  <a:rPr lang="en-US" sz="2400" dirty="0"/>
                  <a:t>The features that explain the largest proportion of the variance are retained as more informative entities.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29794-2591-4FBE-8433-5319F33F9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0961"/>
                <a:ext cx="8596668" cy="4640401"/>
              </a:xfrm>
              <a:blipFill>
                <a:blip r:embed="rId2"/>
                <a:stretch>
                  <a:fillRect l="-567" t="-1051" r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9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A48-EC7C-4D6C-BFC3-21FC498D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pPr algn="ctr"/>
            <a:r>
              <a:rPr lang="en-US" dirty="0"/>
              <a:t>PROPOSED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7E96C-AFDA-419A-B687-301C06F4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297"/>
            <a:ext cx="8596668" cy="4439065"/>
          </a:xfrm>
        </p:spPr>
        <p:txBody>
          <a:bodyPr/>
          <a:lstStyle/>
          <a:p>
            <a:r>
              <a:rPr lang="en-US" sz="2800" dirty="0"/>
              <a:t>In the proposed method the dataset is first split into 3 parts, namely:</a:t>
            </a:r>
          </a:p>
          <a:p>
            <a:pPr lvl="1"/>
            <a:r>
              <a:rPr lang="en-US" sz="2400" dirty="0"/>
              <a:t>Train Set</a:t>
            </a:r>
          </a:p>
          <a:p>
            <a:pPr lvl="1"/>
            <a:r>
              <a:rPr lang="en-US" sz="2400" dirty="0"/>
              <a:t>Validation Set</a:t>
            </a:r>
          </a:p>
          <a:p>
            <a:pPr lvl="1"/>
            <a:r>
              <a:rPr lang="en-US" sz="2400" dirty="0"/>
              <a:t>Test Set</a:t>
            </a:r>
          </a:p>
          <a:p>
            <a:r>
              <a:rPr lang="en-US" sz="2600" dirty="0"/>
              <a:t>The final testing is done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40644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77A0-D6BB-413A-90CC-17C5E6F3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PROPOSED METHOD: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AA57-3126-488F-8F91-16B5FCFC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20"/>
          </a:xfrm>
        </p:spPr>
        <p:txBody>
          <a:bodyPr/>
          <a:lstStyle/>
          <a:p>
            <a:r>
              <a:rPr lang="en-US" sz="2400" dirty="0"/>
              <a:t>Feature selection is performed on the train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6C711-3245-410D-998E-FDDF19776531}"/>
              </a:ext>
            </a:extLst>
          </p:cNvPr>
          <p:cNvSpPr/>
          <p:nvPr/>
        </p:nvSpPr>
        <p:spPr>
          <a:xfrm>
            <a:off x="1661068" y="3998320"/>
            <a:ext cx="1385272" cy="50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71B22-BDE4-4372-9A5C-9B84047C8D61}"/>
              </a:ext>
            </a:extLst>
          </p:cNvPr>
          <p:cNvSpPr/>
          <p:nvPr/>
        </p:nvSpPr>
        <p:spPr>
          <a:xfrm>
            <a:off x="4144161" y="2499919"/>
            <a:ext cx="2583810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k features using chi2.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0BB47-9100-4D73-B8D1-E0BA1C449A0D}"/>
              </a:ext>
            </a:extLst>
          </p:cNvPr>
          <p:cNvSpPr/>
          <p:nvPr/>
        </p:nvSpPr>
        <p:spPr>
          <a:xfrm>
            <a:off x="4144161" y="3873562"/>
            <a:ext cx="2583810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l features using MI.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418D3-80BD-4FA4-9A3E-06A3B968646C}"/>
              </a:ext>
            </a:extLst>
          </p:cNvPr>
          <p:cNvSpPr/>
          <p:nvPr/>
        </p:nvSpPr>
        <p:spPr>
          <a:xfrm>
            <a:off x="4144161" y="5286354"/>
            <a:ext cx="2583810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 features using ANOVA F-Score.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8F97F0D-8F02-4FE8-94F3-1F9EEB791D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46340" y="2877424"/>
            <a:ext cx="1097821" cy="1373642"/>
          </a:xfrm>
          <a:prstGeom prst="bentConnector3">
            <a:avLst>
              <a:gd name="adj1" fmla="val 49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E93336E-2B48-4075-BEA6-2F983BA751A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160930" y="4680627"/>
            <a:ext cx="1412791" cy="55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98E65-1C80-4CD8-9A92-0A3117FD881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90489" y="4251067"/>
            <a:ext cx="55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58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760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Filter Method Ensemble with Neural Networks</vt:lpstr>
      <vt:lpstr>AGENDA</vt:lpstr>
      <vt:lpstr>INTRODUCTION</vt:lpstr>
      <vt:lpstr>FILTER METHODS</vt:lpstr>
      <vt:lpstr>CHI-SQUARE</vt:lpstr>
      <vt:lpstr>MUTUAL INFORMATION </vt:lpstr>
      <vt:lpstr>ANOVA F-TEST</vt:lpstr>
      <vt:lpstr>PROPOSED MODEL</vt:lpstr>
      <vt:lpstr>PROPOSED METHOD: FEATURE SELECTION</vt:lpstr>
      <vt:lpstr>PROPOSED METHOD: TRAINING</vt:lpstr>
      <vt:lpstr>PROPOSED METHOD: VALIDATION</vt:lpstr>
      <vt:lpstr>PROPOSED METHOD: ENSEMBLE</vt:lpstr>
      <vt:lpstr>RESULTS</vt:lpstr>
      <vt:lpstr>RESULTS: A COMPARISION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Method Ensemble with Neural Networks</dc:title>
  <dc:creator>Windows User</dc:creator>
  <cp:lastModifiedBy>Windows User</cp:lastModifiedBy>
  <cp:revision>228</cp:revision>
  <dcterms:created xsi:type="dcterms:W3CDTF">2019-11-27T14:03:22Z</dcterms:created>
  <dcterms:modified xsi:type="dcterms:W3CDTF">2019-11-28T14:09:07Z</dcterms:modified>
</cp:coreProperties>
</file>