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7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56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0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47CA01-BE43-4654-BBE3-B2EC9B87D8C5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F5E256-EF7F-4CA1-9C8F-D9DF729E7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72C3-8A83-4E87-B5A0-2BBD2DA70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893" y="1019342"/>
            <a:ext cx="9365129" cy="217462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A U-Net Based Approach for Removing Salt-and-Pepper Noise from Images using Noise Mask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D5391-CDBE-445B-B3E4-8B424503D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ANURAN CHAKRABORTY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 001610501020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BCSE-IV</a:t>
            </a:r>
          </a:p>
        </p:txBody>
      </p:sp>
    </p:spTree>
    <p:extLst>
      <p:ext uri="{BB962C8B-B14F-4D97-AF65-F5344CB8AC3E}">
        <p14:creationId xmlns:p14="http://schemas.microsoft.com/office/powerpoint/2010/main" val="150884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B443-FB59-4B8A-81AA-7C0FB950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POST-PROCESSING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19473-498C-4D4F-BDA8-55325ACA10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86275" y="2789716"/>
            <a:ext cx="913564" cy="70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D6DBBD-5EA5-4C6F-BD98-E14AF06F9C4C}"/>
              </a:ext>
            </a:extLst>
          </p:cNvPr>
          <p:cNvSpPr/>
          <p:nvPr/>
        </p:nvSpPr>
        <p:spPr>
          <a:xfrm>
            <a:off x="4999839" y="2996967"/>
            <a:ext cx="2558642" cy="989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E150D4-3BD5-4729-81FF-9E2C0A19C58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558481" y="3491918"/>
            <a:ext cx="1350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6B3153-66EC-44AB-ABBB-C0C93CDB1B6E}"/>
              </a:ext>
            </a:extLst>
          </p:cNvPr>
          <p:cNvSpPr txBox="1"/>
          <p:nvPr/>
        </p:nvSpPr>
        <p:spPr>
          <a:xfrm>
            <a:off x="2819567" y="5739472"/>
            <a:ext cx="655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Denoised</a:t>
            </a:r>
            <a:r>
              <a:rPr lang="en-US" dirty="0"/>
              <a:t> image is further post-processed to get the final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376EF-086F-402F-A9F8-781F0D05B1D5}"/>
              </a:ext>
            </a:extLst>
          </p:cNvPr>
          <p:cNvSpPr txBox="1"/>
          <p:nvPr/>
        </p:nvSpPr>
        <p:spPr>
          <a:xfrm>
            <a:off x="9005501" y="2099299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Denoised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0C398A-BEFF-4543-B721-7FD68898D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07" y="3795504"/>
            <a:ext cx="1597268" cy="1597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066051-3CA2-48E5-A31A-5E7C9236EFEC}"/>
              </a:ext>
            </a:extLst>
          </p:cNvPr>
          <p:cNvSpPr txBox="1"/>
          <p:nvPr/>
        </p:nvSpPr>
        <p:spPr>
          <a:xfrm>
            <a:off x="1048210" y="440947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Noise Mask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B2C23-F668-44C3-82B4-FA512F1751F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86275" y="3699072"/>
            <a:ext cx="913564" cy="895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3C5D8B2-B857-44A9-ADA6-EC0C654B0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08" y="2437592"/>
            <a:ext cx="2435709" cy="2435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6E8470-FAC7-496D-A2C2-106FF8698C21}"/>
              </a:ext>
            </a:extLst>
          </p:cNvPr>
          <p:cNvSpPr txBox="1"/>
          <p:nvPr/>
        </p:nvSpPr>
        <p:spPr>
          <a:xfrm>
            <a:off x="1005687" y="2723459"/>
            <a:ext cx="1729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Denoised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F6768-DB1B-4D85-BB18-36FFC0C631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08" y="2053588"/>
            <a:ext cx="1597268" cy="15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2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B443-FB59-4B8A-81AA-7C0FB950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FEAB-66CA-4D54-885A-222CAF57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process of denoising by U-Net, some non-noisy pixels which should have remained unchanged may get affected. </a:t>
            </a:r>
          </a:p>
          <a:p>
            <a:r>
              <a:rPr lang="en-US" dirty="0"/>
              <a:t>From the Noise Mask obtained at stage 1, the non-noisy pixels are identified. </a:t>
            </a:r>
          </a:p>
          <a:p>
            <a:r>
              <a:rPr lang="en-US" dirty="0"/>
              <a:t>The location of non-noisy pixels in the denoised image is then replaced with the original values from the noisy image.</a:t>
            </a:r>
          </a:p>
        </p:txBody>
      </p:sp>
    </p:spTree>
    <p:extLst>
      <p:ext uri="{BB962C8B-B14F-4D97-AF65-F5344CB8AC3E}">
        <p14:creationId xmlns:p14="http://schemas.microsoft.com/office/powerpoint/2010/main" val="299524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0FAE-FC11-4689-8C9B-322703AC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000-57E9-4F4F-BF83-4B2CD035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has trained and tested on the </a:t>
            </a:r>
            <a:r>
              <a:rPr lang="en-US" dirty="0" err="1"/>
              <a:t>UCMerced</a:t>
            </a:r>
            <a:r>
              <a:rPr lang="en-US" dirty="0"/>
              <a:t> Land Use dataset.</a:t>
            </a:r>
          </a:p>
          <a:p>
            <a:r>
              <a:rPr lang="en-US" dirty="0"/>
              <a:t>The method has also tested on some standard images like Lena, Baboon, and Boat.</a:t>
            </a:r>
          </a:p>
        </p:txBody>
      </p:sp>
    </p:spTree>
    <p:extLst>
      <p:ext uri="{BB962C8B-B14F-4D97-AF65-F5344CB8AC3E}">
        <p14:creationId xmlns:p14="http://schemas.microsoft.com/office/powerpoint/2010/main" val="406641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8C97-67FE-4D76-B18D-5145DC44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9105C-A2D2-4A56-A1E7-BB7784ECB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627773"/>
              </p:ext>
            </p:extLst>
          </p:nvPr>
        </p:nvGraphicFramePr>
        <p:xfrm>
          <a:off x="1484313" y="2667000"/>
          <a:ext cx="100187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1">
                  <a:extLst>
                    <a:ext uri="{9D8B030D-6E8A-4147-A177-3AD203B41FA5}">
                      <a16:colId xmlns:a16="http://schemas.microsoft.com/office/drawing/2014/main" val="2019971894"/>
                    </a:ext>
                  </a:extLst>
                </a:gridCol>
                <a:gridCol w="2003741">
                  <a:extLst>
                    <a:ext uri="{9D8B030D-6E8A-4147-A177-3AD203B41FA5}">
                      <a16:colId xmlns:a16="http://schemas.microsoft.com/office/drawing/2014/main" val="1651306610"/>
                    </a:ext>
                  </a:extLst>
                </a:gridCol>
                <a:gridCol w="2003741">
                  <a:extLst>
                    <a:ext uri="{9D8B030D-6E8A-4147-A177-3AD203B41FA5}">
                      <a16:colId xmlns:a16="http://schemas.microsoft.com/office/drawing/2014/main" val="2348850658"/>
                    </a:ext>
                  </a:extLst>
                </a:gridCol>
                <a:gridCol w="2003741">
                  <a:extLst>
                    <a:ext uri="{9D8B030D-6E8A-4147-A177-3AD203B41FA5}">
                      <a16:colId xmlns:a16="http://schemas.microsoft.com/office/drawing/2014/main" val="465404393"/>
                    </a:ext>
                  </a:extLst>
                </a:gridCol>
                <a:gridCol w="2003741">
                  <a:extLst>
                    <a:ext uri="{9D8B030D-6E8A-4147-A177-3AD203B41FA5}">
                      <a16:colId xmlns:a16="http://schemas.microsoft.com/office/drawing/2014/main" val="179141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marL="91441" marR="914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 Noise</a:t>
                      </a:r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 Noise</a:t>
                      </a:r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4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PSNR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SSIM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PSNR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SSIM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24141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MF [2]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24.27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0.7925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21.57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0.7187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65373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AMF [1]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32.20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0.9280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21.60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0.6070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236901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Deep CNN [4]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39.83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0.9680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36.70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0.9443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410341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Proposed Method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38.41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0.9803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38.04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0.9733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543996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BE6D84-6262-4AAA-9C21-74A3FC51DC38}"/>
              </a:ext>
            </a:extLst>
          </p:cNvPr>
          <p:cNvSpPr txBox="1"/>
          <p:nvPr/>
        </p:nvSpPr>
        <p:spPr>
          <a:xfrm>
            <a:off x="2256639" y="5561901"/>
            <a:ext cx="911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Table 1: Provides a performance comparison of the proposed method with some state-of-the-art methods on the image </a:t>
            </a:r>
            <a:r>
              <a:rPr lang="en-US" b="1" dirty="0"/>
              <a:t>Lena</a:t>
            </a:r>
            <a:r>
              <a:rPr lang="en-US" dirty="0"/>
              <a:t> at 40% and 60% noise densities.</a:t>
            </a:r>
          </a:p>
        </p:txBody>
      </p:sp>
    </p:spTree>
    <p:extLst>
      <p:ext uri="{BB962C8B-B14F-4D97-AF65-F5344CB8AC3E}">
        <p14:creationId xmlns:p14="http://schemas.microsoft.com/office/powerpoint/2010/main" val="69290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522C-1D22-465A-80FC-50A95664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1069-219E-4699-BE3D-F00CAAA9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U-Net based method has proved effective in salt-and-pepper noise removal, outperforming some past algorithms by a significant margin.</a:t>
            </a:r>
          </a:p>
          <a:p>
            <a:r>
              <a:rPr lang="en-US" dirty="0"/>
              <a:t>It also yields quite good results even for images with high-density noise. </a:t>
            </a:r>
          </a:p>
          <a:p>
            <a:r>
              <a:rPr lang="en-US" dirty="0"/>
              <a:t>In the future we can apply it to color images.</a:t>
            </a:r>
          </a:p>
        </p:txBody>
      </p:sp>
    </p:spTree>
    <p:extLst>
      <p:ext uri="{BB962C8B-B14F-4D97-AF65-F5344CB8AC3E}">
        <p14:creationId xmlns:p14="http://schemas.microsoft.com/office/powerpoint/2010/main" val="332574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B78F-EB5E-40F5-9B71-9972F4D0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C498-629B-4D74-925B-8BEEA7F0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H. Hwang and R. A. Haddad, “Adaptive Median Filters: New Algorithms and Results,” </a:t>
            </a:r>
            <a:r>
              <a:rPr lang="en-US" i="1" dirty="0"/>
              <a:t>IEEE Trans. Image Process.</a:t>
            </a:r>
            <a:r>
              <a:rPr lang="en-US" dirty="0"/>
              <a:t>, 1995, </a:t>
            </a:r>
            <a:r>
              <a:rPr lang="en-US" dirty="0" err="1"/>
              <a:t>doi</a:t>
            </a:r>
            <a:r>
              <a:rPr lang="en-US" dirty="0"/>
              <a:t>: 10.1109/83.370679.</a:t>
            </a:r>
          </a:p>
          <a:p>
            <a:pPr marL="0" indent="0">
              <a:buNone/>
            </a:pPr>
            <a:r>
              <a:rPr lang="en-US" dirty="0"/>
              <a:t>[2] D. R. K. Brownrigg, “The Weighted Median Filter,” </a:t>
            </a:r>
            <a:r>
              <a:rPr lang="en-US" i="1" dirty="0" err="1"/>
              <a:t>Commun</a:t>
            </a:r>
            <a:r>
              <a:rPr lang="en-US" i="1" dirty="0"/>
              <a:t>. ACM</a:t>
            </a:r>
            <a:r>
              <a:rPr lang="en-US" dirty="0"/>
              <a:t>, 1984, </a:t>
            </a:r>
            <a:r>
              <a:rPr lang="en-US" dirty="0" err="1"/>
              <a:t>doi</a:t>
            </a:r>
            <a:r>
              <a:rPr lang="en-US" dirty="0"/>
              <a:t>: 10.1145/358198.358222.</a:t>
            </a:r>
          </a:p>
          <a:p>
            <a:pPr marL="0" indent="0">
              <a:buNone/>
            </a:pPr>
            <a:r>
              <a:rPr lang="en-US" dirty="0"/>
              <a:t>[3] J. </a:t>
            </a:r>
            <a:r>
              <a:rPr lang="en-US" dirty="0" err="1"/>
              <a:t>Xie</a:t>
            </a:r>
            <a:r>
              <a:rPr lang="en-US" dirty="0"/>
              <a:t>, L. Xu, and E. Chen, “Image denoising and inpainting with deep neural networks,” in </a:t>
            </a:r>
            <a:r>
              <a:rPr lang="en-US" i="1" dirty="0"/>
              <a:t>Advances in Neural Information Processing Systems</a:t>
            </a:r>
            <a:r>
              <a:rPr lang="en-US" dirty="0"/>
              <a:t>, 2012.</a:t>
            </a:r>
          </a:p>
          <a:p>
            <a:pPr marL="0" indent="0">
              <a:buNone/>
            </a:pPr>
            <a:r>
              <a:rPr lang="en-US" dirty="0"/>
              <a:t>[4] Y. Xing, J. Xu, J. Tan, D. Li, and W. </a:t>
            </a:r>
            <a:r>
              <a:rPr lang="en-US" dirty="0" err="1"/>
              <a:t>Zha</a:t>
            </a:r>
            <a:r>
              <a:rPr lang="en-US" dirty="0"/>
              <a:t>, “Deep CNN for removal of salt and pepper noise,” </a:t>
            </a:r>
            <a:r>
              <a:rPr lang="en-US" i="1" dirty="0"/>
              <a:t>IET Image Process.</a:t>
            </a:r>
            <a:r>
              <a:rPr lang="en-US" dirty="0"/>
              <a:t>, 2019, </a:t>
            </a:r>
            <a:r>
              <a:rPr lang="en-US" dirty="0" err="1"/>
              <a:t>doi</a:t>
            </a:r>
            <a:r>
              <a:rPr lang="en-US" dirty="0"/>
              <a:t>: 10.1049/iet-ipr.2018.6004.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7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979" y="2514600"/>
            <a:ext cx="10018713" cy="175259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3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A590-D0CB-4B89-AD97-68F38578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9EE0-C084-4C67-9BBC-EBFAE6F9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Salt-and-Pepper Noise 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Proposed Method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873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70B5-DFFE-48FF-BB3C-40560481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256D-DE1B-4D51-9B04-614D31EB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denoising is an important research area in the field of image processing.</a:t>
            </a:r>
          </a:p>
          <a:p>
            <a:r>
              <a:rPr lang="en-US" dirty="0"/>
              <a:t>Salt-and-pepper noise removal is still considered as an open research problem.</a:t>
            </a:r>
          </a:p>
          <a:p>
            <a:r>
              <a:rPr lang="en-US" dirty="0"/>
              <a:t>Objective of the proposed method is to eliminate the need for any hand-designed guidance filter to remove such noise.</a:t>
            </a:r>
          </a:p>
        </p:txBody>
      </p:sp>
    </p:spTree>
    <p:extLst>
      <p:ext uri="{BB962C8B-B14F-4D97-AF65-F5344CB8AC3E}">
        <p14:creationId xmlns:p14="http://schemas.microsoft.com/office/powerpoint/2010/main" val="285605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86BA-915D-4CCC-B519-34E42520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SALT-AND-PEPPER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0812-DD3A-49BD-BF84-1C3339DE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non-additive noise.</a:t>
            </a:r>
          </a:p>
          <a:p>
            <a:r>
              <a:rPr lang="en-US" dirty="0"/>
              <a:t>For 8-bit images the salt acquires intensity value 255, and pepper acquires intensity value 0.</a:t>
            </a:r>
          </a:p>
          <a:p>
            <a:r>
              <a:rPr lang="en-US" dirty="0"/>
              <a:t>This noise can cause sharp and unanticipated disturbances in the image.</a:t>
            </a:r>
          </a:p>
          <a:p>
            <a:r>
              <a:rPr lang="en-US" dirty="0"/>
              <a:t>Main challenge is identify the noisy pixels as the original pixels may also have values 0 or 255.</a:t>
            </a:r>
          </a:p>
        </p:txBody>
      </p:sp>
    </p:spTree>
    <p:extLst>
      <p:ext uri="{BB962C8B-B14F-4D97-AF65-F5344CB8AC3E}">
        <p14:creationId xmlns:p14="http://schemas.microsoft.com/office/powerpoint/2010/main" val="374761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EADC-BA79-4623-A42F-9D06D995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8F69-606D-441F-9504-874A0068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approaches like Median Filter [1] and Adaptive Median Filter [2] may not always provide good results.</a:t>
            </a:r>
          </a:p>
          <a:p>
            <a:r>
              <a:rPr lang="en-US" dirty="0"/>
              <a:t>A deep learning approach using Stacked Sparse Denoising Autoencoders (SSDA) [3] was proposed but it was not robust to a high variation in noise. </a:t>
            </a:r>
          </a:p>
        </p:txBody>
      </p:sp>
    </p:spTree>
    <p:extLst>
      <p:ext uri="{BB962C8B-B14F-4D97-AF65-F5344CB8AC3E}">
        <p14:creationId xmlns:p14="http://schemas.microsoft.com/office/powerpoint/2010/main" val="295165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7871-67FA-4B78-96D0-42953DA9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DB20-3229-41C3-A7AB-6FC8A5C9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1473"/>
            <a:ext cx="10018713" cy="3559728"/>
          </a:xfrm>
        </p:spPr>
        <p:txBody>
          <a:bodyPr>
            <a:normAutofit/>
          </a:bodyPr>
          <a:lstStyle/>
          <a:p>
            <a:r>
              <a:rPr lang="en-US" dirty="0"/>
              <a:t>A deep learning based method has been proposed</a:t>
            </a:r>
          </a:p>
          <a:p>
            <a:r>
              <a:rPr lang="en-US" dirty="0"/>
              <a:t>It consists of 3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Creation of noise mask from noisy 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Denoising</a:t>
            </a:r>
            <a:r>
              <a:rPr lang="en-US" dirty="0"/>
              <a:t> a noisy image using encoder-decoder and noise mask as input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Post-processing of the denoised image using noise mask</a:t>
            </a:r>
          </a:p>
          <a:p>
            <a:r>
              <a:rPr lang="en-US" dirty="0"/>
              <a:t>U-Net is used to perform both </a:t>
            </a:r>
            <a:r>
              <a:rPr lang="en-US" i="1" dirty="0"/>
              <a:t>creation of the noise mask</a:t>
            </a:r>
            <a:r>
              <a:rPr lang="en-US" dirty="0"/>
              <a:t> and </a:t>
            </a:r>
            <a:r>
              <a:rPr lang="en-US" i="1" dirty="0"/>
              <a:t>denoising of the image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1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16E6-6EA3-4602-A09A-E0A0C098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519707"/>
          </a:xfrm>
        </p:spPr>
        <p:txBody>
          <a:bodyPr/>
          <a:lstStyle/>
          <a:p>
            <a:r>
              <a:rPr lang="en-US" dirty="0"/>
              <a:t>PROPOSED U-NET BASED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2D90CC-9353-4903-B7B0-8358CD5CB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00" y="1378039"/>
            <a:ext cx="6594055" cy="4800658"/>
          </a:xfrm>
        </p:spPr>
      </p:pic>
    </p:spTree>
    <p:extLst>
      <p:ext uri="{BB962C8B-B14F-4D97-AF65-F5344CB8AC3E}">
        <p14:creationId xmlns:p14="http://schemas.microsoft.com/office/powerpoint/2010/main" val="128713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B443-FB59-4B8A-81AA-7C0FB950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PROPOSED METHOD: GENERATION OF NOISE MASK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DA667-1A98-4206-8D58-E75C7B1FF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25" y="2430429"/>
            <a:ext cx="2122977" cy="212297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19473-498C-4D4F-BDA8-55325ACA10A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808602" y="3491918"/>
            <a:ext cx="1191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D6DBBD-5EA5-4C6F-BD98-E14AF06F9C4C}"/>
              </a:ext>
            </a:extLst>
          </p:cNvPr>
          <p:cNvSpPr/>
          <p:nvPr/>
        </p:nvSpPr>
        <p:spPr>
          <a:xfrm>
            <a:off x="4999839" y="2996967"/>
            <a:ext cx="2558642" cy="989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U-Net for Noise Mask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E150D4-3BD5-4729-81FF-9E2C0A19C58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558481" y="3491918"/>
            <a:ext cx="1350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6CEC916-0DFA-4ED2-8C84-4F2EEF8061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08" y="2419941"/>
            <a:ext cx="2061975" cy="2061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6B3153-66EC-44AB-ABBB-C0C93CDB1B6E}"/>
              </a:ext>
            </a:extLst>
          </p:cNvPr>
          <p:cNvSpPr txBox="1"/>
          <p:nvPr/>
        </p:nvSpPr>
        <p:spPr>
          <a:xfrm>
            <a:off x="2198400" y="5343787"/>
            <a:ext cx="716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U-Net takes the Noisy Image as input and gives the Noise Mask as output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D97CE-383C-454A-A720-CD8F3BFDACC9}"/>
              </a:ext>
            </a:extLst>
          </p:cNvPr>
          <p:cNvSpPr txBox="1"/>
          <p:nvPr/>
        </p:nvSpPr>
        <p:spPr>
          <a:xfrm>
            <a:off x="1996580" y="20506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376EF-086F-402F-A9F8-781F0D05B1D5}"/>
              </a:ext>
            </a:extLst>
          </p:cNvPr>
          <p:cNvSpPr txBox="1"/>
          <p:nvPr/>
        </p:nvSpPr>
        <p:spPr>
          <a:xfrm>
            <a:off x="9255452" y="206826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Mask</a:t>
            </a:r>
          </a:p>
        </p:txBody>
      </p:sp>
    </p:spTree>
    <p:extLst>
      <p:ext uri="{BB962C8B-B14F-4D97-AF65-F5344CB8AC3E}">
        <p14:creationId xmlns:p14="http://schemas.microsoft.com/office/powerpoint/2010/main" val="97393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B443-FB59-4B8A-81AA-7C0FB950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DENOISING OF NOISY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DA667-1A98-4206-8D58-E75C7B1FF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07" y="1991082"/>
            <a:ext cx="1597268" cy="159726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19473-498C-4D4F-BDA8-55325ACA10A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86275" y="2789716"/>
            <a:ext cx="913564" cy="70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D6DBBD-5EA5-4C6F-BD98-E14AF06F9C4C}"/>
              </a:ext>
            </a:extLst>
          </p:cNvPr>
          <p:cNvSpPr/>
          <p:nvPr/>
        </p:nvSpPr>
        <p:spPr>
          <a:xfrm>
            <a:off x="4999839" y="2996967"/>
            <a:ext cx="2558642" cy="989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U-Net for Denoising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E150D4-3BD5-4729-81FF-9E2C0A19C58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558481" y="3491918"/>
            <a:ext cx="1350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6B3153-66EC-44AB-ABBB-C0C93CDB1B6E}"/>
              </a:ext>
            </a:extLst>
          </p:cNvPr>
          <p:cNvSpPr txBox="1"/>
          <p:nvPr/>
        </p:nvSpPr>
        <p:spPr>
          <a:xfrm>
            <a:off x="2819567" y="5739472"/>
            <a:ext cx="65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U-Net model for </a:t>
            </a:r>
            <a:r>
              <a:rPr lang="en-US" dirty="0" err="1"/>
              <a:t>denosing</a:t>
            </a:r>
            <a:r>
              <a:rPr lang="en-US" dirty="0"/>
              <a:t> the image takes the Noisy Image and the Noise Mask as input and gives the </a:t>
            </a:r>
            <a:r>
              <a:rPr lang="en-US" dirty="0" err="1"/>
              <a:t>Denoised</a:t>
            </a:r>
            <a:r>
              <a:rPr lang="en-US" dirty="0"/>
              <a:t> image as output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D97CE-383C-454A-A720-CD8F3BFDACC9}"/>
              </a:ext>
            </a:extLst>
          </p:cNvPr>
          <p:cNvSpPr txBox="1"/>
          <p:nvPr/>
        </p:nvSpPr>
        <p:spPr>
          <a:xfrm>
            <a:off x="1119721" y="262753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376EF-086F-402F-A9F8-781F0D05B1D5}"/>
              </a:ext>
            </a:extLst>
          </p:cNvPr>
          <p:cNvSpPr txBox="1"/>
          <p:nvPr/>
        </p:nvSpPr>
        <p:spPr>
          <a:xfrm>
            <a:off x="9255452" y="206826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Denoised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0C398A-BEFF-4543-B721-7FD68898DD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07" y="3795504"/>
            <a:ext cx="1597268" cy="1597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066051-3CA2-48E5-A31A-5E7C9236EFEC}"/>
              </a:ext>
            </a:extLst>
          </p:cNvPr>
          <p:cNvSpPr txBox="1"/>
          <p:nvPr/>
        </p:nvSpPr>
        <p:spPr>
          <a:xfrm>
            <a:off x="1106199" y="437142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Mask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B2C23-F668-44C3-82B4-FA512F1751F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86275" y="3699072"/>
            <a:ext cx="913564" cy="895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3C5D8B2-B857-44A9-ADA6-EC0C654B0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08" y="2437592"/>
            <a:ext cx="2435709" cy="24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1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78</TotalTime>
  <Words>690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Times New Roman</vt:lpstr>
      <vt:lpstr>Parallax</vt:lpstr>
      <vt:lpstr>A U-Net Based Approach for Removing Salt-and-Pepper Noise from Images using Noise Mask</vt:lpstr>
      <vt:lpstr>AGENDA</vt:lpstr>
      <vt:lpstr>INTRODUCTION</vt:lpstr>
      <vt:lpstr>SALT-AND-PEPPER NOISE</vt:lpstr>
      <vt:lpstr>RELATED WORK</vt:lpstr>
      <vt:lpstr>PROPOSED METHOD</vt:lpstr>
      <vt:lpstr>PROPOSED U-NET BASED ARCHITECTURE</vt:lpstr>
      <vt:lpstr>PROPOSED METHOD: GENERATION OF NOISE MASK</vt:lpstr>
      <vt:lpstr>DENOISING OF NOISY IMAGE</vt:lpstr>
      <vt:lpstr>POST-PROCESSING</vt:lpstr>
      <vt:lpstr>POST-PROCESSING</vt:lpstr>
      <vt:lpstr>RESULTS</vt:lpstr>
      <vt:lpstr>PERFORMANCE COMPARISON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U-Net Based Approach for Removing Salt And Pepper Noise From Images Using Noise Mask</dc:title>
  <dc:creator>Anuran</dc:creator>
  <cp:lastModifiedBy>Anuran</cp:lastModifiedBy>
  <cp:revision>27</cp:revision>
  <dcterms:created xsi:type="dcterms:W3CDTF">2020-07-03T10:48:43Z</dcterms:created>
  <dcterms:modified xsi:type="dcterms:W3CDTF">2020-07-03T15:16:56Z</dcterms:modified>
</cp:coreProperties>
</file>