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6" r:id="rId6"/>
    <p:sldId id="260" r:id="rId7"/>
    <p:sldId id="290" r:id="rId8"/>
    <p:sldId id="261" r:id="rId9"/>
    <p:sldId id="262" r:id="rId10"/>
    <p:sldId id="263" r:id="rId11"/>
    <p:sldId id="289" r:id="rId12"/>
    <p:sldId id="288" r:id="rId13"/>
    <p:sldId id="291" r:id="rId14"/>
    <p:sldId id="264" r:id="rId15"/>
    <p:sldId id="265" r:id="rId16"/>
    <p:sldId id="293" r:id="rId17"/>
    <p:sldId id="305" r:id="rId18"/>
    <p:sldId id="294" r:id="rId19"/>
    <p:sldId id="295" r:id="rId20"/>
    <p:sldId id="297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32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563-059B-419A-B597-39F46185C415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64C0-AD9B-4451-9B36-E821011E3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5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B64C0-AD9B-4451-9B36-E821011E34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185A-84FC-4133-B006-CFE8A93F1BB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0EFB-477B-408D-88B5-F345A88D0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Floorplanning-1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68463" y="-1015206"/>
            <a:ext cx="5805487" cy="795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5874603"/>
            <a:ext cx="5791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Hierarchially</a:t>
            </a:r>
            <a:r>
              <a:rPr lang="en-US" sz="2400" dirty="0" smtClean="0"/>
              <a:t> defined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is a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that can be described by a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tree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540543" y="526258"/>
            <a:ext cx="466248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71800" y="762000"/>
            <a:ext cx="6172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leaves of the tree correspond to modules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824335"/>
            <a:ext cx="434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 internal node defines how its child </a:t>
            </a:r>
            <a:r>
              <a:rPr lang="en-US" sz="2400" dirty="0" err="1" smtClean="0"/>
              <a:t>floorplans</a:t>
            </a:r>
            <a:r>
              <a:rPr lang="en-US" sz="2400" dirty="0" smtClean="0"/>
              <a:t> are combined to form a partial </a:t>
            </a:r>
            <a:r>
              <a:rPr lang="en-US" sz="2400" dirty="0" err="1" smtClean="0"/>
              <a:t>floorplan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702076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Various restrictions may be imposed on internal nodes</a:t>
            </a:r>
          </a:p>
          <a:p>
            <a:endParaRPr lang="en-US" sz="2400" dirty="0" smtClean="0"/>
          </a:p>
          <a:p>
            <a:pPr marL="342900" indent="-342900">
              <a:buAutoNum type="alphaLcParenBoth"/>
            </a:pPr>
            <a:r>
              <a:rPr lang="en-US" sz="2400" dirty="0" smtClean="0"/>
              <a:t>The number of child </a:t>
            </a:r>
            <a:r>
              <a:rPr lang="en-US" sz="2400" dirty="0" err="1" smtClean="0"/>
              <a:t>floorplans</a:t>
            </a:r>
            <a:r>
              <a:rPr lang="en-US" sz="2400" dirty="0" smtClean="0"/>
              <a:t> cannot exceed a certain limit</a:t>
            </a:r>
          </a:p>
          <a:p>
            <a:pPr marL="342900" indent="-342900">
              <a:buAutoNum type="alphaLcParenBoth"/>
            </a:pPr>
            <a:r>
              <a:rPr lang="en-US" sz="2400" dirty="0" smtClean="0"/>
              <a:t>The shape of 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corresponding to internal node is limited, for example, to rectangles or other simple shapes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Hierarchical </a:t>
            </a:r>
            <a:r>
              <a:rPr lang="en-US" sz="2400" dirty="0" err="1" smtClean="0"/>
              <a:t>Floorplan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447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types of Internal nodes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52578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5257800" y="25908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5561806" y="25900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219700" y="29337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562600" y="2970212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3276600" y="27432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1294605" y="2742406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7086600" y="2209801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10800000">
            <a:off x="7086600" y="29718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7011194" y="25900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428706" y="2933701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391400" y="25908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32766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12954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35957" y="-731042"/>
            <a:ext cx="5500685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050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403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05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876800"/>
            <a:ext cx="1143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6019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Floorplan</a:t>
            </a:r>
            <a:r>
              <a:rPr lang="en-US" sz="2400" dirty="0" smtClean="0"/>
              <a:t> sizing problem for </a:t>
            </a:r>
            <a:r>
              <a:rPr lang="en-US" sz="2400" dirty="0" err="1" smtClean="0"/>
              <a:t>nonsliceable</a:t>
            </a:r>
            <a:r>
              <a:rPr lang="en-US" sz="2400" dirty="0" smtClean="0"/>
              <a:t>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is NP complete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  <p:bldP spid="6" grpId="0" build="allAtOnce"/>
      <p:bldP spid="7" grpId="0" build="allAtOnce"/>
      <p:bldP spid="1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641475" y="-600075"/>
            <a:ext cx="5859463" cy="84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257800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 rectangular dual graph of a rectangular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is a plane graph G=(V,E), where V is the set of modules and (M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 </a:t>
            </a:r>
            <a:r>
              <a:rPr lang="el-GR" sz="2400" dirty="0" smtClean="0"/>
              <a:t>ε</a:t>
            </a:r>
            <a:r>
              <a:rPr lang="en-US" sz="2400" dirty="0" smtClean="0"/>
              <a:t> E if and only if modules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are adjacent in 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0"/>
            <a:ext cx="419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Rectangular Dual Graph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25908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952500" y="2781300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09602" y="2436812"/>
            <a:ext cx="1600199" cy="1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2294" y="3237706"/>
            <a:ext cx="1600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209800" y="3124200"/>
            <a:ext cx="990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752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1905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3286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829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2819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5486400" y="18272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5486400" y="3351211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5334001" y="1981201"/>
            <a:ext cx="1523999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6591302" y="1943102"/>
            <a:ext cx="1523997" cy="1295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10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248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86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29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4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53000" y="1524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077200" y="1600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3124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53200" y="33629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77200" y="30581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40" name="Straight Connector 39"/>
          <p:cNvCxnSpPr/>
          <p:nvPr/>
        </p:nvCxnSpPr>
        <p:spPr>
          <a:xfrm rot="5400000" flipH="1">
            <a:off x="7251938" y="2590006"/>
            <a:ext cx="1524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4772510" y="2562710"/>
            <a:ext cx="1524000" cy="56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3810000" y="251460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008187" y="-201614"/>
            <a:ext cx="5186363" cy="862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528219" y="357981"/>
            <a:ext cx="15843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833937" y="1862137"/>
            <a:ext cx="1454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 flipH="1" flipV="1">
            <a:off x="2982118" y="4277518"/>
            <a:ext cx="92075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2770982" y="3096419"/>
            <a:ext cx="219075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00800" y="609600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2514600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7315994" y="3200400"/>
            <a:ext cx="1370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5181600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011194" y="5867400"/>
            <a:ext cx="1370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2400" y="3581400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067594" y="4267200"/>
            <a:ext cx="1370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52400" y="42672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95300" y="266699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2819400" y="1219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0104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34200" y="990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12345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5600" y="29673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1245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2967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3733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4110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4343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6096000" y="58674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33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10400" y="533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514306" y="5524500"/>
            <a:ext cx="686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48400" y="594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594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286500" y="6209506"/>
            <a:ext cx="686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600" y="56343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00200" y="717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Topology Generation : A simple example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5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9" grpId="0"/>
      <p:bldP spid="31" grpId="0"/>
      <p:bldP spid="35" grpId="0"/>
      <p:bldP spid="3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Assumed that a rectangular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contains no cross junctions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981200" y="1675606"/>
            <a:ext cx="1219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2057400" y="1599406"/>
            <a:ext cx="1219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057003" y="3733403"/>
            <a:ext cx="762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905001" y="4114006"/>
            <a:ext cx="533399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047603" y="4495403"/>
            <a:ext cx="762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38862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cross junction is replaced by two T-junctions with another short edge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2438401" y="4114800"/>
            <a:ext cx="99059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429000" y="4114800"/>
            <a:ext cx="533399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5400000">
            <a:off x="2247900" y="24765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6350913"/>
            <a:ext cx="85344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Dual graph of a rectangular </a:t>
            </a:r>
            <a:r>
              <a:rPr lang="en-US" sz="2200" dirty="0" err="1" smtClean="0"/>
              <a:t>floorplan</a:t>
            </a:r>
            <a:r>
              <a:rPr lang="en-US" sz="2200" dirty="0" smtClean="0"/>
              <a:t> is a planar triangulated graph (PTG)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Rectangular Dual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5257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graph is said to be planar if there exists some geometric representation of G which can be drawn on a plane such that no two of its edges intersect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build="allAtOnce" animBg="1"/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409950" y="1327943"/>
            <a:ext cx="2324100" cy="84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48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Rectangular </a:t>
            </a:r>
            <a:r>
              <a:rPr lang="en-US" sz="3200" dirty="0" err="1" smtClean="0"/>
              <a:t>Dualization</a:t>
            </a:r>
            <a:r>
              <a:rPr lang="en-US" sz="3200" dirty="0" smtClean="0"/>
              <a:t>: Planar Triangulated Graph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1371600" y="2195513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>
            <a:off x="1371600" y="37195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V="1">
            <a:off x="1219201" y="2349502"/>
            <a:ext cx="1523999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476502" y="2311403"/>
            <a:ext cx="1523997" cy="1295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95400" y="2120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2120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3644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3644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36449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189230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196850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349250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373128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3426481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>
            <a:off x="3137138" y="2958307"/>
            <a:ext cx="1524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657710" y="2931011"/>
            <a:ext cx="1524000" cy="56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5547518" y="1496219"/>
            <a:ext cx="24257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52400" y="1143000"/>
            <a:ext cx="85344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Dual graph of a rectangular </a:t>
            </a:r>
            <a:r>
              <a:rPr lang="en-US" sz="2200" dirty="0" err="1" smtClean="0"/>
              <a:t>floorplan</a:t>
            </a:r>
            <a:r>
              <a:rPr lang="en-US" sz="2200" dirty="0" smtClean="0"/>
              <a:t> is a planar triangulated graph (PTG)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66863" y="-1120775"/>
            <a:ext cx="6010275" cy="901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4825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Rectangular </a:t>
            </a:r>
            <a:r>
              <a:rPr lang="en-US" sz="3200" dirty="0" err="1" smtClean="0"/>
              <a:t>Dualization</a:t>
            </a:r>
            <a:r>
              <a:rPr lang="en-US" sz="3200" dirty="0" smtClean="0"/>
              <a:t>: Planar Triangulated Graph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954959"/>
            <a:ext cx="914400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Every dual graph of a rectangular </a:t>
            </a:r>
            <a:r>
              <a:rPr lang="en-US" sz="2200" dirty="0" err="1" smtClean="0"/>
              <a:t>floorplan</a:t>
            </a:r>
            <a:r>
              <a:rPr lang="en-US" sz="2200" dirty="0" smtClean="0"/>
              <a:t> is a planar triangulated graph (PTG)</a:t>
            </a:r>
          </a:p>
          <a:p>
            <a:pPr algn="ctr"/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BUT not every PTG corresponds to a rectangular </a:t>
            </a:r>
            <a:r>
              <a:rPr lang="en-US" sz="2200" b="1" dirty="0" err="1" smtClean="0">
                <a:solidFill>
                  <a:srgbClr val="FF0000"/>
                </a:solidFill>
              </a:rPr>
              <a:t>floorplan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A rectangular </a:t>
            </a:r>
            <a:r>
              <a:rPr lang="en-US" sz="2200" b="1" dirty="0" err="1" smtClean="0">
                <a:solidFill>
                  <a:srgbClr val="FF0000"/>
                </a:solidFill>
              </a:rPr>
              <a:t>floorplan</a:t>
            </a:r>
            <a:r>
              <a:rPr lang="en-US" sz="2200" b="1" dirty="0" smtClean="0">
                <a:solidFill>
                  <a:srgbClr val="FF0000"/>
                </a:solidFill>
              </a:rPr>
              <a:t> exists </a:t>
            </a:r>
            <a:r>
              <a:rPr lang="en-US" sz="2200" b="1" dirty="0" err="1" smtClean="0">
                <a:solidFill>
                  <a:srgbClr val="FF0000"/>
                </a:solidFill>
              </a:rPr>
              <a:t>iff</a:t>
            </a:r>
            <a:r>
              <a:rPr lang="en-US" sz="2200" b="1" dirty="0" smtClean="0">
                <a:solidFill>
                  <a:srgbClr val="FF0000"/>
                </a:solidFill>
              </a:rPr>
              <a:t> the dual of the </a:t>
            </a:r>
            <a:r>
              <a:rPr lang="en-US" sz="2200" b="1" dirty="0" err="1" smtClean="0">
                <a:solidFill>
                  <a:srgbClr val="FF0000"/>
                </a:solidFill>
              </a:rPr>
              <a:t>floorplan</a:t>
            </a:r>
            <a:r>
              <a:rPr lang="en-US" sz="2200" b="1" dirty="0" smtClean="0">
                <a:solidFill>
                  <a:srgbClr val="FF0000"/>
                </a:solidFill>
              </a:rPr>
              <a:t> contains no complex triangle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71500" y="114300"/>
            <a:ext cx="26066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514600" y="9144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No corresponding  rectangular </a:t>
            </a:r>
            <a:r>
              <a:rPr lang="en-US" sz="2400" dirty="0" err="1" smtClean="0">
                <a:solidFill>
                  <a:srgbClr val="00B0F0"/>
                </a:solidFill>
              </a:rPr>
              <a:t>floorplan</a:t>
            </a:r>
            <a:r>
              <a:rPr lang="en-US" sz="2400" dirty="0" smtClean="0">
                <a:solidFill>
                  <a:srgbClr val="00B0F0"/>
                </a:solidFill>
              </a:rPr>
              <a:t> exist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3952875" y="3299619"/>
            <a:ext cx="1238250" cy="576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19400" y="25146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Forbidden pattern in rectangular dual graph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213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Only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4" grpId="0" build="allAtOnce"/>
      <p:bldP spid="8" grpId="0" build="allAtOnce"/>
      <p:bldP spid="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1219200"/>
            <a:ext cx="3352800" cy="167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00200" y="1600200"/>
            <a:ext cx="21336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114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152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0800000">
            <a:off x="42672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0800000">
            <a:off x="36576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0800000">
            <a:off x="1524001" y="1981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0800000">
            <a:off x="914401" y="1981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0800000">
            <a:off x="1905000" y="1600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0800000">
            <a:off x="1905000" y="23621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0800000">
            <a:off x="3505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0800000">
            <a:off x="3505200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4"/>
            <a:endCxn id="6" idx="0"/>
          </p:cNvCxnSpPr>
          <p:nvPr/>
        </p:nvCxnSpPr>
        <p:spPr>
          <a:xfrm rot="5400000">
            <a:off x="2552700" y="1409700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53494" y="27043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</p:cNvCxnSpPr>
          <p:nvPr/>
        </p:nvCxnSpPr>
        <p:spPr>
          <a:xfrm flipH="1" flipV="1">
            <a:off x="3581400" y="1828800"/>
            <a:ext cx="8382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7"/>
          </p:cNvCxnSpPr>
          <p:nvPr/>
        </p:nvCxnSpPr>
        <p:spPr>
          <a:xfrm flipV="1">
            <a:off x="3582988" y="2111282"/>
            <a:ext cx="706530" cy="174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6"/>
          </p:cNvCxnSpPr>
          <p:nvPr/>
        </p:nvCxnSpPr>
        <p:spPr>
          <a:xfrm rot="10800000" flipV="1">
            <a:off x="990600" y="1676400"/>
            <a:ext cx="914400" cy="30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7"/>
          </p:cNvCxnSpPr>
          <p:nvPr/>
        </p:nvCxnSpPr>
        <p:spPr>
          <a:xfrm flipV="1">
            <a:off x="2668588" y="2339882"/>
            <a:ext cx="858930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5" idx="6"/>
          </p:cNvCxnSpPr>
          <p:nvPr/>
        </p:nvCxnSpPr>
        <p:spPr>
          <a:xfrm rot="10800000">
            <a:off x="1905000" y="2438400"/>
            <a:ext cx="763588" cy="457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</p:cNvCxnSpPr>
          <p:nvPr/>
        </p:nvCxnSpPr>
        <p:spPr>
          <a:xfrm flipH="1">
            <a:off x="3732212" y="2057400"/>
            <a:ext cx="68738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5"/>
          </p:cNvCxnSpPr>
          <p:nvPr/>
        </p:nvCxnSpPr>
        <p:spPr>
          <a:xfrm rot="16200000" flipV="1">
            <a:off x="2781300" y="1028700"/>
            <a:ext cx="631918" cy="860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6"/>
          </p:cNvCxnSpPr>
          <p:nvPr/>
        </p:nvCxnSpPr>
        <p:spPr>
          <a:xfrm rot="10800000" flipH="1">
            <a:off x="1905000" y="1143001"/>
            <a:ext cx="762000" cy="533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5"/>
          </p:cNvCxnSpPr>
          <p:nvPr/>
        </p:nvCxnSpPr>
        <p:spPr>
          <a:xfrm flipV="1">
            <a:off x="992188" y="2003519"/>
            <a:ext cx="554131" cy="53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5" idx="1"/>
          </p:cNvCxnSpPr>
          <p:nvPr/>
        </p:nvCxnSpPr>
        <p:spPr>
          <a:xfrm>
            <a:off x="992188" y="2057400"/>
            <a:ext cx="1042894" cy="434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8400" y="1752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</a:t>
            </a:r>
            <a:r>
              <a:rPr lang="en-US" sz="3200" baseline="-25000" dirty="0" err="1" smtClean="0"/>
              <a:t>e</a:t>
            </a:r>
            <a:r>
              <a:rPr lang="en-US" sz="3200" dirty="0" smtClean="0"/>
              <a:t>(n)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4600" y="68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824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19600" y="1828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514600" y="28149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096000" y="1226403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96000" y="2444015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20594" y="1836003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086600" y="1835209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8000" y="76920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96000" y="160740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848600" y="160740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34200" y="259800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0" y="153120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" y="304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Extended Dual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34362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rectangular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exists if and only if the extended dual of the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contains no complex triangles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457200" y="4876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Hypothesis: It is possible to generate a </a:t>
            </a:r>
            <a:r>
              <a:rPr lang="en-US" sz="2400" dirty="0" err="1" smtClean="0">
                <a:solidFill>
                  <a:srgbClr val="FF0000"/>
                </a:solidFill>
              </a:rPr>
              <a:t>floorplan</a:t>
            </a:r>
            <a:r>
              <a:rPr lang="en-US" sz="2400" dirty="0" smtClean="0">
                <a:solidFill>
                  <a:srgbClr val="FF0000"/>
                </a:solidFill>
              </a:rPr>
              <a:t> for any dual graph </a:t>
            </a:r>
            <a:r>
              <a:rPr lang="en-US" sz="2400" dirty="0" err="1" smtClean="0">
                <a:solidFill>
                  <a:srgbClr val="FF0000"/>
                </a:solidFill>
              </a:rPr>
              <a:t>G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(k) for k &lt; n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5410200" y="1676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79" grpId="0" build="allAtOnce"/>
      <p:bldP spid="80" grpId="0" build="allAtOnce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990600" y="914400"/>
            <a:ext cx="3352800" cy="167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90800" y="83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90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0800000">
            <a:off x="3810000" y="167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0800000">
            <a:off x="914401" y="16764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0" idx="4"/>
          </p:cNvCxnSpPr>
          <p:nvPr/>
        </p:nvCxnSpPr>
        <p:spPr>
          <a:xfrm rot="5400000">
            <a:off x="2552700" y="1104900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553494" y="23995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4" idx="2"/>
          </p:cNvCxnSpPr>
          <p:nvPr/>
        </p:nvCxnSpPr>
        <p:spPr>
          <a:xfrm flipH="1" flipV="1">
            <a:off x="3124200" y="1524000"/>
            <a:ext cx="8382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4" idx="7"/>
          </p:cNvCxnSpPr>
          <p:nvPr/>
        </p:nvCxnSpPr>
        <p:spPr>
          <a:xfrm flipV="1">
            <a:off x="3125788" y="1806482"/>
            <a:ext cx="706530" cy="174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V="1">
            <a:off x="990600" y="1371600"/>
            <a:ext cx="914400" cy="30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4" idx="0"/>
          </p:cNvCxnSpPr>
          <p:nvPr/>
        </p:nvCxnSpPr>
        <p:spPr>
          <a:xfrm flipV="1">
            <a:off x="2668588" y="1828800"/>
            <a:ext cx="1217612" cy="76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1905000" y="2133600"/>
            <a:ext cx="763588" cy="457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>
            <a:off x="4112569" y="1530697"/>
            <a:ext cx="4464" cy="45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5"/>
          </p:cNvCxnSpPr>
          <p:nvPr/>
        </p:nvCxnSpPr>
        <p:spPr>
          <a:xfrm rot="16200000" flipV="1">
            <a:off x="2819401" y="685801"/>
            <a:ext cx="860516" cy="1165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92188" y="1698719"/>
            <a:ext cx="554131" cy="53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92188" y="1752600"/>
            <a:ext cx="684212" cy="30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95600" y="2667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514600" y="38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533400" y="151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419600" y="152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4384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99" name="Oval 98"/>
          <p:cNvSpPr/>
          <p:nvPr/>
        </p:nvSpPr>
        <p:spPr>
          <a:xfrm rot="10800000">
            <a:off x="4267201" y="16808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209800" y="918865"/>
            <a:ext cx="4572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172200" y="1071265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172200" y="2288877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6096794" y="1680865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7162800" y="1680071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934200" y="6140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172200" y="14522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305800" y="14522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0400" y="24428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705600" y="1447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 (n-1)</a:t>
            </a:r>
            <a:endParaRPr lang="en-US" sz="2400" b="1" dirty="0"/>
          </a:p>
        </p:txBody>
      </p:sp>
      <p:cxnSp>
        <p:nvCxnSpPr>
          <p:cNvPr id="119" name="Straight Connector 118"/>
          <p:cNvCxnSpPr/>
          <p:nvPr/>
        </p:nvCxnSpPr>
        <p:spPr>
          <a:xfrm rot="5400000">
            <a:off x="7544594" y="1680071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772400" y="14522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</a:t>
            </a:r>
            <a:endParaRPr lang="en-US" sz="24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0" y="12998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</a:t>
            </a:r>
            <a:endParaRPr lang="en-US" sz="2400" i="1" dirty="0"/>
          </a:p>
        </p:txBody>
      </p:sp>
      <p:sp>
        <p:nvSpPr>
          <p:cNvPr id="79" name="Oval 78"/>
          <p:cNvSpPr/>
          <p:nvPr/>
        </p:nvSpPr>
        <p:spPr>
          <a:xfrm>
            <a:off x="1447800" y="4267200"/>
            <a:ext cx="3352800" cy="167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048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480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10800000">
            <a:off x="1371601" y="5029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80" idx="4"/>
          </p:cNvCxnSpPr>
          <p:nvPr/>
        </p:nvCxnSpPr>
        <p:spPr>
          <a:xfrm rot="5400000">
            <a:off x="3009900" y="4457700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010694" y="5752306"/>
            <a:ext cx="228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3886200" y="4876800"/>
            <a:ext cx="8382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886200" y="5105400"/>
            <a:ext cx="838200" cy="98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 flipV="1">
            <a:off x="1447800" y="4724400"/>
            <a:ext cx="914400" cy="30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581400" y="5109864"/>
            <a:ext cx="1219200" cy="605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2362200" y="5486400"/>
            <a:ext cx="763588" cy="457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3733801" y="4648200"/>
            <a:ext cx="1066801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449388" y="5051519"/>
            <a:ext cx="554131" cy="538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449388" y="5105400"/>
            <a:ext cx="684212" cy="30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667000" y="624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18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90600" y="4872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876800" y="4876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895600" y="5943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130" name="Oval 129"/>
          <p:cNvSpPr/>
          <p:nvPr/>
        </p:nvSpPr>
        <p:spPr>
          <a:xfrm rot="10800000">
            <a:off x="4724401" y="50336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2667000" y="4271665"/>
            <a:ext cx="4572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943600" y="4424065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943600" y="5641677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5868194" y="5033665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6934200" y="5032871"/>
            <a:ext cx="1218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705600" y="39668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943600" y="48050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696200" y="48050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781800" y="57956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477000" y="4800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 (n-1)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" y="1524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Extended Dual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2362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Assume, r has degree 3</a:t>
            </a:r>
            <a:endParaRPr lang="en-US" sz="2400" dirty="0"/>
          </a:p>
        </p:txBody>
      </p:sp>
      <p:sp>
        <p:nvSpPr>
          <p:cNvPr id="76" name="Right Arrow 75"/>
          <p:cNvSpPr/>
          <p:nvPr/>
        </p:nvSpPr>
        <p:spPr>
          <a:xfrm>
            <a:off x="4953000" y="15240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2667000" y="3352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>
            <a:off x="7162800" y="3352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 flipH="1">
            <a:off x="3123406" y="4267994"/>
            <a:ext cx="228600" cy="227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124200" y="5715000"/>
            <a:ext cx="3048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20" grpId="0"/>
      <p:bldP spid="79" grpId="0" animBg="1"/>
      <p:bldP spid="80" grpId="0" animBg="1"/>
      <p:bldP spid="81" grpId="0" animBg="1"/>
      <p:bldP spid="100" grpId="0" animBg="1"/>
      <p:bldP spid="125" grpId="0"/>
      <p:bldP spid="126" grpId="0"/>
      <p:bldP spid="127" grpId="0"/>
      <p:bldP spid="128" grpId="0"/>
      <p:bldP spid="129" grpId="0"/>
      <p:bldP spid="130" grpId="0" animBg="1"/>
      <p:bldP spid="136" grpId="0"/>
      <p:bldP spid="137" grpId="0"/>
      <p:bldP spid="138" grpId="0"/>
      <p:bldP spid="139" grpId="0"/>
      <p:bldP spid="140" grpId="0"/>
      <p:bldP spid="76" grpId="0" animBg="1"/>
      <p:bldP spid="78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304800" y="533400"/>
            <a:ext cx="3886200" cy="228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33600" y="45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336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0800000">
            <a:off x="2057400" y="76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0800000">
            <a:off x="20574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endCxn id="74" idx="0"/>
          </p:cNvCxnSpPr>
          <p:nvPr/>
        </p:nvCxnSpPr>
        <p:spPr>
          <a:xfrm rot="5400000">
            <a:off x="1981597" y="685403"/>
            <a:ext cx="381000" cy="76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9" idx="4"/>
          </p:cNvCxnSpPr>
          <p:nvPr/>
        </p:nvCxnSpPr>
        <p:spPr>
          <a:xfrm rot="16200000" flipH="1">
            <a:off x="1828799" y="2514599"/>
            <a:ext cx="381001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1905791" y="1828008"/>
            <a:ext cx="457204" cy="15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1905000" y="2209800"/>
            <a:ext cx="304800" cy="304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71" idx="4"/>
          </p:cNvCxnSpPr>
          <p:nvPr/>
        </p:nvCxnSpPr>
        <p:spPr>
          <a:xfrm rot="16200000" flipH="1">
            <a:off x="2198641" y="903241"/>
            <a:ext cx="327118" cy="304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00200" y="3124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(n)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057400" y="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267200" y="1447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1905000" y="2819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99" name="Oval 98"/>
          <p:cNvSpPr/>
          <p:nvPr/>
        </p:nvSpPr>
        <p:spPr>
          <a:xfrm rot="10800000">
            <a:off x="1828800" y="243839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75" idx="7"/>
          </p:cNvCxnSpPr>
          <p:nvPr/>
        </p:nvCxnSpPr>
        <p:spPr>
          <a:xfrm rot="5400000" flipH="1" flipV="1">
            <a:off x="2041618" y="1257300"/>
            <a:ext cx="434882" cy="511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590800" y="990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0" y="1367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71" name="Oval 70"/>
          <p:cNvSpPr/>
          <p:nvPr/>
        </p:nvSpPr>
        <p:spPr>
          <a:xfrm rot="10800000">
            <a:off x="2438400" y="121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0800000">
            <a:off x="1981201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0800000">
            <a:off x="228600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 rot="10800000">
            <a:off x="4114800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600200" y="1367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752600" y="190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grpSp>
        <p:nvGrpSpPr>
          <p:cNvPr id="2" name="Group 85"/>
          <p:cNvGrpSpPr/>
          <p:nvPr/>
        </p:nvGrpSpPr>
        <p:grpSpPr>
          <a:xfrm>
            <a:off x="4034539" y="2844194"/>
            <a:ext cx="5261861" cy="4094471"/>
            <a:chOff x="4034539" y="2844194"/>
            <a:chExt cx="5261861" cy="4094471"/>
          </a:xfrm>
        </p:grpSpPr>
        <p:sp>
          <p:nvSpPr>
            <p:cNvPr id="173" name="Oval 172"/>
            <p:cNvSpPr/>
            <p:nvPr/>
          </p:nvSpPr>
          <p:spPr>
            <a:xfrm>
              <a:off x="6705600" y="4190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705600" y="58673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 rot="10800000">
              <a:off x="6629400" y="44957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 rot="10800000">
              <a:off x="6629400" y="6476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>
              <a:endCxn id="175" idx="0"/>
            </p:cNvCxnSpPr>
            <p:nvPr/>
          </p:nvCxnSpPr>
          <p:spPr>
            <a:xfrm rot="5400000">
              <a:off x="6553597" y="4419202"/>
              <a:ext cx="381000" cy="769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6477791" y="5561807"/>
              <a:ext cx="457204" cy="1539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endCxn id="190" idx="4"/>
            </p:cNvCxnSpPr>
            <p:nvPr/>
          </p:nvCxnSpPr>
          <p:spPr>
            <a:xfrm rot="16200000" flipH="1">
              <a:off x="6770641" y="4637040"/>
              <a:ext cx="327118" cy="3048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6629400" y="3733799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sz="2400" i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763000" y="5181599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r</a:t>
              </a:r>
              <a:endParaRPr lang="en-US" sz="2400" i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705600" y="64770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b</a:t>
              </a:r>
              <a:endParaRPr lang="en-US" sz="2400" i="1" dirty="0"/>
            </a:p>
          </p:txBody>
        </p:sp>
        <p:cxnSp>
          <p:nvCxnSpPr>
            <p:cNvPr id="187" name="Straight Connector 186"/>
            <p:cNvCxnSpPr>
              <a:stCxn id="191" idx="7"/>
            </p:cNvCxnSpPr>
            <p:nvPr/>
          </p:nvCxnSpPr>
          <p:spPr>
            <a:xfrm rot="5400000" flipH="1" flipV="1">
              <a:off x="6613618" y="4991099"/>
              <a:ext cx="434882" cy="511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7086600" y="45720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p</a:t>
              </a:r>
              <a:r>
                <a:rPr lang="en-US" sz="2400" i="1" baseline="-25000" dirty="0" smtClean="0"/>
                <a:t>i</a:t>
              </a:r>
              <a:endParaRPr lang="en-US" sz="2400" i="1" baseline="-250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495800" y="5105399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l’</a:t>
              </a:r>
              <a:endParaRPr lang="en-US" sz="2400" i="1" dirty="0"/>
            </a:p>
          </p:txBody>
        </p:sp>
        <p:sp>
          <p:nvSpPr>
            <p:cNvPr id="190" name="Oval 189"/>
            <p:cNvSpPr/>
            <p:nvPr/>
          </p:nvSpPr>
          <p:spPr>
            <a:xfrm rot="10800000">
              <a:off x="7010400" y="4952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 rot="10800000">
              <a:off x="6553201" y="53339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 rot="10800000">
              <a:off x="4724400" y="525779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 rot="10800000">
              <a:off x="8610600" y="533846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05600" y="5181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j</a:t>
              </a:r>
              <a:endParaRPr lang="en-US" sz="2400" i="1" baseline="-25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81800" y="57150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k</a:t>
              </a:r>
              <a:endParaRPr lang="en-US" sz="2400" i="1" baseline="-25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4800600" y="4271664"/>
              <a:ext cx="3886200" cy="228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334000" y="6396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er</a:t>
              </a:r>
              <a:endParaRPr lang="en-US" sz="2400" dirty="0"/>
            </a:p>
          </p:txBody>
        </p:sp>
        <p:cxnSp>
          <p:nvCxnSpPr>
            <p:cNvPr id="209" name="Straight Connector 208"/>
            <p:cNvCxnSpPr>
              <a:stCxn id="190" idx="6"/>
            </p:cNvCxnSpPr>
            <p:nvPr/>
          </p:nvCxnSpPr>
          <p:spPr>
            <a:xfrm rot="10800000" flipV="1">
              <a:off x="4876800" y="5029198"/>
              <a:ext cx="2133600" cy="3226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91" idx="1"/>
            </p:cNvCxnSpPr>
            <p:nvPr/>
          </p:nvCxnSpPr>
          <p:spPr>
            <a:xfrm rot="5400000" flipH="1">
              <a:off x="5723927" y="4504726"/>
              <a:ext cx="112229" cy="18064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0800000">
              <a:off x="4800602" y="5356320"/>
              <a:ext cx="1981199" cy="5872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24" idx="5"/>
            </p:cNvCxnSpPr>
            <p:nvPr/>
          </p:nvCxnSpPr>
          <p:spPr>
            <a:xfrm rot="16200000" flipH="1">
              <a:off x="6404068" y="6218033"/>
              <a:ext cx="358682" cy="3205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24" idx="7"/>
            </p:cNvCxnSpPr>
            <p:nvPr/>
          </p:nvCxnSpPr>
          <p:spPr>
            <a:xfrm rot="5400000" flipH="1" flipV="1">
              <a:off x="6420885" y="5945833"/>
              <a:ext cx="363147" cy="35868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 rot="10800000">
              <a:off x="6400800" y="617666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Down Arrow 224"/>
            <p:cNvSpPr/>
            <p:nvPr/>
          </p:nvSpPr>
          <p:spPr>
            <a:xfrm rot="18900000" flipH="1">
              <a:off x="4034539" y="2844194"/>
              <a:ext cx="383707" cy="12403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048000" y="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Dual Decomposition</a:t>
            </a:r>
            <a:endParaRPr lang="en-US" sz="3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572000" y="685800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path P</a:t>
            </a:r>
            <a:r>
              <a:rPr lang="en-US" sz="2400" baseline="-25000" dirty="0" smtClean="0"/>
              <a:t>V </a:t>
            </a:r>
            <a:r>
              <a:rPr lang="en-US" sz="2400" dirty="0" smtClean="0"/>
              <a:t>= {u=p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,…..,p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=b}</a:t>
            </a:r>
          </a:p>
          <a:p>
            <a:r>
              <a:rPr lang="en-US" sz="2400" dirty="0" smtClean="0"/>
              <a:t>  (</a:t>
            </a:r>
            <a:r>
              <a:rPr lang="en-US" sz="2400" dirty="0" err="1" smtClean="0"/>
              <a:t>i</a:t>
            </a:r>
            <a:r>
              <a:rPr lang="en-US" sz="2400" dirty="0" smtClean="0"/>
              <a:t>)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,…..,p</a:t>
            </a:r>
            <a:r>
              <a:rPr lang="en-US" sz="2400" baseline="-25000" dirty="0" smtClean="0"/>
              <a:t>m-1</a:t>
            </a:r>
            <a:r>
              <a:rPr lang="en-US" sz="2400" dirty="0" smtClean="0"/>
              <a:t> </a:t>
            </a:r>
            <a:r>
              <a:rPr lang="az-Cyrl-AZ" sz="2400" dirty="0" smtClean="0">
                <a:latin typeface="Cambria Math"/>
                <a:ea typeface="Cambria Math"/>
              </a:rPr>
              <a:t>∉</a:t>
            </a:r>
            <a:r>
              <a:rPr lang="en-US" sz="2400" dirty="0" smtClean="0">
                <a:latin typeface="Cambria Math"/>
                <a:ea typeface="Cambria Math"/>
              </a:rPr>
              <a:t> {</a:t>
            </a:r>
            <a:r>
              <a:rPr lang="en-US" sz="2400" dirty="0" err="1" smtClean="0">
                <a:latin typeface="Cambria Math"/>
                <a:ea typeface="Cambria Math"/>
              </a:rPr>
              <a:t>r,u,l,b</a:t>
            </a:r>
            <a:r>
              <a:rPr lang="en-US" sz="2400" dirty="0" smtClean="0">
                <a:latin typeface="Cambria Math"/>
                <a:ea typeface="Cambria Math"/>
              </a:rPr>
              <a:t>}</a:t>
            </a:r>
          </a:p>
          <a:p>
            <a:r>
              <a:rPr lang="en-US" sz="2400" dirty="0" smtClean="0">
                <a:latin typeface="Cambria Math"/>
                <a:ea typeface="Cambria Math"/>
              </a:rPr>
              <a:t> (ii)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</a:t>
            </a:r>
            <a:r>
              <a:rPr lang="az-Cyrl-AZ" sz="2400" dirty="0" smtClean="0">
                <a:latin typeface="Cambria Math"/>
                <a:ea typeface="Cambria Math"/>
              </a:rPr>
              <a:t>∉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G</a:t>
            </a:r>
            <a:r>
              <a:rPr lang="en-US" sz="2400" baseline="-25000" dirty="0" err="1" smtClean="0">
                <a:latin typeface="Cambria Math"/>
                <a:ea typeface="Cambria Math"/>
              </a:rPr>
              <a:t>e</a:t>
            </a:r>
            <a:r>
              <a:rPr lang="en-US" sz="2400" dirty="0" smtClean="0">
                <a:latin typeface="Cambria Math"/>
                <a:ea typeface="Cambria Math"/>
              </a:rPr>
              <a:t>(n) for all distinct </a:t>
            </a:r>
            <a:r>
              <a:rPr lang="en-US" sz="2400" dirty="0" err="1" smtClean="0">
                <a:latin typeface="Cambria Math"/>
                <a:ea typeface="Cambria Math"/>
              </a:rPr>
              <a:t>i,j</a:t>
            </a:r>
            <a:endParaRPr lang="en-US" sz="2400" dirty="0" smtClean="0">
              <a:latin typeface="Cambria Math"/>
              <a:ea typeface="Cambria Math"/>
            </a:endParaRPr>
          </a:p>
          <a:p>
            <a:r>
              <a:rPr lang="en-US" sz="2400" dirty="0" smtClean="0">
                <a:latin typeface="Cambria Math"/>
                <a:ea typeface="Cambria Math"/>
              </a:rPr>
              <a:t> (iii)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,l</a:t>
            </a:r>
            <a:r>
              <a:rPr lang="en-US" sz="2400" dirty="0" smtClean="0"/>
              <a:t>) </a:t>
            </a:r>
            <a:r>
              <a:rPr lang="az-Cyrl-AZ" sz="2400" dirty="0" smtClean="0">
                <a:latin typeface="Cambria Math"/>
                <a:ea typeface="Cambria Math"/>
              </a:rPr>
              <a:t>∉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G</a:t>
            </a:r>
            <a:r>
              <a:rPr lang="en-US" sz="2400" baseline="-25000" dirty="0" err="1" smtClean="0">
                <a:latin typeface="Cambria Math"/>
                <a:ea typeface="Cambria Math"/>
              </a:rPr>
              <a:t>e</a:t>
            </a:r>
            <a:r>
              <a:rPr lang="en-US" sz="2400" dirty="0" smtClean="0">
                <a:latin typeface="Cambria Math"/>
                <a:ea typeface="Cambria Math"/>
              </a:rPr>
              <a:t>(n) for some </a:t>
            </a:r>
            <a:r>
              <a:rPr lang="en-US" sz="2400" dirty="0" err="1" smtClean="0">
                <a:latin typeface="Cambria Math"/>
                <a:ea typeface="Cambria Math"/>
              </a:rPr>
              <a:t>i</a:t>
            </a:r>
            <a:endParaRPr lang="en-US" sz="2400" dirty="0" smtClean="0">
              <a:latin typeface="Cambria Math"/>
              <a:ea typeface="Cambria Math"/>
            </a:endParaRPr>
          </a:p>
          <a:p>
            <a:r>
              <a:rPr lang="en-US" sz="2400" dirty="0" smtClean="0">
                <a:latin typeface="Cambria Math"/>
                <a:ea typeface="Cambria Math"/>
              </a:rPr>
              <a:t> (iv)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,r</a:t>
            </a:r>
            <a:r>
              <a:rPr lang="en-US" sz="2400" dirty="0" smtClean="0"/>
              <a:t>) </a:t>
            </a:r>
            <a:r>
              <a:rPr lang="az-Cyrl-AZ" sz="2400" dirty="0" smtClean="0">
                <a:latin typeface="Cambria Math"/>
                <a:ea typeface="Cambria Math"/>
              </a:rPr>
              <a:t>∉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G</a:t>
            </a:r>
            <a:r>
              <a:rPr lang="en-US" sz="2400" baseline="-25000" dirty="0" err="1" smtClean="0">
                <a:latin typeface="Cambria Math"/>
                <a:ea typeface="Cambria Math"/>
              </a:rPr>
              <a:t>e</a:t>
            </a:r>
            <a:r>
              <a:rPr lang="en-US" sz="2400" dirty="0" smtClean="0">
                <a:latin typeface="Cambria Math"/>
                <a:ea typeface="Cambria Math"/>
              </a:rPr>
              <a:t>(n) for some j</a:t>
            </a:r>
          </a:p>
        </p:txBody>
      </p:sp>
      <p:grpSp>
        <p:nvGrpSpPr>
          <p:cNvPr id="3" name="Group 86"/>
          <p:cNvGrpSpPr/>
          <p:nvPr/>
        </p:nvGrpSpPr>
        <p:grpSpPr>
          <a:xfrm>
            <a:off x="-76200" y="3124200"/>
            <a:ext cx="4800600" cy="3810000"/>
            <a:chOff x="-76200" y="3124200"/>
            <a:chExt cx="4800600" cy="3810000"/>
          </a:xfrm>
        </p:grpSpPr>
        <p:sp>
          <p:nvSpPr>
            <p:cNvPr id="149" name="Oval 148"/>
            <p:cNvSpPr/>
            <p:nvPr/>
          </p:nvSpPr>
          <p:spPr>
            <a:xfrm>
              <a:off x="2133600" y="41103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133600" y="57867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rot="10800000">
              <a:off x="2057400" y="44151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rot="10800000">
              <a:off x="2057400" y="63963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>
              <a:endCxn id="151" idx="0"/>
            </p:cNvCxnSpPr>
            <p:nvPr/>
          </p:nvCxnSpPr>
          <p:spPr>
            <a:xfrm rot="5400000">
              <a:off x="1981597" y="4338538"/>
              <a:ext cx="381000" cy="769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62" idx="5"/>
              <a:endCxn id="196" idx="4"/>
            </p:cNvCxnSpPr>
            <p:nvPr/>
          </p:nvCxnSpPr>
          <p:spPr>
            <a:xfrm rot="16200000" flipH="1">
              <a:off x="1832068" y="6137368"/>
              <a:ext cx="358682" cy="3205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1905791" y="5481143"/>
              <a:ext cx="457204" cy="1539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62" idx="7"/>
            </p:cNvCxnSpPr>
            <p:nvPr/>
          </p:nvCxnSpPr>
          <p:spPr>
            <a:xfrm rot="5400000" flipH="1" flipV="1">
              <a:off x="1848885" y="5865168"/>
              <a:ext cx="363147" cy="35868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endCxn id="166" idx="4"/>
            </p:cNvCxnSpPr>
            <p:nvPr/>
          </p:nvCxnSpPr>
          <p:spPr>
            <a:xfrm rot="16200000" flipH="1">
              <a:off x="2198641" y="4556376"/>
              <a:ext cx="327118" cy="3048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8600" y="6248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el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57400" y="36531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sz="2400" i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191000" y="51009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r’</a:t>
              </a:r>
              <a:endParaRPr lang="en-US" sz="2400" i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905000" y="64725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b</a:t>
              </a:r>
              <a:endParaRPr lang="en-US" sz="2400" i="1" dirty="0"/>
            </a:p>
          </p:txBody>
        </p:sp>
        <p:sp>
          <p:nvSpPr>
            <p:cNvPr id="162" name="Oval 161"/>
            <p:cNvSpPr/>
            <p:nvPr/>
          </p:nvSpPr>
          <p:spPr>
            <a:xfrm rot="10800000">
              <a:off x="1828800" y="6096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stCxn id="167" idx="7"/>
            </p:cNvCxnSpPr>
            <p:nvPr/>
          </p:nvCxnSpPr>
          <p:spPr>
            <a:xfrm rot="5400000" flipH="1" flipV="1">
              <a:off x="2041618" y="4910435"/>
              <a:ext cx="434882" cy="5110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514600" y="4491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p</a:t>
              </a:r>
              <a:r>
                <a:rPr lang="en-US" sz="2400" i="1" baseline="-25000" dirty="0" smtClean="0"/>
                <a:t>i</a:t>
              </a:r>
              <a:endParaRPr lang="en-US" sz="2400" i="1" baseline="-25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-76200" y="5029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l</a:t>
              </a:r>
              <a:endParaRPr lang="en-US" sz="2400" i="1" dirty="0"/>
            </a:p>
          </p:txBody>
        </p:sp>
        <p:sp>
          <p:nvSpPr>
            <p:cNvPr id="166" name="Oval 165"/>
            <p:cNvSpPr/>
            <p:nvPr/>
          </p:nvSpPr>
          <p:spPr>
            <a:xfrm rot="10800000">
              <a:off x="2438400" y="48723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 rot="10800000">
              <a:off x="1981201" y="52533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 rot="10800000">
              <a:off x="152399" y="51771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 rot="10800000">
              <a:off x="4038601" y="525333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600200" y="502027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j</a:t>
              </a:r>
              <a:endParaRPr lang="en-US" sz="2400" i="1" baseline="-250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86000" y="5791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k</a:t>
              </a:r>
              <a:endParaRPr lang="en-US" sz="2400" i="1" baseline="-25000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228600" y="4191000"/>
              <a:ext cx="3886200" cy="228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6"/>
            <p:cNvGrpSpPr/>
            <p:nvPr/>
          </p:nvGrpSpPr>
          <p:grpSpPr>
            <a:xfrm>
              <a:off x="2133600" y="4930683"/>
              <a:ext cx="1981201" cy="878370"/>
              <a:chOff x="2133600" y="4930683"/>
              <a:chExt cx="1981201" cy="878370"/>
            </a:xfrm>
          </p:grpSpPr>
          <p:cxnSp>
            <p:nvCxnSpPr>
              <p:cNvPr id="199" name="Straight Connector 198"/>
              <p:cNvCxnSpPr>
                <a:endCxn id="169" idx="6"/>
              </p:cNvCxnSpPr>
              <p:nvPr/>
            </p:nvCxnSpPr>
            <p:spPr>
              <a:xfrm>
                <a:off x="2536918" y="4930683"/>
                <a:ext cx="1501683" cy="3988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endCxn id="169" idx="6"/>
              </p:cNvCxnSpPr>
              <p:nvPr/>
            </p:nvCxnSpPr>
            <p:spPr>
              <a:xfrm>
                <a:off x="2133600" y="5316148"/>
                <a:ext cx="1905001" cy="1338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150" idx="7"/>
                <a:endCxn id="196" idx="6"/>
              </p:cNvCxnSpPr>
              <p:nvPr/>
            </p:nvCxnSpPr>
            <p:spPr>
              <a:xfrm rot="5400000" flipH="1" flipV="1">
                <a:off x="2951715" y="4645968"/>
                <a:ext cx="475053" cy="18511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Down Arrow 228"/>
            <p:cNvSpPr/>
            <p:nvPr/>
          </p:nvSpPr>
          <p:spPr>
            <a:xfrm>
              <a:off x="2971800" y="3124200"/>
              <a:ext cx="381000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410200" y="3048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Splitting path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allAtOnce"/>
      <p:bldP spid="230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al 148"/>
          <p:cNvSpPr/>
          <p:nvPr/>
        </p:nvSpPr>
        <p:spPr>
          <a:xfrm>
            <a:off x="2133600" y="6813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133600" y="23577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0800000">
            <a:off x="2057400" y="986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0800000">
            <a:off x="2057400" y="29673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>
            <a:endCxn id="151" idx="0"/>
          </p:cNvCxnSpPr>
          <p:nvPr/>
        </p:nvCxnSpPr>
        <p:spPr>
          <a:xfrm rot="5400000">
            <a:off x="1981597" y="909539"/>
            <a:ext cx="381000" cy="76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2" idx="5"/>
            <a:endCxn id="196" idx="4"/>
          </p:cNvCxnSpPr>
          <p:nvPr/>
        </p:nvCxnSpPr>
        <p:spPr>
          <a:xfrm rot="16200000" flipH="1">
            <a:off x="1832068" y="2708369"/>
            <a:ext cx="358682" cy="320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1905791" y="2052144"/>
            <a:ext cx="457204" cy="15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62" idx="7"/>
          </p:cNvCxnSpPr>
          <p:nvPr/>
        </p:nvCxnSpPr>
        <p:spPr>
          <a:xfrm rot="5400000" flipH="1" flipV="1">
            <a:off x="1848885" y="2436169"/>
            <a:ext cx="363147" cy="358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66" idx="4"/>
          </p:cNvCxnSpPr>
          <p:nvPr/>
        </p:nvCxnSpPr>
        <p:spPr>
          <a:xfrm rot="16200000" flipH="1">
            <a:off x="2198641" y="1127377"/>
            <a:ext cx="327118" cy="304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28600" y="2819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el</a:t>
            </a:r>
            <a:endParaRPr lang="en-US" sz="2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752600" y="4643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191000" y="16719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r’</a:t>
            </a:r>
            <a:endParaRPr lang="en-US" sz="24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676400" y="6167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162" name="Oval 161"/>
          <p:cNvSpPr/>
          <p:nvPr/>
        </p:nvSpPr>
        <p:spPr>
          <a:xfrm rot="10800000">
            <a:off x="1828800" y="26670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7" idx="7"/>
          </p:cNvCxnSpPr>
          <p:nvPr/>
        </p:nvCxnSpPr>
        <p:spPr>
          <a:xfrm rot="5400000" flipH="1" flipV="1">
            <a:off x="2041618" y="1481436"/>
            <a:ext cx="434882" cy="511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514600" y="10623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-76200" y="1600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sp>
        <p:nvSpPr>
          <p:cNvPr id="166" name="Oval 165"/>
          <p:cNvSpPr/>
          <p:nvPr/>
        </p:nvSpPr>
        <p:spPr>
          <a:xfrm rot="10800000">
            <a:off x="2438400" y="14433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 rot="10800000">
            <a:off x="1981201" y="18243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rot="10800000">
            <a:off x="152399" y="1748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rot="10800000">
            <a:off x="4038601" y="18243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600200" y="159127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286000" y="2362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sp>
        <p:nvSpPr>
          <p:cNvPr id="173" name="Oval 172"/>
          <p:cNvSpPr/>
          <p:nvPr/>
        </p:nvSpPr>
        <p:spPr>
          <a:xfrm>
            <a:off x="6705600" y="76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7056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 rot="10800000">
            <a:off x="6629400" y="106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 rot="10800000">
            <a:off x="6629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endCxn id="175" idx="0"/>
          </p:cNvCxnSpPr>
          <p:nvPr/>
        </p:nvCxnSpPr>
        <p:spPr>
          <a:xfrm rot="5400000">
            <a:off x="6553597" y="990203"/>
            <a:ext cx="381000" cy="76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V="1">
            <a:off x="6477791" y="2132808"/>
            <a:ext cx="457204" cy="15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90" idx="4"/>
          </p:cNvCxnSpPr>
          <p:nvPr/>
        </p:nvCxnSpPr>
        <p:spPr>
          <a:xfrm rot="16200000" flipH="1">
            <a:off x="6770641" y="1208041"/>
            <a:ext cx="327118" cy="304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629400" y="30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8763000" y="1752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629400" y="3048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cxnSp>
        <p:nvCxnSpPr>
          <p:cNvPr id="187" name="Straight Connector 186"/>
          <p:cNvCxnSpPr>
            <a:stCxn id="191" idx="7"/>
          </p:cNvCxnSpPr>
          <p:nvPr/>
        </p:nvCxnSpPr>
        <p:spPr>
          <a:xfrm rot="5400000" flipH="1" flipV="1">
            <a:off x="6613618" y="1562100"/>
            <a:ext cx="434882" cy="511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086600" y="1143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495800" y="1676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l’</a:t>
            </a:r>
            <a:endParaRPr lang="en-US" sz="2400" i="1" dirty="0"/>
          </a:p>
        </p:txBody>
      </p:sp>
      <p:sp>
        <p:nvSpPr>
          <p:cNvPr id="190" name="Oval 189"/>
          <p:cNvSpPr/>
          <p:nvPr/>
        </p:nvSpPr>
        <p:spPr>
          <a:xfrm rot="10800000">
            <a:off x="7010400" y="152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 rot="10800000">
            <a:off x="6553201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 rot="10800000">
            <a:off x="4724400" y="182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 rot="10800000">
            <a:off x="8610600" y="1909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705600" y="1752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781800" y="2286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sp>
        <p:nvSpPr>
          <p:cNvPr id="196" name="Oval 195"/>
          <p:cNvSpPr/>
          <p:nvPr/>
        </p:nvSpPr>
        <p:spPr>
          <a:xfrm>
            <a:off x="228600" y="762001"/>
            <a:ext cx="38862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800600" y="842665"/>
            <a:ext cx="38862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5334000" y="29673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er</a:t>
            </a:r>
            <a:endParaRPr lang="en-US" sz="2400" dirty="0"/>
          </a:p>
        </p:txBody>
      </p:sp>
      <p:cxnSp>
        <p:nvCxnSpPr>
          <p:cNvPr id="199" name="Straight Connector 198"/>
          <p:cNvCxnSpPr>
            <a:endCxn id="169" idx="6"/>
          </p:cNvCxnSpPr>
          <p:nvPr/>
        </p:nvCxnSpPr>
        <p:spPr>
          <a:xfrm>
            <a:off x="2536918" y="1501684"/>
            <a:ext cx="1501683" cy="398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endCxn id="169" idx="6"/>
          </p:cNvCxnSpPr>
          <p:nvPr/>
        </p:nvCxnSpPr>
        <p:spPr>
          <a:xfrm>
            <a:off x="2133600" y="1887149"/>
            <a:ext cx="1905001" cy="13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50" idx="7"/>
            <a:endCxn id="196" idx="6"/>
          </p:cNvCxnSpPr>
          <p:nvPr/>
        </p:nvCxnSpPr>
        <p:spPr>
          <a:xfrm rot="5400000" flipH="1" flipV="1">
            <a:off x="2951715" y="1216969"/>
            <a:ext cx="475053" cy="1851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0" idx="6"/>
          </p:cNvCxnSpPr>
          <p:nvPr/>
        </p:nvCxnSpPr>
        <p:spPr>
          <a:xfrm rot="10800000" flipV="1">
            <a:off x="4876800" y="1600199"/>
            <a:ext cx="2133600" cy="3226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1" idx="1"/>
          </p:cNvCxnSpPr>
          <p:nvPr/>
        </p:nvCxnSpPr>
        <p:spPr>
          <a:xfrm rot="5400000" flipH="1">
            <a:off x="5723927" y="1075727"/>
            <a:ext cx="112229" cy="18064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0800000">
            <a:off x="4800602" y="1927321"/>
            <a:ext cx="1981199" cy="587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24" idx="5"/>
          </p:cNvCxnSpPr>
          <p:nvPr/>
        </p:nvCxnSpPr>
        <p:spPr>
          <a:xfrm rot="16200000" flipH="1">
            <a:off x="6404068" y="2789034"/>
            <a:ext cx="358682" cy="320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4" idx="7"/>
          </p:cNvCxnSpPr>
          <p:nvPr/>
        </p:nvCxnSpPr>
        <p:spPr>
          <a:xfrm rot="5400000" flipH="1" flipV="1">
            <a:off x="6420885" y="2516834"/>
            <a:ext cx="363147" cy="358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 rot="10800000">
            <a:off x="6400800" y="27476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609600" y="5023147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" y="6166147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170906" y="5596235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570706" y="5595441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19200" y="5329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i="1" baseline="-25000" dirty="0" smtClean="0"/>
              <a:t>l</a:t>
            </a:r>
            <a:endParaRPr lang="en-US" sz="24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2971800" y="540127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r’</a:t>
            </a:r>
            <a:endParaRPr lang="en-US" sz="24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532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cxnSp>
        <p:nvCxnSpPr>
          <p:cNvPr id="101" name="Straight Connector 100"/>
          <p:cNvCxnSpPr/>
          <p:nvPr/>
        </p:nvCxnSpPr>
        <p:spPr>
          <a:xfrm rot="10800000">
            <a:off x="2362200" y="5405735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2362201" y="5785147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362200" y="494694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62200" y="532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362200" y="570607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400800" y="4643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324600" y="6167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5257800" y="5023147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257800" y="6166147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6819106" y="5596235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5218906" y="5595441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00800" y="5334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i="1" baseline="-25000" dirty="0" smtClean="0"/>
              <a:t>r</a:t>
            </a:r>
            <a:endParaRPr lang="en-US" sz="24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620000" y="540127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532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l’</a:t>
            </a:r>
            <a:endParaRPr lang="en-US" sz="2400" i="1" dirty="0"/>
          </a:p>
        </p:txBody>
      </p:sp>
      <p:cxnSp>
        <p:nvCxnSpPr>
          <p:cNvPr id="118" name="Straight Connector 117"/>
          <p:cNvCxnSpPr/>
          <p:nvPr/>
        </p:nvCxnSpPr>
        <p:spPr>
          <a:xfrm rot="10800000">
            <a:off x="5791201" y="5405735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0800000">
            <a:off x="5791202" y="5785147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91200" y="494694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91200" y="532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791200" y="570607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981200" y="30435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057400" y="30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141" name="Down Arrow 140"/>
          <p:cNvSpPr/>
          <p:nvPr/>
        </p:nvSpPr>
        <p:spPr>
          <a:xfrm>
            <a:off x="1905000" y="39624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own Arrow 171"/>
          <p:cNvSpPr/>
          <p:nvPr/>
        </p:nvSpPr>
        <p:spPr>
          <a:xfrm>
            <a:off x="6477000" y="38862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048000" y="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Dual Decomposition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1" grpId="0"/>
      <p:bldP spid="91" grpId="0"/>
      <p:bldP spid="93" grpId="0"/>
      <p:bldP spid="96" grpId="0"/>
      <p:bldP spid="103" grpId="0"/>
      <p:bldP spid="104" grpId="0"/>
      <p:bldP spid="105" grpId="0"/>
      <p:bldP spid="107" grpId="0"/>
      <p:bldP spid="109" grpId="0"/>
      <p:bldP spid="115" grpId="0"/>
      <p:bldP spid="116" grpId="0"/>
      <p:bldP spid="117" grpId="0"/>
      <p:bldP spid="120" grpId="0"/>
      <p:bldP spid="121" grpId="0"/>
      <p:bldP spid="122" grpId="0"/>
      <p:bldP spid="141" grpId="0" animBg="1"/>
      <p:bldP spid="1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2895600" y="2984675"/>
            <a:ext cx="2895600" cy="2958925"/>
            <a:chOff x="2895600" y="2984675"/>
            <a:chExt cx="2895600" cy="2958925"/>
          </a:xfrm>
        </p:grpSpPr>
        <p:sp>
          <p:nvSpPr>
            <p:cNvPr id="124" name="TextBox 123"/>
            <p:cNvSpPr txBox="1"/>
            <p:nvPr/>
          </p:nvSpPr>
          <p:spPr>
            <a:xfrm>
              <a:off x="4038600" y="40341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sz="2400" i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91000" y="54819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b</a:t>
              </a:r>
              <a:endParaRPr lang="en-US" sz="2400" i="1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895600" y="4413547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895600" y="5556547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3847306" y="4986635"/>
              <a:ext cx="1143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2856706" y="4985841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505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57800" y="479167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r</a:t>
              </a:r>
              <a:endParaRPr lang="en-US" sz="2400" i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8000" y="47199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l</a:t>
              </a:r>
              <a:endParaRPr lang="en-US" sz="2400" i="1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10800000">
              <a:off x="4038600" y="4796135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4038601" y="517554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4038600" y="433734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p</a:t>
              </a:r>
              <a:r>
                <a:rPr lang="en-US" sz="2400" i="1" baseline="-25000" dirty="0" smtClean="0"/>
                <a:t>i</a:t>
              </a:r>
              <a:endParaRPr lang="en-US" sz="2400" i="1" baseline="-25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38600" y="47199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j</a:t>
              </a:r>
              <a:endParaRPr lang="en-US" sz="2400" i="1" baseline="-25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38600" y="509647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/>
                <a:t>p</a:t>
              </a:r>
              <a:r>
                <a:rPr lang="en-US" sz="2400" i="1" baseline="-25000" dirty="0" err="1" smtClean="0"/>
                <a:t>k</a:t>
              </a:r>
              <a:endParaRPr lang="en-US" sz="2400" i="1" baseline="-25000" dirty="0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>
              <a:off x="4534694" y="4990306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Down Arrow 144"/>
            <p:cNvSpPr/>
            <p:nvPr/>
          </p:nvSpPr>
          <p:spPr>
            <a:xfrm rot="-2700000">
              <a:off x="3029708" y="2984675"/>
              <a:ext cx="341382" cy="7362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own Arrow 147"/>
            <p:cNvSpPr/>
            <p:nvPr/>
          </p:nvSpPr>
          <p:spPr>
            <a:xfrm rot="2700000" flipH="1">
              <a:off x="4858509" y="2984676"/>
              <a:ext cx="341382" cy="7362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048000" y="228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Merging </a:t>
            </a:r>
            <a:r>
              <a:rPr lang="en-US" sz="2400" dirty="0" err="1" smtClean="0"/>
              <a:t>Floorplans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59508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It is possible to generate a </a:t>
            </a:r>
            <a:r>
              <a:rPr lang="en-US" sz="2400" dirty="0" err="1" smtClean="0">
                <a:solidFill>
                  <a:srgbClr val="FF0000"/>
                </a:solidFill>
              </a:rPr>
              <a:t>floorplan</a:t>
            </a:r>
            <a:r>
              <a:rPr lang="en-US" sz="2400" dirty="0" smtClean="0">
                <a:solidFill>
                  <a:srgbClr val="FF0000"/>
                </a:solidFill>
              </a:rPr>
              <a:t> for any extended dual graph provided it contains no complex triangle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2600" y="1219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676400" y="2743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09600" y="1598612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9600" y="2741612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170906" y="21717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70706" y="21709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19200" y="1905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i="1" baseline="-25000" dirty="0" smtClean="0"/>
              <a:t>l</a:t>
            </a:r>
            <a:endParaRPr lang="en-US" sz="2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1976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r’</a:t>
            </a:r>
            <a:endParaRPr lang="en-US" sz="2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" y="190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</a:t>
            </a:r>
            <a:endParaRPr lang="en-US" sz="2400" i="1" dirty="0"/>
          </a:p>
        </p:txBody>
      </p:sp>
      <p:cxnSp>
        <p:nvCxnSpPr>
          <p:cNvPr id="59" name="Straight Connector 58"/>
          <p:cNvCxnSpPr/>
          <p:nvPr/>
        </p:nvCxnSpPr>
        <p:spPr>
          <a:xfrm rot="10800000">
            <a:off x="2362200" y="1981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2362201" y="2360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62200" y="152241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190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2362200" y="2281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00" y="1219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6324600" y="2743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</a:t>
            </a:r>
            <a:endParaRPr lang="en-US" sz="2400" i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257800" y="1598612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257800" y="2741612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819106" y="21717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5218906" y="21709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00800" y="190946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i="1" baseline="-25000" dirty="0" smtClean="0"/>
              <a:t>r</a:t>
            </a:r>
            <a:endParaRPr lang="en-US" sz="2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00" y="1976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5410200" y="190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l’</a:t>
            </a:r>
            <a:endParaRPr lang="en-US" sz="2400" i="1" dirty="0"/>
          </a:p>
        </p:txBody>
      </p:sp>
      <p:cxnSp>
        <p:nvCxnSpPr>
          <p:cNvPr id="73" name="Straight Connector 72"/>
          <p:cNvCxnSpPr/>
          <p:nvPr/>
        </p:nvCxnSpPr>
        <p:spPr>
          <a:xfrm rot="10800000">
            <a:off x="5791201" y="1981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5791202" y="2360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91200" y="152241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5791200" y="190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91200" y="2281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k</a:t>
            </a:r>
            <a:endParaRPr lang="en-US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Hierarchical </a:t>
            </a:r>
            <a:r>
              <a:rPr lang="en-US" sz="2400" dirty="0" err="1" smtClean="0"/>
              <a:t>Floorplan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447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types of Internal nodes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52578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5257800" y="25908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5561806" y="25900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219700" y="29337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562600" y="2970212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3276600" y="27432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1294605" y="2742406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5400000">
            <a:off x="7086600" y="2209801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10800000">
            <a:off x="7086600" y="29718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7011194" y="25900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428706" y="2933701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391400" y="25908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32766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1295400" y="22098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3600000">
            <a:off x="1048264" y="1613500"/>
            <a:ext cx="1798142" cy="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8000000" flipH="1">
            <a:off x="154067" y="1613500"/>
            <a:ext cx="1798142" cy="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13230" y="2377483"/>
            <a:ext cx="1752600" cy="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36916" y="76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36802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0800000" flipH="1">
            <a:off x="2971800" y="15986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237706" y="19423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H="1">
            <a:off x="2895600" y="43418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62600" y="3657599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5485606" y="4342606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95600" y="36576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71800" y="9144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5105400" y="15986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371306" y="19423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05400" y="9144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10800000" flipH="1">
            <a:off x="7162800" y="1598612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428706" y="19423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2800" y="9144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58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336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576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054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5561806"/>
            <a:ext cx="1143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85800" y="58666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5800" y="6246018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867694" y="6132512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247106" y="6132512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3657600" y="60952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5105400" y="6169817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514306" y="6132512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962105" y="6132512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885009" y="6399609"/>
            <a:ext cx="6103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333206" y="5865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7086600" y="6093617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7924800" y="60952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0" y="106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7338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371600" y="304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" y="2133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4600" y="2133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912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5486400" y="106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9248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0" y="99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3914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667000" y="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Hierarchichal</a:t>
            </a:r>
            <a:r>
              <a:rPr lang="en-US" sz="3200" dirty="0" smtClean="0"/>
              <a:t> Approach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number of possible </a:t>
            </a:r>
            <a:r>
              <a:rPr lang="en-US" sz="2400" dirty="0" err="1" smtClean="0">
                <a:solidFill>
                  <a:srgbClr val="FF0000"/>
                </a:solidFill>
              </a:rPr>
              <a:t>floorplans</a:t>
            </a:r>
            <a:r>
              <a:rPr lang="en-US" sz="2400" dirty="0" smtClean="0">
                <a:solidFill>
                  <a:srgbClr val="FF0000"/>
                </a:solidFill>
              </a:rPr>
              <a:t> increases exponentially with number of modules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91400" y="4343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5943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9" grpId="0" build="allAtOnce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97025" y="-1175544"/>
            <a:ext cx="5949950" cy="859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6324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 err="1" smtClean="0">
                <a:solidFill>
                  <a:srgbClr val="FF0000"/>
                </a:solidFill>
              </a:rPr>
              <a:t>floorplan</a:t>
            </a:r>
            <a:r>
              <a:rPr lang="en-US" sz="2400" dirty="0" smtClean="0">
                <a:solidFill>
                  <a:srgbClr val="FF0000"/>
                </a:solidFill>
              </a:rPr>
              <a:t> is usually represented by a rectangular dissection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739900" y="-622300"/>
            <a:ext cx="5664200" cy="84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296650"/>
            <a:ext cx="8915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good </a:t>
            </a:r>
            <a:r>
              <a:rPr lang="en-US" sz="2200" dirty="0" err="1" smtClean="0"/>
              <a:t>Floorplanning</a:t>
            </a:r>
            <a:r>
              <a:rPr lang="en-US" sz="2200" dirty="0" smtClean="0"/>
              <a:t> algorithm should</a:t>
            </a:r>
          </a:p>
          <a:p>
            <a:r>
              <a:rPr lang="en-US" sz="2200" dirty="0" smtClean="0"/>
              <a:t>	- minimize total chip area</a:t>
            </a:r>
          </a:p>
          <a:p>
            <a:r>
              <a:rPr lang="en-US" sz="2200" dirty="0" smtClean="0"/>
              <a:t>	- make the subsequent routing phase easy</a:t>
            </a:r>
          </a:p>
          <a:p>
            <a:r>
              <a:rPr lang="en-US" sz="2200" dirty="0" smtClean="0"/>
              <a:t>	- improve the performance, by, for example, reducing signal delays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4133671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It is difficult to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	- consider all these goals simultaneously, as they mutually conflict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	- consider algorithmically several objectives simultaneously 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457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Floorplanning</a:t>
            </a:r>
            <a:r>
              <a:rPr lang="en-US" sz="3200" dirty="0" smtClean="0"/>
              <a:t> algorithm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90675" y="-1279525"/>
            <a:ext cx="5962650" cy="867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38163" y="1443038"/>
            <a:ext cx="2441575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71800" y="381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Sliceable </a:t>
            </a:r>
            <a:r>
              <a:rPr lang="en-US" sz="2400" dirty="0" err="1" smtClean="0"/>
              <a:t>Floorplans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410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Easy to represent with binary tree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- facilitates efficient algorithm design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Sizing and routing algorithms execute in polynomial time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123456789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069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12567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2069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3489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 rot="5400000">
            <a:off x="5899666" y="1251466"/>
            <a:ext cx="545068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7118866" y="1263135"/>
            <a:ext cx="545068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2362201"/>
            <a:ext cx="6858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01000" y="2438400"/>
            <a:ext cx="6858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876800" y="2362200"/>
            <a:ext cx="6858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315200" y="2438401"/>
            <a:ext cx="68580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74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34400" y="2678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348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172200" y="29718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15000" y="29718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29718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29718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150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578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29400" y="3581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567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96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770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292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7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41910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00600" y="41910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82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626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3810000" y="27432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21" grpId="0"/>
      <p:bldP spid="22" grpId="0"/>
      <p:bldP spid="23" grpId="0"/>
      <p:bldP spid="2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60563" y="309563"/>
            <a:ext cx="5221287" cy="623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6019800"/>
            <a:ext cx="82296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Floorplan</a:t>
            </a:r>
            <a:r>
              <a:rPr lang="en-US" sz="2400" dirty="0" smtClean="0"/>
              <a:t> sizing problem for </a:t>
            </a:r>
            <a:r>
              <a:rPr lang="en-US" sz="2400" dirty="0" err="1" smtClean="0"/>
              <a:t>nonslicible</a:t>
            </a:r>
            <a:r>
              <a:rPr lang="en-US" sz="2400" dirty="0" smtClean="0"/>
              <a:t>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 is NP complete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589088" y="-922338"/>
            <a:ext cx="5964237" cy="857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681</Words>
  <Application>Microsoft Office PowerPoint</Application>
  <PresentationFormat>On-screen Show (4:3)</PresentationFormat>
  <Paragraphs>236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Floorplanning-1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</dc:creator>
  <cp:lastModifiedBy>ME</cp:lastModifiedBy>
  <cp:revision>26</cp:revision>
  <dcterms:created xsi:type="dcterms:W3CDTF">2011-09-04T16:46:27Z</dcterms:created>
  <dcterms:modified xsi:type="dcterms:W3CDTF">2019-03-12T05:57:09Z</dcterms:modified>
</cp:coreProperties>
</file>