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339" r:id="rId3"/>
    <p:sldId id="340" r:id="rId4"/>
    <p:sldId id="341" r:id="rId5"/>
    <p:sldId id="342" r:id="rId6"/>
    <p:sldId id="343" r:id="rId7"/>
    <p:sldId id="344" r:id="rId8"/>
    <p:sldId id="345" r:id="rId9"/>
    <p:sldId id="323" r:id="rId10"/>
    <p:sldId id="272" r:id="rId11"/>
    <p:sldId id="273" r:id="rId12"/>
    <p:sldId id="274" r:id="rId13"/>
    <p:sldId id="275" r:id="rId14"/>
    <p:sldId id="276" r:id="rId15"/>
    <p:sldId id="324" r:id="rId16"/>
    <p:sldId id="330" r:id="rId17"/>
    <p:sldId id="331" r:id="rId18"/>
    <p:sldId id="332" r:id="rId19"/>
    <p:sldId id="333" r:id="rId20"/>
    <p:sldId id="334" r:id="rId21"/>
    <p:sldId id="335" r:id="rId22"/>
    <p:sldId id="326" r:id="rId23"/>
    <p:sldId id="327" r:id="rId24"/>
    <p:sldId id="336" r:id="rId25"/>
    <p:sldId id="337" r:id="rId26"/>
    <p:sldId id="338" r:id="rId27"/>
    <p:sldId id="329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30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C1A5A-C495-4351-8D44-E55BAFFBE2C4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C59E3-B81E-4143-A558-5C56B74767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44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185A-84FC-4133-B006-CFE8A93F1BB7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0EFB-477B-408D-88B5-F345A88D0B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185A-84FC-4133-B006-CFE8A93F1BB7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0EFB-477B-408D-88B5-F345A88D0B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185A-84FC-4133-B006-CFE8A93F1BB7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0EFB-477B-408D-88B5-F345A88D0B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185A-84FC-4133-B006-CFE8A93F1BB7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0EFB-477B-408D-88B5-F345A88D0B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185A-84FC-4133-B006-CFE8A93F1BB7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0EFB-477B-408D-88B5-F345A88D0B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185A-84FC-4133-B006-CFE8A93F1BB7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0EFB-477B-408D-88B5-F345A88D0B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185A-84FC-4133-B006-CFE8A93F1BB7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0EFB-477B-408D-88B5-F345A88D0B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185A-84FC-4133-B006-CFE8A93F1BB7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0EFB-477B-408D-88B5-F345A88D0B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185A-84FC-4133-B006-CFE8A93F1BB7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0EFB-477B-408D-88B5-F345A88D0B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185A-84FC-4133-B006-CFE8A93F1BB7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0EFB-477B-408D-88B5-F345A88D0B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185A-84FC-4133-B006-CFE8A93F1BB7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0EFB-477B-408D-88B5-F345A88D0B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D185A-84FC-4133-B006-CFE8A93F1BB7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D0EFB-477B-408D-88B5-F345A88D0B9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Floorplanning-2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1520825" y="-852487"/>
            <a:ext cx="6102350" cy="856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04800" y="710625"/>
            <a:ext cx="81534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Floorplanning</a:t>
            </a:r>
            <a:r>
              <a:rPr lang="en-US" sz="3200" dirty="0" smtClean="0"/>
              <a:t>: Simulated annealing approach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2128838" y="0"/>
            <a:ext cx="4886325" cy="859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52400" y="1981200"/>
            <a:ext cx="81534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Floorplanning</a:t>
            </a:r>
            <a:r>
              <a:rPr lang="en-US" sz="3200" dirty="0" smtClean="0"/>
              <a:t>: Simulated annealing approach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1671638" y="-1074738"/>
            <a:ext cx="5799137" cy="901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6400800" y="47244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12+3*4*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863025"/>
            <a:ext cx="81534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Floorplanning</a:t>
            </a:r>
            <a:r>
              <a:rPr lang="en-US" sz="3200" dirty="0" smtClean="0"/>
              <a:t>: Simulated annealing approach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1808163" y="-535781"/>
            <a:ext cx="5526087" cy="827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52400" y="1295400"/>
            <a:ext cx="81534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Floorplanning</a:t>
            </a:r>
            <a:r>
              <a:rPr lang="en-US" sz="3200" dirty="0" smtClean="0"/>
              <a:t>: Simulated annealing approach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1651000" y="-500856"/>
            <a:ext cx="5840413" cy="790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52400" y="1143000"/>
            <a:ext cx="81534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Floorplanning</a:t>
            </a:r>
            <a:r>
              <a:rPr lang="en-US" sz="3200" dirty="0" smtClean="0"/>
              <a:t>: Simulated annealing approach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Straight Arrow Connector 96"/>
          <p:cNvCxnSpPr/>
          <p:nvPr/>
        </p:nvCxnSpPr>
        <p:spPr>
          <a:xfrm rot="5400000">
            <a:off x="6134894" y="1180306"/>
            <a:ext cx="3810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28600" y="1828006"/>
            <a:ext cx="2286000" cy="198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752600" y="2971006"/>
            <a:ext cx="762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571500" y="3390106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0800000">
            <a:off x="304800" y="2971006"/>
            <a:ext cx="1447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28600" y="1828006"/>
            <a:ext cx="381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371600" y="1828006"/>
            <a:ext cx="381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752600" y="1828006"/>
            <a:ext cx="762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7506097" y="5370909"/>
            <a:ext cx="11437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629400" y="1981200"/>
            <a:ext cx="22860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 rot="5400000">
            <a:off x="6972300" y="27051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>
            <a:off x="6705600" y="2286000"/>
            <a:ext cx="1447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629400" y="1981200"/>
            <a:ext cx="381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772400" y="1981200"/>
            <a:ext cx="381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81000" y="3118941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1143000" y="3123406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762000" y="2132806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1905000" y="2585541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cxnSp>
        <p:nvCxnSpPr>
          <p:cNvPr id="38" name="Straight Connector 37"/>
          <p:cNvCxnSpPr/>
          <p:nvPr/>
        </p:nvCxnSpPr>
        <p:spPr>
          <a:xfrm rot="5400000">
            <a:off x="7735094" y="2704306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239000" y="4419600"/>
            <a:ext cx="1676400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 rot="10800000">
            <a:off x="7239001" y="48006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10800000">
            <a:off x="7239000" y="5561011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10800000">
            <a:off x="8077200" y="44196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8077200" y="44196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8077200" y="59436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6781800" y="2510135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7543800" y="25146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8305800" y="23622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53" name="TextBox 52"/>
          <p:cNvSpPr txBox="1"/>
          <p:nvPr/>
        </p:nvSpPr>
        <p:spPr>
          <a:xfrm>
            <a:off x="7239000" y="19050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55" name="TextBox 54"/>
          <p:cNvSpPr txBox="1"/>
          <p:nvPr/>
        </p:nvSpPr>
        <p:spPr>
          <a:xfrm>
            <a:off x="7391400" y="5710535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56" name="TextBox 55"/>
          <p:cNvSpPr txBox="1"/>
          <p:nvPr/>
        </p:nvSpPr>
        <p:spPr>
          <a:xfrm>
            <a:off x="7391400" y="49530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57" name="TextBox 56"/>
          <p:cNvSpPr txBox="1"/>
          <p:nvPr/>
        </p:nvSpPr>
        <p:spPr>
          <a:xfrm>
            <a:off x="8305800" y="5100935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58" name="TextBox 57"/>
          <p:cNvSpPr txBox="1"/>
          <p:nvPr/>
        </p:nvSpPr>
        <p:spPr>
          <a:xfrm>
            <a:off x="7467600" y="43434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cxnSp>
        <p:nvCxnSpPr>
          <p:cNvPr id="73" name="Straight Connector 72"/>
          <p:cNvCxnSpPr>
            <a:endCxn id="74" idx="2"/>
          </p:cNvCxnSpPr>
          <p:nvPr/>
        </p:nvCxnSpPr>
        <p:spPr>
          <a:xfrm rot="5400000">
            <a:off x="228997" y="5709344"/>
            <a:ext cx="15247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152400" y="4948535"/>
            <a:ext cx="16764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/>
          <p:cNvCxnSpPr/>
          <p:nvPr/>
        </p:nvCxnSpPr>
        <p:spPr>
          <a:xfrm rot="10800000">
            <a:off x="990599" y="6089946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10800000">
            <a:off x="152400" y="5708946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04800" y="585847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81" name="TextBox 80"/>
          <p:cNvSpPr txBox="1"/>
          <p:nvPr/>
        </p:nvSpPr>
        <p:spPr>
          <a:xfrm>
            <a:off x="304800" y="5100935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82" name="TextBox 81"/>
          <p:cNvSpPr txBox="1"/>
          <p:nvPr/>
        </p:nvSpPr>
        <p:spPr>
          <a:xfrm>
            <a:off x="1219200" y="524887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83" name="TextBox 82"/>
          <p:cNvSpPr txBox="1"/>
          <p:nvPr/>
        </p:nvSpPr>
        <p:spPr>
          <a:xfrm>
            <a:off x="1142999" y="6015335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85" name="TextBox 84"/>
          <p:cNvSpPr txBox="1"/>
          <p:nvPr/>
        </p:nvSpPr>
        <p:spPr>
          <a:xfrm>
            <a:off x="990600" y="12192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12*4+3*</a:t>
            </a:r>
            <a:endParaRPr lang="en-US" sz="2400" dirty="0"/>
          </a:p>
        </p:txBody>
      </p:sp>
      <p:sp>
        <p:nvSpPr>
          <p:cNvPr id="86" name="Right Arrow 85"/>
          <p:cNvSpPr/>
          <p:nvPr/>
        </p:nvSpPr>
        <p:spPr>
          <a:xfrm>
            <a:off x="2667000" y="1447800"/>
            <a:ext cx="2971800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276600" y="1600200"/>
            <a:ext cx="2133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Exchange two operands</a:t>
            </a:r>
            <a:endParaRPr lang="en-US" sz="2200" dirty="0"/>
          </a:p>
        </p:txBody>
      </p:sp>
      <p:sp>
        <p:nvSpPr>
          <p:cNvPr id="88" name="TextBox 87"/>
          <p:cNvSpPr txBox="1"/>
          <p:nvPr/>
        </p:nvSpPr>
        <p:spPr>
          <a:xfrm>
            <a:off x="5867400" y="12954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12*3+4*</a:t>
            </a:r>
            <a:endParaRPr lang="en-US" sz="2400" dirty="0"/>
          </a:p>
        </p:txBody>
      </p:sp>
      <p:sp>
        <p:nvSpPr>
          <p:cNvPr id="90" name="Freeform 89"/>
          <p:cNvSpPr/>
          <p:nvPr/>
        </p:nvSpPr>
        <p:spPr>
          <a:xfrm>
            <a:off x="1611086" y="1035352"/>
            <a:ext cx="319314" cy="307219"/>
          </a:xfrm>
          <a:custGeom>
            <a:avLst/>
            <a:gdLst>
              <a:gd name="connsiteX0" fmla="*/ 0 w 319314"/>
              <a:gd name="connsiteY0" fmla="*/ 292705 h 307219"/>
              <a:gd name="connsiteX1" fmla="*/ 159657 w 319314"/>
              <a:gd name="connsiteY1" fmla="*/ 2419 h 307219"/>
              <a:gd name="connsiteX2" fmla="*/ 319314 w 319314"/>
              <a:gd name="connsiteY2" fmla="*/ 307219 h 307219"/>
              <a:gd name="connsiteX3" fmla="*/ 319314 w 319314"/>
              <a:gd name="connsiteY3" fmla="*/ 307219 h 30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314" h="307219">
                <a:moveTo>
                  <a:pt x="0" y="292705"/>
                </a:moveTo>
                <a:cubicBezTo>
                  <a:pt x="53219" y="146352"/>
                  <a:pt x="106438" y="0"/>
                  <a:pt x="159657" y="2419"/>
                </a:cubicBezTo>
                <a:cubicBezTo>
                  <a:pt x="212876" y="4838"/>
                  <a:pt x="319314" y="307219"/>
                  <a:pt x="319314" y="307219"/>
                </a:cubicBezTo>
                <a:lnTo>
                  <a:pt x="319314" y="307219"/>
                </a:lnTo>
              </a:path>
            </a:pathLst>
          </a:cu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ight Arrow 92"/>
          <p:cNvSpPr/>
          <p:nvPr/>
        </p:nvSpPr>
        <p:spPr>
          <a:xfrm rot="5400000">
            <a:off x="5143499" y="2933701"/>
            <a:ext cx="2590800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429000" y="2971800"/>
            <a:ext cx="2895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Complement a series of operators between two operands</a:t>
            </a:r>
            <a:endParaRPr lang="en-US" sz="2200" dirty="0"/>
          </a:p>
        </p:txBody>
      </p:sp>
      <p:sp>
        <p:nvSpPr>
          <p:cNvPr id="95" name="TextBox 94"/>
          <p:cNvSpPr txBox="1"/>
          <p:nvPr/>
        </p:nvSpPr>
        <p:spPr>
          <a:xfrm>
            <a:off x="5867400" y="4338935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12+3+4*</a:t>
            </a:r>
            <a:endParaRPr lang="en-US" sz="2400" dirty="0"/>
          </a:p>
        </p:txBody>
      </p:sp>
      <p:sp>
        <p:nvSpPr>
          <p:cNvPr id="98" name="Right Arrow 97"/>
          <p:cNvSpPr/>
          <p:nvPr/>
        </p:nvSpPr>
        <p:spPr>
          <a:xfrm flipH="1">
            <a:off x="2895600" y="4724400"/>
            <a:ext cx="2966290" cy="26263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124200" y="4910833"/>
            <a:ext cx="289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Exchange adjacent operator and operand</a:t>
            </a:r>
            <a:endParaRPr lang="en-US" sz="2200" dirty="0"/>
          </a:p>
        </p:txBody>
      </p:sp>
      <p:sp>
        <p:nvSpPr>
          <p:cNvPr id="100" name="Freeform 99"/>
          <p:cNvSpPr/>
          <p:nvPr/>
        </p:nvSpPr>
        <p:spPr>
          <a:xfrm flipV="1">
            <a:off x="6614886" y="4645780"/>
            <a:ext cx="243114" cy="688219"/>
          </a:xfrm>
          <a:custGeom>
            <a:avLst/>
            <a:gdLst>
              <a:gd name="connsiteX0" fmla="*/ 0 w 319314"/>
              <a:gd name="connsiteY0" fmla="*/ 292705 h 307219"/>
              <a:gd name="connsiteX1" fmla="*/ 159657 w 319314"/>
              <a:gd name="connsiteY1" fmla="*/ 2419 h 307219"/>
              <a:gd name="connsiteX2" fmla="*/ 319314 w 319314"/>
              <a:gd name="connsiteY2" fmla="*/ 307219 h 307219"/>
              <a:gd name="connsiteX3" fmla="*/ 319314 w 319314"/>
              <a:gd name="connsiteY3" fmla="*/ 307219 h 30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314" h="307219">
                <a:moveTo>
                  <a:pt x="0" y="292705"/>
                </a:moveTo>
                <a:cubicBezTo>
                  <a:pt x="53219" y="146352"/>
                  <a:pt x="106438" y="0"/>
                  <a:pt x="159657" y="2419"/>
                </a:cubicBezTo>
                <a:cubicBezTo>
                  <a:pt x="212876" y="4838"/>
                  <a:pt x="319314" y="307219"/>
                  <a:pt x="319314" y="307219"/>
                </a:cubicBezTo>
                <a:lnTo>
                  <a:pt x="319314" y="307219"/>
                </a:lnTo>
              </a:path>
            </a:pathLst>
          </a:cu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1524000" y="4491335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12+34+*</a:t>
            </a:r>
            <a:endParaRPr lang="en-US" sz="24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371600" y="152400"/>
            <a:ext cx="601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Simulated annealing approach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1" grpId="0" animBg="1"/>
      <p:bldP spid="32" grpId="0" animBg="1"/>
      <p:bldP spid="44" grpId="0" animBg="1"/>
      <p:bldP spid="48" grpId="0" animBg="1"/>
      <p:bldP spid="49" grpId="0" animBg="1"/>
      <p:bldP spid="50" grpId="0"/>
      <p:bldP spid="51" grpId="0"/>
      <p:bldP spid="52" grpId="0"/>
      <p:bldP spid="53" grpId="0"/>
      <p:bldP spid="55" grpId="0"/>
      <p:bldP spid="56" grpId="0"/>
      <p:bldP spid="57" grpId="0"/>
      <p:bldP spid="58" grpId="0"/>
      <p:bldP spid="74" grpId="0" animBg="1"/>
      <p:bldP spid="80" grpId="0"/>
      <p:bldP spid="81" grpId="0"/>
      <p:bldP spid="82" grpId="0"/>
      <p:bldP spid="83" grpId="0"/>
      <p:bldP spid="86" grpId="0" animBg="1"/>
      <p:bldP spid="87" grpId="0"/>
      <p:bldP spid="88" grpId="0"/>
      <p:bldP spid="90" grpId="0" animBg="1"/>
      <p:bldP spid="93" grpId="0" animBg="1"/>
      <p:bldP spid="94" grpId="0"/>
      <p:bldP spid="95" grpId="0"/>
      <p:bldP spid="98" grpId="0" animBg="1"/>
      <p:bldP spid="99" grpId="0"/>
      <p:bldP spid="100" grpId="0" animBg="1"/>
      <p:bldP spid="10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1971675" y="-850900"/>
            <a:ext cx="5200650" cy="888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85800" y="1002268"/>
            <a:ext cx="7086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circuit models can usually be implemented in different sizes</a:t>
            </a:r>
          </a:p>
          <a:p>
            <a:endParaRPr lang="en-US" sz="2400" dirty="0" smtClean="0"/>
          </a:p>
          <a:p>
            <a:r>
              <a:rPr lang="en-US" sz="2400" dirty="0" smtClean="0"/>
              <a:t>Each module has many implementations with different size, speed, and power consumption trade off</a:t>
            </a:r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 err="1" smtClean="0"/>
              <a:t>floorplan</a:t>
            </a:r>
            <a:r>
              <a:rPr lang="en-US" sz="2400" dirty="0" smtClean="0"/>
              <a:t> sizing problem is actual module implementation</a:t>
            </a:r>
          </a:p>
          <a:p>
            <a:endParaRPr lang="en-US" sz="2400" dirty="0" smtClean="0"/>
          </a:p>
          <a:p>
            <a:r>
              <a:rPr lang="en-US" sz="2400" dirty="0" smtClean="0"/>
              <a:t>If a cell has only one implementation, it is called a fixed cell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600200" y="381000"/>
            <a:ext cx="472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Floorplan</a:t>
            </a:r>
            <a:r>
              <a:rPr lang="en-US" sz="3200" dirty="0" smtClean="0"/>
              <a:t> sizing problem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5400000">
            <a:off x="381596" y="1371006"/>
            <a:ext cx="1599008" cy="17525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rot="10800000">
            <a:off x="304801" y="2589949"/>
            <a:ext cx="1126671" cy="23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rot="16200000" flipV="1">
            <a:off x="235774" y="2017570"/>
            <a:ext cx="1142149" cy="2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5400000" flipH="1" flipV="1">
            <a:off x="916200" y="2532729"/>
            <a:ext cx="1027934" cy="2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10800000">
            <a:off x="805544" y="2018874"/>
            <a:ext cx="1251856" cy="23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38200" y="609600"/>
            <a:ext cx="708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Assume a fixed cell environment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81200" y="0"/>
            <a:ext cx="472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Floorplan</a:t>
            </a:r>
            <a:r>
              <a:rPr lang="en-US" sz="3200" dirty="0" smtClean="0"/>
              <a:t> sizing problem</a:t>
            </a:r>
            <a:endParaRPr lang="en-US" sz="3200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475706" y="2247900"/>
            <a:ext cx="16002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6200000" flipV="1">
            <a:off x="3011631" y="2017570"/>
            <a:ext cx="1142149" cy="2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 flipH="1" flipV="1">
            <a:off x="3449738" y="2570063"/>
            <a:ext cx="1027934" cy="2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3542506" y="2247106"/>
            <a:ext cx="16002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1001" y="18288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1143001" y="14478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524001" y="22860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914401" y="20574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09601" y="25908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20" name="Oval 19"/>
          <p:cNvSpPr/>
          <p:nvPr/>
        </p:nvSpPr>
        <p:spPr>
          <a:xfrm>
            <a:off x="6019800" y="1905000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934200" y="1371600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772400" y="2209800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382000" y="1676400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21" idx="3"/>
          </p:cNvCxnSpPr>
          <p:nvPr/>
        </p:nvCxnSpPr>
        <p:spPr>
          <a:xfrm rot="5400000">
            <a:off x="6476207" y="1478569"/>
            <a:ext cx="349437" cy="655825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2" idx="2"/>
            <a:endCxn id="20" idx="6"/>
          </p:cNvCxnSpPr>
          <p:nvPr/>
        </p:nvCxnSpPr>
        <p:spPr>
          <a:xfrm rot="10800000">
            <a:off x="6324600" y="2057400"/>
            <a:ext cx="1447800" cy="30480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2" idx="1"/>
          </p:cNvCxnSpPr>
          <p:nvPr/>
        </p:nvCxnSpPr>
        <p:spPr>
          <a:xfrm rot="16200000" flipV="1">
            <a:off x="7200107" y="1637506"/>
            <a:ext cx="609600" cy="624261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3" idx="3"/>
            <a:endCxn id="22" idx="7"/>
          </p:cNvCxnSpPr>
          <p:nvPr/>
        </p:nvCxnSpPr>
        <p:spPr>
          <a:xfrm rot="5400000">
            <a:off x="8070663" y="1898463"/>
            <a:ext cx="317874" cy="394074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3" idx="2"/>
          </p:cNvCxnSpPr>
          <p:nvPr/>
        </p:nvCxnSpPr>
        <p:spPr>
          <a:xfrm rot="10800000">
            <a:off x="7239002" y="1492438"/>
            <a:ext cx="1142999" cy="336363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24200" y="29718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3429000" y="2510135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3810000" y="29718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4191000" y="29718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6019800" y="1824335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6934200" y="12954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7772400" y="21336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8382000" y="16002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6324600" y="12954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7696200" y="11430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8153400" y="1976735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7162800" y="17526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6629400" y="2129135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533400" y="3409890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Floorplan</a:t>
            </a:r>
            <a:endParaRPr lang="en-US" sz="2000" dirty="0"/>
          </a:p>
        </p:txBody>
      </p:sp>
      <p:sp>
        <p:nvSpPr>
          <p:cNvPr id="53" name="TextBox 52"/>
          <p:cNvSpPr txBox="1"/>
          <p:nvPr/>
        </p:nvSpPr>
        <p:spPr>
          <a:xfrm>
            <a:off x="2514600" y="3429000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Maximal vertical segments</a:t>
            </a:r>
            <a:endParaRPr lang="en-US" sz="2000" dirty="0"/>
          </a:p>
        </p:txBody>
      </p:sp>
      <p:sp>
        <p:nvSpPr>
          <p:cNvPr id="54" name="TextBox 53"/>
          <p:cNvSpPr txBox="1"/>
          <p:nvPr/>
        </p:nvSpPr>
        <p:spPr>
          <a:xfrm>
            <a:off x="5867400" y="3429000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Horizontal dependency graph</a:t>
            </a:r>
            <a:endParaRPr lang="en-US" sz="2000" dirty="0"/>
          </a:p>
        </p:txBody>
      </p:sp>
      <p:sp>
        <p:nvSpPr>
          <p:cNvPr id="55" name="TextBox 54"/>
          <p:cNvSpPr txBox="1"/>
          <p:nvPr/>
        </p:nvSpPr>
        <p:spPr>
          <a:xfrm>
            <a:off x="228600" y="396240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Horizontal dependency graph:</a:t>
            </a:r>
          </a:p>
          <a:p>
            <a:r>
              <a:rPr lang="en-US" sz="2400" dirty="0" smtClean="0"/>
              <a:t>	- A directed acyclic graph</a:t>
            </a:r>
          </a:p>
          <a:p>
            <a:r>
              <a:rPr lang="en-US" sz="2400" dirty="0" smtClean="0"/>
              <a:t>	- The length of each edge is the width of the corresponding 	   module in the </a:t>
            </a:r>
            <a:r>
              <a:rPr lang="en-US" sz="2400" dirty="0" err="1" smtClean="0"/>
              <a:t>floorplan</a:t>
            </a:r>
            <a:endParaRPr lang="en-US" sz="2400" dirty="0" smtClean="0"/>
          </a:p>
          <a:p>
            <a:r>
              <a:rPr lang="en-US" sz="2400" dirty="0" smtClean="0"/>
              <a:t>	-  The longest path from leftmost to rightmost segment is 	  		the minimum width of the chip</a:t>
            </a:r>
            <a:endParaRPr lang="en-US" sz="2400" dirty="0"/>
          </a:p>
        </p:txBody>
      </p:sp>
      <p:sp>
        <p:nvSpPr>
          <p:cNvPr id="56" name="TextBox 55"/>
          <p:cNvSpPr txBox="1"/>
          <p:nvPr/>
        </p:nvSpPr>
        <p:spPr>
          <a:xfrm>
            <a:off x="0" y="6324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The height of the chip can be determined by vertical dependency graph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1" name="Right Arrow 50"/>
          <p:cNvSpPr/>
          <p:nvPr/>
        </p:nvSpPr>
        <p:spPr>
          <a:xfrm>
            <a:off x="2514600" y="1981200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>
            <a:off x="5410200" y="19812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0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20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00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2000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3" grpId="0"/>
      <p:bldP spid="54" grpId="0"/>
      <p:bldP spid="55" grpId="0" build="allAtOnce"/>
      <p:bldP spid="56" grpId="0" build="allAtOnce"/>
      <p:bldP spid="51" grpId="0" animBg="1"/>
      <p:bldP spid="5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15240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Hierarchical </a:t>
            </a:r>
            <a:r>
              <a:rPr lang="en-US" sz="3200" dirty="0" err="1" smtClean="0"/>
              <a:t>Floorplan</a:t>
            </a:r>
            <a:r>
              <a:rPr lang="en-US" sz="3200" dirty="0" smtClean="0"/>
              <a:t> Sizing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06680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Consider variable cells on a sliceable </a:t>
            </a:r>
            <a:r>
              <a:rPr lang="en-US" sz="2400" dirty="0" err="1" smtClean="0">
                <a:solidFill>
                  <a:srgbClr val="FF0000"/>
                </a:solidFill>
              </a:rPr>
              <a:t>floorplan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752600"/>
            <a:ext cx="807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Given:</a:t>
            </a:r>
          </a:p>
          <a:p>
            <a:pPr algn="just"/>
            <a:r>
              <a:rPr lang="en-US" sz="2400" dirty="0" smtClean="0"/>
              <a:t>      A sliceable </a:t>
            </a:r>
            <a:r>
              <a:rPr lang="en-US" sz="2400" dirty="0" err="1" smtClean="0"/>
              <a:t>floorplan</a:t>
            </a:r>
            <a:r>
              <a:rPr lang="en-US" sz="2400" dirty="0" smtClean="0"/>
              <a:t> F, and for each module M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, a set of possible implementations of the module, where each implementation is described by a pair of real numbers (w</a:t>
            </a:r>
            <a:r>
              <a:rPr lang="en-US" sz="2400" baseline="-25000" dirty="0" smtClean="0"/>
              <a:t>k</a:t>
            </a:r>
            <a:r>
              <a:rPr lang="en-US" sz="2400" dirty="0" smtClean="0"/>
              <a:t>, </a:t>
            </a:r>
            <a:r>
              <a:rPr lang="en-US" sz="2400" dirty="0" err="1" smtClean="0"/>
              <a:t>h</a:t>
            </a:r>
            <a:r>
              <a:rPr lang="en-US" sz="2400" baseline="-25000" dirty="0" err="1" smtClean="0"/>
              <a:t>k</a:t>
            </a:r>
            <a:r>
              <a:rPr lang="en-US" sz="2400" dirty="0" smtClean="0"/>
              <a:t>) representing width and height of module   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3811012"/>
            <a:ext cx="8610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If a module has the realizations (w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h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), (w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h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), (w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, h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), ………..,  the realizations of are sorted in a manner such that </a:t>
            </a:r>
            <a:r>
              <a:rPr lang="en-US" sz="2400" dirty="0" err="1" smtClean="0"/>
              <a:t>w</a:t>
            </a:r>
            <a:r>
              <a:rPr lang="en-US" sz="2400" baseline="-25000" dirty="0" err="1" smtClean="0"/>
              <a:t>p</a:t>
            </a:r>
            <a:r>
              <a:rPr lang="en-US" sz="2400" dirty="0" smtClean="0"/>
              <a:t> &lt; </a:t>
            </a:r>
            <a:r>
              <a:rPr lang="en-US" sz="2400" dirty="0" err="1" smtClean="0"/>
              <a:t>w</a:t>
            </a:r>
            <a:r>
              <a:rPr lang="en-US" sz="2400" baseline="-25000" dirty="0" err="1" smtClean="0"/>
              <a:t>q</a:t>
            </a:r>
            <a:r>
              <a:rPr lang="en-US" sz="2400" dirty="0" smtClean="0"/>
              <a:t> and h</a:t>
            </a:r>
            <a:r>
              <a:rPr lang="en-US" sz="2400" baseline="-25000" dirty="0" smtClean="0"/>
              <a:t>p</a:t>
            </a:r>
            <a:r>
              <a:rPr lang="en-US" sz="2400" dirty="0" smtClean="0"/>
              <a:t>&gt; </a:t>
            </a:r>
            <a:r>
              <a:rPr lang="en-US" sz="2400" dirty="0" err="1" smtClean="0"/>
              <a:t>h</a:t>
            </a:r>
            <a:r>
              <a:rPr lang="en-US" sz="2400" baseline="-25000" dirty="0" err="1" smtClean="0"/>
              <a:t>q</a:t>
            </a:r>
            <a:r>
              <a:rPr lang="en-US" sz="2400" dirty="0" smtClean="0"/>
              <a:t> for all p &lt; q</a:t>
            </a:r>
          </a:p>
          <a:p>
            <a:pPr algn="just"/>
            <a:r>
              <a:rPr lang="en-US" sz="2400" dirty="0" smtClean="0"/>
              <a:t>For </a:t>
            </a:r>
            <a:r>
              <a:rPr lang="en-US" sz="2400" dirty="0" err="1" smtClean="0"/>
              <a:t>w</a:t>
            </a:r>
            <a:r>
              <a:rPr lang="en-US" sz="2400" baseline="-25000" dirty="0" err="1" smtClean="0"/>
              <a:t>p</a:t>
            </a:r>
            <a:r>
              <a:rPr lang="en-US" sz="2400" dirty="0" smtClean="0"/>
              <a:t> &lt;</a:t>
            </a:r>
            <a:r>
              <a:rPr lang="en-US" sz="2400" dirty="0" err="1" smtClean="0"/>
              <a:t>w</a:t>
            </a:r>
            <a:r>
              <a:rPr lang="en-US" sz="2400" baseline="-25000" dirty="0" err="1" smtClean="0"/>
              <a:t>q</a:t>
            </a:r>
            <a:r>
              <a:rPr lang="en-US" sz="2400" dirty="0" smtClean="0"/>
              <a:t> if h</a:t>
            </a:r>
            <a:r>
              <a:rPr lang="en-US" sz="2400" baseline="-25000" dirty="0" smtClean="0"/>
              <a:t>p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ambria Math"/>
                <a:ea typeface="Cambria Math"/>
              </a:rPr>
              <a:t>≮</a:t>
            </a:r>
            <a:r>
              <a:rPr lang="en-US" sz="2400" dirty="0" err="1" smtClean="0"/>
              <a:t>h</a:t>
            </a:r>
            <a:r>
              <a:rPr lang="en-US" sz="2400" baseline="-25000" dirty="0" err="1" smtClean="0"/>
              <a:t>q</a:t>
            </a:r>
            <a:r>
              <a:rPr lang="en-US" sz="2400" dirty="0" smtClean="0"/>
              <a:t>, exclude (</a:t>
            </a:r>
            <a:r>
              <a:rPr lang="en-US" sz="2400" dirty="0" err="1" smtClean="0"/>
              <a:t>w</a:t>
            </a:r>
            <a:r>
              <a:rPr lang="en-US" sz="2400" baseline="-25000" dirty="0" err="1" smtClean="0"/>
              <a:t>q</a:t>
            </a:r>
            <a:r>
              <a:rPr lang="en-US" sz="2400" dirty="0" smtClean="0"/>
              <a:t>, </a:t>
            </a:r>
            <a:r>
              <a:rPr lang="en-US" sz="2400" dirty="0" err="1" smtClean="0"/>
              <a:t>h</a:t>
            </a:r>
            <a:r>
              <a:rPr lang="en-US" sz="2400" baseline="-25000" dirty="0" err="1" smtClean="0"/>
              <a:t>q</a:t>
            </a:r>
            <a:r>
              <a:rPr lang="en-US" sz="2400" dirty="0" smtClean="0"/>
              <a:t>) from the list </a:t>
            </a:r>
          </a:p>
          <a:p>
            <a:pPr algn="just"/>
            <a:r>
              <a:rPr lang="en-US" sz="2400" dirty="0" smtClean="0"/>
              <a:t> If a module M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has </a:t>
            </a:r>
            <a:r>
              <a:rPr lang="en-US" sz="2400" dirty="0" err="1" smtClean="0"/>
              <a:t>si</a:t>
            </a:r>
            <a:r>
              <a:rPr lang="en-US" sz="2400" dirty="0" smtClean="0"/>
              <a:t> realizations, then</a:t>
            </a:r>
          </a:p>
          <a:p>
            <a:pPr algn="just"/>
            <a:r>
              <a:rPr lang="en-US" sz="2400" dirty="0" smtClean="0"/>
              <a:t>	w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&lt; w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&lt; w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,……… &lt;</a:t>
            </a:r>
            <a:r>
              <a:rPr lang="en-US" sz="2400" dirty="0" err="1" smtClean="0"/>
              <a:t>w</a:t>
            </a:r>
            <a:r>
              <a:rPr lang="en-US" sz="2400" baseline="-25000" dirty="0" err="1" smtClean="0"/>
              <a:t>si</a:t>
            </a:r>
            <a:r>
              <a:rPr lang="en-US" sz="2400" dirty="0" smtClean="0"/>
              <a:t>, and</a:t>
            </a:r>
          </a:p>
          <a:p>
            <a:pPr algn="just"/>
            <a:r>
              <a:rPr lang="en-US" sz="2400" dirty="0" smtClean="0"/>
              <a:t>	h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&gt; h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&gt; h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,……… &gt;</a:t>
            </a:r>
            <a:r>
              <a:rPr lang="en-US" sz="2400" dirty="0" err="1" smtClean="0"/>
              <a:t>h</a:t>
            </a:r>
            <a:r>
              <a:rPr lang="en-US" sz="2400" baseline="-25000" dirty="0" err="1" smtClean="0"/>
              <a:t>si</a:t>
            </a:r>
            <a:r>
              <a:rPr lang="en-US" sz="2400" dirty="0" smtClean="0"/>
              <a:t>,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228600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Hierarchical Bottom up approach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295400"/>
            <a:ext cx="7924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Modules are represented as a graph where edges represent the connectivity of modules</a:t>
            </a:r>
          </a:p>
          <a:p>
            <a:endParaRPr lang="en-US" sz="2400" dirty="0" smtClean="0"/>
          </a:p>
          <a:p>
            <a:r>
              <a:rPr lang="en-US" sz="2400" dirty="0" smtClean="0"/>
              <a:t>Modules with high connectivity are clustered together </a:t>
            </a:r>
          </a:p>
          <a:p>
            <a:r>
              <a:rPr lang="en-US" sz="2400" dirty="0" smtClean="0"/>
              <a:t>	(limiting the number in each cluster to some level)</a:t>
            </a:r>
          </a:p>
          <a:p>
            <a:endParaRPr lang="en-US" sz="2400" dirty="0" smtClean="0"/>
          </a:p>
          <a:p>
            <a:r>
              <a:rPr lang="en-US" sz="2400" dirty="0" smtClean="0"/>
              <a:t>An optimal </a:t>
            </a:r>
            <a:r>
              <a:rPr lang="en-US" sz="2400" dirty="0" err="1" smtClean="0"/>
              <a:t>floorplan</a:t>
            </a:r>
            <a:r>
              <a:rPr lang="en-US" sz="2400" dirty="0" smtClean="0"/>
              <a:t> for each cluster is determined by exhaustive enumeration</a:t>
            </a:r>
          </a:p>
          <a:p>
            <a:endParaRPr lang="en-US" sz="2400" dirty="0" smtClean="0"/>
          </a:p>
          <a:p>
            <a:r>
              <a:rPr lang="en-US" sz="2400" dirty="0" smtClean="0"/>
              <a:t>The cluster is merged into a larger modules for higher level processing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15240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Hierarchical </a:t>
            </a:r>
            <a:r>
              <a:rPr lang="en-US" sz="3200" dirty="0" err="1" smtClean="0"/>
              <a:t>Floorplan</a:t>
            </a:r>
            <a:r>
              <a:rPr lang="en-US" sz="3200" dirty="0" smtClean="0"/>
              <a:t> Sizing</a:t>
            </a:r>
            <a:endParaRPr 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1676400" y="9144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>
            <a:off x="457200" y="1905000"/>
            <a:ext cx="1447800" cy="1295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>
            <a:off x="2286000" y="1905000"/>
            <a:ext cx="1447800" cy="1295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6" idx="3"/>
            <a:endCxn id="8" idx="0"/>
          </p:cNvCxnSpPr>
          <p:nvPr/>
        </p:nvCxnSpPr>
        <p:spPr>
          <a:xfrm rot="5400000">
            <a:off x="1200151" y="1350635"/>
            <a:ext cx="535315" cy="573415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5"/>
            <a:endCxn id="9" idx="0"/>
          </p:cNvCxnSpPr>
          <p:nvPr/>
        </p:nvCxnSpPr>
        <p:spPr>
          <a:xfrm rot="16200000" flipH="1">
            <a:off x="2303135" y="1198234"/>
            <a:ext cx="535315" cy="8782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52600" y="838200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v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990600" y="2387025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2819400" y="2387025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3810000" y="1295400"/>
            <a:ext cx="502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Lemma: </a:t>
            </a:r>
            <a:r>
              <a:rPr lang="en-US" sz="2400" dirty="0" smtClean="0"/>
              <a:t>Given two </a:t>
            </a:r>
            <a:r>
              <a:rPr lang="en-US" sz="2400" dirty="0" err="1" smtClean="0"/>
              <a:t>subfloorplans</a:t>
            </a:r>
            <a:r>
              <a:rPr lang="en-US" sz="2400" dirty="0" smtClean="0"/>
              <a:t> corresponding to two </a:t>
            </a:r>
            <a:r>
              <a:rPr lang="en-US" sz="2400" dirty="0" err="1" smtClean="0"/>
              <a:t>subtrees</a:t>
            </a:r>
            <a:r>
              <a:rPr lang="en-US" sz="2400" dirty="0" smtClean="0"/>
              <a:t> of a node v, one with t and other with s </a:t>
            </a:r>
            <a:r>
              <a:rPr lang="en-US" sz="2400" dirty="0" err="1" smtClean="0"/>
              <a:t>nonredundant</a:t>
            </a:r>
            <a:r>
              <a:rPr lang="en-US" sz="2400" dirty="0" smtClean="0"/>
              <a:t> implementations, then v has at most s+t-1 </a:t>
            </a:r>
            <a:r>
              <a:rPr lang="en-US" sz="2400" dirty="0" err="1" smtClean="0"/>
              <a:t>nonredundant</a:t>
            </a:r>
            <a:r>
              <a:rPr lang="en-US" sz="2400" dirty="0" smtClean="0"/>
              <a:t> realizations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76200" y="3919478"/>
            <a:ext cx="8991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Procedure vertical node sizing</a:t>
            </a:r>
          </a:p>
          <a:p>
            <a:r>
              <a:rPr lang="en-US" sz="2000" dirty="0" smtClean="0"/>
              <a:t>Input: Two sorted lists L= {(a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,b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), (a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,b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), …….,(</a:t>
            </a:r>
            <a:r>
              <a:rPr lang="en-US" sz="2000" dirty="0" err="1" smtClean="0"/>
              <a:t>a</a:t>
            </a:r>
            <a:r>
              <a:rPr lang="en-US" sz="2000" baseline="-25000" dirty="0" err="1" smtClean="0"/>
              <a:t>s</a:t>
            </a:r>
            <a:r>
              <a:rPr lang="en-US" sz="2000" dirty="0" err="1" smtClean="0"/>
              <a:t>,b</a:t>
            </a:r>
            <a:r>
              <a:rPr lang="en-US" sz="2000" baseline="-25000" dirty="0" err="1" smtClean="0"/>
              <a:t>s</a:t>
            </a:r>
            <a:r>
              <a:rPr lang="en-US" sz="2000" dirty="0" smtClean="0"/>
              <a:t>)}, and R= {(x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,y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), (x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,y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), ……….., 	(</a:t>
            </a:r>
            <a:r>
              <a:rPr lang="en-US" sz="2000" dirty="0" err="1" smtClean="0"/>
              <a:t>x</a:t>
            </a:r>
            <a:r>
              <a:rPr lang="en-US" sz="2000" baseline="-25000" dirty="0" err="1" smtClean="0"/>
              <a:t>t</a:t>
            </a:r>
            <a:r>
              <a:rPr lang="en-US" sz="2000" dirty="0" err="1" smtClean="0"/>
              <a:t>,y</a:t>
            </a:r>
            <a:r>
              <a:rPr lang="en-US" sz="2000" baseline="-25000" dirty="0" err="1" smtClean="0"/>
              <a:t>t</a:t>
            </a:r>
            <a:r>
              <a:rPr lang="en-US" sz="2000" dirty="0" smtClean="0"/>
              <a:t>)}, where </a:t>
            </a:r>
            <a:r>
              <a:rPr lang="en-US" sz="2000" dirty="0" err="1" smtClean="0"/>
              <a:t>a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&lt;</a:t>
            </a:r>
            <a:r>
              <a:rPr lang="en-US" sz="2000" dirty="0" err="1" smtClean="0"/>
              <a:t>a</a:t>
            </a:r>
            <a:r>
              <a:rPr lang="en-US" sz="2000" baseline="-25000" dirty="0" err="1" smtClean="0"/>
              <a:t>j</a:t>
            </a:r>
            <a:r>
              <a:rPr lang="en-US" sz="2000" dirty="0" smtClean="0"/>
              <a:t>, b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&gt;</a:t>
            </a:r>
            <a:r>
              <a:rPr lang="en-US" sz="2000" dirty="0" err="1" smtClean="0"/>
              <a:t>b</a:t>
            </a:r>
            <a:r>
              <a:rPr lang="en-US" sz="2000" baseline="-25000" dirty="0" err="1" smtClean="0"/>
              <a:t>j</a:t>
            </a:r>
            <a:r>
              <a:rPr lang="en-US" sz="2000" dirty="0" smtClean="0"/>
              <a:t>, x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,&lt;</a:t>
            </a:r>
            <a:r>
              <a:rPr lang="en-US" sz="2000" dirty="0" err="1" smtClean="0"/>
              <a:t>x</a:t>
            </a:r>
            <a:r>
              <a:rPr lang="en-US" sz="2000" baseline="-25000" dirty="0" err="1" smtClean="0"/>
              <a:t>j</a:t>
            </a:r>
            <a:r>
              <a:rPr lang="en-US" sz="2000" dirty="0" smtClean="0"/>
              <a:t>, </a:t>
            </a:r>
            <a:r>
              <a:rPr lang="en-US" sz="2000" dirty="0" err="1" smtClean="0"/>
              <a:t>y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&gt;</a:t>
            </a:r>
            <a:r>
              <a:rPr lang="en-US" sz="2000" dirty="0" err="1" smtClean="0"/>
              <a:t>y</a:t>
            </a:r>
            <a:r>
              <a:rPr lang="en-US" sz="2000" baseline="-25000" dirty="0" err="1" smtClean="0"/>
              <a:t>j</a:t>
            </a:r>
            <a:r>
              <a:rPr lang="en-US" sz="2000" dirty="0" smtClean="0"/>
              <a:t> for all </a:t>
            </a:r>
            <a:r>
              <a:rPr lang="en-US" sz="2000" dirty="0" err="1" smtClean="0"/>
              <a:t>i</a:t>
            </a:r>
            <a:r>
              <a:rPr lang="en-US" sz="2000" dirty="0" smtClean="0"/>
              <a:t> &lt; j </a:t>
            </a:r>
          </a:p>
          <a:p>
            <a:r>
              <a:rPr lang="en-US" sz="2000" dirty="0" smtClean="0"/>
              <a:t>Output: A sorted list H= {(c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,d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), (c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,d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), …….,(</a:t>
            </a:r>
            <a:r>
              <a:rPr lang="en-US" sz="2000" dirty="0" err="1" smtClean="0"/>
              <a:t>c</a:t>
            </a:r>
            <a:r>
              <a:rPr lang="en-US" sz="2000" baseline="-25000" dirty="0" err="1" smtClean="0"/>
              <a:t>u</a:t>
            </a:r>
            <a:r>
              <a:rPr lang="en-US" sz="2000" dirty="0" err="1" smtClean="0"/>
              <a:t>,d</a:t>
            </a:r>
            <a:r>
              <a:rPr lang="en-US" sz="2000" baseline="-25000" dirty="0" err="1" smtClean="0"/>
              <a:t>u</a:t>
            </a:r>
            <a:r>
              <a:rPr lang="en-US" sz="2000" dirty="0" smtClean="0"/>
              <a:t>)}, where </a:t>
            </a:r>
            <a:r>
              <a:rPr lang="en-US" sz="2000" dirty="0" err="1" smtClean="0"/>
              <a:t>c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&lt;</a:t>
            </a:r>
            <a:r>
              <a:rPr lang="en-US" sz="2000" dirty="0" err="1" smtClean="0"/>
              <a:t>c</a:t>
            </a:r>
            <a:r>
              <a:rPr lang="en-US" sz="2000" baseline="-25000" dirty="0" err="1" smtClean="0"/>
              <a:t>j</a:t>
            </a:r>
            <a:r>
              <a:rPr lang="en-US" sz="2000" dirty="0" smtClean="0"/>
              <a:t>, </a:t>
            </a:r>
            <a:r>
              <a:rPr lang="en-US" sz="2000" dirty="0" err="1" smtClean="0"/>
              <a:t>d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&gt;</a:t>
            </a:r>
            <a:r>
              <a:rPr lang="en-US" sz="2000" dirty="0" err="1" smtClean="0"/>
              <a:t>d</a:t>
            </a:r>
            <a:r>
              <a:rPr lang="en-US" sz="2000" baseline="-25000" dirty="0" err="1" smtClean="0"/>
              <a:t>j</a:t>
            </a:r>
            <a:r>
              <a:rPr lang="en-US" sz="2000" dirty="0" smtClean="0"/>
              <a:t>,  for all </a:t>
            </a:r>
            <a:r>
              <a:rPr lang="en-US" sz="2000" dirty="0" err="1" smtClean="0"/>
              <a:t>i</a:t>
            </a:r>
            <a:r>
              <a:rPr lang="en-US" sz="2000" dirty="0" smtClean="0"/>
              <a:t> &lt; j</a:t>
            </a:r>
          </a:p>
          <a:p>
            <a:r>
              <a:rPr lang="en-US" sz="2000" dirty="0" smtClean="0"/>
              <a:t>H= </a:t>
            </a:r>
            <a:r>
              <a:rPr lang="en-US" sz="2000" dirty="0" smtClean="0">
                <a:latin typeface="Cambria Math"/>
                <a:ea typeface="Cambria Math"/>
              </a:rPr>
              <a:t>Ø, </a:t>
            </a:r>
            <a:r>
              <a:rPr lang="en-US" sz="2000" dirty="0" err="1" smtClean="0">
                <a:latin typeface="Cambria Math"/>
                <a:ea typeface="Cambria Math"/>
              </a:rPr>
              <a:t>i</a:t>
            </a:r>
            <a:r>
              <a:rPr lang="en-US" sz="2000" dirty="0" smtClean="0">
                <a:latin typeface="Cambria Math"/>
                <a:ea typeface="Cambria Math"/>
              </a:rPr>
              <a:t>=1, j=1, k=1</a:t>
            </a:r>
          </a:p>
          <a:p>
            <a:r>
              <a:rPr lang="en-US" sz="2000" dirty="0" smtClean="0">
                <a:latin typeface="Cambria Math"/>
                <a:ea typeface="Cambria Math"/>
              </a:rPr>
              <a:t>while (</a:t>
            </a:r>
            <a:r>
              <a:rPr lang="en-US" sz="2000" dirty="0" err="1" smtClean="0">
                <a:latin typeface="Cambria Math"/>
                <a:ea typeface="Cambria Math"/>
              </a:rPr>
              <a:t>i</a:t>
            </a:r>
            <a:r>
              <a:rPr lang="en-US" sz="2000" dirty="0" smtClean="0">
                <a:latin typeface="Cambria Math"/>
                <a:ea typeface="Cambria Math"/>
              </a:rPr>
              <a:t> ≤s) and (j≤ t) do </a:t>
            </a:r>
          </a:p>
          <a:p>
            <a:r>
              <a:rPr lang="en-US" sz="2000" dirty="0" smtClean="0">
                <a:latin typeface="Cambria Math"/>
                <a:ea typeface="Cambria Math"/>
              </a:rPr>
              <a:t>	</a:t>
            </a:r>
            <a:r>
              <a:rPr lang="en-US" sz="2000" dirty="0" smtClean="0"/>
              <a:t> (c</a:t>
            </a:r>
            <a:r>
              <a:rPr lang="en-US" sz="2000" baseline="-25000" dirty="0" smtClean="0"/>
              <a:t>k</a:t>
            </a:r>
            <a:r>
              <a:rPr lang="en-US" sz="2000" dirty="0" smtClean="0"/>
              <a:t>, </a:t>
            </a:r>
            <a:r>
              <a:rPr lang="en-US" sz="2000" dirty="0" err="1" smtClean="0"/>
              <a:t>d</a:t>
            </a:r>
            <a:r>
              <a:rPr lang="en-US" sz="2000" baseline="-25000" dirty="0" err="1" smtClean="0"/>
              <a:t>k</a:t>
            </a:r>
            <a:r>
              <a:rPr lang="en-US" sz="2000" dirty="0" smtClean="0"/>
              <a:t>)= (</a:t>
            </a:r>
            <a:r>
              <a:rPr lang="en-US" sz="2000" dirty="0" err="1" smtClean="0"/>
              <a:t>a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+ </a:t>
            </a:r>
            <a:r>
              <a:rPr lang="en-US" sz="2000" dirty="0" err="1" smtClean="0"/>
              <a:t>x</a:t>
            </a:r>
            <a:r>
              <a:rPr lang="en-US" sz="2000" baseline="-25000" dirty="0" err="1" smtClean="0"/>
              <a:t>j</a:t>
            </a:r>
            <a:r>
              <a:rPr lang="en-US" sz="2000" dirty="0" smtClean="0"/>
              <a:t>, max(b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, </a:t>
            </a:r>
            <a:r>
              <a:rPr lang="en-US" sz="2000" dirty="0" err="1" smtClean="0"/>
              <a:t>y</a:t>
            </a:r>
            <a:r>
              <a:rPr lang="en-US" sz="2000" baseline="-25000" dirty="0" err="1" smtClean="0"/>
              <a:t>j</a:t>
            </a:r>
            <a:r>
              <a:rPr lang="en-US" sz="2000" dirty="0" smtClean="0"/>
              <a:t>);  H= H </a:t>
            </a:r>
            <a:r>
              <a:rPr lang="en-US" sz="2000" dirty="0" smtClean="0">
                <a:latin typeface="Cambria Math"/>
                <a:ea typeface="Cambria Math"/>
              </a:rPr>
              <a:t>⋃</a:t>
            </a:r>
            <a:r>
              <a:rPr lang="en-US" sz="2000" dirty="0" smtClean="0"/>
              <a:t>(c</a:t>
            </a:r>
            <a:r>
              <a:rPr lang="en-US" sz="2000" baseline="-25000" dirty="0" smtClean="0"/>
              <a:t>k</a:t>
            </a:r>
            <a:r>
              <a:rPr lang="en-US" sz="2000" dirty="0" smtClean="0"/>
              <a:t>, </a:t>
            </a:r>
            <a:r>
              <a:rPr lang="en-US" sz="2000" dirty="0" err="1" smtClean="0"/>
              <a:t>d</a:t>
            </a:r>
            <a:r>
              <a:rPr lang="en-US" sz="2000" baseline="-25000" dirty="0" err="1" smtClean="0"/>
              <a:t>k</a:t>
            </a:r>
            <a:r>
              <a:rPr lang="en-US" sz="2000" dirty="0" smtClean="0"/>
              <a:t>); k=k+1</a:t>
            </a:r>
          </a:p>
          <a:p>
            <a:r>
              <a:rPr lang="en-US" sz="2000" dirty="0" smtClean="0">
                <a:latin typeface="Cambria Math"/>
                <a:ea typeface="Cambria Math"/>
              </a:rPr>
              <a:t>	if </a:t>
            </a:r>
            <a:r>
              <a:rPr lang="en-US" sz="2000" dirty="0" smtClean="0"/>
              <a:t>max(b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, </a:t>
            </a:r>
            <a:r>
              <a:rPr lang="en-US" sz="2000" dirty="0" err="1" smtClean="0"/>
              <a:t>y</a:t>
            </a:r>
            <a:r>
              <a:rPr lang="en-US" sz="2000" baseline="-25000" dirty="0" err="1" smtClean="0"/>
              <a:t>j</a:t>
            </a:r>
            <a:r>
              <a:rPr lang="en-US" sz="2000" dirty="0" smtClean="0"/>
              <a:t>)= b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, then </a:t>
            </a:r>
            <a:r>
              <a:rPr lang="en-US" sz="2000" dirty="0" err="1" smtClean="0"/>
              <a:t>i</a:t>
            </a:r>
            <a:r>
              <a:rPr lang="en-US" sz="2000" dirty="0" smtClean="0"/>
              <a:t>=i+1;</a:t>
            </a:r>
          </a:p>
          <a:p>
            <a:r>
              <a:rPr lang="en-US" sz="2000" dirty="0" smtClean="0">
                <a:latin typeface="Cambria Math"/>
                <a:ea typeface="Cambria Math"/>
              </a:rPr>
              <a:t>  </a:t>
            </a:r>
            <a:r>
              <a:rPr lang="en-US" sz="2000" dirty="0" smtClean="0"/>
              <a:t> 	</a:t>
            </a:r>
            <a:r>
              <a:rPr lang="en-US" sz="2000" dirty="0" smtClean="0">
                <a:latin typeface="Cambria Math"/>
                <a:ea typeface="Cambria Math"/>
              </a:rPr>
              <a:t>if </a:t>
            </a:r>
            <a:r>
              <a:rPr lang="en-US" sz="2000" dirty="0" smtClean="0"/>
              <a:t>max(b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, </a:t>
            </a:r>
            <a:r>
              <a:rPr lang="en-US" sz="2000" dirty="0" err="1" smtClean="0"/>
              <a:t>y</a:t>
            </a:r>
            <a:r>
              <a:rPr lang="en-US" sz="2000" baseline="-25000" dirty="0" err="1" smtClean="0"/>
              <a:t>j</a:t>
            </a:r>
            <a:r>
              <a:rPr lang="en-US" sz="2000" dirty="0" smtClean="0"/>
              <a:t>)= </a:t>
            </a:r>
            <a:r>
              <a:rPr lang="en-US" sz="2000" dirty="0" err="1" smtClean="0"/>
              <a:t>y</a:t>
            </a:r>
            <a:r>
              <a:rPr lang="en-US" sz="2000" baseline="-25000" dirty="0" err="1" smtClean="0"/>
              <a:t>j</a:t>
            </a:r>
            <a:r>
              <a:rPr lang="en-US" sz="2000" dirty="0" smtClean="0"/>
              <a:t>, then j=j+1;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allAtOnce"/>
      <p:bldP spid="18" grpId="0" build="allAtOnce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152400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Hierarchical </a:t>
            </a:r>
            <a:r>
              <a:rPr lang="en-US" sz="3200" dirty="0" err="1" smtClean="0"/>
              <a:t>Floorplan</a:t>
            </a:r>
            <a:r>
              <a:rPr lang="en-US" sz="3200" dirty="0" smtClean="0"/>
              <a:t> Sizing: Algorithm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152400" y="1219200"/>
            <a:ext cx="8229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Input: A binary tree corresponding to </a:t>
            </a:r>
            <a:r>
              <a:rPr lang="en-US" sz="2000" dirty="0" err="1" smtClean="0"/>
              <a:t>floorplan</a:t>
            </a:r>
            <a:r>
              <a:rPr lang="en-US" sz="2000" dirty="0" smtClean="0"/>
              <a:t> with leave nodes representing the modules </a:t>
            </a:r>
          </a:p>
          <a:p>
            <a:r>
              <a:rPr lang="en-US" sz="2000" dirty="0" smtClean="0"/>
              <a:t>Output: Complete </a:t>
            </a:r>
            <a:r>
              <a:rPr lang="en-US" sz="2000" dirty="0" err="1" smtClean="0"/>
              <a:t>floorplan</a:t>
            </a:r>
            <a:endParaRPr lang="en-US" sz="2000" dirty="0" smtClean="0"/>
          </a:p>
          <a:p>
            <a:r>
              <a:rPr lang="en-US" sz="2000" dirty="0" smtClean="0"/>
              <a:t>From each leaf node traverse the tree up to root</a:t>
            </a:r>
          </a:p>
          <a:p>
            <a:r>
              <a:rPr lang="en-US" sz="2000" dirty="0" smtClean="0"/>
              <a:t>	by vertical node sizing procedure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1000" y="312420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sizing algorithm runs in O(</a:t>
            </a:r>
            <a:r>
              <a:rPr lang="en-US" sz="2400" dirty="0" err="1" smtClean="0"/>
              <a:t>dn</a:t>
            </a:r>
            <a:r>
              <a:rPr lang="en-US" sz="2400" dirty="0" smtClean="0"/>
              <a:t>) time, where n is the number of modules and d is the height of the </a:t>
            </a:r>
            <a:r>
              <a:rPr lang="en-US" sz="2400" dirty="0" err="1" smtClean="0"/>
              <a:t>the</a:t>
            </a:r>
            <a:r>
              <a:rPr lang="en-US" sz="2400" dirty="0" smtClean="0"/>
              <a:t> slicing tree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1066800" y="4724400"/>
            <a:ext cx="594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a balanced binary tree, d= </a:t>
            </a:r>
            <a:r>
              <a:rPr lang="en-US" sz="2400" dirty="0" err="1" smtClean="0"/>
              <a:t>logn</a:t>
            </a:r>
            <a:endParaRPr lang="en-US" sz="2400" dirty="0" smtClean="0"/>
          </a:p>
          <a:p>
            <a:r>
              <a:rPr lang="en-US" sz="2400" dirty="0" smtClean="0"/>
              <a:t>In the worst case, d=n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allAtOnce"/>
      <p:bldP spid="21" grpId="0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2732544"/>
            <a:ext cx="8534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Notation</a:t>
            </a:r>
          </a:p>
          <a:p>
            <a:r>
              <a:rPr lang="en-US" sz="2400" dirty="0" smtClean="0"/>
              <a:t>(</a:t>
            </a:r>
            <a:r>
              <a:rPr lang="en-US" sz="2400" dirty="0" err="1" smtClean="0"/>
              <a:t>w</a:t>
            </a:r>
            <a:r>
              <a:rPr lang="en-US" sz="2400" baseline="-25000" dirty="0" err="1" smtClean="0"/>
              <a:t>i</a:t>
            </a:r>
            <a:r>
              <a:rPr lang="en-US" sz="2400" dirty="0" err="1" smtClean="0"/>
              <a:t>,h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) 	: width and height of module M</a:t>
            </a:r>
            <a:r>
              <a:rPr lang="en-US" sz="2400" baseline="-25000" dirty="0" smtClean="0"/>
              <a:t>i</a:t>
            </a:r>
          </a:p>
          <a:p>
            <a:r>
              <a:rPr lang="en-US" sz="2400" dirty="0" smtClean="0"/>
              <a:t>(</a:t>
            </a:r>
            <a:r>
              <a:rPr lang="en-US" sz="2400" dirty="0" err="1" smtClean="0"/>
              <a:t>x</a:t>
            </a:r>
            <a:r>
              <a:rPr lang="en-US" sz="2400" baseline="-25000" dirty="0" err="1" smtClean="0"/>
              <a:t>i</a:t>
            </a:r>
            <a:r>
              <a:rPr lang="en-US" sz="2400" dirty="0" err="1" smtClean="0"/>
              <a:t>,y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)	: coordinates of the lower left corner of module M</a:t>
            </a:r>
            <a:r>
              <a:rPr lang="en-US" sz="2400" baseline="-25000" dirty="0" smtClean="0"/>
              <a:t>i</a:t>
            </a:r>
          </a:p>
          <a:p>
            <a:r>
              <a:rPr lang="en-US" sz="2400" dirty="0" smtClean="0"/>
              <a:t>(</a:t>
            </a:r>
            <a:r>
              <a:rPr lang="en-US" sz="2400" dirty="0" err="1" smtClean="0"/>
              <a:t>x,y</a:t>
            </a:r>
            <a:r>
              <a:rPr lang="en-US" sz="2400" dirty="0" smtClean="0"/>
              <a:t>)	: width and height of the final </a:t>
            </a:r>
            <a:r>
              <a:rPr lang="en-US" sz="2400" dirty="0" err="1" smtClean="0"/>
              <a:t>floorplan</a:t>
            </a:r>
            <a:endParaRPr lang="en-US" sz="2400" dirty="0" smtClean="0"/>
          </a:p>
          <a:p>
            <a:r>
              <a:rPr lang="en-US" sz="2400" dirty="0" smtClean="0"/>
              <a:t>(</a:t>
            </a:r>
            <a:r>
              <a:rPr lang="en-US" sz="2400" dirty="0" err="1" smtClean="0"/>
              <a:t>a</a:t>
            </a:r>
            <a:r>
              <a:rPr lang="en-US" sz="2400" baseline="-25000" dirty="0" err="1" smtClean="0"/>
              <a:t>i</a:t>
            </a:r>
            <a:r>
              <a:rPr lang="en-US" sz="2400" dirty="0" err="1" smtClean="0"/>
              <a:t>,b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)	: min and max values of the aspect ratio </a:t>
            </a:r>
            <a:r>
              <a:rPr lang="en-US" sz="2400" dirty="0" err="1" smtClean="0"/>
              <a:t>w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/h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of module M</a:t>
            </a:r>
            <a:r>
              <a:rPr lang="en-US" sz="2400" baseline="-25000" dirty="0" smtClean="0"/>
              <a:t>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304800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Linear Programming Technique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1295400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Nonhierarchical </a:t>
            </a:r>
            <a:r>
              <a:rPr lang="en-US" sz="2400" dirty="0" err="1" smtClean="0"/>
              <a:t>floorplan</a:t>
            </a:r>
            <a:r>
              <a:rPr lang="en-US" sz="2400" dirty="0" smtClean="0"/>
              <a:t> sizing method</a:t>
            </a:r>
          </a:p>
          <a:p>
            <a:endParaRPr lang="en-US" sz="2400" dirty="0" smtClean="0"/>
          </a:p>
          <a:p>
            <a:r>
              <a:rPr lang="en-US" sz="2400" dirty="0" smtClean="0"/>
              <a:t>No restriction on the organization of modules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502920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any module M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, </a:t>
            </a:r>
            <a:r>
              <a:rPr lang="en-US" sz="2400" dirty="0" err="1" smtClean="0"/>
              <a:t>a</a:t>
            </a:r>
            <a:r>
              <a:rPr lang="en-US" sz="2400" baseline="-25000" dirty="0" err="1" smtClean="0"/>
              <a:t>i</a:t>
            </a:r>
            <a:r>
              <a:rPr lang="en-US" sz="2400" dirty="0" smtClean="0">
                <a:latin typeface="Cambria Math"/>
                <a:ea typeface="Cambria Math"/>
              </a:rPr>
              <a:t>≤</a:t>
            </a:r>
            <a:r>
              <a:rPr lang="en-US" sz="2400" dirty="0" smtClean="0"/>
              <a:t> </a:t>
            </a:r>
            <a:r>
              <a:rPr lang="en-US" sz="2400" dirty="0" err="1" smtClean="0"/>
              <a:t>w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/h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ambria Math"/>
                <a:ea typeface="Cambria Math"/>
              </a:rPr>
              <a:t>≤ b</a:t>
            </a:r>
            <a:r>
              <a:rPr lang="en-US" sz="2400" baseline="-25000" dirty="0" smtClean="0"/>
              <a:t>i</a:t>
            </a:r>
            <a:endParaRPr lang="en-US" sz="2400" dirty="0" smtClean="0"/>
          </a:p>
          <a:p>
            <a:r>
              <a:rPr lang="en-US" sz="2400" dirty="0" smtClean="0"/>
              <a:t>Usually, </a:t>
            </a:r>
            <a:r>
              <a:rPr lang="en-US" sz="2400" dirty="0" err="1" smtClean="0"/>
              <a:t>a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= 1/</a:t>
            </a:r>
            <a:r>
              <a:rPr lang="en-US" sz="2400" dirty="0" smtClean="0">
                <a:latin typeface="Cambria Math"/>
                <a:ea typeface="Cambria Math"/>
              </a:rPr>
              <a:t>b</a:t>
            </a:r>
            <a:r>
              <a:rPr lang="en-US" sz="2400" baseline="-25000" dirty="0" smtClean="0"/>
              <a:t>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5950803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solution is to find (x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, </a:t>
            </a:r>
            <a:r>
              <a:rPr lang="en-US" sz="2400" dirty="0" err="1" smtClean="0"/>
              <a:t>y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, </a:t>
            </a:r>
            <a:r>
              <a:rPr lang="en-US" sz="2400" dirty="0" err="1" smtClean="0"/>
              <a:t>w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, h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) such that all constraints are satisfied and </a:t>
            </a:r>
            <a:r>
              <a:rPr lang="en-US" sz="2400" dirty="0" err="1" smtClean="0"/>
              <a:t>xy</a:t>
            </a:r>
            <a:r>
              <a:rPr lang="en-US" sz="2400" dirty="0" smtClean="0"/>
              <a:t> is minimized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6" grpId="0" build="allAtOnce"/>
      <p:bldP spid="8" grpId="0" build="allAtOnc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304800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Linear Programming Technique: Constraints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914400"/>
            <a:ext cx="8458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Nonoverlap</a:t>
            </a:r>
            <a:r>
              <a:rPr lang="en-US" sz="2400" dirty="0" smtClean="0"/>
              <a:t> constraint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x</a:t>
            </a:r>
            <a:r>
              <a:rPr lang="en-US" sz="2400" baseline="-25000" dirty="0" err="1" smtClean="0"/>
              <a:t>i</a:t>
            </a:r>
            <a:r>
              <a:rPr lang="en-US" sz="2400" dirty="0" err="1" smtClean="0"/>
              <a:t>+w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ambria Math"/>
                <a:ea typeface="Cambria Math"/>
              </a:rPr>
              <a:t>≤ </a:t>
            </a:r>
            <a:r>
              <a:rPr lang="en-US" sz="2400" dirty="0" err="1" smtClean="0">
                <a:latin typeface="Cambria Math"/>
                <a:ea typeface="Cambria Math"/>
              </a:rPr>
              <a:t>x</a:t>
            </a:r>
            <a:r>
              <a:rPr lang="en-US" sz="2400" baseline="-25000" dirty="0" err="1" smtClean="0">
                <a:latin typeface="Cambria Math"/>
                <a:ea typeface="Cambria Math"/>
              </a:rPr>
              <a:t>j</a:t>
            </a:r>
            <a:r>
              <a:rPr lang="en-US" sz="2400" baseline="-25000" dirty="0" smtClean="0">
                <a:latin typeface="Cambria Math"/>
                <a:ea typeface="Cambria Math"/>
              </a:rPr>
              <a:t>  </a:t>
            </a:r>
            <a:r>
              <a:rPr lang="en-US" sz="2400" dirty="0" smtClean="0">
                <a:latin typeface="Cambria Math"/>
                <a:ea typeface="Cambria Math"/>
              </a:rPr>
              <a:t>(</a:t>
            </a:r>
            <a:r>
              <a:rPr lang="en-US" sz="2400" dirty="0" err="1" smtClean="0"/>
              <a:t>M</a:t>
            </a:r>
            <a:r>
              <a:rPr lang="en-US" sz="2400" baseline="-25000" dirty="0" err="1" smtClean="0"/>
              <a:t>j</a:t>
            </a:r>
            <a:r>
              <a:rPr lang="en-US" sz="2400" dirty="0" smtClean="0">
                <a:latin typeface="Cambria Math"/>
                <a:ea typeface="Cambria Math"/>
              </a:rPr>
              <a:t> is to the right of </a:t>
            </a:r>
            <a:r>
              <a:rPr lang="en-US" sz="2400" dirty="0" smtClean="0"/>
              <a:t>M</a:t>
            </a:r>
            <a:r>
              <a:rPr lang="en-US" sz="2400" baseline="-25000" dirty="0" smtClean="0"/>
              <a:t>i</a:t>
            </a:r>
            <a:r>
              <a:rPr lang="en-US" sz="2400" dirty="0" smtClean="0">
                <a:latin typeface="Cambria Math"/>
                <a:ea typeface="Cambria Math"/>
              </a:rPr>
              <a:t>), or</a:t>
            </a:r>
          </a:p>
          <a:p>
            <a:r>
              <a:rPr lang="en-US" sz="2400" baseline="-25000" dirty="0" smtClean="0">
                <a:latin typeface="Cambria Math"/>
                <a:ea typeface="Cambria Math"/>
              </a:rPr>
              <a:t>	</a:t>
            </a:r>
            <a:r>
              <a:rPr lang="en-US" sz="2400" dirty="0" smtClean="0"/>
              <a:t>x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-</a:t>
            </a:r>
            <a:r>
              <a:rPr lang="en-US" sz="2400" dirty="0" err="1" smtClean="0"/>
              <a:t>w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  </a:t>
            </a:r>
            <a:r>
              <a:rPr lang="en-US" sz="2400" dirty="0" smtClean="0">
                <a:latin typeface="Cambria Math"/>
                <a:ea typeface="Cambria Math"/>
              </a:rPr>
              <a:t>≥ </a:t>
            </a:r>
            <a:r>
              <a:rPr lang="en-US" sz="2400" dirty="0" err="1" smtClean="0">
                <a:latin typeface="Cambria Math"/>
                <a:ea typeface="Cambria Math"/>
              </a:rPr>
              <a:t>x</a:t>
            </a:r>
            <a:r>
              <a:rPr lang="en-US" sz="2400" baseline="-25000" dirty="0" err="1" smtClean="0">
                <a:latin typeface="Cambria Math"/>
                <a:ea typeface="Cambria Math"/>
              </a:rPr>
              <a:t>j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ambria Math"/>
                <a:ea typeface="Cambria Math"/>
              </a:rPr>
              <a:t>(</a:t>
            </a:r>
            <a:r>
              <a:rPr lang="en-US" sz="2400" dirty="0" err="1" smtClean="0"/>
              <a:t>M</a:t>
            </a:r>
            <a:r>
              <a:rPr lang="en-US" sz="2400" baseline="-25000" dirty="0" err="1" smtClean="0"/>
              <a:t>j</a:t>
            </a:r>
            <a:r>
              <a:rPr lang="en-US" sz="2400" dirty="0" smtClean="0">
                <a:latin typeface="Cambria Math"/>
                <a:ea typeface="Cambria Math"/>
              </a:rPr>
              <a:t> is to the left of </a:t>
            </a:r>
            <a:r>
              <a:rPr lang="en-US" sz="2400" dirty="0" smtClean="0"/>
              <a:t>M</a:t>
            </a:r>
            <a:r>
              <a:rPr lang="en-US" sz="2400" baseline="-25000" dirty="0" smtClean="0"/>
              <a:t>i</a:t>
            </a:r>
            <a:r>
              <a:rPr lang="en-US" sz="2400" dirty="0" smtClean="0">
                <a:latin typeface="Cambria Math"/>
                <a:ea typeface="Cambria Math"/>
              </a:rPr>
              <a:t>), or</a:t>
            </a:r>
            <a:endParaRPr lang="en-US" sz="2400" dirty="0" smtClean="0"/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y</a:t>
            </a:r>
            <a:r>
              <a:rPr lang="en-US" sz="2400" baseline="-25000" dirty="0" err="1" smtClean="0"/>
              <a:t>i</a:t>
            </a:r>
            <a:r>
              <a:rPr lang="en-US" sz="2400" dirty="0" err="1" smtClean="0"/>
              <a:t>+h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ambria Math"/>
                <a:ea typeface="Cambria Math"/>
              </a:rPr>
              <a:t>≤ </a:t>
            </a:r>
            <a:r>
              <a:rPr lang="en-US" sz="2400" dirty="0" err="1" smtClean="0">
                <a:latin typeface="Cambria Math"/>
                <a:ea typeface="Cambria Math"/>
              </a:rPr>
              <a:t>y</a:t>
            </a:r>
            <a:r>
              <a:rPr lang="en-US" sz="2400" baseline="-25000" dirty="0" err="1" smtClean="0">
                <a:latin typeface="Cambria Math"/>
                <a:ea typeface="Cambria Math"/>
              </a:rPr>
              <a:t>j</a:t>
            </a:r>
            <a:r>
              <a:rPr lang="en-US" sz="2400" baseline="-25000" dirty="0" smtClean="0">
                <a:latin typeface="Cambria Math"/>
                <a:ea typeface="Cambria Math"/>
              </a:rPr>
              <a:t> </a:t>
            </a:r>
            <a:r>
              <a:rPr lang="en-US" sz="2400" dirty="0" smtClean="0">
                <a:latin typeface="Cambria Math"/>
                <a:ea typeface="Cambria Math"/>
              </a:rPr>
              <a:t>(</a:t>
            </a:r>
            <a:r>
              <a:rPr lang="en-US" sz="2400" dirty="0" err="1" smtClean="0"/>
              <a:t>M</a:t>
            </a:r>
            <a:r>
              <a:rPr lang="en-US" sz="2400" baseline="-25000" dirty="0" err="1" smtClean="0"/>
              <a:t>j</a:t>
            </a:r>
            <a:r>
              <a:rPr lang="en-US" sz="2400" dirty="0" smtClean="0">
                <a:latin typeface="Cambria Math"/>
                <a:ea typeface="Cambria Math"/>
              </a:rPr>
              <a:t> is to the above of </a:t>
            </a:r>
            <a:r>
              <a:rPr lang="en-US" sz="2400" dirty="0" smtClean="0"/>
              <a:t>M</a:t>
            </a:r>
            <a:r>
              <a:rPr lang="en-US" sz="2400" baseline="-25000" dirty="0" smtClean="0"/>
              <a:t>i</a:t>
            </a:r>
            <a:r>
              <a:rPr lang="en-US" sz="2400" dirty="0" smtClean="0">
                <a:latin typeface="Cambria Math"/>
                <a:ea typeface="Cambria Math"/>
              </a:rPr>
              <a:t>), or</a:t>
            </a:r>
            <a:endParaRPr lang="en-US" sz="2400" baseline="-25000" dirty="0" smtClean="0">
              <a:latin typeface="Cambria Math"/>
              <a:ea typeface="Cambria Math"/>
            </a:endParaRPr>
          </a:p>
          <a:p>
            <a:r>
              <a:rPr lang="en-US" sz="2400" baseline="-25000" dirty="0" smtClean="0">
                <a:latin typeface="Cambria Math"/>
                <a:ea typeface="Cambria Math"/>
              </a:rPr>
              <a:t>	</a:t>
            </a:r>
            <a:r>
              <a:rPr lang="en-US" sz="2400" dirty="0" err="1" smtClean="0"/>
              <a:t>y</a:t>
            </a:r>
            <a:r>
              <a:rPr lang="en-US" sz="2400" baseline="-25000" dirty="0" err="1" smtClean="0"/>
              <a:t>i</a:t>
            </a:r>
            <a:r>
              <a:rPr lang="en-US" sz="2400" dirty="0" err="1" smtClean="0"/>
              <a:t>-h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ambria Math"/>
                <a:ea typeface="Cambria Math"/>
              </a:rPr>
              <a:t>≥ </a:t>
            </a:r>
            <a:r>
              <a:rPr lang="en-US" sz="2400" dirty="0" err="1" smtClean="0">
                <a:latin typeface="Cambria Math"/>
                <a:ea typeface="Cambria Math"/>
              </a:rPr>
              <a:t>y</a:t>
            </a:r>
            <a:r>
              <a:rPr lang="en-US" sz="2400" baseline="-25000" dirty="0" err="1" smtClean="0">
                <a:latin typeface="Cambria Math"/>
                <a:ea typeface="Cambria Math"/>
              </a:rPr>
              <a:t>j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ambria Math"/>
                <a:ea typeface="Cambria Math"/>
              </a:rPr>
              <a:t>(</a:t>
            </a:r>
            <a:r>
              <a:rPr lang="en-US" sz="2400" dirty="0" err="1" smtClean="0"/>
              <a:t>M</a:t>
            </a:r>
            <a:r>
              <a:rPr lang="en-US" sz="2400" baseline="-25000" dirty="0" err="1" smtClean="0"/>
              <a:t>j</a:t>
            </a:r>
            <a:r>
              <a:rPr lang="en-US" sz="2400" dirty="0" smtClean="0">
                <a:latin typeface="Cambria Math"/>
                <a:ea typeface="Cambria Math"/>
              </a:rPr>
              <a:t> is to the below of </a:t>
            </a:r>
            <a:r>
              <a:rPr lang="en-US" sz="2400" dirty="0" smtClean="0"/>
              <a:t>M</a:t>
            </a:r>
            <a:r>
              <a:rPr lang="en-US" sz="2400" baseline="-25000" dirty="0" smtClean="0"/>
              <a:t>i</a:t>
            </a:r>
            <a:r>
              <a:rPr lang="en-US" sz="2400" dirty="0" smtClean="0">
                <a:latin typeface="Cambria Math"/>
                <a:ea typeface="Cambria Math"/>
              </a:rPr>
              <a:t>)</a:t>
            </a:r>
            <a:endParaRPr lang="en-US" sz="2400" dirty="0" smtClean="0"/>
          </a:p>
          <a:p>
            <a:r>
              <a:rPr lang="en-US" sz="2400" dirty="0" smtClean="0"/>
              <a:t>At least one of the above constraints must be satisfied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3352800"/>
            <a:ext cx="8229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each pair (M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, </a:t>
            </a:r>
            <a:r>
              <a:rPr lang="en-US" sz="2400" dirty="0" err="1" smtClean="0"/>
              <a:t>M</a:t>
            </a:r>
            <a:r>
              <a:rPr lang="en-US" sz="2400" baseline="-25000" dirty="0" err="1" smtClean="0"/>
              <a:t>j</a:t>
            </a:r>
            <a:r>
              <a:rPr lang="en-US" sz="2400" dirty="0" smtClean="0">
                <a:latin typeface="Cambria Math"/>
                <a:ea typeface="Cambria Math"/>
              </a:rPr>
              <a:t>),</a:t>
            </a:r>
            <a:r>
              <a:rPr lang="en-US" sz="2400" dirty="0" smtClean="0"/>
              <a:t> </a:t>
            </a:r>
            <a:r>
              <a:rPr lang="en-US" sz="2400" dirty="0" err="1" smtClean="0"/>
              <a:t>p</a:t>
            </a:r>
            <a:r>
              <a:rPr lang="en-US" sz="2400" baseline="-25000" dirty="0" err="1" smtClean="0"/>
              <a:t>ij</a:t>
            </a:r>
            <a:r>
              <a:rPr lang="en-US" sz="2400" dirty="0" smtClean="0"/>
              <a:t> (0 or 1) and </a:t>
            </a:r>
            <a:r>
              <a:rPr lang="en-US" sz="2400" dirty="0" err="1" smtClean="0"/>
              <a:t>q</a:t>
            </a:r>
            <a:r>
              <a:rPr lang="en-US" sz="2400" baseline="-25000" dirty="0" err="1" smtClean="0"/>
              <a:t>ij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ambria Math"/>
                <a:ea typeface="Cambria Math"/>
              </a:rPr>
              <a:t>(0 or 1) are introduced </a:t>
            </a:r>
            <a:endParaRPr lang="en-US" sz="2400" dirty="0" smtClean="0"/>
          </a:p>
          <a:p>
            <a:r>
              <a:rPr lang="en-US" sz="2400" dirty="0" smtClean="0"/>
              <a:t>W and H = upper bounds of the width and height of feasible solution region 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x</a:t>
            </a:r>
            <a:r>
              <a:rPr lang="en-US" sz="2400" baseline="-25000" dirty="0" err="1" smtClean="0"/>
              <a:t>i</a:t>
            </a:r>
            <a:r>
              <a:rPr lang="en-US" sz="2400" dirty="0" err="1" smtClean="0"/>
              <a:t>+w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ambria Math"/>
                <a:ea typeface="Cambria Math"/>
              </a:rPr>
              <a:t>≤ </a:t>
            </a:r>
            <a:r>
              <a:rPr lang="en-US" sz="2400" dirty="0" err="1" smtClean="0">
                <a:latin typeface="Cambria Math"/>
                <a:ea typeface="Cambria Math"/>
              </a:rPr>
              <a:t>x</a:t>
            </a:r>
            <a:r>
              <a:rPr lang="en-US" sz="2400" baseline="-25000" dirty="0" err="1" smtClean="0">
                <a:latin typeface="Cambria Math"/>
                <a:ea typeface="Cambria Math"/>
              </a:rPr>
              <a:t>j</a:t>
            </a:r>
            <a:r>
              <a:rPr lang="en-US" sz="2400" baseline="-25000" dirty="0" smtClean="0">
                <a:latin typeface="Cambria Math"/>
                <a:ea typeface="Cambria Math"/>
              </a:rPr>
              <a:t> </a:t>
            </a:r>
            <a:r>
              <a:rPr lang="en-US" sz="2400" dirty="0" smtClean="0">
                <a:latin typeface="Cambria Math"/>
                <a:ea typeface="Cambria Math"/>
              </a:rPr>
              <a:t>+ W(</a:t>
            </a:r>
            <a:r>
              <a:rPr lang="en-US" sz="2400" dirty="0" err="1" smtClean="0"/>
              <a:t>p</a:t>
            </a:r>
            <a:r>
              <a:rPr lang="en-US" sz="2400" baseline="-25000" dirty="0" err="1" smtClean="0"/>
              <a:t>ij</a:t>
            </a:r>
            <a:r>
              <a:rPr lang="en-US" sz="2400" dirty="0" smtClean="0"/>
              <a:t> + </a:t>
            </a:r>
            <a:r>
              <a:rPr lang="en-US" sz="2400" dirty="0" err="1" smtClean="0"/>
              <a:t>q</a:t>
            </a:r>
            <a:r>
              <a:rPr lang="en-US" sz="2400" baseline="-25000" dirty="0" err="1" smtClean="0"/>
              <a:t>ij</a:t>
            </a:r>
            <a:r>
              <a:rPr lang="en-US" sz="2400" dirty="0" smtClean="0">
                <a:latin typeface="Cambria Math"/>
                <a:ea typeface="Cambria Math"/>
              </a:rPr>
              <a:t>)</a:t>
            </a:r>
          </a:p>
          <a:p>
            <a:r>
              <a:rPr lang="en-US" sz="2400" baseline="-25000" dirty="0" smtClean="0">
                <a:latin typeface="Cambria Math"/>
                <a:ea typeface="Cambria Math"/>
              </a:rPr>
              <a:t>	</a:t>
            </a:r>
            <a:r>
              <a:rPr lang="en-US" sz="2400" dirty="0" smtClean="0"/>
              <a:t>x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-</a:t>
            </a:r>
            <a:r>
              <a:rPr lang="en-US" sz="2400" dirty="0" err="1" smtClean="0"/>
              <a:t>w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  </a:t>
            </a:r>
            <a:r>
              <a:rPr lang="en-US" sz="2400" dirty="0" smtClean="0">
                <a:latin typeface="Cambria Math"/>
                <a:ea typeface="Cambria Math"/>
              </a:rPr>
              <a:t>≥ </a:t>
            </a:r>
            <a:r>
              <a:rPr lang="en-US" sz="2400" dirty="0" err="1" smtClean="0">
                <a:latin typeface="Cambria Math"/>
                <a:ea typeface="Cambria Math"/>
              </a:rPr>
              <a:t>x</a:t>
            </a:r>
            <a:r>
              <a:rPr lang="en-US" sz="2400" baseline="-25000" dirty="0" err="1" smtClean="0">
                <a:latin typeface="Cambria Math"/>
                <a:ea typeface="Cambria Math"/>
              </a:rPr>
              <a:t>j</a:t>
            </a:r>
            <a:r>
              <a:rPr lang="en-US" sz="2400" baseline="-25000" dirty="0" smtClean="0">
                <a:latin typeface="Cambria Math"/>
                <a:ea typeface="Cambria Math"/>
              </a:rPr>
              <a:t> </a:t>
            </a:r>
            <a:r>
              <a:rPr lang="en-US" sz="2400" dirty="0" smtClean="0">
                <a:latin typeface="Cambria Math"/>
                <a:ea typeface="Cambria Math"/>
              </a:rPr>
              <a:t>+ W(1- </a:t>
            </a:r>
            <a:r>
              <a:rPr lang="en-US" sz="2400" dirty="0" err="1" smtClean="0"/>
              <a:t>p</a:t>
            </a:r>
            <a:r>
              <a:rPr lang="en-US" sz="2400" baseline="-25000" dirty="0" err="1" smtClean="0"/>
              <a:t>ij</a:t>
            </a:r>
            <a:r>
              <a:rPr lang="en-US" sz="2400" dirty="0" smtClean="0"/>
              <a:t> + </a:t>
            </a:r>
            <a:r>
              <a:rPr lang="en-US" sz="2400" dirty="0" err="1" smtClean="0"/>
              <a:t>q</a:t>
            </a:r>
            <a:r>
              <a:rPr lang="en-US" sz="2400" baseline="-25000" dirty="0" err="1" smtClean="0"/>
              <a:t>ij</a:t>
            </a:r>
            <a:r>
              <a:rPr lang="en-US" sz="2400" dirty="0" smtClean="0">
                <a:latin typeface="Cambria Math"/>
                <a:ea typeface="Cambria Math"/>
              </a:rPr>
              <a:t>)</a:t>
            </a:r>
            <a:endParaRPr lang="en-US" sz="2400" dirty="0" smtClean="0"/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y</a:t>
            </a:r>
            <a:r>
              <a:rPr lang="en-US" sz="2400" baseline="-25000" dirty="0" err="1" smtClean="0"/>
              <a:t>i</a:t>
            </a:r>
            <a:r>
              <a:rPr lang="en-US" sz="2400" dirty="0" err="1" smtClean="0"/>
              <a:t>+h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ambria Math"/>
                <a:ea typeface="Cambria Math"/>
              </a:rPr>
              <a:t>≤ </a:t>
            </a:r>
            <a:r>
              <a:rPr lang="en-US" sz="2400" dirty="0" err="1" smtClean="0">
                <a:latin typeface="Cambria Math"/>
                <a:ea typeface="Cambria Math"/>
              </a:rPr>
              <a:t>y</a:t>
            </a:r>
            <a:r>
              <a:rPr lang="en-US" sz="2400" baseline="-25000" dirty="0" err="1" smtClean="0">
                <a:latin typeface="Cambria Math"/>
                <a:ea typeface="Cambria Math"/>
              </a:rPr>
              <a:t>j</a:t>
            </a:r>
            <a:r>
              <a:rPr lang="en-US" sz="2400" baseline="-25000" dirty="0" smtClean="0">
                <a:latin typeface="Cambria Math"/>
                <a:ea typeface="Cambria Math"/>
              </a:rPr>
              <a:t> </a:t>
            </a:r>
            <a:r>
              <a:rPr lang="en-US" sz="2400" dirty="0" smtClean="0">
                <a:latin typeface="Cambria Math"/>
                <a:ea typeface="Cambria Math"/>
              </a:rPr>
              <a:t>+ H(1+ </a:t>
            </a:r>
            <a:r>
              <a:rPr lang="en-US" sz="2400" dirty="0" err="1" smtClean="0"/>
              <a:t>p</a:t>
            </a:r>
            <a:r>
              <a:rPr lang="en-US" sz="2400" baseline="-25000" dirty="0" err="1" smtClean="0"/>
              <a:t>ij</a:t>
            </a:r>
            <a:r>
              <a:rPr lang="en-US" sz="2400" dirty="0" smtClean="0"/>
              <a:t> - </a:t>
            </a:r>
            <a:r>
              <a:rPr lang="en-US" sz="2400" dirty="0" err="1" smtClean="0"/>
              <a:t>q</a:t>
            </a:r>
            <a:r>
              <a:rPr lang="en-US" sz="2400" baseline="-25000" dirty="0" err="1" smtClean="0"/>
              <a:t>ij</a:t>
            </a:r>
            <a:r>
              <a:rPr lang="en-US" sz="2400" dirty="0" smtClean="0">
                <a:latin typeface="Cambria Math"/>
                <a:ea typeface="Cambria Math"/>
              </a:rPr>
              <a:t>)</a:t>
            </a:r>
            <a:endParaRPr lang="en-US" sz="2400" baseline="-25000" dirty="0" smtClean="0">
              <a:latin typeface="Cambria Math"/>
              <a:ea typeface="Cambria Math"/>
            </a:endParaRPr>
          </a:p>
          <a:p>
            <a:r>
              <a:rPr lang="en-US" sz="2400" baseline="-25000" dirty="0" smtClean="0">
                <a:latin typeface="Cambria Math"/>
                <a:ea typeface="Cambria Math"/>
              </a:rPr>
              <a:t>	</a:t>
            </a:r>
            <a:r>
              <a:rPr lang="en-US" sz="2400" dirty="0" err="1" smtClean="0"/>
              <a:t>y</a:t>
            </a:r>
            <a:r>
              <a:rPr lang="en-US" sz="2400" baseline="-25000" dirty="0" err="1" smtClean="0"/>
              <a:t>i</a:t>
            </a:r>
            <a:r>
              <a:rPr lang="en-US" sz="2400" dirty="0" err="1" smtClean="0"/>
              <a:t>-h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ambria Math"/>
                <a:ea typeface="Cambria Math"/>
              </a:rPr>
              <a:t>≥ </a:t>
            </a:r>
            <a:r>
              <a:rPr lang="en-US" sz="2400" dirty="0" err="1" smtClean="0">
                <a:latin typeface="Cambria Math"/>
                <a:ea typeface="Cambria Math"/>
              </a:rPr>
              <a:t>y</a:t>
            </a:r>
            <a:r>
              <a:rPr lang="en-US" sz="2400" baseline="-25000" dirty="0" err="1" smtClean="0">
                <a:latin typeface="Cambria Math"/>
                <a:ea typeface="Cambria Math"/>
              </a:rPr>
              <a:t>j</a:t>
            </a:r>
            <a:r>
              <a:rPr lang="en-US" sz="2400" dirty="0" smtClean="0">
                <a:latin typeface="Cambria Math"/>
                <a:ea typeface="Cambria Math"/>
              </a:rPr>
              <a:t>+ H(2- </a:t>
            </a:r>
            <a:r>
              <a:rPr lang="en-US" sz="2400" dirty="0" err="1" smtClean="0"/>
              <a:t>p</a:t>
            </a:r>
            <a:r>
              <a:rPr lang="en-US" sz="2400" baseline="-25000" dirty="0" err="1" smtClean="0"/>
              <a:t>ij</a:t>
            </a:r>
            <a:r>
              <a:rPr lang="en-US" sz="2400" dirty="0" smtClean="0"/>
              <a:t> - </a:t>
            </a:r>
            <a:r>
              <a:rPr lang="en-US" sz="2400" dirty="0" err="1" smtClean="0"/>
              <a:t>q</a:t>
            </a:r>
            <a:r>
              <a:rPr lang="en-US" sz="2400" baseline="-25000" dirty="0" err="1" smtClean="0"/>
              <a:t>ij</a:t>
            </a:r>
            <a:r>
              <a:rPr lang="en-US" sz="2400" dirty="0" smtClean="0">
                <a:latin typeface="Cambria Math"/>
                <a:ea typeface="Cambria Math"/>
              </a:rPr>
              <a:t>)</a:t>
            </a:r>
            <a:r>
              <a:rPr lang="en-US" sz="2400" dirty="0" smtClean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61722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ambria Math"/>
                <a:ea typeface="Cambria Math"/>
              </a:rPr>
              <a:t>The above system of inequalities solves the overlap constraint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  <p:bldP spid="7" grpId="0" build="allAtOnc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304800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Linear Programming Technique: Constraints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914400"/>
            <a:ext cx="8458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Module size constraint</a:t>
            </a:r>
          </a:p>
          <a:p>
            <a:r>
              <a:rPr lang="en-US" sz="2400" dirty="0" smtClean="0"/>
              <a:t>	Consider that the blocks are not of fixed sizes</a:t>
            </a:r>
          </a:p>
          <a:p>
            <a:r>
              <a:rPr lang="en-US" sz="2400" dirty="0" smtClean="0"/>
              <a:t>For each module M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, a lower bound on area A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and aspect ratios </a:t>
            </a:r>
            <a:r>
              <a:rPr lang="en-US" sz="2400" dirty="0" err="1" smtClean="0"/>
              <a:t>a</a:t>
            </a:r>
            <a:r>
              <a:rPr lang="en-US" sz="2400" baseline="-25000" dirty="0" err="1" smtClean="0"/>
              <a:t>i</a:t>
            </a:r>
            <a:r>
              <a:rPr lang="en-US" sz="2400" dirty="0" err="1" smtClean="0"/>
              <a:t>,b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ambria Math"/>
                <a:ea typeface="Cambria Math"/>
              </a:rPr>
              <a:t>are given, </a:t>
            </a:r>
            <a:r>
              <a:rPr lang="en-US" sz="2400" dirty="0" err="1" smtClean="0">
                <a:latin typeface="Cambria Math"/>
                <a:ea typeface="Cambria Math"/>
              </a:rPr>
              <a:t>s.t</a:t>
            </a:r>
            <a:r>
              <a:rPr lang="en-US" sz="2400" dirty="0" smtClean="0">
                <a:latin typeface="Cambria Math"/>
                <a:ea typeface="Cambria Math"/>
              </a:rPr>
              <a:t>.,    </a:t>
            </a:r>
            <a:r>
              <a:rPr lang="en-US" sz="2400" dirty="0" err="1" smtClean="0"/>
              <a:t>w</a:t>
            </a:r>
            <a:r>
              <a:rPr lang="en-US" sz="2400" baseline="-25000" dirty="0" err="1" smtClean="0"/>
              <a:t>i</a:t>
            </a:r>
            <a:r>
              <a:rPr lang="en-US" sz="2400" dirty="0" err="1" smtClean="0"/>
              <a:t>h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ambria Math"/>
                <a:ea typeface="Cambria Math"/>
              </a:rPr>
              <a:t>≥ A</a:t>
            </a:r>
            <a:r>
              <a:rPr lang="en-US" sz="2400" baseline="-25000" dirty="0" smtClean="0">
                <a:latin typeface="Cambria Math"/>
                <a:ea typeface="Cambria Math"/>
              </a:rPr>
              <a:t>i</a:t>
            </a:r>
            <a:r>
              <a:rPr lang="en-US" sz="2400" dirty="0" smtClean="0"/>
              <a:t> , and </a:t>
            </a:r>
            <a:r>
              <a:rPr lang="en-US" sz="2400" dirty="0" err="1" smtClean="0">
                <a:latin typeface="Cambria Math"/>
                <a:ea typeface="Cambria Math"/>
              </a:rPr>
              <a:t>a</a:t>
            </a:r>
            <a:r>
              <a:rPr lang="en-US" sz="2400" baseline="-25000" dirty="0" err="1" smtClean="0">
                <a:latin typeface="Cambria Math"/>
                <a:ea typeface="Cambria Math"/>
              </a:rPr>
              <a:t>i</a:t>
            </a:r>
            <a:r>
              <a:rPr lang="en-US" sz="2400" baseline="-25000" dirty="0" smtClean="0">
                <a:latin typeface="Cambria Math"/>
                <a:ea typeface="Cambria Math"/>
              </a:rPr>
              <a:t> </a:t>
            </a:r>
            <a:r>
              <a:rPr lang="en-US" sz="2400" dirty="0" smtClean="0">
                <a:latin typeface="Cambria Math"/>
                <a:ea typeface="Cambria Math"/>
              </a:rPr>
              <a:t>≤ </a:t>
            </a:r>
            <a:r>
              <a:rPr lang="en-US" sz="2400" dirty="0" err="1" smtClean="0"/>
              <a:t>w</a:t>
            </a:r>
            <a:r>
              <a:rPr lang="en-US" sz="2400" baseline="-25000" dirty="0" err="1" smtClean="0"/>
              <a:t>i</a:t>
            </a:r>
            <a:r>
              <a:rPr lang="en-US" sz="2400" dirty="0" smtClean="0">
                <a:latin typeface="Cambria Math"/>
                <a:ea typeface="Cambria Math"/>
              </a:rPr>
              <a:t> /h</a:t>
            </a:r>
            <a:r>
              <a:rPr lang="en-US" sz="2400" baseline="-25000" dirty="0" smtClean="0"/>
              <a:t>i</a:t>
            </a:r>
            <a:r>
              <a:rPr lang="en-US" sz="2400" dirty="0" smtClean="0">
                <a:latin typeface="Cambria Math"/>
                <a:ea typeface="Cambria Math"/>
              </a:rPr>
              <a:t> ≤ b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 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w</a:t>
            </a:r>
            <a:r>
              <a:rPr lang="en-US" sz="2400" baseline="-25000" dirty="0" err="1" smtClean="0"/>
              <a:t>min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=</a:t>
            </a:r>
            <a:r>
              <a:rPr lang="en-US" sz="2400" dirty="0" smtClean="0">
                <a:latin typeface="Cambria Math"/>
                <a:ea typeface="Cambria Math"/>
              </a:rPr>
              <a:t>√</a:t>
            </a:r>
            <a:r>
              <a:rPr lang="en-US" sz="2400" dirty="0" err="1" smtClean="0">
                <a:latin typeface="Cambria Math"/>
                <a:ea typeface="Cambria Math"/>
              </a:rPr>
              <a:t>A</a:t>
            </a:r>
            <a:r>
              <a:rPr lang="en-US" sz="2400" baseline="-25000" dirty="0" err="1" smtClean="0"/>
              <a:t>i</a:t>
            </a:r>
            <a:r>
              <a:rPr lang="en-US" sz="2400" dirty="0" err="1" smtClean="0"/>
              <a:t>a</a:t>
            </a:r>
            <a:r>
              <a:rPr lang="en-US" sz="2400" baseline="-25000" dirty="0" err="1" smtClean="0">
                <a:latin typeface="Cambria Math"/>
                <a:ea typeface="Cambria Math"/>
              </a:rPr>
              <a:t>i</a:t>
            </a:r>
            <a:r>
              <a:rPr lang="en-US" sz="2400" baseline="-25000" dirty="0" smtClean="0">
                <a:latin typeface="Cambria Math"/>
                <a:ea typeface="Cambria Math"/>
              </a:rPr>
              <a:t>,  </a:t>
            </a:r>
            <a:r>
              <a:rPr lang="en-US" sz="2400" dirty="0" err="1" smtClean="0"/>
              <a:t>w</a:t>
            </a:r>
            <a:r>
              <a:rPr lang="en-US" sz="2400" baseline="-25000" dirty="0" err="1" smtClean="0"/>
              <a:t>max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=</a:t>
            </a:r>
            <a:r>
              <a:rPr lang="en-US" sz="2400" dirty="0" smtClean="0">
                <a:latin typeface="Cambria Math"/>
                <a:ea typeface="Cambria Math"/>
              </a:rPr>
              <a:t>√</a:t>
            </a:r>
            <a:r>
              <a:rPr lang="en-US" sz="2400" dirty="0" err="1" smtClean="0">
                <a:latin typeface="Cambria Math"/>
                <a:ea typeface="Cambria Math"/>
              </a:rPr>
              <a:t>A</a:t>
            </a:r>
            <a:r>
              <a:rPr lang="en-US" sz="2400" baseline="-25000" dirty="0" err="1" smtClean="0"/>
              <a:t>i</a:t>
            </a:r>
            <a:r>
              <a:rPr lang="en-US" sz="2400" dirty="0" err="1" smtClean="0"/>
              <a:t>b</a:t>
            </a:r>
            <a:r>
              <a:rPr lang="en-US" sz="2400" baseline="-25000" dirty="0" err="1" smtClean="0">
                <a:latin typeface="Cambria Math"/>
                <a:ea typeface="Cambria Math"/>
              </a:rPr>
              <a:t>i</a:t>
            </a:r>
            <a:r>
              <a:rPr lang="en-US" sz="2400" dirty="0" smtClean="0"/>
              <a:t>, </a:t>
            </a:r>
            <a:r>
              <a:rPr lang="en-US" sz="2400" dirty="0" err="1" smtClean="0"/>
              <a:t>h</a:t>
            </a:r>
            <a:r>
              <a:rPr lang="en-US" sz="2400" baseline="-25000" dirty="0" err="1" smtClean="0"/>
              <a:t>min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=</a:t>
            </a:r>
            <a:r>
              <a:rPr lang="en-US" sz="2400" dirty="0" smtClean="0">
                <a:latin typeface="Cambria Math"/>
                <a:ea typeface="Cambria Math"/>
              </a:rPr>
              <a:t>√A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/b</a:t>
            </a:r>
            <a:r>
              <a:rPr lang="en-US" sz="2400" baseline="-25000" dirty="0" smtClean="0">
                <a:latin typeface="Cambria Math"/>
                <a:ea typeface="Cambria Math"/>
              </a:rPr>
              <a:t>i</a:t>
            </a:r>
            <a:r>
              <a:rPr lang="en-US" sz="2400" dirty="0" smtClean="0"/>
              <a:t> , </a:t>
            </a:r>
            <a:r>
              <a:rPr lang="en-US" sz="2400" dirty="0" err="1" smtClean="0"/>
              <a:t>h</a:t>
            </a:r>
            <a:r>
              <a:rPr lang="en-US" sz="2400" baseline="-25000" dirty="0" err="1" smtClean="0"/>
              <a:t>max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=</a:t>
            </a:r>
            <a:r>
              <a:rPr lang="en-US" sz="2400" dirty="0" smtClean="0">
                <a:latin typeface="Cambria Math"/>
                <a:ea typeface="Cambria Math"/>
              </a:rPr>
              <a:t>√A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/</a:t>
            </a:r>
            <a:r>
              <a:rPr lang="en-US" sz="2400" dirty="0" err="1" smtClean="0"/>
              <a:t>a</a:t>
            </a:r>
            <a:r>
              <a:rPr lang="en-US" sz="2400" baseline="-25000" dirty="0" err="1" smtClean="0">
                <a:latin typeface="Cambria Math"/>
                <a:ea typeface="Cambria Math"/>
              </a:rPr>
              <a:t>i</a:t>
            </a:r>
            <a:endParaRPr lang="en-US" sz="2400" baseline="-25000" dirty="0" smtClean="0">
              <a:latin typeface="Cambria Math"/>
              <a:ea typeface="Cambria Math"/>
            </a:endParaRPr>
          </a:p>
          <a:p>
            <a:endParaRPr lang="en-US" sz="2400" baseline="-25000" dirty="0" smtClean="0">
              <a:latin typeface="Cambria Math"/>
              <a:ea typeface="Cambria Math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4800600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The </a:t>
            </a:r>
            <a:r>
              <a:rPr lang="en-US" sz="2400" dirty="0" err="1" smtClean="0">
                <a:solidFill>
                  <a:srgbClr val="FF0000"/>
                </a:solidFill>
              </a:rPr>
              <a:t>ineuqualities</a:t>
            </a:r>
            <a:r>
              <a:rPr lang="en-US" sz="2400" dirty="0" smtClean="0">
                <a:solidFill>
                  <a:srgbClr val="FF0000"/>
                </a:solidFill>
              </a:rPr>
              <a:t> to be solved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x</a:t>
            </a:r>
            <a:r>
              <a:rPr lang="en-US" sz="2400" baseline="-25000" dirty="0" err="1" smtClean="0"/>
              <a:t>i</a:t>
            </a:r>
            <a:r>
              <a:rPr lang="en-US" sz="2400" dirty="0" err="1" smtClean="0"/>
              <a:t>+w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ambria Math"/>
                <a:ea typeface="Cambria Math"/>
              </a:rPr>
              <a:t>≤ </a:t>
            </a:r>
            <a:r>
              <a:rPr lang="en-US" sz="2400" dirty="0" err="1" smtClean="0">
                <a:latin typeface="Cambria Math"/>
                <a:ea typeface="Cambria Math"/>
              </a:rPr>
              <a:t>x</a:t>
            </a:r>
            <a:r>
              <a:rPr lang="en-US" sz="2400" baseline="-25000" dirty="0" err="1" smtClean="0">
                <a:latin typeface="Cambria Math"/>
                <a:ea typeface="Cambria Math"/>
              </a:rPr>
              <a:t>j</a:t>
            </a:r>
            <a:r>
              <a:rPr lang="en-US" sz="2400" baseline="-25000" dirty="0" smtClean="0">
                <a:latin typeface="Cambria Math"/>
                <a:ea typeface="Cambria Math"/>
              </a:rPr>
              <a:t> </a:t>
            </a:r>
            <a:r>
              <a:rPr lang="en-US" sz="2400" dirty="0" smtClean="0">
                <a:latin typeface="Cambria Math"/>
                <a:ea typeface="Cambria Math"/>
              </a:rPr>
              <a:t>+ W(</a:t>
            </a:r>
            <a:r>
              <a:rPr lang="en-US" sz="2400" dirty="0" err="1" smtClean="0"/>
              <a:t>p</a:t>
            </a:r>
            <a:r>
              <a:rPr lang="en-US" sz="2400" baseline="-25000" dirty="0" err="1" smtClean="0"/>
              <a:t>ij</a:t>
            </a:r>
            <a:r>
              <a:rPr lang="en-US" sz="2400" dirty="0" smtClean="0"/>
              <a:t> + </a:t>
            </a:r>
            <a:r>
              <a:rPr lang="en-US" sz="2400" dirty="0" err="1" smtClean="0"/>
              <a:t>q</a:t>
            </a:r>
            <a:r>
              <a:rPr lang="en-US" sz="2400" baseline="-25000" dirty="0" err="1" smtClean="0"/>
              <a:t>ij</a:t>
            </a:r>
            <a:r>
              <a:rPr lang="en-US" sz="2400" dirty="0" smtClean="0">
                <a:latin typeface="Cambria Math"/>
                <a:ea typeface="Cambria Math"/>
              </a:rPr>
              <a:t>)</a:t>
            </a:r>
          </a:p>
          <a:p>
            <a:r>
              <a:rPr lang="en-US" sz="2400" baseline="-25000" dirty="0" smtClean="0">
                <a:latin typeface="Cambria Math"/>
                <a:ea typeface="Cambria Math"/>
              </a:rPr>
              <a:t>	</a:t>
            </a:r>
            <a:r>
              <a:rPr lang="en-US" sz="2400" dirty="0" smtClean="0"/>
              <a:t>x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-</a:t>
            </a:r>
            <a:r>
              <a:rPr lang="en-US" sz="2400" dirty="0" err="1" smtClean="0"/>
              <a:t>w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  </a:t>
            </a:r>
            <a:r>
              <a:rPr lang="en-US" sz="2400" dirty="0" smtClean="0">
                <a:latin typeface="Cambria Math"/>
                <a:ea typeface="Cambria Math"/>
              </a:rPr>
              <a:t>≥ </a:t>
            </a:r>
            <a:r>
              <a:rPr lang="en-US" sz="2400" dirty="0" err="1" smtClean="0">
                <a:latin typeface="Cambria Math"/>
                <a:ea typeface="Cambria Math"/>
              </a:rPr>
              <a:t>x</a:t>
            </a:r>
            <a:r>
              <a:rPr lang="en-US" sz="2400" baseline="-25000" dirty="0" err="1" smtClean="0">
                <a:latin typeface="Cambria Math"/>
                <a:ea typeface="Cambria Math"/>
              </a:rPr>
              <a:t>j</a:t>
            </a:r>
            <a:r>
              <a:rPr lang="en-US" sz="2400" baseline="-25000" dirty="0" smtClean="0">
                <a:latin typeface="Cambria Math"/>
                <a:ea typeface="Cambria Math"/>
              </a:rPr>
              <a:t> </a:t>
            </a:r>
            <a:r>
              <a:rPr lang="en-US" sz="2400" dirty="0" smtClean="0">
                <a:latin typeface="Cambria Math"/>
                <a:ea typeface="Cambria Math"/>
              </a:rPr>
              <a:t>+ W(1- </a:t>
            </a:r>
            <a:r>
              <a:rPr lang="en-US" sz="2400" dirty="0" err="1" smtClean="0"/>
              <a:t>p</a:t>
            </a:r>
            <a:r>
              <a:rPr lang="en-US" sz="2400" baseline="-25000" dirty="0" err="1" smtClean="0"/>
              <a:t>ij</a:t>
            </a:r>
            <a:r>
              <a:rPr lang="en-US" sz="2400" dirty="0" smtClean="0"/>
              <a:t> + </a:t>
            </a:r>
            <a:r>
              <a:rPr lang="en-US" sz="2400" dirty="0" err="1" smtClean="0"/>
              <a:t>q</a:t>
            </a:r>
            <a:r>
              <a:rPr lang="en-US" sz="2400" baseline="-25000" dirty="0" err="1" smtClean="0"/>
              <a:t>ij</a:t>
            </a:r>
            <a:r>
              <a:rPr lang="en-US" sz="2400" dirty="0" smtClean="0">
                <a:latin typeface="Cambria Math"/>
                <a:ea typeface="Cambria Math"/>
              </a:rPr>
              <a:t>)</a:t>
            </a:r>
            <a:endParaRPr lang="en-US" sz="2400" dirty="0" smtClean="0"/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y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+</a:t>
            </a:r>
            <a:r>
              <a:rPr lang="el-GR" sz="2400" dirty="0" smtClean="0">
                <a:latin typeface="Cambria Math"/>
                <a:ea typeface="Cambria Math"/>
              </a:rPr>
              <a:t> Δ</a:t>
            </a:r>
            <a:r>
              <a:rPr lang="en-US" sz="2400" baseline="-25000" dirty="0" err="1" smtClean="0">
                <a:latin typeface="Cambria Math"/>
                <a:ea typeface="Cambria Math"/>
              </a:rPr>
              <a:t>i</a:t>
            </a:r>
            <a:r>
              <a:rPr lang="en-US" sz="2400" dirty="0" err="1" smtClean="0"/>
              <a:t>w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+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ambria Math"/>
                <a:ea typeface="Cambria Math"/>
              </a:rPr>
              <a:t>≤ </a:t>
            </a:r>
            <a:r>
              <a:rPr lang="en-US" sz="2400" dirty="0" err="1" smtClean="0">
                <a:latin typeface="Cambria Math"/>
                <a:ea typeface="Cambria Math"/>
              </a:rPr>
              <a:t>y</a:t>
            </a:r>
            <a:r>
              <a:rPr lang="en-US" sz="2400" baseline="-25000" dirty="0" err="1" smtClean="0">
                <a:latin typeface="Cambria Math"/>
                <a:ea typeface="Cambria Math"/>
              </a:rPr>
              <a:t>j</a:t>
            </a:r>
            <a:r>
              <a:rPr lang="en-US" sz="2400" baseline="-25000" dirty="0" smtClean="0">
                <a:latin typeface="Cambria Math"/>
                <a:ea typeface="Cambria Math"/>
              </a:rPr>
              <a:t> </a:t>
            </a:r>
            <a:r>
              <a:rPr lang="en-US" sz="2400" dirty="0" smtClean="0">
                <a:latin typeface="Cambria Math"/>
                <a:ea typeface="Cambria Math"/>
              </a:rPr>
              <a:t>+ H(1+ </a:t>
            </a:r>
            <a:r>
              <a:rPr lang="en-US" sz="2400" dirty="0" err="1" smtClean="0"/>
              <a:t>p</a:t>
            </a:r>
            <a:r>
              <a:rPr lang="en-US" sz="2400" baseline="-25000" dirty="0" err="1" smtClean="0"/>
              <a:t>ij</a:t>
            </a:r>
            <a:r>
              <a:rPr lang="en-US" sz="2400" dirty="0" smtClean="0"/>
              <a:t> - </a:t>
            </a:r>
            <a:r>
              <a:rPr lang="en-US" sz="2400" dirty="0" err="1" smtClean="0"/>
              <a:t>q</a:t>
            </a:r>
            <a:r>
              <a:rPr lang="en-US" sz="2400" baseline="-25000" dirty="0" err="1" smtClean="0"/>
              <a:t>ij</a:t>
            </a:r>
            <a:r>
              <a:rPr lang="en-US" sz="2400" dirty="0" smtClean="0">
                <a:latin typeface="Cambria Math"/>
                <a:ea typeface="Cambria Math"/>
              </a:rPr>
              <a:t>)</a:t>
            </a:r>
            <a:endParaRPr lang="en-US" sz="2400" baseline="-25000" dirty="0" smtClean="0">
              <a:latin typeface="Cambria Math"/>
              <a:ea typeface="Cambria Math"/>
            </a:endParaRPr>
          </a:p>
          <a:p>
            <a:r>
              <a:rPr lang="en-US" sz="2400" baseline="-25000" dirty="0" smtClean="0">
                <a:latin typeface="Cambria Math"/>
                <a:ea typeface="Cambria Math"/>
              </a:rPr>
              <a:t>	</a:t>
            </a:r>
            <a:r>
              <a:rPr lang="en-US" sz="2400" dirty="0" err="1" smtClean="0"/>
              <a:t>y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-</a:t>
            </a:r>
            <a:r>
              <a:rPr lang="el-GR" sz="2400" dirty="0" smtClean="0">
                <a:latin typeface="Cambria Math"/>
                <a:ea typeface="Cambria Math"/>
              </a:rPr>
              <a:t> Δ</a:t>
            </a:r>
            <a:r>
              <a:rPr lang="en-US" sz="2400" baseline="-25000" dirty="0" err="1" smtClean="0">
                <a:latin typeface="Cambria Math"/>
                <a:ea typeface="Cambria Math"/>
              </a:rPr>
              <a:t>j</a:t>
            </a:r>
            <a:r>
              <a:rPr lang="en-US" sz="2400" dirty="0" err="1" smtClean="0"/>
              <a:t>w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 -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ambria Math"/>
                <a:ea typeface="Cambria Math"/>
              </a:rPr>
              <a:t>≥ </a:t>
            </a:r>
            <a:r>
              <a:rPr lang="en-US" sz="2400" dirty="0" err="1" smtClean="0">
                <a:latin typeface="Cambria Math"/>
                <a:ea typeface="Cambria Math"/>
              </a:rPr>
              <a:t>y</a:t>
            </a:r>
            <a:r>
              <a:rPr lang="en-US" sz="2400" baseline="-25000" dirty="0" err="1" smtClean="0">
                <a:latin typeface="Cambria Math"/>
                <a:ea typeface="Cambria Math"/>
              </a:rPr>
              <a:t>j</a:t>
            </a:r>
            <a:r>
              <a:rPr lang="en-US" sz="2400" dirty="0" smtClean="0">
                <a:latin typeface="Cambria Math"/>
                <a:ea typeface="Cambria Math"/>
              </a:rPr>
              <a:t>+ H(2- </a:t>
            </a:r>
            <a:r>
              <a:rPr lang="en-US" sz="2400" dirty="0" err="1" smtClean="0"/>
              <a:t>p</a:t>
            </a:r>
            <a:r>
              <a:rPr lang="en-US" sz="2400" baseline="-25000" dirty="0" err="1" smtClean="0"/>
              <a:t>ij</a:t>
            </a:r>
            <a:r>
              <a:rPr lang="en-US" sz="2400" dirty="0" smtClean="0"/>
              <a:t> - </a:t>
            </a:r>
            <a:r>
              <a:rPr lang="en-US" sz="2400" dirty="0" err="1" smtClean="0"/>
              <a:t>q</a:t>
            </a:r>
            <a:r>
              <a:rPr lang="en-US" sz="2400" baseline="-25000" dirty="0" err="1" smtClean="0"/>
              <a:t>ij</a:t>
            </a:r>
            <a:r>
              <a:rPr lang="en-US" sz="2400" dirty="0" smtClean="0">
                <a:latin typeface="Cambria Math"/>
                <a:ea typeface="Cambria Math"/>
              </a:rPr>
              <a:t>)</a:t>
            </a:r>
            <a:r>
              <a:rPr lang="en-US" sz="2400" dirty="0" smtClean="0"/>
              <a:t>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447800" y="2819400"/>
            <a:ext cx="457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015342" y="2819400"/>
            <a:ext cx="457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463142" y="2819400"/>
            <a:ext cx="457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139542" y="2819400"/>
            <a:ext cx="457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4800" y="3429000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	h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=</a:t>
            </a:r>
            <a:r>
              <a:rPr lang="el-GR" sz="2400" dirty="0" smtClean="0">
                <a:latin typeface="Cambria Math"/>
                <a:ea typeface="Cambria Math"/>
              </a:rPr>
              <a:t>Δ</a:t>
            </a:r>
            <a:r>
              <a:rPr lang="en-US" sz="2400" baseline="-25000" dirty="0" err="1" smtClean="0">
                <a:latin typeface="Cambria Math"/>
                <a:ea typeface="Cambria Math"/>
              </a:rPr>
              <a:t>i</a:t>
            </a:r>
            <a:r>
              <a:rPr lang="en-US" sz="2400" dirty="0" err="1" smtClean="0"/>
              <a:t>w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ambria Math"/>
                <a:ea typeface="Cambria Math"/>
              </a:rPr>
              <a:t>+ </a:t>
            </a:r>
            <a:r>
              <a:rPr lang="en-US" sz="2400" dirty="0" err="1" smtClean="0">
                <a:latin typeface="Cambria Math"/>
                <a:ea typeface="Cambria Math"/>
              </a:rPr>
              <a:t>c</a:t>
            </a:r>
            <a:r>
              <a:rPr lang="en-US" sz="2400" baseline="-25000" dirty="0" err="1" smtClean="0">
                <a:latin typeface="Cambria Math"/>
                <a:ea typeface="Cambria Math"/>
              </a:rPr>
              <a:t>i</a:t>
            </a:r>
            <a:r>
              <a:rPr lang="en-US" sz="2400" baseline="-25000" dirty="0" smtClean="0">
                <a:latin typeface="Cambria Math"/>
                <a:ea typeface="Cambria Math"/>
              </a:rPr>
              <a:t> </a:t>
            </a:r>
            <a:endParaRPr lang="en-US" sz="2400" dirty="0" smtClean="0">
              <a:latin typeface="Cambria Math"/>
              <a:ea typeface="Cambria Math"/>
            </a:endParaRPr>
          </a:p>
          <a:p>
            <a:r>
              <a:rPr lang="en-US" sz="2400" baseline="-25000" dirty="0" smtClean="0">
                <a:latin typeface="Cambria Math"/>
                <a:ea typeface="Cambria Math"/>
              </a:rPr>
              <a:t>	</a:t>
            </a:r>
            <a:r>
              <a:rPr lang="el-GR" sz="2400" dirty="0" smtClean="0">
                <a:latin typeface="Cambria Math"/>
                <a:ea typeface="Cambria Math"/>
              </a:rPr>
              <a:t>Δ</a:t>
            </a:r>
            <a:r>
              <a:rPr lang="en-US" sz="2400" baseline="-25000" dirty="0" err="1" smtClean="0">
                <a:latin typeface="Cambria Math"/>
                <a:ea typeface="Cambria Math"/>
              </a:rPr>
              <a:t>i</a:t>
            </a:r>
            <a:r>
              <a:rPr lang="en-US" sz="2400" dirty="0" smtClean="0"/>
              <a:t>-= (</a:t>
            </a:r>
            <a:r>
              <a:rPr lang="en-US" sz="2400" dirty="0" err="1" smtClean="0"/>
              <a:t>h</a:t>
            </a:r>
            <a:r>
              <a:rPr lang="en-US" sz="2400" baseline="-25000" dirty="0" err="1" smtClean="0"/>
              <a:t>max</a:t>
            </a:r>
            <a:r>
              <a:rPr lang="en-US" sz="2400" dirty="0" smtClean="0"/>
              <a:t> - </a:t>
            </a:r>
            <a:r>
              <a:rPr lang="en-US" sz="2400" dirty="0" err="1" smtClean="0"/>
              <a:t>h</a:t>
            </a:r>
            <a:r>
              <a:rPr lang="en-US" sz="2400" baseline="-25000" dirty="0" err="1" smtClean="0">
                <a:latin typeface="Cambria Math"/>
                <a:ea typeface="Cambria Math"/>
              </a:rPr>
              <a:t>min</a:t>
            </a:r>
            <a:r>
              <a:rPr lang="en-US" sz="2400" baseline="-25000" dirty="0" smtClean="0">
                <a:latin typeface="Cambria Math"/>
                <a:ea typeface="Cambria Math"/>
              </a:rPr>
              <a:t> </a:t>
            </a:r>
            <a:r>
              <a:rPr lang="en-US" sz="2400" dirty="0" smtClean="0">
                <a:latin typeface="Cambria Math"/>
                <a:ea typeface="Cambria Math"/>
              </a:rPr>
              <a:t>) /(</a:t>
            </a:r>
            <a:r>
              <a:rPr lang="en-US" sz="2400" dirty="0" err="1" smtClean="0">
                <a:latin typeface="Cambria Math"/>
                <a:ea typeface="Cambria Math"/>
              </a:rPr>
              <a:t>w</a:t>
            </a:r>
            <a:r>
              <a:rPr lang="en-US" sz="2400" baseline="-25000" dirty="0" err="1" smtClean="0"/>
              <a:t>min</a:t>
            </a:r>
            <a:r>
              <a:rPr lang="en-US" sz="2400" dirty="0" smtClean="0"/>
              <a:t> - </a:t>
            </a:r>
            <a:r>
              <a:rPr lang="en-US" sz="2400" dirty="0" err="1" smtClean="0"/>
              <a:t>w</a:t>
            </a:r>
            <a:r>
              <a:rPr lang="en-US" sz="2400" baseline="-25000" dirty="0" err="1" smtClean="0"/>
              <a:t>max</a:t>
            </a:r>
            <a:r>
              <a:rPr lang="en-US" sz="2400" dirty="0" smtClean="0">
                <a:latin typeface="Cambria Math"/>
                <a:ea typeface="Cambria Math"/>
              </a:rPr>
              <a:t>)</a:t>
            </a:r>
            <a:endParaRPr lang="en-US" sz="2400" dirty="0" smtClean="0"/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=</a:t>
            </a:r>
            <a:r>
              <a:rPr lang="en-US" sz="2400" dirty="0" err="1" smtClean="0"/>
              <a:t>h</a:t>
            </a:r>
            <a:r>
              <a:rPr lang="en-US" sz="2400" baseline="-25000" dirty="0" err="1" smtClean="0"/>
              <a:t>max</a:t>
            </a:r>
            <a:r>
              <a:rPr lang="en-US" sz="2400" dirty="0" smtClean="0"/>
              <a:t> - </a:t>
            </a:r>
            <a:r>
              <a:rPr lang="el-GR" sz="2400" dirty="0" smtClean="0">
                <a:latin typeface="Cambria Math"/>
                <a:ea typeface="Cambria Math"/>
              </a:rPr>
              <a:t>Δ</a:t>
            </a:r>
            <a:r>
              <a:rPr lang="en-US" sz="2400" baseline="-25000" dirty="0" err="1" smtClean="0">
                <a:latin typeface="Cambria Math"/>
                <a:ea typeface="Cambria Math"/>
              </a:rPr>
              <a:t>i</a:t>
            </a:r>
            <a:r>
              <a:rPr lang="en-US" sz="2400" dirty="0" smtClean="0">
                <a:latin typeface="Cambria Math"/>
                <a:ea typeface="Cambria Math"/>
              </a:rPr>
              <a:t> </a:t>
            </a:r>
            <a:r>
              <a:rPr lang="en-US" sz="2400" dirty="0" err="1" smtClean="0">
                <a:latin typeface="Cambria Math"/>
                <a:ea typeface="Cambria Math"/>
              </a:rPr>
              <a:t>w</a:t>
            </a:r>
            <a:r>
              <a:rPr lang="en-US" sz="2400" baseline="-25000" dirty="0" err="1" smtClean="0">
                <a:latin typeface="Cambria Math"/>
                <a:ea typeface="Cambria Math"/>
              </a:rPr>
              <a:t>min</a:t>
            </a:r>
            <a:r>
              <a:rPr lang="en-US" sz="2400" baseline="-25000" dirty="0" smtClean="0">
                <a:latin typeface="Cambria Math"/>
                <a:ea typeface="Cambria Math"/>
              </a:rPr>
              <a:t> </a:t>
            </a:r>
            <a:endParaRPr lang="en-US" sz="2400" dirty="0" smtClean="0"/>
          </a:p>
        </p:txBody>
      </p:sp>
      <p:cxnSp>
        <p:nvCxnSpPr>
          <p:cNvPr id="14" name="Straight Connector 13"/>
          <p:cNvCxnSpPr/>
          <p:nvPr/>
        </p:nvCxnSpPr>
        <p:spPr>
          <a:xfrm rot="5400000">
            <a:off x="4724400" y="4951412"/>
            <a:ext cx="2743200" cy="1588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>
            <a:off x="6096000" y="6322217"/>
            <a:ext cx="2743200" cy="1588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 rot="2700000">
            <a:off x="5477057" y="4778521"/>
            <a:ext cx="3340654" cy="1141790"/>
          </a:xfrm>
          <a:custGeom>
            <a:avLst/>
            <a:gdLst>
              <a:gd name="connsiteX0" fmla="*/ 0 w 2452915"/>
              <a:gd name="connsiteY0" fmla="*/ 58057 h 1141790"/>
              <a:gd name="connsiteX1" fmla="*/ 1233715 w 2452915"/>
              <a:gd name="connsiteY1" fmla="*/ 1132114 h 1141790"/>
              <a:gd name="connsiteX2" fmla="*/ 2452915 w 2452915"/>
              <a:gd name="connsiteY2" fmla="*/ 0 h 1141790"/>
              <a:gd name="connsiteX3" fmla="*/ 2452915 w 2452915"/>
              <a:gd name="connsiteY3" fmla="*/ 0 h 1141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2915" h="1141790">
                <a:moveTo>
                  <a:pt x="0" y="58057"/>
                </a:moveTo>
                <a:cubicBezTo>
                  <a:pt x="412448" y="599923"/>
                  <a:pt x="824896" y="1141790"/>
                  <a:pt x="1233715" y="1132114"/>
                </a:cubicBezTo>
                <a:cubicBezTo>
                  <a:pt x="1642534" y="1122438"/>
                  <a:pt x="2452915" y="0"/>
                  <a:pt x="2452915" y="0"/>
                </a:cubicBezTo>
                <a:lnTo>
                  <a:pt x="2452915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rot="5400000">
            <a:off x="5295900" y="5295106"/>
            <a:ext cx="20574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0800000">
            <a:off x="6096001" y="6095206"/>
            <a:ext cx="20574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6200000" flipV="1">
            <a:off x="6096000" y="4038600"/>
            <a:ext cx="2286000" cy="2286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943600" y="3199606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8763000" y="6091535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</a:t>
            </a:r>
            <a:endParaRPr lang="en-US" sz="2400" dirty="0"/>
          </a:p>
        </p:txBody>
      </p:sp>
      <p:cxnSp>
        <p:nvCxnSpPr>
          <p:cNvPr id="26" name="Straight Connector 25"/>
          <p:cNvCxnSpPr/>
          <p:nvPr/>
        </p:nvCxnSpPr>
        <p:spPr>
          <a:xfrm rot="10800000">
            <a:off x="6096002" y="4267200"/>
            <a:ext cx="228599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6200000">
            <a:off x="8038306" y="6209506"/>
            <a:ext cx="228599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172200" y="6243935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w</a:t>
            </a:r>
            <a:r>
              <a:rPr lang="en-US" sz="2400" baseline="-25000" dirty="0" err="1" smtClean="0"/>
              <a:t>min</a:t>
            </a:r>
            <a:endParaRPr lang="en-US" sz="2400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7924800" y="62484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w</a:t>
            </a:r>
            <a:r>
              <a:rPr lang="en-US" sz="2400" baseline="-25000" dirty="0" err="1" smtClean="0"/>
              <a:t>max</a:t>
            </a:r>
            <a:endParaRPr lang="en-US" sz="2400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5410200" y="5786735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h</a:t>
            </a:r>
            <a:r>
              <a:rPr lang="en-US" sz="2400" baseline="-25000" dirty="0" err="1" smtClean="0"/>
              <a:t>min</a:t>
            </a:r>
            <a:endParaRPr lang="en-US" sz="2400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5410200" y="39624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h</a:t>
            </a:r>
            <a:r>
              <a:rPr lang="en-US" sz="2400" baseline="-25000" dirty="0" err="1" smtClean="0"/>
              <a:t>max</a:t>
            </a:r>
            <a:endParaRPr lang="en-US" sz="2400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7086600" y="4262735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=</a:t>
            </a:r>
            <a:r>
              <a:rPr lang="el-GR" sz="2400" dirty="0" smtClean="0">
                <a:latin typeface="Cambria Math"/>
                <a:ea typeface="Cambria Math"/>
              </a:rPr>
              <a:t>Δ</a:t>
            </a:r>
            <a:r>
              <a:rPr lang="en-US" sz="2400" baseline="-25000" dirty="0" err="1" smtClean="0">
                <a:latin typeface="Cambria Math"/>
                <a:ea typeface="Cambria Math"/>
              </a:rPr>
              <a:t>i</a:t>
            </a:r>
            <a:r>
              <a:rPr lang="en-US" sz="2400" dirty="0" err="1" smtClean="0"/>
              <a:t>w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ambria Math"/>
                <a:ea typeface="Cambria Math"/>
              </a:rPr>
              <a:t>+ </a:t>
            </a:r>
            <a:r>
              <a:rPr lang="en-US" sz="2400" dirty="0" err="1" smtClean="0">
                <a:latin typeface="Cambria Math"/>
                <a:ea typeface="Cambria Math"/>
              </a:rPr>
              <a:t>c</a:t>
            </a:r>
            <a:r>
              <a:rPr lang="en-US" sz="2400" baseline="-25000" dirty="0" err="1" smtClean="0">
                <a:latin typeface="Cambria Math"/>
                <a:ea typeface="Cambria Math"/>
              </a:rPr>
              <a:t>i</a:t>
            </a:r>
            <a:endParaRPr lang="en-US" sz="2400" baseline="-25000" dirty="0"/>
          </a:p>
        </p:txBody>
      </p:sp>
      <p:sp>
        <p:nvSpPr>
          <p:cNvPr id="36" name="Rectangle 35"/>
          <p:cNvSpPr/>
          <p:nvPr/>
        </p:nvSpPr>
        <p:spPr>
          <a:xfrm>
            <a:off x="7647962" y="5181600"/>
            <a:ext cx="13436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w</a:t>
            </a:r>
            <a:r>
              <a:rPr lang="en-US" sz="2400" baseline="-25000" dirty="0" err="1" smtClean="0"/>
              <a:t>i</a:t>
            </a:r>
            <a:r>
              <a:rPr lang="en-US" sz="2400" dirty="0" err="1" smtClean="0"/>
              <a:t>h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ambria Math"/>
                <a:ea typeface="Cambria Math"/>
              </a:rPr>
              <a:t>= A</a:t>
            </a:r>
            <a:r>
              <a:rPr lang="en-US" sz="2400" baseline="-25000" dirty="0" smtClean="0">
                <a:latin typeface="Cambria Math"/>
                <a:ea typeface="Cambria Math"/>
              </a:rPr>
              <a:t>i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cxnSp>
        <p:nvCxnSpPr>
          <p:cNvPr id="38" name="Straight Arrow Connector 37"/>
          <p:cNvCxnSpPr>
            <a:stCxn id="35" idx="1"/>
          </p:cNvCxnSpPr>
          <p:nvPr/>
        </p:nvCxnSpPr>
        <p:spPr>
          <a:xfrm rot="10800000" flipV="1">
            <a:off x="6629404" y="4493568"/>
            <a:ext cx="457197" cy="22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10800000">
            <a:off x="6525238" y="5410201"/>
            <a:ext cx="1170962" cy="22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  <p:bldP spid="12" grpId="0" build="allAtOnce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7400" y="381000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Cost function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295400"/>
            <a:ext cx="8839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function to be minimized = the total area of the </a:t>
            </a:r>
            <a:r>
              <a:rPr lang="en-US" sz="2400" dirty="0" err="1" smtClean="0"/>
              <a:t>floorplan</a:t>
            </a:r>
            <a:r>
              <a:rPr lang="en-US" sz="2400" dirty="0" smtClean="0"/>
              <a:t> A= </a:t>
            </a:r>
            <a:r>
              <a:rPr lang="en-US" sz="2400" dirty="0" err="1" smtClean="0"/>
              <a:t>xy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Let us fix the width W and minimize the height of </a:t>
            </a:r>
            <a:r>
              <a:rPr lang="en-US" sz="2400" dirty="0" err="1" smtClean="0"/>
              <a:t>floorplan</a:t>
            </a:r>
            <a:endParaRPr lang="en-US" sz="2400" dirty="0" smtClean="0"/>
          </a:p>
          <a:p>
            <a:r>
              <a:rPr lang="en-US" sz="2400" dirty="0" smtClean="0"/>
              <a:t>	min y</a:t>
            </a:r>
          </a:p>
          <a:p>
            <a:r>
              <a:rPr lang="en-US" sz="2400" dirty="0" smtClean="0"/>
              <a:t>	 </a:t>
            </a:r>
            <a:r>
              <a:rPr lang="en-US" sz="2400" dirty="0" err="1" smtClean="0"/>
              <a:t>x</a:t>
            </a:r>
            <a:r>
              <a:rPr lang="en-US" sz="2400" baseline="-25000" dirty="0" err="1" smtClean="0"/>
              <a:t>i</a:t>
            </a:r>
            <a:r>
              <a:rPr lang="en-US" sz="2400" dirty="0" err="1" smtClean="0"/>
              <a:t>+w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ambria Math"/>
                <a:ea typeface="Cambria Math"/>
              </a:rPr>
              <a:t>≤ W</a:t>
            </a:r>
          </a:p>
          <a:p>
            <a:r>
              <a:rPr lang="en-US" sz="2400" dirty="0" smtClean="0"/>
              <a:t> 	y ≥ </a:t>
            </a:r>
            <a:r>
              <a:rPr lang="en-US" sz="2400" dirty="0" err="1" smtClean="0"/>
              <a:t>y</a:t>
            </a:r>
            <a:r>
              <a:rPr lang="en-US" sz="2400" baseline="-25000" dirty="0" err="1" smtClean="0"/>
              <a:t>i</a:t>
            </a:r>
            <a:r>
              <a:rPr lang="en-US" sz="2400" dirty="0" err="1" smtClean="0"/>
              <a:t>+h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7400" y="381000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Complete LP formulation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295400"/>
            <a:ext cx="8839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function to be minimized = the total area of the </a:t>
            </a:r>
            <a:r>
              <a:rPr lang="en-US" sz="2400" dirty="0" err="1" smtClean="0"/>
              <a:t>floorplan</a:t>
            </a:r>
            <a:r>
              <a:rPr lang="en-US" sz="2400" dirty="0" smtClean="0"/>
              <a:t> A= </a:t>
            </a:r>
            <a:r>
              <a:rPr lang="en-US" sz="2400" dirty="0" err="1" smtClean="0"/>
              <a:t>xy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Let us fix the width W and minimize the height of </a:t>
            </a:r>
            <a:r>
              <a:rPr lang="en-US" sz="2400" dirty="0" err="1" smtClean="0"/>
              <a:t>floorplan</a:t>
            </a:r>
            <a:endParaRPr lang="en-US" sz="2400" dirty="0" smtClean="0"/>
          </a:p>
          <a:p>
            <a:r>
              <a:rPr lang="en-US" sz="2400" dirty="0" smtClean="0"/>
              <a:t>	min y</a:t>
            </a:r>
          </a:p>
          <a:p>
            <a:r>
              <a:rPr lang="en-US" sz="2400" dirty="0" smtClean="0"/>
              <a:t>	x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, </a:t>
            </a:r>
            <a:r>
              <a:rPr lang="en-US" sz="2400" dirty="0" err="1" smtClean="0"/>
              <a:t>w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ambria Math"/>
                <a:ea typeface="Cambria Math"/>
              </a:rPr>
              <a:t>, </a:t>
            </a:r>
            <a:r>
              <a:rPr lang="en-US" sz="2400" dirty="0" err="1" smtClean="0"/>
              <a:t>y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≥ 0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p</a:t>
            </a:r>
            <a:r>
              <a:rPr lang="en-US" sz="2400" baseline="-25000" dirty="0" err="1" smtClean="0"/>
              <a:t>ij</a:t>
            </a:r>
            <a:r>
              <a:rPr lang="en-US" sz="2400" dirty="0" smtClean="0"/>
              <a:t>, </a:t>
            </a:r>
            <a:r>
              <a:rPr lang="en-US" sz="2400" dirty="0" err="1" smtClean="0"/>
              <a:t>q</a:t>
            </a:r>
            <a:r>
              <a:rPr lang="en-US" sz="2400" baseline="-25000" dirty="0" err="1" smtClean="0"/>
              <a:t>ij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ambria Math"/>
                <a:ea typeface="Cambria Math"/>
              </a:rPr>
              <a:t>=0 or 1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x</a:t>
            </a:r>
            <a:r>
              <a:rPr lang="en-US" sz="2400" baseline="-25000" dirty="0" err="1" smtClean="0"/>
              <a:t>i</a:t>
            </a:r>
            <a:r>
              <a:rPr lang="en-US" sz="2400" dirty="0" err="1" smtClean="0"/>
              <a:t>+w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ambria Math"/>
                <a:ea typeface="Cambria Math"/>
              </a:rPr>
              <a:t>≤ W</a:t>
            </a:r>
          </a:p>
          <a:p>
            <a:r>
              <a:rPr lang="en-US" sz="2400" dirty="0" smtClean="0"/>
              <a:t> 	y ≥ </a:t>
            </a:r>
            <a:r>
              <a:rPr lang="en-US" sz="2400" dirty="0" err="1" smtClean="0"/>
              <a:t>y</a:t>
            </a:r>
            <a:r>
              <a:rPr lang="en-US" sz="2400" baseline="-25000" dirty="0" err="1" smtClean="0"/>
              <a:t>i</a:t>
            </a:r>
            <a:r>
              <a:rPr lang="en-US" sz="2400" dirty="0" err="1" smtClean="0"/>
              <a:t>+h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x</a:t>
            </a:r>
            <a:r>
              <a:rPr lang="en-US" sz="2400" baseline="-25000" dirty="0" err="1" smtClean="0"/>
              <a:t>i</a:t>
            </a:r>
            <a:r>
              <a:rPr lang="en-US" sz="2400" dirty="0" err="1" smtClean="0"/>
              <a:t>+w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		</a:t>
            </a:r>
            <a:r>
              <a:rPr lang="en-US" sz="2400" dirty="0" smtClean="0">
                <a:latin typeface="Cambria Math"/>
                <a:ea typeface="Cambria Math"/>
              </a:rPr>
              <a:t>≤ </a:t>
            </a:r>
            <a:r>
              <a:rPr lang="en-US" sz="2400" dirty="0" err="1" smtClean="0">
                <a:latin typeface="Cambria Math"/>
                <a:ea typeface="Cambria Math"/>
              </a:rPr>
              <a:t>x</a:t>
            </a:r>
            <a:r>
              <a:rPr lang="en-US" sz="2400" baseline="-25000" dirty="0" err="1" smtClean="0">
                <a:latin typeface="Cambria Math"/>
                <a:ea typeface="Cambria Math"/>
              </a:rPr>
              <a:t>j</a:t>
            </a:r>
            <a:r>
              <a:rPr lang="en-US" sz="2400" baseline="-25000" dirty="0" smtClean="0">
                <a:latin typeface="Cambria Math"/>
                <a:ea typeface="Cambria Math"/>
              </a:rPr>
              <a:t> </a:t>
            </a:r>
            <a:r>
              <a:rPr lang="en-US" sz="2400" dirty="0" smtClean="0">
                <a:latin typeface="Cambria Math"/>
                <a:ea typeface="Cambria Math"/>
              </a:rPr>
              <a:t>+ W(</a:t>
            </a:r>
            <a:r>
              <a:rPr lang="en-US" sz="2400" dirty="0" err="1" smtClean="0"/>
              <a:t>p</a:t>
            </a:r>
            <a:r>
              <a:rPr lang="en-US" sz="2400" baseline="-25000" dirty="0" err="1" smtClean="0"/>
              <a:t>ij</a:t>
            </a:r>
            <a:r>
              <a:rPr lang="en-US" sz="2400" dirty="0" smtClean="0"/>
              <a:t> + </a:t>
            </a:r>
            <a:r>
              <a:rPr lang="en-US" sz="2400" dirty="0" err="1" smtClean="0"/>
              <a:t>q</a:t>
            </a:r>
            <a:r>
              <a:rPr lang="en-US" sz="2400" baseline="-25000" dirty="0" err="1" smtClean="0"/>
              <a:t>ij</a:t>
            </a:r>
            <a:r>
              <a:rPr lang="en-US" sz="2400" dirty="0" smtClean="0">
                <a:latin typeface="Cambria Math"/>
                <a:ea typeface="Cambria Math"/>
              </a:rPr>
              <a:t>)</a:t>
            </a:r>
          </a:p>
          <a:p>
            <a:r>
              <a:rPr lang="en-US" sz="2400" baseline="-25000" dirty="0" smtClean="0">
                <a:latin typeface="Cambria Math"/>
                <a:ea typeface="Cambria Math"/>
              </a:rPr>
              <a:t>	</a:t>
            </a:r>
            <a:r>
              <a:rPr lang="en-US" sz="2400" dirty="0" smtClean="0"/>
              <a:t>x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-</a:t>
            </a:r>
            <a:r>
              <a:rPr lang="en-US" sz="2400" dirty="0" err="1" smtClean="0"/>
              <a:t>w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  		</a:t>
            </a:r>
            <a:r>
              <a:rPr lang="en-US" sz="2400" dirty="0" smtClean="0">
                <a:latin typeface="Cambria Math"/>
                <a:ea typeface="Cambria Math"/>
              </a:rPr>
              <a:t>≥ </a:t>
            </a:r>
            <a:r>
              <a:rPr lang="en-US" sz="2400" dirty="0" err="1" smtClean="0">
                <a:latin typeface="Cambria Math"/>
                <a:ea typeface="Cambria Math"/>
              </a:rPr>
              <a:t>x</a:t>
            </a:r>
            <a:r>
              <a:rPr lang="en-US" sz="2400" baseline="-25000" dirty="0" err="1" smtClean="0">
                <a:latin typeface="Cambria Math"/>
                <a:ea typeface="Cambria Math"/>
              </a:rPr>
              <a:t>j</a:t>
            </a:r>
            <a:r>
              <a:rPr lang="en-US" sz="2400" baseline="-25000" dirty="0" smtClean="0">
                <a:latin typeface="Cambria Math"/>
                <a:ea typeface="Cambria Math"/>
              </a:rPr>
              <a:t> </a:t>
            </a:r>
            <a:r>
              <a:rPr lang="en-US" sz="2400" dirty="0" smtClean="0">
                <a:latin typeface="Cambria Math"/>
                <a:ea typeface="Cambria Math"/>
              </a:rPr>
              <a:t>+ W(1- </a:t>
            </a:r>
            <a:r>
              <a:rPr lang="en-US" sz="2400" dirty="0" err="1" smtClean="0"/>
              <a:t>p</a:t>
            </a:r>
            <a:r>
              <a:rPr lang="en-US" sz="2400" baseline="-25000" dirty="0" err="1" smtClean="0"/>
              <a:t>ij</a:t>
            </a:r>
            <a:r>
              <a:rPr lang="en-US" sz="2400" dirty="0" smtClean="0"/>
              <a:t> + </a:t>
            </a:r>
            <a:r>
              <a:rPr lang="en-US" sz="2400" dirty="0" err="1" smtClean="0"/>
              <a:t>q</a:t>
            </a:r>
            <a:r>
              <a:rPr lang="en-US" sz="2400" baseline="-25000" dirty="0" err="1" smtClean="0"/>
              <a:t>ij</a:t>
            </a:r>
            <a:r>
              <a:rPr lang="en-US" sz="2400" dirty="0" smtClean="0">
                <a:latin typeface="Cambria Math"/>
                <a:ea typeface="Cambria Math"/>
              </a:rPr>
              <a:t>)</a:t>
            </a:r>
            <a:endParaRPr lang="en-US" sz="2400" dirty="0" smtClean="0"/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y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+</a:t>
            </a:r>
            <a:r>
              <a:rPr lang="el-GR" sz="2400" dirty="0" smtClean="0">
                <a:latin typeface="Cambria Math"/>
                <a:ea typeface="Cambria Math"/>
              </a:rPr>
              <a:t> Δ</a:t>
            </a:r>
            <a:r>
              <a:rPr lang="en-US" sz="2400" baseline="-25000" dirty="0" err="1" smtClean="0">
                <a:latin typeface="Cambria Math"/>
                <a:ea typeface="Cambria Math"/>
              </a:rPr>
              <a:t>i</a:t>
            </a:r>
            <a:r>
              <a:rPr lang="en-US" sz="2400" dirty="0" err="1" smtClean="0"/>
              <a:t>w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+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	</a:t>
            </a:r>
            <a:r>
              <a:rPr lang="en-US" sz="2400" dirty="0" smtClean="0">
                <a:latin typeface="Cambria Math"/>
                <a:ea typeface="Cambria Math"/>
              </a:rPr>
              <a:t>≤ </a:t>
            </a:r>
            <a:r>
              <a:rPr lang="en-US" sz="2400" dirty="0" err="1" smtClean="0">
                <a:latin typeface="Cambria Math"/>
                <a:ea typeface="Cambria Math"/>
              </a:rPr>
              <a:t>y</a:t>
            </a:r>
            <a:r>
              <a:rPr lang="en-US" sz="2400" baseline="-25000" dirty="0" err="1" smtClean="0">
                <a:latin typeface="Cambria Math"/>
                <a:ea typeface="Cambria Math"/>
              </a:rPr>
              <a:t>j</a:t>
            </a:r>
            <a:r>
              <a:rPr lang="en-US" sz="2400" baseline="-25000" dirty="0" smtClean="0">
                <a:latin typeface="Cambria Math"/>
                <a:ea typeface="Cambria Math"/>
              </a:rPr>
              <a:t> </a:t>
            </a:r>
            <a:r>
              <a:rPr lang="en-US" sz="2400" dirty="0" smtClean="0">
                <a:latin typeface="Cambria Math"/>
                <a:ea typeface="Cambria Math"/>
              </a:rPr>
              <a:t>+ H(1+ </a:t>
            </a:r>
            <a:r>
              <a:rPr lang="en-US" sz="2400" dirty="0" err="1" smtClean="0"/>
              <a:t>p</a:t>
            </a:r>
            <a:r>
              <a:rPr lang="en-US" sz="2400" baseline="-25000" dirty="0" err="1" smtClean="0"/>
              <a:t>ij</a:t>
            </a:r>
            <a:r>
              <a:rPr lang="en-US" sz="2400" dirty="0" smtClean="0"/>
              <a:t> - </a:t>
            </a:r>
            <a:r>
              <a:rPr lang="en-US" sz="2400" dirty="0" err="1" smtClean="0"/>
              <a:t>q</a:t>
            </a:r>
            <a:r>
              <a:rPr lang="en-US" sz="2400" baseline="-25000" dirty="0" err="1" smtClean="0"/>
              <a:t>ij</a:t>
            </a:r>
            <a:r>
              <a:rPr lang="en-US" sz="2400" dirty="0" smtClean="0">
                <a:latin typeface="Cambria Math"/>
                <a:ea typeface="Cambria Math"/>
              </a:rPr>
              <a:t>)</a:t>
            </a:r>
            <a:endParaRPr lang="en-US" sz="2400" baseline="-25000" dirty="0" smtClean="0">
              <a:latin typeface="Cambria Math"/>
              <a:ea typeface="Cambria Math"/>
            </a:endParaRPr>
          </a:p>
          <a:p>
            <a:r>
              <a:rPr lang="en-US" sz="2400" baseline="-25000" dirty="0" smtClean="0">
                <a:latin typeface="Cambria Math"/>
                <a:ea typeface="Cambria Math"/>
              </a:rPr>
              <a:t>	</a:t>
            </a:r>
            <a:r>
              <a:rPr lang="en-US" sz="2400" dirty="0" err="1" smtClean="0"/>
              <a:t>y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-</a:t>
            </a:r>
            <a:r>
              <a:rPr lang="el-GR" sz="2400" dirty="0" smtClean="0">
                <a:latin typeface="Cambria Math"/>
                <a:ea typeface="Cambria Math"/>
              </a:rPr>
              <a:t> Δ</a:t>
            </a:r>
            <a:r>
              <a:rPr lang="en-US" sz="2400" baseline="-25000" dirty="0" err="1" smtClean="0">
                <a:latin typeface="Cambria Math"/>
                <a:ea typeface="Cambria Math"/>
              </a:rPr>
              <a:t>j</a:t>
            </a:r>
            <a:r>
              <a:rPr lang="en-US" sz="2400" dirty="0" err="1" smtClean="0"/>
              <a:t>w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 -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 	</a:t>
            </a:r>
            <a:r>
              <a:rPr lang="en-US" sz="2400" dirty="0" smtClean="0">
                <a:latin typeface="Cambria Math"/>
                <a:ea typeface="Cambria Math"/>
              </a:rPr>
              <a:t>≥ </a:t>
            </a:r>
            <a:r>
              <a:rPr lang="en-US" sz="2400" dirty="0" err="1" smtClean="0">
                <a:latin typeface="Cambria Math"/>
                <a:ea typeface="Cambria Math"/>
              </a:rPr>
              <a:t>y</a:t>
            </a:r>
            <a:r>
              <a:rPr lang="en-US" sz="2400" baseline="-25000" dirty="0" err="1" smtClean="0">
                <a:latin typeface="Cambria Math"/>
                <a:ea typeface="Cambria Math"/>
              </a:rPr>
              <a:t>j</a:t>
            </a:r>
            <a:r>
              <a:rPr lang="en-US" sz="2400" dirty="0" smtClean="0">
                <a:latin typeface="Cambria Math"/>
                <a:ea typeface="Cambria Math"/>
              </a:rPr>
              <a:t>+ H(2- </a:t>
            </a:r>
            <a:r>
              <a:rPr lang="en-US" sz="2400" dirty="0" err="1" smtClean="0"/>
              <a:t>p</a:t>
            </a:r>
            <a:r>
              <a:rPr lang="en-US" sz="2400" baseline="-25000" dirty="0" err="1" smtClean="0"/>
              <a:t>ij</a:t>
            </a:r>
            <a:r>
              <a:rPr lang="en-US" sz="2400" dirty="0" smtClean="0"/>
              <a:t> - </a:t>
            </a:r>
            <a:r>
              <a:rPr lang="en-US" sz="2400" dirty="0" err="1" smtClean="0"/>
              <a:t>q</a:t>
            </a:r>
            <a:r>
              <a:rPr lang="en-US" sz="2400" baseline="-25000" dirty="0" err="1" smtClean="0"/>
              <a:t>ij</a:t>
            </a:r>
            <a:r>
              <a:rPr lang="en-US" sz="2400" dirty="0" smtClean="0">
                <a:latin typeface="Cambria Math"/>
                <a:ea typeface="Cambria Math"/>
              </a:rPr>
              <a:t>)</a:t>
            </a:r>
            <a:r>
              <a:rPr lang="en-US" sz="24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1771650" y="-669925"/>
            <a:ext cx="5600700" cy="815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76200"/>
            <a:ext cx="883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Hierarchical Bottom up approach: Greedy procedure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2967335"/>
            <a:ext cx="8763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Choose the heaviest edge, two modules of this edge are clustered together        (restrict the number of each cluster to some d )</a:t>
            </a:r>
          </a:p>
          <a:p>
            <a:endParaRPr lang="en-US" sz="2400" dirty="0" smtClean="0"/>
          </a:p>
          <a:p>
            <a:r>
              <a:rPr lang="en-US" sz="2400" dirty="0" smtClean="0"/>
              <a:t>Vertices in a cluster are merged and edge weights are summed up accordingly</a:t>
            </a:r>
          </a:p>
          <a:p>
            <a:endParaRPr 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38200" y="5558135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Repeat the above procedure unless finished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52800" y="1071265"/>
            <a:ext cx="12192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0" y="1071265"/>
            <a:ext cx="8382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0800000" flipV="1">
            <a:off x="4572000" y="1680865"/>
            <a:ext cx="8382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276600" y="99506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495800" y="99506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276600" y="213806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495800" y="213806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334000" y="160466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/>
          <p:cNvCxnSpPr>
            <a:stCxn id="11" idx="0"/>
            <a:endCxn id="10" idx="2"/>
          </p:cNvCxnSpPr>
          <p:nvPr/>
        </p:nvCxnSpPr>
        <p:spPr>
          <a:xfrm rot="5400000" flipH="1" flipV="1">
            <a:off x="3390900" y="1033165"/>
            <a:ext cx="106680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971800" y="766465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724400" y="7620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2895600" y="1985665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4648200" y="19812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486400" y="14478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28956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62400" y="15356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4958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57600" y="990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581400" y="2221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9530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953000" y="1828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52800" y="1071265"/>
            <a:ext cx="12192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0" y="1071265"/>
            <a:ext cx="8382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10800000" flipV="1">
            <a:off x="4572000" y="1680865"/>
            <a:ext cx="8382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276600" y="99506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495800" y="99506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276600" y="213806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495800" y="213806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334000" y="160466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/>
          <p:cNvCxnSpPr>
            <a:stCxn id="11" idx="0"/>
            <a:endCxn id="10" idx="2"/>
          </p:cNvCxnSpPr>
          <p:nvPr/>
        </p:nvCxnSpPr>
        <p:spPr>
          <a:xfrm rot="5400000" flipH="1" flipV="1">
            <a:off x="3390900" y="1033165"/>
            <a:ext cx="106680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71800" y="766465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4724400" y="7620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2895600" y="1985665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4648200" y="19812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5486400" y="14478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75" name="TextBox 74"/>
          <p:cNvSpPr txBox="1"/>
          <p:nvPr/>
        </p:nvSpPr>
        <p:spPr>
          <a:xfrm>
            <a:off x="28956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962400" y="15356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44958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3657600" y="990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3581400" y="2221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9530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4953000" y="1828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grpSp>
        <p:nvGrpSpPr>
          <p:cNvPr id="3" name="Group 98"/>
          <p:cNvGrpSpPr/>
          <p:nvPr/>
        </p:nvGrpSpPr>
        <p:grpSpPr>
          <a:xfrm>
            <a:off x="4191000" y="1257300"/>
            <a:ext cx="3962400" cy="3390900"/>
            <a:chOff x="4191000" y="495300"/>
            <a:chExt cx="3962400" cy="3390900"/>
          </a:xfrm>
        </p:grpSpPr>
        <p:sp>
          <p:nvSpPr>
            <p:cNvPr id="84" name="TextBox 83"/>
            <p:cNvSpPr txBox="1"/>
            <p:nvPr/>
          </p:nvSpPr>
          <p:spPr>
            <a:xfrm>
              <a:off x="6705600" y="1447800"/>
              <a:ext cx="457200" cy="46166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mbria Math"/>
                  <a:ea typeface="Cambria Math"/>
                </a:rPr>
                <a:t> </a:t>
              </a:r>
              <a:r>
                <a:rPr lang="en-US" sz="2400" b="1" dirty="0" smtClean="0">
                  <a:latin typeface="Cambria Math"/>
                  <a:ea typeface="Cambria Math"/>
                </a:rPr>
                <a:t>|</a:t>
              </a:r>
              <a:endParaRPr lang="en-US" sz="2400" b="1" dirty="0"/>
            </a:p>
          </p:txBody>
        </p:sp>
        <p:sp>
          <p:nvSpPr>
            <p:cNvPr id="86" name="TextBox 85"/>
            <p:cNvSpPr txBox="1"/>
            <p:nvPr/>
          </p:nvSpPr>
          <p:spPr>
            <a:xfrm rot="5400000">
              <a:off x="4726633" y="2736501"/>
              <a:ext cx="457200" cy="46166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mbria Math"/>
                  <a:ea typeface="Cambria Math"/>
                </a:rPr>
                <a:t> </a:t>
              </a:r>
              <a:r>
                <a:rPr lang="en-US" sz="2400" b="1" dirty="0" smtClean="0">
                  <a:latin typeface="Cambria Math"/>
                  <a:ea typeface="Cambria Math"/>
                </a:rPr>
                <a:t>|</a:t>
              </a:r>
              <a:endParaRPr lang="en-US" sz="2400" b="1" dirty="0"/>
            </a:p>
          </p:txBody>
        </p:sp>
        <p:sp>
          <p:nvSpPr>
            <p:cNvPr id="87" name="TextBox 86"/>
            <p:cNvSpPr txBox="1"/>
            <p:nvPr/>
          </p:nvSpPr>
          <p:spPr>
            <a:xfrm rot="5400000">
              <a:off x="7160567" y="2736502"/>
              <a:ext cx="457200" cy="46166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mbria Math"/>
                  <a:ea typeface="Cambria Math"/>
                </a:rPr>
                <a:t> </a:t>
              </a:r>
              <a:r>
                <a:rPr lang="en-US" sz="2400" b="1" dirty="0" smtClean="0">
                  <a:latin typeface="Cambria Math"/>
                  <a:ea typeface="Cambria Math"/>
                </a:rPr>
                <a:t>|</a:t>
              </a:r>
              <a:endParaRPr lang="en-US" sz="2400" b="1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943600" y="2057400"/>
              <a:ext cx="457200" cy="46166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mbria Math"/>
                  <a:ea typeface="Cambria Math"/>
                </a:rPr>
                <a:t> </a:t>
              </a:r>
              <a:r>
                <a:rPr lang="en-US" sz="2400" b="1" dirty="0" smtClean="0">
                  <a:latin typeface="Cambria Math"/>
                  <a:ea typeface="Cambria Math"/>
                </a:rPr>
                <a:t>|</a:t>
              </a:r>
              <a:endParaRPr lang="en-US" sz="2400" b="1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543800" y="2057400"/>
              <a:ext cx="457200" cy="46166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mbria Math"/>
                  <a:ea typeface="Cambria Math"/>
                </a:rPr>
                <a:t> </a:t>
              </a:r>
              <a:r>
                <a:rPr lang="en-US" sz="2400" b="1" dirty="0" smtClean="0">
                  <a:latin typeface="Cambria Math"/>
                  <a:ea typeface="Cambria Math"/>
                </a:rPr>
                <a:t>e</a:t>
              </a:r>
              <a:endParaRPr lang="en-US" sz="2400" b="1" dirty="0"/>
            </a:p>
          </p:txBody>
        </p:sp>
        <p:cxnSp>
          <p:nvCxnSpPr>
            <p:cNvPr id="91" name="Straight Connector 90"/>
            <p:cNvCxnSpPr>
              <a:stCxn id="84" idx="2"/>
              <a:endCxn id="88" idx="0"/>
            </p:cNvCxnSpPr>
            <p:nvPr/>
          </p:nvCxnSpPr>
          <p:spPr>
            <a:xfrm rot="5400000">
              <a:off x="6479233" y="1602432"/>
              <a:ext cx="147935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endCxn id="89" idx="0"/>
            </p:cNvCxnSpPr>
            <p:nvPr/>
          </p:nvCxnSpPr>
          <p:spPr>
            <a:xfrm>
              <a:off x="6934201" y="1905000"/>
              <a:ext cx="838199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4191000" y="3420070"/>
              <a:ext cx="457200" cy="46166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mbria Math"/>
                  <a:ea typeface="Cambria Math"/>
                </a:rPr>
                <a:t> </a:t>
              </a:r>
              <a:r>
                <a:rPr lang="en-US" sz="2400" b="1" dirty="0" smtClean="0">
                  <a:latin typeface="Cambria Math"/>
                  <a:ea typeface="Cambria Math"/>
                </a:rPr>
                <a:t>a</a:t>
              </a:r>
              <a:endParaRPr lang="en-US" sz="2400" b="1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181600" y="3420070"/>
              <a:ext cx="457200" cy="46166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mbria Math"/>
                  <a:ea typeface="Cambria Math"/>
                </a:rPr>
                <a:t> </a:t>
              </a:r>
              <a:r>
                <a:rPr lang="en-US" sz="2400" b="1" dirty="0" smtClean="0">
                  <a:latin typeface="Cambria Math"/>
                  <a:ea typeface="Cambria Math"/>
                </a:rPr>
                <a:t>b</a:t>
              </a:r>
              <a:endParaRPr lang="en-US" sz="2400" b="1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705600" y="3420070"/>
              <a:ext cx="457200" cy="46166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mbria Math"/>
                  <a:ea typeface="Cambria Math"/>
                </a:rPr>
                <a:t> </a:t>
              </a:r>
              <a:r>
                <a:rPr lang="en-US" sz="2400" b="1" dirty="0" smtClean="0">
                  <a:latin typeface="Cambria Math"/>
                  <a:ea typeface="Cambria Math"/>
                </a:rPr>
                <a:t>c</a:t>
              </a:r>
              <a:endParaRPr lang="en-US" sz="2400" b="1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696200" y="3424535"/>
              <a:ext cx="457200" cy="46166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mbria Math"/>
                  <a:ea typeface="Cambria Math"/>
                </a:rPr>
                <a:t> </a:t>
              </a:r>
              <a:r>
                <a:rPr lang="en-US" sz="2400" b="1" dirty="0" smtClean="0">
                  <a:latin typeface="Cambria Math"/>
                  <a:ea typeface="Cambria Math"/>
                </a:rPr>
                <a:t>d</a:t>
              </a:r>
              <a:endParaRPr lang="en-US" sz="2400" b="1" dirty="0"/>
            </a:p>
          </p:txBody>
        </p:sp>
        <p:cxnSp>
          <p:nvCxnSpPr>
            <p:cNvPr id="97" name="Straight Connector 96"/>
            <p:cNvCxnSpPr>
              <a:stCxn id="88" idx="2"/>
              <a:endCxn id="86" idx="1"/>
            </p:cNvCxnSpPr>
            <p:nvPr/>
          </p:nvCxnSpPr>
          <p:spPr>
            <a:xfrm rot="5400000">
              <a:off x="5453883" y="2020416"/>
              <a:ext cx="219669" cy="12169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88" idx="2"/>
              <a:endCxn id="87" idx="1"/>
            </p:cNvCxnSpPr>
            <p:nvPr/>
          </p:nvCxnSpPr>
          <p:spPr>
            <a:xfrm rot="16200000" flipH="1">
              <a:off x="6670848" y="2020416"/>
              <a:ext cx="219670" cy="12169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>
              <a:stCxn id="87" idx="3"/>
              <a:endCxn id="95" idx="0"/>
            </p:cNvCxnSpPr>
            <p:nvPr/>
          </p:nvCxnSpPr>
          <p:spPr>
            <a:xfrm rot="5400000">
              <a:off x="7049617" y="3080519"/>
              <a:ext cx="224135" cy="4549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87" idx="3"/>
              <a:endCxn id="96" idx="0"/>
            </p:cNvCxnSpPr>
            <p:nvPr/>
          </p:nvCxnSpPr>
          <p:spPr>
            <a:xfrm rot="16200000" flipH="1">
              <a:off x="7542683" y="3042418"/>
              <a:ext cx="228600" cy="5356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rot="5400000">
              <a:off x="4535016" y="3084984"/>
              <a:ext cx="224135" cy="4549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rot="16200000" flipH="1">
              <a:off x="5028082" y="3046883"/>
              <a:ext cx="228600" cy="5356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Bent Arrow 89"/>
            <p:cNvSpPr/>
            <p:nvPr/>
          </p:nvSpPr>
          <p:spPr>
            <a:xfrm rot="5400000">
              <a:off x="6153150" y="323850"/>
              <a:ext cx="838200" cy="1181100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100"/>
          <p:cNvGrpSpPr/>
          <p:nvPr/>
        </p:nvGrpSpPr>
        <p:grpSpPr>
          <a:xfrm>
            <a:off x="533400" y="2894806"/>
            <a:ext cx="3276600" cy="1829594"/>
            <a:chOff x="533400" y="2132806"/>
            <a:chExt cx="3276600" cy="1829594"/>
          </a:xfrm>
        </p:grpSpPr>
        <p:sp>
          <p:nvSpPr>
            <p:cNvPr id="21" name="Rectangle 20"/>
            <p:cNvSpPr/>
            <p:nvPr/>
          </p:nvSpPr>
          <p:spPr>
            <a:xfrm>
              <a:off x="533400" y="2133600"/>
              <a:ext cx="2209800" cy="18280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 rot="5400000">
              <a:off x="304800" y="3047206"/>
              <a:ext cx="1828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219200" y="3199606"/>
              <a:ext cx="1524000" cy="7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1751805" y="2665412"/>
              <a:ext cx="1066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2133600" y="3199606"/>
              <a:ext cx="609600" cy="7627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219200" y="3199606"/>
              <a:ext cx="3048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286000" y="2132806"/>
              <a:ext cx="457200" cy="6103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533400" y="2818606"/>
              <a:ext cx="685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09600" y="2280741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a</a:t>
              </a:r>
              <a:endParaRPr lang="en-US" sz="2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676400" y="2352476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c</a:t>
              </a:r>
              <a:endParaRPr lang="en-US" sz="2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5800" y="3199606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b</a:t>
              </a:r>
              <a:endParaRPr lang="en-US" sz="24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600200" y="3352006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</a:t>
              </a:r>
              <a:endParaRPr lang="en-US" sz="24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286000" y="2738735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e</a:t>
              </a:r>
              <a:endParaRPr lang="en-US" sz="2400" dirty="0"/>
            </a:p>
          </p:txBody>
        </p:sp>
        <p:sp>
          <p:nvSpPr>
            <p:cNvPr id="100" name="Right Arrow 99"/>
            <p:cNvSpPr/>
            <p:nvPr/>
          </p:nvSpPr>
          <p:spPr>
            <a:xfrm flipH="1">
              <a:off x="3276600" y="2743200"/>
              <a:ext cx="533400" cy="4572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152400" y="76200"/>
            <a:ext cx="883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Hierarchical Bottom up approach: Greedy procedure</a:t>
            </a:r>
            <a:endParaRPr lang="en-US" sz="3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457200" y="51054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problem: Some lightweight edges may be chosen at some higher levels of hierarchy</a:t>
            </a:r>
            <a:endParaRPr lang="en-US" sz="2400" dirty="0"/>
          </a:p>
        </p:txBody>
      </p:sp>
      <p:sp>
        <p:nvSpPr>
          <p:cNvPr id="107" name="TextBox 106"/>
          <p:cNvSpPr txBox="1"/>
          <p:nvPr/>
        </p:nvSpPr>
        <p:spPr>
          <a:xfrm>
            <a:off x="381000" y="6027003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possible solution: Arbitrarily assign a small cluster to a neighboring cluster when its size is too small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build="allAtOnce"/>
      <p:bldP spid="107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95600" y="1223665"/>
            <a:ext cx="12192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114800" y="1223665"/>
            <a:ext cx="8382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10800000" flipV="1">
            <a:off x="4114800" y="1833265"/>
            <a:ext cx="8382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819400" y="114746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038600" y="114746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819400" y="229046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038600" y="229046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876800" y="175706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/>
          <p:cNvCxnSpPr>
            <a:stCxn id="11" idx="0"/>
            <a:endCxn id="10" idx="2"/>
          </p:cNvCxnSpPr>
          <p:nvPr/>
        </p:nvCxnSpPr>
        <p:spPr>
          <a:xfrm rot="5400000" flipH="1" flipV="1">
            <a:off x="2933700" y="1185565"/>
            <a:ext cx="106680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14600" y="918865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4267200" y="9144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2438400" y="2138065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4191000" y="21336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5029200" y="16002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62" name="Rectangle 61"/>
          <p:cNvSpPr/>
          <p:nvPr/>
        </p:nvSpPr>
        <p:spPr>
          <a:xfrm>
            <a:off x="533400" y="3505200"/>
            <a:ext cx="17526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/>
          <p:nvPr/>
        </p:nvCxnSpPr>
        <p:spPr>
          <a:xfrm rot="5400000">
            <a:off x="304800" y="4418806"/>
            <a:ext cx="1828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1219200" y="45720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5400000">
            <a:off x="1448594" y="4952206"/>
            <a:ext cx="76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1828800" y="4572000"/>
            <a:ext cx="457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/>
          <p:nvPr/>
        </p:nvCxnSpPr>
        <p:spPr>
          <a:xfrm>
            <a:off x="533400" y="4190206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09600" y="3652341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71" name="TextBox 70"/>
          <p:cNvSpPr txBox="1"/>
          <p:nvPr/>
        </p:nvSpPr>
        <p:spPr>
          <a:xfrm>
            <a:off x="1676400" y="3724076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72" name="TextBox 71"/>
          <p:cNvSpPr txBox="1"/>
          <p:nvPr/>
        </p:nvSpPr>
        <p:spPr>
          <a:xfrm>
            <a:off x="685800" y="4571206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73" name="TextBox 72"/>
          <p:cNvSpPr txBox="1"/>
          <p:nvPr/>
        </p:nvSpPr>
        <p:spPr>
          <a:xfrm>
            <a:off x="1295400" y="4723606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77" name="Rectangle 76"/>
          <p:cNvSpPr/>
          <p:nvPr/>
        </p:nvSpPr>
        <p:spPr>
          <a:xfrm>
            <a:off x="1828800" y="5181600"/>
            <a:ext cx="457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1828800" y="4719935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137" name="TextBox 136"/>
          <p:cNvSpPr txBox="1"/>
          <p:nvPr/>
        </p:nvSpPr>
        <p:spPr>
          <a:xfrm>
            <a:off x="6019800" y="3048000"/>
            <a:ext cx="457200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sz="2400" b="1" dirty="0" smtClean="0">
                <a:latin typeface="Cambria Math"/>
                <a:ea typeface="Cambria Math"/>
              </a:rPr>
              <a:t>|</a:t>
            </a:r>
            <a:endParaRPr lang="en-US" sz="2400" b="1" dirty="0"/>
          </a:p>
        </p:txBody>
      </p:sp>
      <p:cxnSp>
        <p:nvCxnSpPr>
          <p:cNvPr id="142" name="Straight Connector 141"/>
          <p:cNvCxnSpPr>
            <a:stCxn id="137" idx="2"/>
          </p:cNvCxnSpPr>
          <p:nvPr/>
        </p:nvCxnSpPr>
        <p:spPr>
          <a:xfrm rot="5400000">
            <a:off x="5793433" y="3202632"/>
            <a:ext cx="147935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6248401" y="3505200"/>
            <a:ext cx="838199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6934200" y="5020270"/>
            <a:ext cx="457200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sz="2400" b="1" dirty="0" smtClean="0">
                <a:latin typeface="Cambria Math"/>
                <a:ea typeface="Cambria Math"/>
              </a:rPr>
              <a:t>d</a:t>
            </a:r>
            <a:endParaRPr lang="en-US" sz="2400" b="1" dirty="0"/>
          </a:p>
        </p:txBody>
      </p:sp>
      <p:sp>
        <p:nvSpPr>
          <p:cNvPr id="145" name="TextBox 144"/>
          <p:cNvSpPr txBox="1"/>
          <p:nvPr/>
        </p:nvSpPr>
        <p:spPr>
          <a:xfrm>
            <a:off x="7924800" y="5020270"/>
            <a:ext cx="457200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sz="2400" b="1" dirty="0" smtClean="0">
                <a:latin typeface="Cambria Math"/>
                <a:ea typeface="Cambria Math"/>
              </a:rPr>
              <a:t>e</a:t>
            </a:r>
            <a:endParaRPr lang="en-US" sz="2400" b="1" dirty="0"/>
          </a:p>
        </p:txBody>
      </p:sp>
      <p:sp>
        <p:nvSpPr>
          <p:cNvPr id="146" name="TextBox 145"/>
          <p:cNvSpPr txBox="1"/>
          <p:nvPr/>
        </p:nvSpPr>
        <p:spPr>
          <a:xfrm>
            <a:off x="6400800" y="4334470"/>
            <a:ext cx="457200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sz="2400" b="1" dirty="0" smtClean="0">
                <a:latin typeface="Cambria Math"/>
                <a:ea typeface="Cambria Math"/>
              </a:rPr>
              <a:t>c</a:t>
            </a:r>
            <a:endParaRPr lang="en-US" sz="2400" b="1" dirty="0"/>
          </a:p>
        </p:txBody>
      </p:sp>
      <p:cxnSp>
        <p:nvCxnSpPr>
          <p:cNvPr id="150" name="Straight Connector 149"/>
          <p:cNvCxnSpPr>
            <a:endCxn id="146" idx="0"/>
          </p:cNvCxnSpPr>
          <p:nvPr/>
        </p:nvCxnSpPr>
        <p:spPr>
          <a:xfrm rot="5400000">
            <a:off x="6744817" y="3994919"/>
            <a:ext cx="224135" cy="454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rot="16200000" flipH="1">
            <a:off x="7237883" y="3956818"/>
            <a:ext cx="228600" cy="535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rot="5400000">
            <a:off x="7278216" y="4685184"/>
            <a:ext cx="224135" cy="454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rot="16200000" flipH="1">
            <a:off x="7771282" y="4647083"/>
            <a:ext cx="228600" cy="535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 rot="5400000">
            <a:off x="5331767" y="3655367"/>
            <a:ext cx="457200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sz="2400" b="1" dirty="0" smtClean="0">
                <a:latin typeface="Cambria Math"/>
                <a:ea typeface="Cambria Math"/>
              </a:rPr>
              <a:t>|</a:t>
            </a:r>
            <a:endParaRPr lang="en-US" sz="2400" b="1" dirty="0"/>
          </a:p>
        </p:txBody>
      </p:sp>
      <p:sp>
        <p:nvSpPr>
          <p:cNvPr id="173" name="TextBox 172"/>
          <p:cNvSpPr txBox="1"/>
          <p:nvPr/>
        </p:nvSpPr>
        <p:spPr>
          <a:xfrm rot="5400000">
            <a:off x="6855767" y="3655367"/>
            <a:ext cx="457200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sz="2400" b="1" dirty="0" smtClean="0">
                <a:latin typeface="Cambria Math"/>
                <a:ea typeface="Cambria Math"/>
              </a:rPr>
              <a:t>|</a:t>
            </a:r>
            <a:endParaRPr lang="en-US" sz="2400" b="1" dirty="0"/>
          </a:p>
        </p:txBody>
      </p:sp>
      <p:sp>
        <p:nvSpPr>
          <p:cNvPr id="176" name="TextBox 175"/>
          <p:cNvSpPr txBox="1"/>
          <p:nvPr/>
        </p:nvSpPr>
        <p:spPr>
          <a:xfrm>
            <a:off x="4876800" y="4334471"/>
            <a:ext cx="457200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sz="2400" b="1" dirty="0" smtClean="0">
                <a:latin typeface="Cambria Math"/>
                <a:ea typeface="Cambria Math"/>
              </a:rPr>
              <a:t>a</a:t>
            </a:r>
            <a:endParaRPr lang="en-US" sz="2400" b="1" dirty="0"/>
          </a:p>
        </p:txBody>
      </p:sp>
      <p:sp>
        <p:nvSpPr>
          <p:cNvPr id="177" name="TextBox 176"/>
          <p:cNvSpPr txBox="1"/>
          <p:nvPr/>
        </p:nvSpPr>
        <p:spPr>
          <a:xfrm>
            <a:off x="5867400" y="4334471"/>
            <a:ext cx="457200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sz="2400" b="1" dirty="0" smtClean="0">
                <a:latin typeface="Cambria Math"/>
                <a:ea typeface="Cambria Math"/>
              </a:rPr>
              <a:t>b</a:t>
            </a:r>
            <a:endParaRPr lang="en-US" sz="2400" b="1" dirty="0"/>
          </a:p>
        </p:txBody>
      </p:sp>
      <p:cxnSp>
        <p:nvCxnSpPr>
          <p:cNvPr id="178" name="Straight Connector 177"/>
          <p:cNvCxnSpPr/>
          <p:nvPr/>
        </p:nvCxnSpPr>
        <p:spPr>
          <a:xfrm rot="5400000">
            <a:off x="5220816" y="3999385"/>
            <a:ext cx="224135" cy="454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rot="16200000" flipH="1">
            <a:off x="5713882" y="3961284"/>
            <a:ext cx="228600" cy="535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7391400" y="4338935"/>
            <a:ext cx="457200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sz="2400" b="1" dirty="0" smtClean="0">
                <a:latin typeface="Cambria Math"/>
                <a:ea typeface="Cambria Math"/>
              </a:rPr>
              <a:t>|</a:t>
            </a:r>
            <a:endParaRPr lang="en-US" sz="24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2438400" y="1600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505200" y="1688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4038600" y="1600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3200400" y="1143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3124200" y="2373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495800" y="1219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4495800" y="1981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2" name="Right Arrow 101"/>
          <p:cNvSpPr/>
          <p:nvPr/>
        </p:nvSpPr>
        <p:spPr>
          <a:xfrm flipH="1">
            <a:off x="3124200" y="4267200"/>
            <a:ext cx="762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Bent Arrow 100"/>
          <p:cNvSpPr/>
          <p:nvPr/>
        </p:nvSpPr>
        <p:spPr>
          <a:xfrm rot="5400000">
            <a:off x="5562600" y="1600200"/>
            <a:ext cx="990600" cy="533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52400" y="6027003"/>
            <a:ext cx="899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Assign a small cluster to a neighboring cluster when its size is too small</a:t>
            </a:r>
            <a:endParaRPr lang="en-US" sz="2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52400" y="76200"/>
            <a:ext cx="883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Hierarchical Bottom up approach: Greedy procedure</a:t>
            </a:r>
            <a:endParaRPr lang="en-US" sz="32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8" grpId="0" animBg="1"/>
      <p:bldP spid="70" grpId="0"/>
      <p:bldP spid="71" grpId="0"/>
      <p:bldP spid="72" grpId="0"/>
      <p:bldP spid="73" grpId="0"/>
      <p:bldP spid="77" grpId="0" animBg="1"/>
      <p:bldP spid="79" grpId="0"/>
      <p:bldP spid="137" grpId="0" animBg="1"/>
      <p:bldP spid="144" grpId="0" animBg="1"/>
      <p:bldP spid="145" grpId="0" animBg="1"/>
      <p:bldP spid="146" grpId="0" animBg="1"/>
      <p:bldP spid="172" grpId="0" animBg="1"/>
      <p:bldP spid="173" grpId="0" animBg="1"/>
      <p:bldP spid="176" grpId="0" animBg="1"/>
      <p:bldP spid="177" grpId="0" animBg="1"/>
      <p:bldP spid="180" grpId="0" animBg="1"/>
      <p:bldP spid="102" grpId="0" animBg="1"/>
      <p:bldP spid="101" grpId="0" animBg="1"/>
      <p:bldP spid="103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752600"/>
            <a:ext cx="7467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Cost is dependent on area and connections</a:t>
            </a:r>
          </a:p>
          <a:p>
            <a:endParaRPr lang="en-US" sz="2400" dirty="0" smtClean="0"/>
          </a:p>
          <a:p>
            <a:r>
              <a:rPr lang="en-US" sz="2400" dirty="0" smtClean="0"/>
              <a:t>Area can be obtained from dimensions of each cluster</a:t>
            </a:r>
          </a:p>
          <a:p>
            <a:endParaRPr lang="en-US" sz="2400" dirty="0" smtClean="0"/>
          </a:p>
          <a:p>
            <a:r>
              <a:rPr lang="en-US" sz="2400" dirty="0" smtClean="0"/>
              <a:t>Routing cost= the edge weights multiplied by distance between the </a:t>
            </a:r>
            <a:r>
              <a:rPr lang="en-US" sz="2400" dirty="0" err="1" smtClean="0"/>
              <a:t>centres</a:t>
            </a:r>
            <a:r>
              <a:rPr lang="en-US" sz="2400" dirty="0" smtClean="0"/>
              <a:t> of clusters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048000" y="381000"/>
            <a:ext cx="327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Cost of </a:t>
            </a:r>
            <a:r>
              <a:rPr lang="en-US" sz="3200" dirty="0" err="1" smtClean="0"/>
              <a:t>Floorplan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rot="3600000">
            <a:off x="3893062" y="2527900"/>
            <a:ext cx="1798142" cy="4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rot="18000000" flipH="1">
            <a:off x="2998865" y="2527900"/>
            <a:ext cx="1798142" cy="4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3458028" y="3291883"/>
            <a:ext cx="1752600" cy="4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4281714" y="1676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81600" y="3200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378198" y="3200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91000" y="1143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743200" y="3124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410200" y="3048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cxnSp>
        <p:nvCxnSpPr>
          <p:cNvPr id="12" name="Straight Connector 11"/>
          <p:cNvCxnSpPr/>
          <p:nvPr/>
        </p:nvCxnSpPr>
        <p:spPr>
          <a:xfrm rot="10800000" flipH="1">
            <a:off x="1676400" y="4341812"/>
            <a:ext cx="1371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1942306" y="4685506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676400" y="3657600"/>
            <a:ext cx="13716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rot="10800000" flipH="1">
            <a:off x="6172200" y="4341812"/>
            <a:ext cx="1371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6438106" y="4685506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172200" y="3657600"/>
            <a:ext cx="13716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133600" y="3810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1752600" y="4419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2438400" y="4419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6324600" y="4419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6858000" y="4419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6553200" y="3810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3352800" y="228600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4953000" y="228600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4114800" y="3272135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5410200"/>
            <a:ext cx="4953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distance(</a:t>
            </a:r>
            <a:r>
              <a:rPr lang="en-US" sz="2000" dirty="0" err="1" smtClean="0"/>
              <a:t>a,b</a:t>
            </a:r>
            <a:r>
              <a:rPr lang="en-US" sz="2000" dirty="0" smtClean="0"/>
              <a:t>)= distance (</a:t>
            </a:r>
            <a:r>
              <a:rPr lang="en-US" sz="2000" dirty="0" err="1" smtClean="0"/>
              <a:t>a,c</a:t>
            </a:r>
            <a:r>
              <a:rPr lang="en-US" sz="2000" dirty="0" smtClean="0"/>
              <a:t>)= 2.24</a:t>
            </a:r>
          </a:p>
          <a:p>
            <a:r>
              <a:rPr lang="en-US" sz="2000" dirty="0" smtClean="0"/>
              <a:t>distance (</a:t>
            </a:r>
            <a:r>
              <a:rPr lang="en-US" sz="2000" dirty="0" err="1" smtClean="0"/>
              <a:t>b,c</a:t>
            </a:r>
            <a:r>
              <a:rPr lang="en-US" sz="2000" dirty="0" smtClean="0"/>
              <a:t>)=2</a:t>
            </a:r>
          </a:p>
          <a:p>
            <a:r>
              <a:rPr lang="en-US" sz="2000" dirty="0" smtClean="0"/>
              <a:t>Cost= 2.24 x 2 +2.24 x 1 +2.0 x 5 = 16.72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4495800" y="5445204"/>
            <a:ext cx="464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distance(</a:t>
            </a:r>
            <a:r>
              <a:rPr lang="en-US" sz="2000" dirty="0" err="1" smtClean="0"/>
              <a:t>a,b</a:t>
            </a:r>
            <a:r>
              <a:rPr lang="en-US" sz="2000" dirty="0" smtClean="0"/>
              <a:t>)= distance (</a:t>
            </a:r>
            <a:r>
              <a:rPr lang="en-US" sz="2000" dirty="0" err="1" smtClean="0"/>
              <a:t>b,c</a:t>
            </a:r>
            <a:r>
              <a:rPr lang="en-US" sz="2000" dirty="0" smtClean="0"/>
              <a:t>)= 2.24</a:t>
            </a:r>
          </a:p>
          <a:p>
            <a:r>
              <a:rPr lang="en-US" sz="2000" dirty="0" smtClean="0"/>
              <a:t>distance (</a:t>
            </a:r>
            <a:r>
              <a:rPr lang="en-US" sz="2000" dirty="0" err="1" smtClean="0"/>
              <a:t>a,c</a:t>
            </a:r>
            <a:r>
              <a:rPr lang="en-US" sz="2000" dirty="0" smtClean="0"/>
              <a:t>)=2</a:t>
            </a:r>
          </a:p>
          <a:p>
            <a:r>
              <a:rPr lang="en-US" sz="2000" dirty="0" smtClean="0"/>
              <a:t>Cost= 2.24 x 5 +2.24 x 2 +2.0 x 1 = 17.68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1524000" y="0"/>
            <a:ext cx="762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Cost of </a:t>
            </a:r>
            <a:r>
              <a:rPr lang="en-US" sz="3200" dirty="0" err="1" smtClean="0"/>
              <a:t>Floorplan</a:t>
            </a:r>
            <a:r>
              <a:rPr lang="en-US" sz="3200" dirty="0" smtClean="0"/>
              <a:t>: </a:t>
            </a:r>
          </a:p>
          <a:p>
            <a:pPr algn="ctr"/>
            <a:r>
              <a:rPr lang="en-US" sz="3200" dirty="0" smtClean="0"/>
              <a:t>Estimating routing cost: an example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8" grpId="0"/>
      <p:bldP spid="19" grpId="0"/>
      <p:bldP spid="20" grpId="0"/>
      <p:bldP spid="21" grpId="0"/>
      <p:bldP spid="22" grpId="0"/>
      <p:bldP spid="23" grpId="0"/>
      <p:bldP spid="27" grpId="0" build="allAtOnce"/>
      <p:bldP spid="28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228600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Hierarchical Top Down approach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066800"/>
            <a:ext cx="624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Partition of the module</a:t>
            </a:r>
          </a:p>
          <a:p>
            <a:endParaRPr lang="en-US" sz="2400" dirty="0" smtClean="0"/>
          </a:p>
          <a:p>
            <a:r>
              <a:rPr lang="en-US" sz="2400" dirty="0" smtClean="0"/>
              <a:t>Each partition is assigned to a child </a:t>
            </a:r>
            <a:r>
              <a:rPr lang="en-US" sz="2400" dirty="0" err="1" smtClean="0"/>
              <a:t>floorplan</a:t>
            </a:r>
            <a:r>
              <a:rPr lang="en-US" sz="2400" dirty="0" smtClean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3048000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Repeat the above procedure recursively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4343400"/>
            <a:ext cx="624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May result two partitions of incompatible sizes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5867400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Top Down and Bottom up approaches may be combined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 build="allAtOnce"/>
      <p:bldP spid="6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-51375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Floorplanning</a:t>
            </a:r>
            <a:r>
              <a:rPr lang="en-US" sz="3200" dirty="0" smtClean="0"/>
              <a:t>: Simulated annealing approach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09600"/>
            <a:ext cx="883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idea originated from observations of crystal formation</a:t>
            </a:r>
          </a:p>
          <a:p>
            <a:endParaRPr lang="en-US" sz="2400" dirty="0" smtClean="0"/>
          </a:p>
          <a:p>
            <a:r>
              <a:rPr lang="en-US" sz="2400" dirty="0" smtClean="0"/>
              <a:t>	When a material is heated, molecules move around randomly</a:t>
            </a:r>
          </a:p>
          <a:p>
            <a:r>
              <a:rPr lang="en-US" sz="2400" dirty="0" smtClean="0"/>
              <a:t>	When it is cooled, it forms the crystal</a:t>
            </a:r>
          </a:p>
          <a:p>
            <a:endParaRPr lang="en-US" sz="2400" dirty="0" smtClean="0"/>
          </a:p>
          <a:p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The above process is executed repeatedly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3429000"/>
            <a:ext cx="838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annealing process moves from one solution to other</a:t>
            </a:r>
          </a:p>
          <a:p>
            <a:endParaRPr lang="en-US" sz="2400" dirty="0" smtClean="0"/>
          </a:p>
          <a:p>
            <a:r>
              <a:rPr lang="en-US" sz="2400" dirty="0" smtClean="0"/>
              <a:t>Random moves of molecules is simulated by randomly accepting moves during the initial phases of algorithm</a:t>
            </a:r>
          </a:p>
          <a:p>
            <a:r>
              <a:rPr lang="en-US" sz="2400" dirty="0" smtClean="0"/>
              <a:t> As algorithm proceeds, the temperature decreases </a:t>
            </a:r>
          </a:p>
          <a:p>
            <a:endParaRPr lang="en-US" sz="2400" dirty="0" smtClean="0"/>
          </a:p>
          <a:p>
            <a:r>
              <a:rPr lang="en-US" sz="2400" dirty="0" smtClean="0"/>
              <a:t>The algorithm accepts a move (v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, </a:t>
            </a:r>
            <a:r>
              <a:rPr lang="en-US" sz="2400" dirty="0" err="1" smtClean="0"/>
              <a:t>v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) if cost (v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) </a:t>
            </a:r>
            <a:r>
              <a:rPr lang="en-US" sz="2400" dirty="0" smtClean="0">
                <a:latin typeface="Cambria Math"/>
                <a:ea typeface="Cambria Math"/>
              </a:rPr>
              <a:t>≤ </a:t>
            </a:r>
            <a:r>
              <a:rPr lang="en-US" sz="2400" dirty="0" smtClean="0"/>
              <a:t>cost (</a:t>
            </a:r>
            <a:r>
              <a:rPr lang="en-US" sz="2400" dirty="0" err="1" smtClean="0"/>
              <a:t>v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)</a:t>
            </a:r>
          </a:p>
          <a:p>
            <a:endParaRPr lang="en-US" sz="2400" dirty="0" smtClean="0"/>
          </a:p>
          <a:p>
            <a:r>
              <a:rPr lang="en-US" sz="2400" dirty="0" smtClean="0"/>
              <a:t>The best cost among all the solutions are recorded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1932</TotalTime>
  <Words>1077</Words>
  <Application>Microsoft Office PowerPoint</Application>
  <PresentationFormat>On-screen Show (4:3)</PresentationFormat>
  <Paragraphs>296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Floorplanning-2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Debashis</dc:creator>
  <cp:lastModifiedBy>JU</cp:lastModifiedBy>
  <cp:revision>32</cp:revision>
  <dcterms:created xsi:type="dcterms:W3CDTF">2011-09-04T16:46:27Z</dcterms:created>
  <dcterms:modified xsi:type="dcterms:W3CDTF">2018-03-29T06:46:19Z</dcterms:modified>
</cp:coreProperties>
</file>