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65" r:id="rId2"/>
    <p:sldId id="264" r:id="rId3"/>
    <p:sldId id="257" r:id="rId4"/>
    <p:sldId id="258" r:id="rId5"/>
    <p:sldId id="263" r:id="rId6"/>
    <p:sldId id="260" r:id="rId7"/>
    <p:sldId id="267" r:id="rId8"/>
    <p:sldId id="273" r:id="rId9"/>
    <p:sldId id="268" r:id="rId10"/>
    <p:sldId id="271" r:id="rId11"/>
    <p:sldId id="274" r:id="rId12"/>
    <p:sldId id="262" r:id="rId13"/>
    <p:sldId id="275" r:id="rId14"/>
    <p:sldId id="276" r:id="rId15"/>
    <p:sldId id="27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2" d="100"/>
          <a:sy n="62" d="100"/>
        </p:scale>
        <p:origin x="5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B772654-F6AC-4002-BEEE-B5B36A4ACEB4}" type="datetimeFigureOut">
              <a:rPr lang="en-IN" smtClean="0"/>
              <a:t>31-07-2024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41455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279143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3500444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633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2098129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772654-F6AC-4002-BEEE-B5B36A4ACEB4}"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363095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772654-F6AC-4002-BEEE-B5B36A4ACEB4}"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307010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72654-F6AC-4002-BEEE-B5B36A4ACEB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2466709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72654-F6AC-4002-BEEE-B5B36A4ACEB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126107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72654-F6AC-4002-BEEE-B5B36A4ACEB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169093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72654-F6AC-4002-BEEE-B5B36A4ACEB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49935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410966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72654-F6AC-4002-BEEE-B5B36A4ACEB4}"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41642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772654-F6AC-4002-BEEE-B5B36A4ACEB4}"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370619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72654-F6AC-4002-BEEE-B5B36A4ACEB4}"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80661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72494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772654-F6AC-4002-BEEE-B5B36A4ACEB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DB0-CBD2-4215-9925-2651D98D86B4}" type="slidenum">
              <a:rPr lang="en-IN" smtClean="0"/>
              <a:t>‹#›</a:t>
            </a:fld>
            <a:endParaRPr lang="en-IN"/>
          </a:p>
        </p:txBody>
      </p:sp>
    </p:spTree>
    <p:extLst>
      <p:ext uri="{BB962C8B-B14F-4D97-AF65-F5344CB8AC3E}">
        <p14:creationId xmlns:p14="http://schemas.microsoft.com/office/powerpoint/2010/main" val="231496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772654-F6AC-4002-BEEE-B5B36A4ACEB4}" type="datetimeFigureOut">
              <a:rPr lang="en-IN" smtClean="0"/>
              <a:t>31-07-2024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F05DB0-CBD2-4215-9925-2651D98D86B4}" type="slidenum">
              <a:rPr lang="en-IN" smtClean="0"/>
              <a:t>‹#›</a:t>
            </a:fld>
            <a:endParaRPr lang="en-IN"/>
          </a:p>
        </p:txBody>
      </p:sp>
    </p:spTree>
    <p:extLst>
      <p:ext uri="{BB962C8B-B14F-4D97-AF65-F5344CB8AC3E}">
        <p14:creationId xmlns:p14="http://schemas.microsoft.com/office/powerpoint/2010/main" val="1737246698"/>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937-AFC2-4E66-B155-D593A346968E}"/>
              </a:ext>
            </a:extLst>
          </p:cNvPr>
          <p:cNvSpPr>
            <a:spLocks noGrp="1"/>
          </p:cNvSpPr>
          <p:nvPr>
            <p:ph type="title"/>
          </p:nvPr>
        </p:nvSpPr>
        <p:spPr>
          <a:xfrm>
            <a:off x="1139868" y="2048257"/>
            <a:ext cx="9906001" cy="1586392"/>
          </a:xfrm>
        </p:spPr>
        <p:txBody>
          <a:bodyPr>
            <a:noAutofit/>
          </a:bodyPr>
          <a:lstStyle/>
          <a:p>
            <a:r>
              <a:rPr lang="en-US" sz="5400" b="1"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Practice What You Learnt (Level 1) </a:t>
            </a:r>
            <a:endParaRPr lang="en-IN" sz="5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BCC30A1-D3F5-41E3-A877-B7392F3AC943}"/>
              </a:ext>
            </a:extLst>
          </p:cNvPr>
          <p:cNvSpPr>
            <a:spLocks noGrp="1"/>
          </p:cNvSpPr>
          <p:nvPr>
            <p:ph type="body" sz="half" idx="2"/>
          </p:nvPr>
        </p:nvSpPr>
        <p:spPr>
          <a:xfrm>
            <a:off x="1141364" y="5370489"/>
            <a:ext cx="9904505" cy="427809"/>
          </a:xfrm>
        </p:spPr>
        <p:txBody>
          <a:bodyPr/>
          <a:lstStyle/>
          <a:p>
            <a:pPr algn="r"/>
            <a:r>
              <a:rPr lang="en-IN" dirty="0"/>
              <a:t>- Rahul Soni</a:t>
            </a:r>
          </a:p>
        </p:txBody>
      </p:sp>
    </p:spTree>
    <p:extLst>
      <p:ext uri="{BB962C8B-B14F-4D97-AF65-F5344CB8AC3E}">
        <p14:creationId xmlns:p14="http://schemas.microsoft.com/office/powerpoint/2010/main" val="234205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D13D2F-69DD-4AD1-823A-B435558DF347}"/>
              </a:ext>
            </a:extLst>
          </p:cNvPr>
          <p:cNvPicPr>
            <a:picLocks noChangeAspect="1"/>
          </p:cNvPicPr>
          <p:nvPr/>
        </p:nvPicPr>
        <p:blipFill>
          <a:blip r:embed="rId2"/>
          <a:stretch>
            <a:fillRect/>
          </a:stretch>
        </p:blipFill>
        <p:spPr>
          <a:xfrm>
            <a:off x="1844568" y="950975"/>
            <a:ext cx="8922087" cy="50481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8641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720-EE3C-4AA6-9554-7F08014034A9}"/>
              </a:ext>
            </a:extLst>
          </p:cNvPr>
          <p:cNvSpPr>
            <a:spLocks noGrp="1"/>
          </p:cNvSpPr>
          <p:nvPr>
            <p:ph type="ctrTitle"/>
          </p:nvPr>
        </p:nvSpPr>
        <p:spPr>
          <a:xfrm>
            <a:off x="1121664" y="625856"/>
            <a:ext cx="9144000" cy="118465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TASK 2</a:t>
            </a:r>
          </a:p>
        </p:txBody>
      </p:sp>
      <p:sp>
        <p:nvSpPr>
          <p:cNvPr id="3" name="Title 1">
            <a:extLst>
              <a:ext uri="{FF2B5EF4-FFF2-40B4-BE49-F238E27FC236}">
                <a16:creationId xmlns:a16="http://schemas.microsoft.com/office/drawing/2014/main" id="{C8D3A256-720F-47B7-B92B-7C828337A03C}"/>
              </a:ext>
            </a:extLst>
          </p:cNvPr>
          <p:cNvSpPr txBox="1">
            <a:spLocks/>
          </p:cNvSpPr>
          <p:nvPr/>
        </p:nvSpPr>
        <p:spPr>
          <a:xfrm>
            <a:off x="1719070" y="1952752"/>
            <a:ext cx="9144001" cy="3094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data as per the given criteria: </a:t>
            </a:r>
          </a:p>
          <a:p>
            <a:pPr algn="l"/>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Overall profit percentage and commission for sales against each sales representative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Sales representative-wise total number of work shifts (monthly basis) and work shifts (day &amp; night) trends against the sales representative </a:t>
            </a:r>
          </a:p>
          <a:p>
            <a:pPr marL="285750" indent="-285750" algn="l">
              <a:buFont typeface="Arial" panose="020B0604020202020204" pitchFamily="34" charset="0"/>
              <a:buChar char="•"/>
            </a:pPr>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Identify the action items based on the analysis of the Sales Data and write them in the same document: </a:t>
            </a:r>
          </a:p>
          <a:p>
            <a:pPr algn="l"/>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What are the areas you find for further improvement in terms of business product sales?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In which work shift does the sales representative mostly work?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Is there any additional impact you find in business in terms of product sales trends? </a:t>
            </a:r>
          </a:p>
        </p:txBody>
      </p:sp>
      <p:graphicFrame>
        <p:nvGraphicFramePr>
          <p:cNvPr id="6" name="Object 5">
            <a:extLst>
              <a:ext uri="{FF2B5EF4-FFF2-40B4-BE49-F238E27FC236}">
                <a16:creationId xmlns:a16="http://schemas.microsoft.com/office/drawing/2014/main" id="{FE8CDD50-8804-4407-B7F0-D4A5B03D77A6}"/>
              </a:ext>
            </a:extLst>
          </p:cNvPr>
          <p:cNvGraphicFramePr>
            <a:graphicFrameLocks noChangeAspect="1"/>
          </p:cNvGraphicFramePr>
          <p:nvPr>
            <p:extLst>
              <p:ext uri="{D42A27DB-BD31-4B8C-83A1-F6EECF244321}">
                <p14:modId xmlns:p14="http://schemas.microsoft.com/office/powerpoint/2010/main" val="2968478737"/>
              </p:ext>
            </p:extLst>
          </p:nvPr>
        </p:nvGraphicFramePr>
        <p:xfrm>
          <a:off x="10664576" y="5881180"/>
          <a:ext cx="1220949" cy="771665"/>
        </p:xfrm>
        <a:graphic>
          <a:graphicData uri="http://schemas.openxmlformats.org/presentationml/2006/ole">
            <mc:AlternateContent xmlns:mc="http://schemas.openxmlformats.org/markup-compatibility/2006">
              <mc:Choice xmlns:v="urn:schemas-microsoft-com:vml" Requires="v">
                <p:oleObj spid="_x0000_s4100" name="Packager Shell Object" showAsIcon="1" r:id="rId3" imgW="933536" imgH="526962" progId="Package">
                  <p:embed/>
                </p:oleObj>
              </mc:Choice>
              <mc:Fallback>
                <p:oleObj name="Packager Shell Object" showAsIcon="1" r:id="rId3" imgW="933536" imgH="526962" progId="Package">
                  <p:embed/>
                  <p:pic>
                    <p:nvPicPr>
                      <p:cNvPr id="4" name="Object 3">
                        <a:extLst>
                          <a:ext uri="{FF2B5EF4-FFF2-40B4-BE49-F238E27FC236}">
                            <a16:creationId xmlns:a16="http://schemas.microsoft.com/office/drawing/2014/main" id="{6AAA515F-9A9E-4933-B247-24A99B836DFC}"/>
                          </a:ext>
                        </a:extLst>
                      </p:cNvPr>
                      <p:cNvPicPr/>
                      <p:nvPr/>
                    </p:nvPicPr>
                    <p:blipFill>
                      <a:blip r:embed="rId4"/>
                      <a:stretch>
                        <a:fillRect/>
                      </a:stretch>
                    </p:blipFill>
                    <p:spPr>
                      <a:xfrm>
                        <a:off x="10664576" y="5881180"/>
                        <a:ext cx="1220949" cy="771665"/>
                      </a:xfrm>
                      <a:prstGeom prst="rect">
                        <a:avLst/>
                      </a:prstGeom>
                    </p:spPr>
                  </p:pic>
                </p:oleObj>
              </mc:Fallback>
            </mc:AlternateContent>
          </a:graphicData>
        </a:graphic>
      </p:graphicFrame>
    </p:spTree>
    <p:extLst>
      <p:ext uri="{BB962C8B-B14F-4D97-AF65-F5344CB8AC3E}">
        <p14:creationId xmlns:p14="http://schemas.microsoft.com/office/powerpoint/2010/main" val="168998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CF0CAF-5AF6-4CE1-B131-2E5FAEF9516F}"/>
              </a:ext>
            </a:extLst>
          </p:cNvPr>
          <p:cNvPicPr>
            <a:picLocks noChangeAspect="1"/>
          </p:cNvPicPr>
          <p:nvPr/>
        </p:nvPicPr>
        <p:blipFill>
          <a:blip r:embed="rId2"/>
          <a:stretch>
            <a:fillRect/>
          </a:stretch>
        </p:blipFill>
        <p:spPr>
          <a:xfrm>
            <a:off x="1872348" y="924677"/>
            <a:ext cx="8930881" cy="50825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3877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FC4D-BBFB-4CDE-BE7D-9C030A52D4A9}"/>
              </a:ext>
            </a:extLst>
          </p:cNvPr>
          <p:cNvSpPr>
            <a:spLocks noGrp="1"/>
          </p:cNvSpPr>
          <p:nvPr>
            <p:ph type="title"/>
          </p:nvPr>
        </p:nvSpPr>
        <p:spPr>
          <a:xfrm>
            <a:off x="1141412" y="470894"/>
            <a:ext cx="10509482" cy="731180"/>
          </a:xfrm>
        </p:spPr>
        <p:txBody>
          <a:bodyPr>
            <a:normAutofit/>
          </a:bodyPr>
          <a:lstStyle/>
          <a:p>
            <a:r>
              <a:rPr lang="en-US" sz="1800" b="1" i="0" u="none" strike="noStrike" baseline="0" dirty="0">
                <a:latin typeface="Calibri" panose="020F0502020204030204" pitchFamily="34" charset="0"/>
                <a:ea typeface="Calibri" panose="020F0502020204030204" pitchFamily="34" charset="0"/>
                <a:cs typeface="Calibri" panose="020F0502020204030204" pitchFamily="34" charset="0"/>
              </a:rPr>
              <a:t>What are the areas you find for further improvement in terms of business product sales?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8D5CBA-6F98-4EB4-927C-B0B5809A4225}"/>
              </a:ext>
            </a:extLst>
          </p:cNvPr>
          <p:cNvSpPr>
            <a:spLocks noGrp="1"/>
          </p:cNvSpPr>
          <p:nvPr>
            <p:ph idx="1"/>
          </p:nvPr>
        </p:nvSpPr>
        <p:spPr>
          <a:xfrm>
            <a:off x="1141412" y="1345914"/>
            <a:ext cx="10047145" cy="5188449"/>
          </a:xfrm>
        </p:spPr>
        <p:txBody>
          <a:bodyPr>
            <a:noAutofit/>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Areas for Further Improvement in Terms of Business Product Sales</a:t>
            </a:r>
          </a:p>
          <a:p>
            <a:pPr marL="342900" indent="-342900">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Sales Performance Variability:</a:t>
            </a:r>
          </a:p>
          <a:p>
            <a:pPr lvl="1"/>
            <a:r>
              <a:rPr lang="en-US" sz="1400" dirty="0">
                <a:latin typeface="Calibri" panose="020F0502020204030204" pitchFamily="34" charset="0"/>
                <a:ea typeface="Calibri" panose="020F0502020204030204" pitchFamily="34" charset="0"/>
                <a:cs typeface="Calibri" panose="020F0502020204030204" pitchFamily="34" charset="0"/>
              </a:rPr>
              <a:t>There is a noticeable variability in sales performance among different sales representatives. </a:t>
            </a:r>
          </a:p>
          <a:p>
            <a:pPr lvl="1"/>
            <a:r>
              <a:rPr lang="en-US" sz="1400" dirty="0">
                <a:latin typeface="Calibri" panose="020F0502020204030204" pitchFamily="34" charset="0"/>
                <a:ea typeface="Calibri" panose="020F0502020204030204" pitchFamily="34" charset="0"/>
                <a:cs typeface="Calibri" panose="020F0502020204030204" pitchFamily="34" charset="0"/>
              </a:rPr>
              <a:t>For instance, Jacob tends to have more high-quantity sales than Ben. Analyzing and understanding the sales strategies used by Jacob could help improve overall sales performance.</a:t>
            </a:r>
          </a:p>
          <a:p>
            <a:pPr marL="342900" indent="-342900">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Shift Performance:</a:t>
            </a:r>
          </a:p>
          <a:p>
            <a:pPr lvl="1"/>
            <a:r>
              <a:rPr lang="en-US" sz="1400" dirty="0">
                <a:latin typeface="Calibri" panose="020F0502020204030204" pitchFamily="34" charset="0"/>
                <a:ea typeface="Calibri" panose="020F0502020204030204" pitchFamily="34" charset="0"/>
                <a:cs typeface="Calibri" panose="020F0502020204030204" pitchFamily="34" charset="0"/>
              </a:rPr>
              <a:t>Analyze the shift performance to understand which shifts contribute more to sales. </a:t>
            </a:r>
          </a:p>
          <a:p>
            <a:pPr lvl="1"/>
            <a:r>
              <a:rPr lang="en-US" sz="1400" dirty="0">
                <a:latin typeface="Calibri" panose="020F0502020204030204" pitchFamily="34" charset="0"/>
                <a:ea typeface="Calibri" panose="020F0502020204030204" pitchFamily="34" charset="0"/>
                <a:cs typeface="Calibri" panose="020F0502020204030204" pitchFamily="34" charset="0"/>
              </a:rPr>
              <a:t>For example, Jacob has significantly high sales during the day shift, suggesting a potential strategy or customer preference for those hours.</a:t>
            </a:r>
          </a:p>
          <a:p>
            <a:pPr marL="342900" indent="-342900">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Profit Margins:</a:t>
            </a:r>
          </a:p>
          <a:p>
            <a:pPr lvl="1"/>
            <a:r>
              <a:rPr lang="en-US" sz="1400" dirty="0">
                <a:latin typeface="Calibri" panose="020F0502020204030204" pitchFamily="34" charset="0"/>
                <a:ea typeface="Calibri" panose="020F0502020204030204" pitchFamily="34" charset="0"/>
                <a:cs typeface="Calibri" panose="020F0502020204030204" pitchFamily="34" charset="0"/>
              </a:rPr>
              <a:t>While sales are strong, the profit margins (difference between selling price and cost price) vary. </a:t>
            </a:r>
          </a:p>
          <a:p>
            <a:pPr lvl="1"/>
            <a:r>
              <a:rPr lang="en-US" sz="1400" dirty="0">
                <a:latin typeface="Calibri" panose="020F0502020204030204" pitchFamily="34" charset="0"/>
                <a:ea typeface="Calibri" panose="020F0502020204030204" pitchFamily="34" charset="0"/>
                <a:cs typeface="Calibri" panose="020F0502020204030204" pitchFamily="34" charset="0"/>
              </a:rPr>
              <a:t>Focus on products or sales tactics that yield higher profits, and consider adjusting pricing or sourcing strategies to improve margins.</a:t>
            </a:r>
          </a:p>
          <a:p>
            <a:pPr marL="342900" indent="-342900">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High-Volume Sales Days:</a:t>
            </a:r>
          </a:p>
          <a:p>
            <a:pPr lvl="1"/>
            <a:r>
              <a:rPr lang="en-US" sz="1400" dirty="0">
                <a:latin typeface="Calibri" panose="020F0502020204030204" pitchFamily="34" charset="0"/>
                <a:ea typeface="Calibri" panose="020F0502020204030204" pitchFamily="34" charset="0"/>
                <a:cs typeface="Calibri" panose="020F0502020204030204" pitchFamily="34" charset="0"/>
              </a:rPr>
              <a:t>Identify patterns or specific days that consistently show high sales volumes, and develop targeted marketing campaigns or promotions to boost sales on those days.</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8D8BBD52-ADC8-4E54-9BD5-7E38074CF43D}"/>
              </a:ext>
            </a:extLst>
          </p:cNvPr>
          <p:cNvCxnSpPr>
            <a:cxnSpLocks/>
          </p:cNvCxnSpPr>
          <p:nvPr/>
        </p:nvCxnSpPr>
        <p:spPr>
          <a:xfrm>
            <a:off x="1253447" y="955497"/>
            <a:ext cx="99351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648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FC4D-BBFB-4CDE-BE7D-9C030A52D4A9}"/>
              </a:ext>
            </a:extLst>
          </p:cNvPr>
          <p:cNvSpPr>
            <a:spLocks noGrp="1"/>
          </p:cNvSpPr>
          <p:nvPr>
            <p:ph type="title"/>
          </p:nvPr>
        </p:nvSpPr>
        <p:spPr>
          <a:xfrm>
            <a:off x="1141412" y="470894"/>
            <a:ext cx="10509482" cy="731180"/>
          </a:xfrm>
        </p:spPr>
        <p:txBody>
          <a:bodyPr>
            <a:normAutofit/>
          </a:bodyPr>
          <a:lstStyle/>
          <a:p>
            <a:pPr algn="l"/>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In which work shift does the sales representative mostly work?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8D5CBA-6F98-4EB4-927C-B0B5809A4225}"/>
              </a:ext>
            </a:extLst>
          </p:cNvPr>
          <p:cNvSpPr>
            <a:spLocks noGrp="1"/>
          </p:cNvSpPr>
          <p:nvPr>
            <p:ph idx="1"/>
          </p:nvPr>
        </p:nvSpPr>
        <p:spPr>
          <a:xfrm>
            <a:off x="1141412" y="1345914"/>
            <a:ext cx="10047145" cy="2939007"/>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Ben: </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Ben works both day and night shifts but seems to have higher performance during the day shift with several high sales quantities.</a:t>
            </a:r>
          </a:p>
          <a:p>
            <a:r>
              <a:rPr lang="en-US" sz="1800" dirty="0">
                <a:latin typeface="Calibri" panose="020F0502020204030204" pitchFamily="34" charset="0"/>
                <a:ea typeface="Calibri" panose="020F0502020204030204" pitchFamily="34" charset="0"/>
                <a:cs typeface="Calibri" panose="020F0502020204030204" pitchFamily="34" charset="0"/>
              </a:rPr>
              <a:t>Jacob: </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Jacob predominantly works day shifts and shows a trend of higher sales quantities during these shifts. His performance during the night shift is also commendable but slightly lower in comparison to day shifts.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8D8BBD52-ADC8-4E54-9BD5-7E38074CF43D}"/>
              </a:ext>
            </a:extLst>
          </p:cNvPr>
          <p:cNvCxnSpPr>
            <a:cxnSpLocks/>
          </p:cNvCxnSpPr>
          <p:nvPr/>
        </p:nvCxnSpPr>
        <p:spPr>
          <a:xfrm>
            <a:off x="1253447" y="955497"/>
            <a:ext cx="68485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046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FC4D-BBFB-4CDE-BE7D-9C030A52D4A9}"/>
              </a:ext>
            </a:extLst>
          </p:cNvPr>
          <p:cNvSpPr>
            <a:spLocks noGrp="1"/>
          </p:cNvSpPr>
          <p:nvPr>
            <p:ph type="title"/>
          </p:nvPr>
        </p:nvSpPr>
        <p:spPr>
          <a:xfrm>
            <a:off x="1141411" y="470894"/>
            <a:ext cx="10852115" cy="731180"/>
          </a:xfrm>
        </p:spPr>
        <p:txBody>
          <a:bodyPr>
            <a:noAutofit/>
          </a:bodyPr>
          <a:lstStyle/>
          <a:p>
            <a:pPr algn="l"/>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Is there any additional impact you find in business in terms of product sales trends? </a:t>
            </a:r>
          </a:p>
        </p:txBody>
      </p:sp>
      <p:sp>
        <p:nvSpPr>
          <p:cNvPr id="3" name="Content Placeholder 2">
            <a:extLst>
              <a:ext uri="{FF2B5EF4-FFF2-40B4-BE49-F238E27FC236}">
                <a16:creationId xmlns:a16="http://schemas.microsoft.com/office/drawing/2014/main" id="{D68D5CBA-6F98-4EB4-927C-B0B5809A4225}"/>
              </a:ext>
            </a:extLst>
          </p:cNvPr>
          <p:cNvSpPr>
            <a:spLocks noGrp="1"/>
          </p:cNvSpPr>
          <p:nvPr>
            <p:ph idx="1"/>
          </p:nvPr>
        </p:nvSpPr>
        <p:spPr>
          <a:xfrm>
            <a:off x="1141412" y="1345914"/>
            <a:ext cx="10047145" cy="5188449"/>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Weekday Sales Trends:</a:t>
            </a:r>
          </a:p>
          <a:p>
            <a:pPr lvl="1">
              <a:buFont typeface="Wingdings" panose="05000000000000000000" pitchFamily="2" charset="2"/>
              <a:buChar char="Ø"/>
            </a:pPr>
            <a:r>
              <a:rPr lang="en-US" sz="1400" dirty="0">
                <a:latin typeface="Calibri" panose="020F0502020204030204" pitchFamily="34" charset="0"/>
                <a:ea typeface="Calibri" panose="020F0502020204030204" pitchFamily="34" charset="0"/>
                <a:cs typeface="Calibri" panose="020F0502020204030204" pitchFamily="34" charset="0"/>
              </a:rPr>
              <a:t>Sales tend to peak on certain weekdays. For example, Fridays and Mondays often show high sales volumes. Understanding the reasons behind these trends (e.g., end-of-week shopping, beginning of the week necessities) could help tailor marketing strategies.</a:t>
            </a:r>
          </a:p>
          <a:p>
            <a:r>
              <a:rPr lang="en-US" sz="1800" dirty="0">
                <a:latin typeface="Calibri" panose="020F0502020204030204" pitchFamily="34" charset="0"/>
                <a:ea typeface="Calibri" panose="020F0502020204030204" pitchFamily="34" charset="0"/>
                <a:cs typeface="Calibri" panose="020F0502020204030204" pitchFamily="34" charset="0"/>
              </a:rPr>
              <a:t>High-Sales Products:</a:t>
            </a:r>
          </a:p>
          <a:p>
            <a:pPr lvl="1">
              <a:buFont typeface="Wingdings" panose="05000000000000000000" pitchFamily="2" charset="2"/>
              <a:buChar char="Ø"/>
            </a:pPr>
            <a:r>
              <a:rPr lang="en-US" sz="1400" dirty="0">
                <a:latin typeface="Calibri" panose="020F0502020204030204" pitchFamily="34" charset="0"/>
                <a:ea typeface="Calibri" panose="020F0502020204030204" pitchFamily="34" charset="0"/>
                <a:cs typeface="Calibri" panose="020F0502020204030204" pitchFamily="34" charset="0"/>
              </a:rPr>
              <a:t>Certain products show consistently high sales volumes. Identifying these products and ensuring they are well-stocked can prevent stockouts and lost sales opportunities.</a:t>
            </a:r>
          </a:p>
          <a:p>
            <a:r>
              <a:rPr lang="en-US" sz="1800" dirty="0">
                <a:latin typeface="Calibri" panose="020F0502020204030204" pitchFamily="34" charset="0"/>
                <a:ea typeface="Calibri" panose="020F0502020204030204" pitchFamily="34" charset="0"/>
                <a:cs typeface="Calibri" panose="020F0502020204030204" pitchFamily="34" charset="0"/>
              </a:rPr>
              <a:t>Shift-Based Sales Strategies:</a:t>
            </a:r>
          </a:p>
          <a:p>
            <a:pPr lvl="1">
              <a:buFont typeface="Wingdings" panose="05000000000000000000" pitchFamily="2" charset="2"/>
              <a:buChar char="Ø"/>
            </a:pPr>
            <a:r>
              <a:rPr lang="en-US" sz="1400" dirty="0">
                <a:latin typeface="Calibri" panose="020F0502020204030204" pitchFamily="34" charset="0"/>
                <a:ea typeface="Calibri" panose="020F0502020204030204" pitchFamily="34" charset="0"/>
                <a:cs typeface="Calibri" panose="020F0502020204030204" pitchFamily="34" charset="0"/>
              </a:rPr>
              <a:t>The sales performance varies between day and night shifts. Implementing shift-based sales strategies, such as special promotions or bonuses for night shift sales, could help balance sales performance across shifts.</a:t>
            </a:r>
          </a:p>
          <a:p>
            <a:r>
              <a:rPr lang="en-US" sz="1800" dirty="0">
                <a:latin typeface="Calibri" panose="020F0502020204030204" pitchFamily="34" charset="0"/>
                <a:ea typeface="Calibri" panose="020F0502020204030204" pitchFamily="34" charset="0"/>
                <a:cs typeface="Calibri" panose="020F0502020204030204" pitchFamily="34" charset="0"/>
              </a:rPr>
              <a:t>Training and Best Practices:</a:t>
            </a:r>
          </a:p>
          <a:p>
            <a:pPr lvl="1">
              <a:buFont typeface="Wingdings" panose="05000000000000000000" pitchFamily="2" charset="2"/>
              <a:buChar char="Ø"/>
            </a:pPr>
            <a:r>
              <a:rPr lang="en-US" sz="1400" dirty="0">
                <a:latin typeface="Calibri" panose="020F0502020204030204" pitchFamily="34" charset="0"/>
                <a:ea typeface="Calibri" panose="020F0502020204030204" pitchFamily="34" charset="0"/>
                <a:cs typeface="Calibri" panose="020F0502020204030204" pitchFamily="34" charset="0"/>
              </a:rPr>
              <a:t>Jacob's high performance indicates that he may have effective sales techniques that could be shared with other sales representatives. Organizing training sessions or creating best practice guidelines based on his methods could enhance overall sales team performance.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8D8BBD52-ADC8-4E54-9BD5-7E38074CF43D}"/>
              </a:ext>
            </a:extLst>
          </p:cNvPr>
          <p:cNvCxnSpPr>
            <a:cxnSpLocks/>
          </p:cNvCxnSpPr>
          <p:nvPr/>
        </p:nvCxnSpPr>
        <p:spPr>
          <a:xfrm>
            <a:off x="1253447" y="955497"/>
            <a:ext cx="90207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10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05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F0710853-53F0-4973-B5D6-FABD4AEFC173}"/>
              </a:ext>
            </a:extLst>
          </p:cNvPr>
          <p:cNvGraphicFramePr>
            <a:graphicFrameLocks noChangeAspect="1"/>
          </p:cNvGraphicFramePr>
          <p:nvPr>
            <p:extLst>
              <p:ext uri="{D42A27DB-BD31-4B8C-83A1-F6EECF244321}">
                <p14:modId xmlns:p14="http://schemas.microsoft.com/office/powerpoint/2010/main" val="675121578"/>
              </p:ext>
            </p:extLst>
          </p:nvPr>
        </p:nvGraphicFramePr>
        <p:xfrm>
          <a:off x="10592654" y="5866542"/>
          <a:ext cx="1315092" cy="786303"/>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933536" imgH="526962" progId="Package">
                  <p:embed/>
                </p:oleObj>
              </mc:Choice>
              <mc:Fallback>
                <p:oleObj name="Packager Shell Object" showAsIcon="1" r:id="rId3" imgW="933536" imgH="526962" progId="Package">
                  <p:embed/>
                  <p:pic>
                    <p:nvPicPr>
                      <p:cNvPr id="0" name=""/>
                      <p:cNvPicPr/>
                      <p:nvPr/>
                    </p:nvPicPr>
                    <p:blipFill>
                      <a:blip r:embed="rId4"/>
                      <a:stretch>
                        <a:fillRect/>
                      </a:stretch>
                    </p:blipFill>
                    <p:spPr>
                      <a:xfrm>
                        <a:off x="10592654" y="5866542"/>
                        <a:ext cx="1315092" cy="786303"/>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FED3720-EE3C-4AA6-9554-7F08014034A9}"/>
              </a:ext>
            </a:extLst>
          </p:cNvPr>
          <p:cNvSpPr>
            <a:spLocks noGrp="1"/>
          </p:cNvSpPr>
          <p:nvPr>
            <p:ph type="ctrTitle"/>
          </p:nvPr>
        </p:nvSpPr>
        <p:spPr>
          <a:xfrm>
            <a:off x="1121664" y="625856"/>
            <a:ext cx="9144000" cy="118465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TASK 1</a:t>
            </a:r>
          </a:p>
        </p:txBody>
      </p:sp>
      <p:sp>
        <p:nvSpPr>
          <p:cNvPr id="3" name="Title 1">
            <a:extLst>
              <a:ext uri="{FF2B5EF4-FFF2-40B4-BE49-F238E27FC236}">
                <a16:creationId xmlns:a16="http://schemas.microsoft.com/office/drawing/2014/main" id="{C8D3A256-720F-47B7-B92B-7C828337A03C}"/>
              </a:ext>
            </a:extLst>
          </p:cNvPr>
          <p:cNvSpPr txBox="1">
            <a:spLocks/>
          </p:cNvSpPr>
          <p:nvPr/>
        </p:nvSpPr>
        <p:spPr>
          <a:xfrm>
            <a:off x="1700782" y="1788159"/>
            <a:ext cx="9144001" cy="2034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data as per the given criteria: </a:t>
            </a:r>
          </a:p>
          <a:p>
            <a:pPr algn="l"/>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data, which includes the total count of account numbers against the country, in a tabular format.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Insert another table and represent the data on the country-wise Account holder's name.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Insert a slicer from the visualization section and add a country-wise filter.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data of India, Brazil, Greece, and France together. </a:t>
            </a:r>
          </a:p>
        </p:txBody>
      </p:sp>
    </p:spTree>
    <p:extLst>
      <p:ext uri="{BB962C8B-B14F-4D97-AF65-F5344CB8AC3E}">
        <p14:creationId xmlns:p14="http://schemas.microsoft.com/office/powerpoint/2010/main" val="251843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4F06A9-E363-46F1-84A6-31F790FEC375}"/>
              </a:ext>
            </a:extLst>
          </p:cNvPr>
          <p:cNvPicPr>
            <a:picLocks noChangeAspect="1"/>
          </p:cNvPicPr>
          <p:nvPr/>
        </p:nvPicPr>
        <p:blipFill>
          <a:blip r:embed="rId2"/>
          <a:stretch>
            <a:fillRect/>
          </a:stretch>
        </p:blipFill>
        <p:spPr>
          <a:xfrm>
            <a:off x="1892909" y="932791"/>
            <a:ext cx="8782551" cy="49924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246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2A4C8-26E4-4F66-851C-51B30B43344C}"/>
              </a:ext>
            </a:extLst>
          </p:cNvPr>
          <p:cNvPicPr>
            <a:picLocks noChangeAspect="1"/>
          </p:cNvPicPr>
          <p:nvPr/>
        </p:nvPicPr>
        <p:blipFill>
          <a:blip r:embed="rId2"/>
          <a:stretch>
            <a:fillRect/>
          </a:stretch>
        </p:blipFill>
        <p:spPr>
          <a:xfrm>
            <a:off x="1893198" y="943816"/>
            <a:ext cx="8783388" cy="50243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6830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720-EE3C-4AA6-9554-7F08014034A9}"/>
              </a:ext>
            </a:extLst>
          </p:cNvPr>
          <p:cNvSpPr>
            <a:spLocks noGrp="1"/>
          </p:cNvSpPr>
          <p:nvPr>
            <p:ph type="ctrTitle"/>
          </p:nvPr>
        </p:nvSpPr>
        <p:spPr>
          <a:xfrm>
            <a:off x="1121664" y="625856"/>
            <a:ext cx="9144000" cy="118465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TASK 2</a:t>
            </a:r>
          </a:p>
        </p:txBody>
      </p:sp>
      <p:sp>
        <p:nvSpPr>
          <p:cNvPr id="3" name="Title 1">
            <a:extLst>
              <a:ext uri="{FF2B5EF4-FFF2-40B4-BE49-F238E27FC236}">
                <a16:creationId xmlns:a16="http://schemas.microsoft.com/office/drawing/2014/main" id="{C8D3A256-720F-47B7-B92B-7C828337A03C}"/>
              </a:ext>
            </a:extLst>
          </p:cNvPr>
          <p:cNvSpPr txBox="1">
            <a:spLocks/>
          </p:cNvSpPr>
          <p:nvPr/>
        </p:nvSpPr>
        <p:spPr>
          <a:xfrm>
            <a:off x="1696148" y="1843023"/>
            <a:ext cx="8910892" cy="41920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data as per the given criteria:</a:t>
            </a:r>
          </a:p>
          <a:p>
            <a:pPr marL="342900" indent="-342900" algn="l">
              <a:buFont typeface="+mj-lt"/>
              <a:buAutoNum type="arabicPeriod"/>
            </a:pPr>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Country-wise industry and average profitability margin (in Percentage %)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Add a separate filter so that country-wise industry and profitability margins can be shown based on the selective countries (There is no bar on country selection). </a:t>
            </a:r>
          </a:p>
          <a:p>
            <a:pPr marL="342900" indent="-342900" algn="l">
              <a:buFont typeface="Arial" panose="020B0604020202020204" pitchFamily="34" charset="0"/>
              <a:buChar char="•"/>
            </a:pPr>
            <a:endParaRPr lang="en-IN"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Represent the following data using a pie chart: </a:t>
            </a:r>
          </a:p>
          <a:p>
            <a:pPr marL="342900" indent="-342900" algn="l">
              <a:buFont typeface="+mj-lt"/>
              <a:buAutoNum type="arabicPeriod"/>
            </a:pPr>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Industry-wise profitability percentage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 data should be visualized in single or multiple country-wise </a:t>
            </a:r>
          </a:p>
          <a:p>
            <a:pPr marL="342900" indent="-342900" algn="l">
              <a:buFont typeface="Arial" panose="020B0604020202020204" pitchFamily="34" charset="0"/>
              <a:buChar char="•"/>
            </a:pPr>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Present the data that shows industry-wise profitability trends by taking the Line &amp; stacked column chart from the visualization section. </a:t>
            </a:r>
          </a:p>
          <a:p>
            <a:pPr algn="l"/>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Present the data to show country-wise industry market values and industry-wise presence by taking the map chart. </a:t>
            </a:r>
          </a:p>
        </p:txBody>
      </p:sp>
      <p:graphicFrame>
        <p:nvGraphicFramePr>
          <p:cNvPr id="6" name="Object 5">
            <a:extLst>
              <a:ext uri="{FF2B5EF4-FFF2-40B4-BE49-F238E27FC236}">
                <a16:creationId xmlns:a16="http://schemas.microsoft.com/office/drawing/2014/main" id="{0632C6E7-8594-4C0D-B16C-B59A3DB869FC}"/>
              </a:ext>
            </a:extLst>
          </p:cNvPr>
          <p:cNvGraphicFramePr>
            <a:graphicFrameLocks noChangeAspect="1"/>
          </p:cNvGraphicFramePr>
          <p:nvPr>
            <p:extLst>
              <p:ext uri="{D42A27DB-BD31-4B8C-83A1-F6EECF244321}">
                <p14:modId xmlns:p14="http://schemas.microsoft.com/office/powerpoint/2010/main" val="2540423433"/>
              </p:ext>
            </p:extLst>
          </p:nvPr>
        </p:nvGraphicFramePr>
        <p:xfrm>
          <a:off x="10592654" y="5866542"/>
          <a:ext cx="1315092" cy="786303"/>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3" imgW="933536" imgH="526962" progId="Package">
                  <p:embed/>
                </p:oleObj>
              </mc:Choice>
              <mc:Fallback>
                <p:oleObj name="Packager Shell Object" showAsIcon="1" r:id="rId3" imgW="933536" imgH="526962" progId="Package">
                  <p:embed/>
                  <p:pic>
                    <p:nvPicPr>
                      <p:cNvPr id="4" name="Object 3">
                        <a:extLst>
                          <a:ext uri="{FF2B5EF4-FFF2-40B4-BE49-F238E27FC236}">
                            <a16:creationId xmlns:a16="http://schemas.microsoft.com/office/drawing/2014/main" id="{F0710853-53F0-4973-B5D6-FABD4AEFC173}"/>
                          </a:ext>
                        </a:extLst>
                      </p:cNvPr>
                      <p:cNvPicPr/>
                      <p:nvPr/>
                    </p:nvPicPr>
                    <p:blipFill>
                      <a:blip r:embed="rId4"/>
                      <a:stretch>
                        <a:fillRect/>
                      </a:stretch>
                    </p:blipFill>
                    <p:spPr>
                      <a:xfrm>
                        <a:off x="10592654" y="5866542"/>
                        <a:ext cx="1315092" cy="786303"/>
                      </a:xfrm>
                      <a:prstGeom prst="rect">
                        <a:avLst/>
                      </a:prstGeom>
                    </p:spPr>
                  </p:pic>
                </p:oleObj>
              </mc:Fallback>
            </mc:AlternateContent>
          </a:graphicData>
        </a:graphic>
      </p:graphicFrame>
    </p:spTree>
    <p:extLst>
      <p:ext uri="{BB962C8B-B14F-4D97-AF65-F5344CB8AC3E}">
        <p14:creationId xmlns:p14="http://schemas.microsoft.com/office/powerpoint/2010/main" val="335360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43B3D-8BA5-4291-AD06-AE9E88EE9F4E}"/>
              </a:ext>
            </a:extLst>
          </p:cNvPr>
          <p:cNvPicPr>
            <a:picLocks noChangeAspect="1"/>
          </p:cNvPicPr>
          <p:nvPr/>
        </p:nvPicPr>
        <p:blipFill>
          <a:blip r:embed="rId2"/>
          <a:stretch>
            <a:fillRect/>
          </a:stretch>
        </p:blipFill>
        <p:spPr>
          <a:xfrm>
            <a:off x="1894785" y="940988"/>
            <a:ext cx="8794680" cy="50219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5538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76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937-AFC2-4E66-B155-D593A346968E}"/>
              </a:ext>
            </a:extLst>
          </p:cNvPr>
          <p:cNvSpPr>
            <a:spLocks noGrp="1"/>
          </p:cNvSpPr>
          <p:nvPr>
            <p:ph type="title"/>
          </p:nvPr>
        </p:nvSpPr>
        <p:spPr>
          <a:xfrm>
            <a:off x="1139868" y="2048257"/>
            <a:ext cx="9906001" cy="1586392"/>
          </a:xfrm>
        </p:spPr>
        <p:txBody>
          <a:bodyPr>
            <a:noAutofit/>
          </a:bodyPr>
          <a:lstStyle/>
          <a:p>
            <a:r>
              <a:rPr lang="en-US" sz="5400" b="1"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Practice What You Learnt (Level 2) </a:t>
            </a:r>
            <a:endParaRPr lang="en-IN" sz="5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BCC30A1-D3F5-41E3-A877-B7392F3AC943}"/>
              </a:ext>
            </a:extLst>
          </p:cNvPr>
          <p:cNvSpPr>
            <a:spLocks noGrp="1"/>
          </p:cNvSpPr>
          <p:nvPr>
            <p:ph type="body" sz="half" idx="2"/>
          </p:nvPr>
        </p:nvSpPr>
        <p:spPr>
          <a:xfrm>
            <a:off x="1141364" y="5370489"/>
            <a:ext cx="9904505" cy="427809"/>
          </a:xfrm>
        </p:spPr>
        <p:txBody>
          <a:bodyPr/>
          <a:lstStyle/>
          <a:p>
            <a:pPr algn="r"/>
            <a:r>
              <a:rPr lang="en-IN" dirty="0"/>
              <a:t>- Rahul Soni</a:t>
            </a:r>
          </a:p>
        </p:txBody>
      </p:sp>
    </p:spTree>
    <p:extLst>
      <p:ext uri="{BB962C8B-B14F-4D97-AF65-F5344CB8AC3E}">
        <p14:creationId xmlns:p14="http://schemas.microsoft.com/office/powerpoint/2010/main" val="383388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6AAA515F-9A9E-4933-B247-24A99B836DFC}"/>
              </a:ext>
            </a:extLst>
          </p:cNvPr>
          <p:cNvGraphicFramePr>
            <a:graphicFrameLocks noChangeAspect="1"/>
          </p:cNvGraphicFramePr>
          <p:nvPr>
            <p:extLst>
              <p:ext uri="{D42A27DB-BD31-4B8C-83A1-F6EECF244321}">
                <p14:modId xmlns:p14="http://schemas.microsoft.com/office/powerpoint/2010/main" val="1280170593"/>
              </p:ext>
            </p:extLst>
          </p:nvPr>
        </p:nvGraphicFramePr>
        <p:xfrm>
          <a:off x="10664576" y="5881180"/>
          <a:ext cx="1220949" cy="771665"/>
        </p:xfrm>
        <a:graphic>
          <a:graphicData uri="http://schemas.openxmlformats.org/presentationml/2006/ole">
            <mc:AlternateContent xmlns:mc="http://schemas.openxmlformats.org/markup-compatibility/2006">
              <mc:Choice xmlns:v="urn:schemas-microsoft-com:vml" Requires="v">
                <p:oleObj spid="_x0000_s3076" name="Packager Shell Object" showAsIcon="1" r:id="rId3" imgW="933536" imgH="526962" progId="Package">
                  <p:embed/>
                </p:oleObj>
              </mc:Choice>
              <mc:Fallback>
                <p:oleObj name="Packager Shell Object" showAsIcon="1" r:id="rId3" imgW="933536" imgH="526962" progId="Package">
                  <p:embed/>
                  <p:pic>
                    <p:nvPicPr>
                      <p:cNvPr id="0" name=""/>
                      <p:cNvPicPr/>
                      <p:nvPr/>
                    </p:nvPicPr>
                    <p:blipFill>
                      <a:blip r:embed="rId4"/>
                      <a:stretch>
                        <a:fillRect/>
                      </a:stretch>
                    </p:blipFill>
                    <p:spPr>
                      <a:xfrm>
                        <a:off x="10664576" y="5881180"/>
                        <a:ext cx="1220949" cy="77166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FED3720-EE3C-4AA6-9554-7F08014034A9}"/>
              </a:ext>
            </a:extLst>
          </p:cNvPr>
          <p:cNvSpPr>
            <a:spLocks noGrp="1"/>
          </p:cNvSpPr>
          <p:nvPr>
            <p:ph type="ctrTitle"/>
          </p:nvPr>
        </p:nvSpPr>
        <p:spPr>
          <a:xfrm>
            <a:off x="1121664" y="625856"/>
            <a:ext cx="9144000" cy="118465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TASK 1</a:t>
            </a:r>
          </a:p>
        </p:txBody>
      </p:sp>
      <p:sp>
        <p:nvSpPr>
          <p:cNvPr id="3" name="Title 1">
            <a:extLst>
              <a:ext uri="{FF2B5EF4-FFF2-40B4-BE49-F238E27FC236}">
                <a16:creationId xmlns:a16="http://schemas.microsoft.com/office/drawing/2014/main" id="{C8D3A256-720F-47B7-B92B-7C828337A03C}"/>
              </a:ext>
            </a:extLst>
          </p:cNvPr>
          <p:cNvSpPr txBox="1">
            <a:spLocks/>
          </p:cNvSpPr>
          <p:nvPr/>
        </p:nvSpPr>
        <p:spPr>
          <a:xfrm>
            <a:off x="1719070" y="1952751"/>
            <a:ext cx="9144001" cy="21437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Present the data following the below criteria by </a:t>
            </a:r>
            <a:r>
              <a:rPr lang="en-US" sz="1800" b="1"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creating the relationships among three workbooks</a:t>
            </a: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a:t>
            </a:r>
          </a:p>
          <a:p>
            <a:pPr algn="l"/>
            <a:endPar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a. Region-wise number of customers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 Region-wise number of Male &amp; Female Customers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 Customer presence throughout the world (based on the region-wise customer base)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d. Region-wise customer’s bank balance </a:t>
            </a:r>
          </a:p>
          <a:p>
            <a:pPr marL="285750" indent="-285750" algn="l">
              <a:buFont typeface="Arial" panose="020B0604020202020204" pitchFamily="34" charset="0"/>
              <a:buChar char="•"/>
            </a:pPr>
            <a:r>
              <a:rPr lang="en-US"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e. Region-wise Monthly balance availability trend. </a:t>
            </a:r>
            <a:endParaRPr lang="en-IN" sz="18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4723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176</TotalTime>
  <Words>809</Words>
  <Application>Microsoft Office PowerPoint</Application>
  <PresentationFormat>Widescreen</PresentationFormat>
  <Paragraphs>71</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Tw Cen MT</vt:lpstr>
      <vt:lpstr>Wingdings</vt:lpstr>
      <vt:lpstr>Circuit</vt:lpstr>
      <vt:lpstr>Package</vt:lpstr>
      <vt:lpstr>Practice What You Learnt (Level 1) </vt:lpstr>
      <vt:lpstr>TASK 1</vt:lpstr>
      <vt:lpstr>PowerPoint Presentation</vt:lpstr>
      <vt:lpstr>PowerPoint Presentation</vt:lpstr>
      <vt:lpstr>TASK 2</vt:lpstr>
      <vt:lpstr>PowerPoint Presentation</vt:lpstr>
      <vt:lpstr>PowerPoint Presentation</vt:lpstr>
      <vt:lpstr>Practice What You Learnt (Level 2) </vt:lpstr>
      <vt:lpstr>TASK 1</vt:lpstr>
      <vt:lpstr>PowerPoint Presentation</vt:lpstr>
      <vt:lpstr>TASK 2</vt:lpstr>
      <vt:lpstr>PowerPoint Presentation</vt:lpstr>
      <vt:lpstr>What are the areas you find for further improvement in terms of business product sales? </vt:lpstr>
      <vt:lpstr>In which work shift does the sales representative mostly work? </vt:lpstr>
      <vt:lpstr>Is there any additional impact you find in business in terms of product sales trends?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Rahul Soni</dc:creator>
  <cp:lastModifiedBy>Rahul Soni</cp:lastModifiedBy>
  <cp:revision>15</cp:revision>
  <dcterms:created xsi:type="dcterms:W3CDTF">2024-07-30T11:30:09Z</dcterms:created>
  <dcterms:modified xsi:type="dcterms:W3CDTF">2024-07-31T08:38:25Z</dcterms:modified>
</cp:coreProperties>
</file>