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4"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28B5AF-9DE0-4022-8B28-24126694A530}"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59996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28B5AF-9DE0-4022-8B28-24126694A530}"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1680666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28B5AF-9DE0-4022-8B28-24126694A530}"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2929222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28B5AF-9DE0-4022-8B28-24126694A530}"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E5D83-ED4D-4DA4-B219-BEF66C9C3A9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422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28B5AF-9DE0-4022-8B28-24126694A530}"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445366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28B5AF-9DE0-4022-8B28-24126694A530}" type="datetimeFigureOut">
              <a:rPr lang="en-US" smtClean="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2953729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28B5AF-9DE0-4022-8B28-24126694A530}" type="datetimeFigureOut">
              <a:rPr lang="en-US" smtClean="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2084690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28B5AF-9DE0-4022-8B28-24126694A530}"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1424011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28B5AF-9DE0-4022-8B28-24126694A530}"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249469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28B5AF-9DE0-4022-8B28-24126694A530}"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237966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28B5AF-9DE0-4022-8B28-24126694A530}"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172197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28B5AF-9DE0-4022-8B28-24126694A530}"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26515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28B5AF-9DE0-4022-8B28-24126694A530}" type="datetimeFigureOut">
              <a:rPr lang="en-US" smtClean="0"/>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133672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28B5AF-9DE0-4022-8B28-24126694A530}" type="datetimeFigureOut">
              <a:rPr lang="en-US" smtClean="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479411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8B5AF-9DE0-4022-8B28-24126694A530}" type="datetimeFigureOut">
              <a:rPr lang="en-US" smtClean="0"/>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75612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28B5AF-9DE0-4022-8B28-24126694A530}"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223297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28B5AF-9DE0-4022-8B28-24126694A530}"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E5D83-ED4D-4DA4-B219-BEF66C9C3A96}" type="slidenum">
              <a:rPr lang="en-US" smtClean="0"/>
              <a:t>‹#›</a:t>
            </a:fld>
            <a:endParaRPr lang="en-US"/>
          </a:p>
        </p:txBody>
      </p:sp>
    </p:spTree>
    <p:extLst>
      <p:ext uri="{BB962C8B-B14F-4D97-AF65-F5344CB8AC3E}">
        <p14:creationId xmlns:p14="http://schemas.microsoft.com/office/powerpoint/2010/main" val="804506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A28B5AF-9DE0-4022-8B28-24126694A530}" type="datetimeFigureOut">
              <a:rPr lang="en-US" smtClean="0"/>
              <a:t>11/18/2023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9E5D83-ED4D-4DA4-B219-BEF66C9C3A96}" type="slidenum">
              <a:rPr lang="en-US" smtClean="0"/>
              <a:t>‹#›</a:t>
            </a:fld>
            <a:endParaRPr lang="en-US"/>
          </a:p>
        </p:txBody>
      </p:sp>
      <p:sp>
        <p:nvSpPr>
          <p:cNvPr id="7" name="TextBox 6">
            <a:extLst>
              <a:ext uri="{FF2B5EF4-FFF2-40B4-BE49-F238E27FC236}">
                <a16:creationId xmlns:a16="http://schemas.microsoft.com/office/drawing/2014/main" id="{6402F646-D682-99C5-1990-386418D8F5D2}"/>
              </a:ext>
            </a:extLst>
          </p:cNvPr>
          <p:cNvSpPr txBox="1"/>
          <p:nvPr userDrawn="1">
            <p:extLst>
              <p:ext uri="{1162E1C5-73C7-4A58-AE30-91384D911F3F}">
                <p184:classification xmlns:p184="http://schemas.microsoft.com/office/powerpoint/2018/4/main" val="ftr"/>
              </p:ext>
            </p:extLst>
          </p:nvPr>
        </p:nvSpPr>
        <p:spPr>
          <a:xfrm>
            <a:off x="5627688" y="6560820"/>
            <a:ext cx="957262" cy="106680"/>
          </a:xfrm>
          <a:prstGeom prst="rect">
            <a:avLst/>
          </a:prstGeom>
        </p:spPr>
        <p:txBody>
          <a:bodyPr horzOverflow="overflow" lIns="0" tIns="0" rIns="0" bIns="0">
            <a:spAutoFit/>
          </a:bodyPr>
          <a:lstStyle/>
          <a:p>
            <a:pPr algn="l"/>
            <a:r>
              <a:rPr lang="en-US" sz="700">
                <a:solidFill>
                  <a:srgbClr val="000000"/>
                </a:solidFill>
                <a:latin typeface="Calibri" panose="020F0502020204030204" pitchFamily="34" charset="0"/>
                <a:cs typeface="Calibri" panose="020F0502020204030204" pitchFamily="34" charset="0"/>
              </a:rPr>
              <a:t>Juniper Business Use Only</a:t>
            </a:r>
          </a:p>
        </p:txBody>
      </p:sp>
    </p:spTree>
    <p:extLst>
      <p:ext uri="{BB962C8B-B14F-4D97-AF65-F5344CB8AC3E}">
        <p14:creationId xmlns:p14="http://schemas.microsoft.com/office/powerpoint/2010/main" val="3516066765"/>
      </p:ext>
    </p:extLst>
  </p:cSld>
  <p:clrMap bg1="dk1" tx1="lt1" bg2="dk2" tx2="lt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 id="2147484107" r:id="rId13"/>
    <p:sldLayoutId id="2147484108" r:id="rId14"/>
    <p:sldLayoutId id="2147484109" r:id="rId15"/>
    <p:sldLayoutId id="2147484110" r:id="rId16"/>
    <p:sldLayoutId id="214748411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29BD-CE51-6630-941D-4406D748306E}"/>
              </a:ext>
            </a:extLst>
          </p:cNvPr>
          <p:cNvSpPr>
            <a:spLocks noGrp="1"/>
          </p:cNvSpPr>
          <p:nvPr>
            <p:ph type="ctrTitle"/>
          </p:nvPr>
        </p:nvSpPr>
        <p:spPr>
          <a:xfrm>
            <a:off x="1581795" y="2872805"/>
            <a:ext cx="8574622" cy="1112390"/>
          </a:xfrm>
        </p:spPr>
        <p:txBody>
          <a:bodyPr/>
          <a:lstStyle/>
          <a:p>
            <a:r>
              <a:rPr lang="en-US" dirty="0"/>
              <a:t>OSPF</a:t>
            </a:r>
          </a:p>
        </p:txBody>
      </p:sp>
      <p:sp>
        <p:nvSpPr>
          <p:cNvPr id="3" name="Subtitle 2">
            <a:extLst>
              <a:ext uri="{FF2B5EF4-FFF2-40B4-BE49-F238E27FC236}">
                <a16:creationId xmlns:a16="http://schemas.microsoft.com/office/drawing/2014/main" id="{6253A79D-84E6-4379-1BF9-3A6F4633DE6C}"/>
              </a:ext>
            </a:extLst>
          </p:cNvPr>
          <p:cNvSpPr>
            <a:spLocks noGrp="1"/>
          </p:cNvSpPr>
          <p:nvPr>
            <p:ph type="subTitle" idx="1"/>
          </p:nvPr>
        </p:nvSpPr>
        <p:spPr>
          <a:xfrm>
            <a:off x="1368375" y="4154302"/>
            <a:ext cx="9001462" cy="1655762"/>
          </a:xfrm>
        </p:spPr>
        <p:txBody>
          <a:bodyPr/>
          <a:lstStyle/>
          <a:p>
            <a:r>
              <a:rPr lang="en-US" b="1" dirty="0"/>
              <a:t>Open Shortest Path First</a:t>
            </a:r>
          </a:p>
        </p:txBody>
      </p:sp>
    </p:spTree>
    <p:extLst>
      <p:ext uri="{BB962C8B-B14F-4D97-AF65-F5344CB8AC3E}">
        <p14:creationId xmlns:p14="http://schemas.microsoft.com/office/powerpoint/2010/main" val="184837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AC02-12F4-7F21-47EF-EB8190C39EE7}"/>
              </a:ext>
            </a:extLst>
          </p:cNvPr>
          <p:cNvSpPr>
            <a:spLocks noGrp="1"/>
          </p:cNvSpPr>
          <p:nvPr>
            <p:ph type="title"/>
          </p:nvPr>
        </p:nvSpPr>
        <p:spPr>
          <a:xfrm>
            <a:off x="913795" y="403639"/>
            <a:ext cx="10353761" cy="1326321"/>
          </a:xfrm>
        </p:spPr>
        <p:txBody>
          <a:bodyPr/>
          <a:lstStyle/>
          <a:p>
            <a:r>
              <a:rPr lang="en-US" dirty="0"/>
              <a:t>OSPF Packets</a:t>
            </a:r>
          </a:p>
        </p:txBody>
      </p:sp>
      <p:sp>
        <p:nvSpPr>
          <p:cNvPr id="3" name="Content Placeholder 2">
            <a:extLst>
              <a:ext uri="{FF2B5EF4-FFF2-40B4-BE49-F238E27FC236}">
                <a16:creationId xmlns:a16="http://schemas.microsoft.com/office/drawing/2014/main" id="{C81B992A-76AA-133E-C1EA-FC7EA8551E12}"/>
              </a:ext>
            </a:extLst>
          </p:cNvPr>
          <p:cNvSpPr>
            <a:spLocks noGrp="1"/>
          </p:cNvSpPr>
          <p:nvPr>
            <p:ph idx="1"/>
          </p:nvPr>
        </p:nvSpPr>
        <p:spPr/>
        <p:txBody>
          <a:bodyPr/>
          <a:lstStyle/>
          <a:p>
            <a:r>
              <a:rPr lang="en-US" dirty="0"/>
              <a:t>There are five different types of packets in OSPF:</a:t>
            </a:r>
          </a:p>
          <a:p>
            <a:endParaRPr lang="en-US" dirty="0"/>
          </a:p>
          <a:p>
            <a:r>
              <a:rPr lang="en-US" dirty="0"/>
              <a:t>Hello</a:t>
            </a:r>
          </a:p>
          <a:p>
            <a:r>
              <a:rPr lang="en-US" dirty="0"/>
              <a:t>Database Description</a:t>
            </a:r>
          </a:p>
          <a:p>
            <a:r>
              <a:rPr lang="en-US" dirty="0"/>
              <a:t>Link state request</a:t>
            </a:r>
          </a:p>
          <a:p>
            <a:r>
              <a:rPr lang="en-US" dirty="0"/>
              <a:t>Link state update</a:t>
            </a:r>
          </a:p>
          <a:p>
            <a:r>
              <a:rPr lang="en-US" dirty="0"/>
              <a:t>Link state Acknowledgment</a:t>
            </a:r>
          </a:p>
        </p:txBody>
      </p:sp>
    </p:spTree>
    <p:extLst>
      <p:ext uri="{BB962C8B-B14F-4D97-AF65-F5344CB8AC3E}">
        <p14:creationId xmlns:p14="http://schemas.microsoft.com/office/powerpoint/2010/main" val="127809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A27ED-459B-0F8A-0037-4CF20352ECB5}"/>
              </a:ext>
            </a:extLst>
          </p:cNvPr>
          <p:cNvSpPr>
            <a:spLocks noGrp="1"/>
          </p:cNvSpPr>
          <p:nvPr>
            <p:ph idx="1"/>
          </p:nvPr>
        </p:nvSpPr>
        <p:spPr>
          <a:xfrm>
            <a:off x="138332" y="337625"/>
            <a:ext cx="11915336" cy="6400799"/>
          </a:xfrm>
        </p:spPr>
        <p:txBody>
          <a:bodyPr>
            <a:normAutofit fontScale="92500" lnSpcReduction="20000"/>
          </a:bodyPr>
          <a:lstStyle/>
          <a:p>
            <a:r>
              <a:rPr lang="en-US" b="1" dirty="0"/>
              <a:t>1. Hello packet: </a:t>
            </a:r>
            <a:r>
              <a:rPr lang="en-US" dirty="0"/>
              <a:t>The Hello packet is used to create a neighborhood relationship and check the neighbor's reachability. Therefore, the Hello packet is used when the connection between the routers need to be established.</a:t>
            </a:r>
          </a:p>
          <a:p>
            <a:endParaRPr lang="en-US" sz="1100" dirty="0"/>
          </a:p>
          <a:p>
            <a:r>
              <a:rPr lang="en-US" b="1" dirty="0"/>
              <a:t>2. Database Description: </a:t>
            </a:r>
            <a:r>
              <a:rPr lang="en-US" dirty="0"/>
              <a:t>After establishing a connection, if the neighbor router is communicating with the system first time, it sends the database information about the network topology to the system so that the system can update or modify accordingly.</a:t>
            </a:r>
          </a:p>
          <a:p>
            <a:endParaRPr lang="en-US" sz="1000" dirty="0"/>
          </a:p>
          <a:p>
            <a:r>
              <a:rPr lang="en-US" b="1" dirty="0"/>
              <a:t>3. Link state request:  </a:t>
            </a:r>
            <a:r>
              <a:rPr lang="en-US" dirty="0"/>
              <a:t>The link-state request is sent by the router to obtain the information of a specified route. Suppose there are two routers, i.e., router 1 and router 2, and router 1 wants to know the information about the router 2, so router 1 sends the link state request to the router 2. When router 2 receives the link state request, then it sends the link-state information to router 1.</a:t>
            </a:r>
          </a:p>
          <a:p>
            <a:endParaRPr lang="en-US" sz="1000" dirty="0"/>
          </a:p>
          <a:p>
            <a:r>
              <a:rPr lang="en-US" b="1" dirty="0"/>
              <a:t>4. Link state update:  </a:t>
            </a:r>
            <a:r>
              <a:rPr lang="en-US" dirty="0"/>
              <a:t>The link-state update is used by the router to advertise the state of its links. If any router wants to broadcast the state of its links, it uses the link-state update.</a:t>
            </a:r>
          </a:p>
          <a:p>
            <a:endParaRPr lang="en-US" sz="1000" dirty="0"/>
          </a:p>
          <a:p>
            <a:r>
              <a:rPr lang="en-US" b="1" dirty="0"/>
              <a:t>5. Link state acknowledgment: </a:t>
            </a:r>
            <a:r>
              <a:rPr lang="en-US" dirty="0"/>
              <a:t>The link-state acknowledgment makes the routing more reliable by forcing each router to send the acknowledgment on each link state update. For example, router A sends the link state update to the router B and router C, then in return, the router B and C sends the link- state acknowledgment to the router A, so that the router A gets to know that both the routers have received the link-state update.</a:t>
            </a:r>
          </a:p>
          <a:p>
            <a:endParaRPr lang="en-US" dirty="0"/>
          </a:p>
        </p:txBody>
      </p:sp>
    </p:spTree>
    <p:extLst>
      <p:ext uri="{BB962C8B-B14F-4D97-AF65-F5344CB8AC3E}">
        <p14:creationId xmlns:p14="http://schemas.microsoft.com/office/powerpoint/2010/main" val="310119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A21F-5237-1FBC-D2E7-5C8EC2B8EBCD}"/>
              </a:ext>
            </a:extLst>
          </p:cNvPr>
          <p:cNvSpPr>
            <a:spLocks noGrp="1"/>
          </p:cNvSpPr>
          <p:nvPr>
            <p:ph type="title"/>
          </p:nvPr>
        </p:nvSpPr>
        <p:spPr>
          <a:xfrm>
            <a:off x="913796" y="103164"/>
            <a:ext cx="10353761" cy="994116"/>
          </a:xfrm>
        </p:spPr>
        <p:txBody>
          <a:bodyPr/>
          <a:lstStyle/>
          <a:p>
            <a:r>
              <a:rPr lang="en-US" dirty="0"/>
              <a:t>OSPF States</a:t>
            </a:r>
          </a:p>
        </p:txBody>
      </p:sp>
      <p:sp>
        <p:nvSpPr>
          <p:cNvPr id="3" name="Content Placeholder 2">
            <a:extLst>
              <a:ext uri="{FF2B5EF4-FFF2-40B4-BE49-F238E27FC236}">
                <a16:creationId xmlns:a16="http://schemas.microsoft.com/office/drawing/2014/main" id="{E898B56F-C798-4662-6285-BED85F3A2125}"/>
              </a:ext>
            </a:extLst>
          </p:cNvPr>
          <p:cNvSpPr>
            <a:spLocks noGrp="1"/>
          </p:cNvSpPr>
          <p:nvPr>
            <p:ph idx="1"/>
          </p:nvPr>
        </p:nvSpPr>
        <p:spPr>
          <a:xfrm>
            <a:off x="393894" y="1097279"/>
            <a:ext cx="11591779" cy="5528603"/>
          </a:xfrm>
        </p:spPr>
        <p:txBody>
          <a:bodyPr>
            <a:normAutofit fontScale="92500" lnSpcReduction="10000"/>
          </a:bodyPr>
          <a:lstStyle/>
          <a:p>
            <a:r>
              <a:rPr lang="en-US" dirty="0"/>
              <a:t>The device running the OSPF protocol undergoes the following states:</a:t>
            </a:r>
          </a:p>
          <a:p>
            <a:r>
              <a:rPr lang="en-US" b="1" dirty="0"/>
              <a:t>Down: </a:t>
            </a:r>
            <a:r>
              <a:rPr lang="en-US" dirty="0"/>
              <a:t>If the device is in a down state, it has not received the HELLO packet. Here, down does not mean that the device is physically down; it means that the OSPF process has not been started yet.</a:t>
            </a:r>
          </a:p>
          <a:p>
            <a:r>
              <a:rPr lang="en-US" b="1" dirty="0"/>
              <a:t>Init: </a:t>
            </a:r>
            <a:r>
              <a:rPr lang="en-US" dirty="0"/>
              <a:t>If the device comes in an </a:t>
            </a:r>
            <a:r>
              <a:rPr lang="en-US" dirty="0" err="1"/>
              <a:t>init</a:t>
            </a:r>
            <a:r>
              <a:rPr lang="en-US" dirty="0"/>
              <a:t> state, it means that the device has received the HELLO packet from the other router.</a:t>
            </a:r>
          </a:p>
          <a:p>
            <a:r>
              <a:rPr lang="en-US" b="1" dirty="0"/>
              <a:t>2WAY: </a:t>
            </a:r>
            <a:r>
              <a:rPr lang="en-US" dirty="0"/>
              <a:t>If the device is in a 2WAY state, which means that both the routers have received the HELLO packet from the other router, and the connection gets established between the routers.</a:t>
            </a:r>
          </a:p>
          <a:p>
            <a:r>
              <a:rPr lang="en-US" b="1" dirty="0" err="1"/>
              <a:t>Exstart</a:t>
            </a:r>
            <a:r>
              <a:rPr lang="en-US" b="1" dirty="0"/>
              <a:t>: </a:t>
            </a:r>
            <a:r>
              <a:rPr lang="en-US" dirty="0"/>
              <a:t>Once the exchange between the routers get started, both the routers move to the </a:t>
            </a:r>
            <a:r>
              <a:rPr lang="en-US" dirty="0" err="1"/>
              <a:t>Exstart</a:t>
            </a:r>
            <a:r>
              <a:rPr lang="en-US" dirty="0"/>
              <a:t> state. In this state, master and slave are selected based on the router's id. The master controls the sequence of numbers, and starts the exchange process.</a:t>
            </a:r>
          </a:p>
          <a:p>
            <a:r>
              <a:rPr lang="en-US" b="1" dirty="0"/>
              <a:t>Exchange: </a:t>
            </a:r>
            <a:r>
              <a:rPr lang="en-US" dirty="0"/>
              <a:t>In the exchange state, both the routers send a list of LSAs to each other that contain a database description.</a:t>
            </a:r>
          </a:p>
          <a:p>
            <a:r>
              <a:rPr lang="en-US" b="1" dirty="0"/>
              <a:t>Loading: </a:t>
            </a:r>
            <a:r>
              <a:rPr lang="en-US" dirty="0"/>
              <a:t>On the loading state, the LSR, LSU, and LSA are exchanged.</a:t>
            </a:r>
          </a:p>
          <a:p>
            <a:r>
              <a:rPr lang="en-US" b="1" dirty="0"/>
              <a:t>Full: </a:t>
            </a:r>
            <a:r>
              <a:rPr lang="en-US" dirty="0"/>
              <a:t>Once the exchange of the LSAs is completed, the routers move to the full state.</a:t>
            </a:r>
          </a:p>
        </p:txBody>
      </p:sp>
    </p:spTree>
    <p:extLst>
      <p:ext uri="{BB962C8B-B14F-4D97-AF65-F5344CB8AC3E}">
        <p14:creationId xmlns:p14="http://schemas.microsoft.com/office/powerpoint/2010/main" val="403020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9C1F-010F-2928-9D09-1FB5DCB2C1F2}"/>
              </a:ext>
            </a:extLst>
          </p:cNvPr>
          <p:cNvSpPr>
            <a:spLocks noGrp="1"/>
          </p:cNvSpPr>
          <p:nvPr>
            <p:ph type="title"/>
          </p:nvPr>
        </p:nvSpPr>
        <p:spPr>
          <a:xfrm>
            <a:off x="759030" y="731520"/>
            <a:ext cx="10364451" cy="858129"/>
          </a:xfrm>
        </p:spPr>
        <p:txBody>
          <a:bodyPr>
            <a:normAutofit/>
          </a:bodyPr>
          <a:lstStyle/>
          <a:p>
            <a:r>
              <a:rPr lang="en-US" dirty="0"/>
              <a:t>What is OSPF ?</a:t>
            </a:r>
          </a:p>
        </p:txBody>
      </p:sp>
      <p:sp>
        <p:nvSpPr>
          <p:cNvPr id="3" name="Content Placeholder 2">
            <a:extLst>
              <a:ext uri="{FF2B5EF4-FFF2-40B4-BE49-F238E27FC236}">
                <a16:creationId xmlns:a16="http://schemas.microsoft.com/office/drawing/2014/main" id="{CD3152F5-B10C-5AD4-F36D-048FD6F4E4FE}"/>
              </a:ext>
            </a:extLst>
          </p:cNvPr>
          <p:cNvSpPr>
            <a:spLocks noGrp="1"/>
          </p:cNvSpPr>
          <p:nvPr>
            <p:ph idx="1"/>
          </p:nvPr>
        </p:nvSpPr>
        <p:spPr>
          <a:xfrm>
            <a:off x="759030" y="1871003"/>
            <a:ext cx="10364452" cy="3967090"/>
          </a:xfrm>
        </p:spPr>
        <p:txBody>
          <a:bodyPr>
            <a:normAutofit fontScale="92500" lnSpcReduction="20000"/>
          </a:bodyPr>
          <a:lstStyle/>
          <a:p>
            <a:r>
              <a:rPr lang="en-US" dirty="0"/>
              <a:t>The OSPF stands for Open Shortest Path First. It is a widely used and supported routing protocol</a:t>
            </a:r>
          </a:p>
          <a:p>
            <a:endParaRPr lang="en-US" dirty="0"/>
          </a:p>
          <a:p>
            <a:r>
              <a:rPr lang="en-US" dirty="0"/>
              <a:t>OSPF is an Interior Gateway Protocol used to distribute routing information within a single Autonomous System.</a:t>
            </a:r>
          </a:p>
          <a:p>
            <a:endParaRPr lang="en-US" dirty="0"/>
          </a:p>
          <a:p>
            <a:r>
              <a:rPr lang="en-US" dirty="0"/>
              <a:t>It is based on a link-state routing algorithm in which each router contains the information of every domain, and based on this information, it determines the shortest path. </a:t>
            </a:r>
          </a:p>
          <a:p>
            <a:endParaRPr lang="en-US" dirty="0"/>
          </a:p>
          <a:p>
            <a:r>
              <a:rPr lang="en-US" dirty="0"/>
              <a:t>OSPF protocol was developed due to a need in the internet community to introduce a high functionality non-proprietary Internal Gateway Protocol (IGP) for the TCP/IP protocol family.</a:t>
            </a:r>
          </a:p>
        </p:txBody>
      </p:sp>
    </p:spTree>
    <p:extLst>
      <p:ext uri="{BB962C8B-B14F-4D97-AF65-F5344CB8AC3E}">
        <p14:creationId xmlns:p14="http://schemas.microsoft.com/office/powerpoint/2010/main" val="286032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9C1F-010F-2928-9D09-1FB5DCB2C1F2}"/>
              </a:ext>
            </a:extLst>
          </p:cNvPr>
          <p:cNvSpPr>
            <a:spLocks noGrp="1"/>
          </p:cNvSpPr>
          <p:nvPr>
            <p:ph type="title"/>
          </p:nvPr>
        </p:nvSpPr>
        <p:spPr>
          <a:xfrm>
            <a:off x="759030" y="731520"/>
            <a:ext cx="10364451" cy="858129"/>
          </a:xfrm>
        </p:spPr>
        <p:txBody>
          <a:bodyPr>
            <a:normAutofit/>
          </a:bodyPr>
          <a:lstStyle/>
          <a:p>
            <a:r>
              <a:rPr lang="en-US" dirty="0"/>
              <a:t>What is OSPF ?</a:t>
            </a:r>
          </a:p>
        </p:txBody>
      </p:sp>
      <p:sp>
        <p:nvSpPr>
          <p:cNvPr id="3" name="Content Placeholder 2">
            <a:extLst>
              <a:ext uri="{FF2B5EF4-FFF2-40B4-BE49-F238E27FC236}">
                <a16:creationId xmlns:a16="http://schemas.microsoft.com/office/drawing/2014/main" id="{CD3152F5-B10C-5AD4-F36D-048FD6F4E4FE}"/>
              </a:ext>
            </a:extLst>
          </p:cNvPr>
          <p:cNvSpPr>
            <a:spLocks noGrp="1"/>
          </p:cNvSpPr>
          <p:nvPr>
            <p:ph idx="1"/>
          </p:nvPr>
        </p:nvSpPr>
        <p:spPr>
          <a:xfrm>
            <a:off x="759030" y="1871003"/>
            <a:ext cx="10364452" cy="3967090"/>
          </a:xfrm>
        </p:spPr>
        <p:txBody>
          <a:bodyPr>
            <a:normAutofit/>
          </a:bodyPr>
          <a:lstStyle/>
          <a:p>
            <a:r>
              <a:rPr lang="en-US" dirty="0"/>
              <a:t>The goal of routing is to learn routes. </a:t>
            </a:r>
          </a:p>
          <a:p>
            <a:r>
              <a:rPr lang="en-US" dirty="0"/>
              <a:t>The OSPF achieves by learning about every router and subnet within the entire network. </a:t>
            </a:r>
          </a:p>
          <a:p>
            <a:r>
              <a:rPr lang="en-US" dirty="0"/>
              <a:t>Every router contains the same information about the network. </a:t>
            </a:r>
          </a:p>
          <a:p>
            <a:r>
              <a:rPr lang="en-US" dirty="0"/>
              <a:t>The way the router learns this information by sending LSA (Link State Advertisements). </a:t>
            </a:r>
          </a:p>
          <a:p>
            <a:r>
              <a:rPr lang="en-US" dirty="0"/>
              <a:t>These LSAs contain information about every router, subnet, and other networking information. </a:t>
            </a:r>
          </a:p>
          <a:p>
            <a:r>
              <a:rPr lang="en-US" dirty="0"/>
              <a:t>Once the LSAs have been flooded, the OSPF stores the information in a link-state database known as LSDB. </a:t>
            </a:r>
          </a:p>
          <a:p>
            <a:r>
              <a:rPr lang="en-US" dirty="0"/>
              <a:t>The main goal is to have the same information about every router in an LSDBs.</a:t>
            </a:r>
          </a:p>
        </p:txBody>
      </p:sp>
    </p:spTree>
    <p:extLst>
      <p:ext uri="{BB962C8B-B14F-4D97-AF65-F5344CB8AC3E}">
        <p14:creationId xmlns:p14="http://schemas.microsoft.com/office/powerpoint/2010/main" val="281865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DD1E-1160-2496-121A-A3386BB9BBFE}"/>
              </a:ext>
            </a:extLst>
          </p:cNvPr>
          <p:cNvSpPr>
            <a:spLocks noGrp="1"/>
          </p:cNvSpPr>
          <p:nvPr>
            <p:ph type="title"/>
          </p:nvPr>
        </p:nvSpPr>
        <p:spPr>
          <a:xfrm>
            <a:off x="913795" y="609601"/>
            <a:ext cx="10353761" cy="1106658"/>
          </a:xfrm>
        </p:spPr>
        <p:txBody>
          <a:bodyPr/>
          <a:lstStyle/>
          <a:p>
            <a:r>
              <a:rPr lang="en-US" dirty="0"/>
              <a:t>What is Link-States ?</a:t>
            </a:r>
          </a:p>
        </p:txBody>
      </p:sp>
      <p:sp>
        <p:nvSpPr>
          <p:cNvPr id="3" name="Content Placeholder 2">
            <a:extLst>
              <a:ext uri="{FF2B5EF4-FFF2-40B4-BE49-F238E27FC236}">
                <a16:creationId xmlns:a16="http://schemas.microsoft.com/office/drawing/2014/main" id="{5DB3B280-64F3-C51D-C0CB-8CEAA0A59BFB}"/>
              </a:ext>
            </a:extLst>
          </p:cNvPr>
          <p:cNvSpPr>
            <a:spLocks noGrp="1"/>
          </p:cNvSpPr>
          <p:nvPr>
            <p:ph idx="1"/>
          </p:nvPr>
        </p:nvSpPr>
        <p:spPr/>
        <p:txBody>
          <a:bodyPr>
            <a:normAutofit/>
          </a:bodyPr>
          <a:lstStyle/>
          <a:p>
            <a:r>
              <a:rPr lang="en-US" dirty="0"/>
              <a:t>OSPF is a link-state protocol. Think of a link as an interface on the router. The state of the link is a description of that interface and of its relationship to its neighbor routers.</a:t>
            </a:r>
          </a:p>
          <a:p>
            <a:endParaRPr lang="en-US" dirty="0"/>
          </a:p>
          <a:p>
            <a:r>
              <a:rPr lang="en-US" dirty="0"/>
              <a:t>A description of the interface would include, for example, the IP address of the interface, the mask, the type of network it is connected to, the routers connected to that network and so on.</a:t>
            </a:r>
          </a:p>
          <a:p>
            <a:endParaRPr lang="en-US" dirty="0"/>
          </a:p>
          <a:p>
            <a:r>
              <a:rPr lang="en-US" dirty="0"/>
              <a:t>The collection of all these link-states would form a link-state database.</a:t>
            </a:r>
          </a:p>
        </p:txBody>
      </p:sp>
    </p:spTree>
    <p:extLst>
      <p:ext uri="{BB962C8B-B14F-4D97-AF65-F5344CB8AC3E}">
        <p14:creationId xmlns:p14="http://schemas.microsoft.com/office/powerpoint/2010/main" val="210587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304D-492F-3283-6A37-44ED6DC243DC}"/>
              </a:ext>
            </a:extLst>
          </p:cNvPr>
          <p:cNvSpPr>
            <a:spLocks noGrp="1"/>
          </p:cNvSpPr>
          <p:nvPr>
            <p:ph type="title"/>
          </p:nvPr>
        </p:nvSpPr>
        <p:spPr>
          <a:xfrm>
            <a:off x="913795" y="286043"/>
            <a:ext cx="10353761" cy="1326321"/>
          </a:xfrm>
        </p:spPr>
        <p:txBody>
          <a:bodyPr/>
          <a:lstStyle/>
          <a:p>
            <a:r>
              <a:rPr lang="en-US" dirty="0"/>
              <a:t>How does OSPF work?</a:t>
            </a:r>
          </a:p>
        </p:txBody>
      </p:sp>
      <p:sp>
        <p:nvSpPr>
          <p:cNvPr id="3" name="Content Placeholder 2">
            <a:extLst>
              <a:ext uri="{FF2B5EF4-FFF2-40B4-BE49-F238E27FC236}">
                <a16:creationId xmlns:a16="http://schemas.microsoft.com/office/drawing/2014/main" id="{A5A7577B-009B-1CE2-17FA-75CF1E4287B7}"/>
              </a:ext>
            </a:extLst>
          </p:cNvPr>
          <p:cNvSpPr>
            <a:spLocks noGrp="1"/>
          </p:cNvSpPr>
          <p:nvPr>
            <p:ph idx="1"/>
          </p:nvPr>
        </p:nvSpPr>
        <p:spPr>
          <a:xfrm>
            <a:off x="913795" y="1612363"/>
            <a:ext cx="10353762" cy="4577421"/>
          </a:xfrm>
        </p:spPr>
        <p:txBody>
          <a:bodyPr>
            <a:normAutofit/>
          </a:bodyPr>
          <a:lstStyle/>
          <a:p>
            <a:r>
              <a:rPr lang="en-US" dirty="0"/>
              <a:t>Step 1: The first step is to become OSPF neighbors. The two connecting routers running OSPF on the same link creates a neighbor relationship.</a:t>
            </a:r>
          </a:p>
          <a:p>
            <a:endParaRPr lang="en-US" dirty="0"/>
          </a:p>
          <a:p>
            <a:r>
              <a:rPr lang="en-US" dirty="0"/>
              <a:t>Step 2: The second step is to exchange database information. After becoming the neighbors, the two routers exchange the LSDB information with each other.</a:t>
            </a:r>
          </a:p>
          <a:p>
            <a:endParaRPr lang="en-US" dirty="0"/>
          </a:p>
          <a:p>
            <a:r>
              <a:rPr lang="en-US" dirty="0"/>
              <a:t>Step 3: The third step is to choose the best route. Once the LSDB information has been exchanged with each other, the router chooses the best route to be added to a routing table based on the calculation of SPF.</a:t>
            </a:r>
          </a:p>
          <a:p>
            <a:endParaRPr lang="en-US" dirty="0"/>
          </a:p>
          <a:p>
            <a:endParaRPr lang="en-US" dirty="0"/>
          </a:p>
        </p:txBody>
      </p:sp>
    </p:spTree>
    <p:extLst>
      <p:ext uri="{BB962C8B-B14F-4D97-AF65-F5344CB8AC3E}">
        <p14:creationId xmlns:p14="http://schemas.microsoft.com/office/powerpoint/2010/main" val="1775083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9FC2-1DCE-E0CB-B9C7-45DA93C42390}"/>
              </a:ext>
            </a:extLst>
          </p:cNvPr>
          <p:cNvSpPr>
            <a:spLocks noGrp="1"/>
          </p:cNvSpPr>
          <p:nvPr>
            <p:ph type="title"/>
          </p:nvPr>
        </p:nvSpPr>
        <p:spPr>
          <a:xfrm>
            <a:off x="-155350" y="-28134"/>
            <a:ext cx="11128150" cy="900332"/>
          </a:xfrm>
        </p:spPr>
        <p:txBody>
          <a:bodyPr>
            <a:normAutofit/>
          </a:bodyPr>
          <a:lstStyle/>
          <a:p>
            <a:r>
              <a:rPr lang="en-US" sz="3200" dirty="0"/>
              <a:t>How router forms OSPF neighborship ?</a:t>
            </a:r>
          </a:p>
        </p:txBody>
      </p:sp>
      <p:sp>
        <p:nvSpPr>
          <p:cNvPr id="3" name="Content Placeholder 2">
            <a:extLst>
              <a:ext uri="{FF2B5EF4-FFF2-40B4-BE49-F238E27FC236}">
                <a16:creationId xmlns:a16="http://schemas.microsoft.com/office/drawing/2014/main" id="{DD1B2B51-FBB7-C7BB-1A7C-EE6A1581FE38}"/>
              </a:ext>
            </a:extLst>
          </p:cNvPr>
          <p:cNvSpPr>
            <a:spLocks noGrp="1"/>
          </p:cNvSpPr>
          <p:nvPr>
            <p:ph idx="1"/>
          </p:nvPr>
        </p:nvSpPr>
        <p:spPr>
          <a:xfrm>
            <a:off x="332935" y="900333"/>
            <a:ext cx="11709010" cy="5795889"/>
          </a:xfrm>
        </p:spPr>
        <p:txBody>
          <a:bodyPr>
            <a:normAutofit fontScale="92500"/>
          </a:bodyPr>
          <a:lstStyle/>
          <a:p>
            <a:r>
              <a:rPr lang="en-US" dirty="0"/>
              <a:t>Router ID (RID): The router ID is a number that uniquely identifies each router on a network. The router ID is in the format of the IPv4 address. There are few ways to set the router ID, the first way is to set the router ID manually and the other way is to let the router decides itself.</a:t>
            </a:r>
          </a:p>
          <a:p>
            <a:r>
              <a:rPr lang="en-US" dirty="0"/>
              <a:t>The following is the logic that the router chooses to set the router ID:</a:t>
            </a:r>
          </a:p>
          <a:p>
            <a:r>
              <a:rPr lang="en-US" dirty="0"/>
              <a:t>Manually assigned: The router checks whether the router ID is manually set or not. If it manually set, then it is a router ID. If it is not manually set, then it will choose the highest 'up' status loopback interface IP address. If there are no loopback interfaces, then it will choose the highest 'up' status non-loopback interface IP address.</a:t>
            </a:r>
          </a:p>
          <a:p>
            <a:r>
              <a:rPr lang="en-US" dirty="0"/>
              <a:t>Two routers connected to each other through point to point or multiple routers are connected can communicate with each other through an OSPF protocol. The two routers are adjacent only when both the routers send the HELLO packet to each other. When both the routers receive the acknowledgment of the HELLO packet, then they come in a two-way state. As OSPF is a link state routing protocol, so it allows to create the neighbor relationship between the routers. The two routers can be neighbors only when they belong to the same subnet, share the same area id, subnet mask, timers, and authentication. The OSPF relationship is a relationship formed between the routers so that they can know each other. The two routers can be neighbors if </a:t>
            </a:r>
            <a:r>
              <a:rPr lang="en-US" dirty="0" err="1"/>
              <a:t>atleast</a:t>
            </a:r>
            <a:r>
              <a:rPr lang="en-US" dirty="0"/>
              <a:t> one of them is designated router or backup designated router in a network, or connected through a point-to-point link.</a:t>
            </a:r>
          </a:p>
          <a:p>
            <a:endParaRPr lang="en-US" dirty="0"/>
          </a:p>
        </p:txBody>
      </p:sp>
    </p:spTree>
    <p:extLst>
      <p:ext uri="{BB962C8B-B14F-4D97-AF65-F5344CB8AC3E}">
        <p14:creationId xmlns:p14="http://schemas.microsoft.com/office/powerpoint/2010/main" val="74561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1A26-1E06-A6C9-FD4B-391581E56025}"/>
              </a:ext>
            </a:extLst>
          </p:cNvPr>
          <p:cNvSpPr>
            <a:spLocks noGrp="1"/>
          </p:cNvSpPr>
          <p:nvPr>
            <p:ph type="title"/>
          </p:nvPr>
        </p:nvSpPr>
        <p:spPr>
          <a:xfrm>
            <a:off x="913796" y="0"/>
            <a:ext cx="10353761" cy="1326321"/>
          </a:xfrm>
        </p:spPr>
        <p:txBody>
          <a:bodyPr/>
          <a:lstStyle/>
          <a:p>
            <a:r>
              <a:rPr lang="en-US" dirty="0"/>
              <a:t>Types of links in OSPF</a:t>
            </a:r>
          </a:p>
        </p:txBody>
      </p:sp>
      <p:sp>
        <p:nvSpPr>
          <p:cNvPr id="3" name="Content Placeholder 2">
            <a:extLst>
              <a:ext uri="{FF2B5EF4-FFF2-40B4-BE49-F238E27FC236}">
                <a16:creationId xmlns:a16="http://schemas.microsoft.com/office/drawing/2014/main" id="{8C3179D2-E3EA-881D-D1D9-4C2F9AACDCAD}"/>
              </a:ext>
            </a:extLst>
          </p:cNvPr>
          <p:cNvSpPr>
            <a:spLocks noGrp="1"/>
          </p:cNvSpPr>
          <p:nvPr>
            <p:ph idx="1"/>
          </p:nvPr>
        </p:nvSpPr>
        <p:spPr>
          <a:xfrm>
            <a:off x="560695" y="1316211"/>
            <a:ext cx="11270234" cy="5128040"/>
          </a:xfrm>
        </p:spPr>
        <p:txBody>
          <a:bodyPr>
            <a:normAutofit fontScale="85000" lnSpcReduction="10000"/>
          </a:bodyPr>
          <a:lstStyle/>
          <a:p>
            <a:r>
              <a:rPr lang="en-US" dirty="0"/>
              <a:t>A link is basically a connection, so the connection between two routers is known as a link.</a:t>
            </a:r>
          </a:p>
          <a:p>
            <a:r>
              <a:rPr lang="en-US" dirty="0"/>
              <a:t>There are four types of links in OSPF:</a:t>
            </a:r>
          </a:p>
          <a:p>
            <a:r>
              <a:rPr lang="en-US" dirty="0"/>
              <a:t>Point-to-point link: The point-to-point link directly connects the two routers without any host or router in between.</a:t>
            </a:r>
          </a:p>
          <a:p>
            <a:r>
              <a:rPr lang="en-US" dirty="0"/>
              <a:t>Transient link: When several routers are attached in a network, they are known as a transient link.</a:t>
            </a:r>
          </a:p>
          <a:p>
            <a:r>
              <a:rPr lang="en-US" dirty="0"/>
              <a:t>The transient link has two different implementations:</a:t>
            </a:r>
          </a:p>
          <a:p>
            <a:r>
              <a:rPr lang="en-US" dirty="0"/>
              <a:t>Unrealistic topology: When all the routers are connected to each other, it is known as an unrealistic topology.</a:t>
            </a:r>
          </a:p>
          <a:p>
            <a:r>
              <a:rPr lang="en-US" dirty="0"/>
              <a:t>Realistic topology: When some designated router exists in a network then it is known as a realistic topology. Here designated router is a router to which all the routers are connected. All the packets sent by the routers will be passed through the designated router.</a:t>
            </a:r>
          </a:p>
          <a:p>
            <a:r>
              <a:rPr lang="en-US" dirty="0"/>
              <a:t>Stub link: It is a network that is connected to the single router. Data enters to the network through the single router and leaves the network through the same router.</a:t>
            </a:r>
          </a:p>
          <a:p>
            <a:r>
              <a:rPr lang="en-US" dirty="0"/>
              <a:t>Virtual link: If the link between the two routers is broken, the administration creates the virtual path between the routers, and that path could be a long one also.</a:t>
            </a:r>
          </a:p>
          <a:p>
            <a:endParaRPr lang="en-US" dirty="0"/>
          </a:p>
        </p:txBody>
      </p:sp>
    </p:spTree>
    <p:extLst>
      <p:ext uri="{BB962C8B-B14F-4D97-AF65-F5344CB8AC3E}">
        <p14:creationId xmlns:p14="http://schemas.microsoft.com/office/powerpoint/2010/main" val="165955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E617-7A1B-FEF5-0A07-F9982DE9CDA7}"/>
              </a:ext>
            </a:extLst>
          </p:cNvPr>
          <p:cNvSpPr>
            <a:spLocks noGrp="1"/>
          </p:cNvSpPr>
          <p:nvPr>
            <p:ph type="title"/>
          </p:nvPr>
        </p:nvSpPr>
        <p:spPr>
          <a:xfrm>
            <a:off x="919119" y="-23446"/>
            <a:ext cx="10353761" cy="1326321"/>
          </a:xfrm>
        </p:spPr>
        <p:txBody>
          <a:bodyPr/>
          <a:lstStyle/>
          <a:p>
            <a:r>
              <a:rPr lang="en-US" dirty="0"/>
              <a:t>OSPF Message Format</a:t>
            </a:r>
          </a:p>
        </p:txBody>
      </p:sp>
      <p:pic>
        <p:nvPicPr>
          <p:cNvPr id="5" name="Content Placeholder 4">
            <a:extLst>
              <a:ext uri="{FF2B5EF4-FFF2-40B4-BE49-F238E27FC236}">
                <a16:creationId xmlns:a16="http://schemas.microsoft.com/office/drawing/2014/main" id="{128EF175-A311-C2E4-824E-9BC1F09B2A6B}"/>
              </a:ext>
            </a:extLst>
          </p:cNvPr>
          <p:cNvPicPr>
            <a:picLocks noGrp="1" noChangeAspect="1"/>
          </p:cNvPicPr>
          <p:nvPr>
            <p:ph idx="1"/>
          </p:nvPr>
        </p:nvPicPr>
        <p:blipFill>
          <a:blip r:embed="rId2"/>
          <a:stretch>
            <a:fillRect/>
          </a:stretch>
        </p:blipFill>
        <p:spPr>
          <a:xfrm>
            <a:off x="1812386" y="1302875"/>
            <a:ext cx="8567225" cy="4751297"/>
          </a:xfrm>
        </p:spPr>
      </p:pic>
    </p:spTree>
    <p:extLst>
      <p:ext uri="{BB962C8B-B14F-4D97-AF65-F5344CB8AC3E}">
        <p14:creationId xmlns:p14="http://schemas.microsoft.com/office/powerpoint/2010/main" val="386333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D2225-2805-9C2F-1C85-655F99CDCA85}"/>
              </a:ext>
            </a:extLst>
          </p:cNvPr>
          <p:cNvSpPr>
            <a:spLocks noGrp="1"/>
          </p:cNvSpPr>
          <p:nvPr>
            <p:ph idx="1"/>
          </p:nvPr>
        </p:nvSpPr>
        <p:spPr>
          <a:xfrm>
            <a:off x="590843" y="464234"/>
            <a:ext cx="11071274" cy="6006904"/>
          </a:xfrm>
        </p:spPr>
        <p:txBody>
          <a:bodyPr>
            <a:normAutofit lnSpcReduction="10000"/>
          </a:bodyPr>
          <a:lstStyle/>
          <a:p>
            <a:r>
              <a:rPr lang="en-US" dirty="0"/>
              <a:t>The following are the fields in an OSPF message format:</a:t>
            </a:r>
          </a:p>
          <a:p>
            <a:endParaRPr lang="en-US" dirty="0"/>
          </a:p>
          <a:p>
            <a:r>
              <a:rPr lang="en-US" dirty="0"/>
              <a:t>Version: It is an 8-bit field that specifies the OSPF protocol version.</a:t>
            </a:r>
          </a:p>
          <a:p>
            <a:r>
              <a:rPr lang="en-US" dirty="0"/>
              <a:t>Type: It is an 8-bit field. It specifies the type of the OSPF packet.</a:t>
            </a:r>
          </a:p>
          <a:p>
            <a:r>
              <a:rPr lang="en-US" dirty="0"/>
              <a:t>Message: It is a 16-bit field that defines the total length of the message, including the header. Therefore, the total length is equal to the sum of the length of the message and header.</a:t>
            </a:r>
          </a:p>
          <a:p>
            <a:r>
              <a:rPr lang="en-US" dirty="0"/>
              <a:t>Source IP address: It defines the address from which the packets are sent. It is a sending routing IP address.</a:t>
            </a:r>
          </a:p>
          <a:p>
            <a:r>
              <a:rPr lang="en-US" dirty="0"/>
              <a:t>Area identification: It defines the area within which the routing takes place.</a:t>
            </a:r>
          </a:p>
          <a:p>
            <a:r>
              <a:rPr lang="en-US" dirty="0"/>
              <a:t>Checksum: It is used for error correction and error detection.</a:t>
            </a:r>
          </a:p>
          <a:p>
            <a:r>
              <a:rPr lang="en-US" dirty="0"/>
              <a:t>Authentication type: There are two types of authentication, i.e., 0 and 1. Here, 0 means for none that specifies no authentication is available and 1 means for </a:t>
            </a:r>
            <a:r>
              <a:rPr lang="en-US" dirty="0" err="1"/>
              <a:t>pwd</a:t>
            </a:r>
            <a:r>
              <a:rPr lang="en-US" dirty="0"/>
              <a:t> that specifies the password-based authentication.</a:t>
            </a:r>
          </a:p>
          <a:p>
            <a:r>
              <a:rPr lang="en-US" dirty="0"/>
              <a:t>Authentication: It is a 32-bit field that contains the actual value of the authentication data.</a:t>
            </a:r>
          </a:p>
          <a:p>
            <a:endParaRPr lang="en-US" dirty="0"/>
          </a:p>
          <a:p>
            <a:endParaRPr lang="en-US" dirty="0"/>
          </a:p>
        </p:txBody>
      </p:sp>
    </p:spTree>
    <p:extLst>
      <p:ext uri="{BB962C8B-B14F-4D97-AF65-F5344CB8AC3E}">
        <p14:creationId xmlns:p14="http://schemas.microsoft.com/office/powerpoint/2010/main" val="2764676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Damask</Template>
  <TotalTime>46</TotalTime>
  <Words>1672</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OSPF</vt:lpstr>
      <vt:lpstr>What is OSPF ?</vt:lpstr>
      <vt:lpstr>What is OSPF ?</vt:lpstr>
      <vt:lpstr>What is Link-States ?</vt:lpstr>
      <vt:lpstr>How does OSPF work?</vt:lpstr>
      <vt:lpstr>How router forms OSPF neighborship ?</vt:lpstr>
      <vt:lpstr>Types of links in OSPF</vt:lpstr>
      <vt:lpstr>OSPF Message Format</vt:lpstr>
      <vt:lpstr>PowerPoint Presentation</vt:lpstr>
      <vt:lpstr>OSPF Packets</vt:lpstr>
      <vt:lpstr>PowerPoint Presentation</vt:lpstr>
      <vt:lpstr>OSPF States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OSPF</dc:title>
  <dc:creator>Vaddimukkala Rahul</dc:creator>
  <cp:lastModifiedBy>Vaddimukkala Rahul</cp:lastModifiedBy>
  <cp:revision>15</cp:revision>
  <dcterms:created xsi:type="dcterms:W3CDTF">2023-11-18T03:14:55Z</dcterms:created>
  <dcterms:modified xsi:type="dcterms:W3CDTF">2023-11-18T04:03:12Z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633b888-ae0d-4341-a75f-06e04137d755_Enabled">
    <vt:lpwstr>true</vt:lpwstr>
  </property>
  <property fmtid="{D5CDD505-2E9C-101B-9397-08002B2CF9AE}" pid="3" name="MSIP_Label_0633b888-ae0d-4341-a75f-06e04137d755_SetDate">
    <vt:lpwstr>2023-11-18T03:16:25Z</vt:lpwstr>
  </property>
  <property fmtid="{D5CDD505-2E9C-101B-9397-08002B2CF9AE}" pid="4" name="MSIP_Label_0633b888-ae0d-4341-a75f-06e04137d755_Method">
    <vt:lpwstr>Standard</vt:lpwstr>
  </property>
  <property fmtid="{D5CDD505-2E9C-101B-9397-08002B2CF9AE}" pid="5" name="MSIP_Label_0633b888-ae0d-4341-a75f-06e04137d755_Name">
    <vt:lpwstr>0633b888-ae0d-4341-a75f-06e04137d755</vt:lpwstr>
  </property>
  <property fmtid="{D5CDD505-2E9C-101B-9397-08002B2CF9AE}" pid="6" name="MSIP_Label_0633b888-ae0d-4341-a75f-06e04137d755_SiteId">
    <vt:lpwstr>bea78b3c-4cdb-4130-854a-1d193232e5f4</vt:lpwstr>
  </property>
  <property fmtid="{D5CDD505-2E9C-101B-9397-08002B2CF9AE}" pid="7" name="MSIP_Label_0633b888-ae0d-4341-a75f-06e04137d755_ActionId">
    <vt:lpwstr>dfb428dc-77a4-4aaa-98db-d3f03fe72750</vt:lpwstr>
  </property>
  <property fmtid="{D5CDD505-2E9C-101B-9397-08002B2CF9AE}" pid="8" name="MSIP_Label_0633b888-ae0d-4341-a75f-06e04137d755_ContentBits">
    <vt:lpwstr>2</vt:lpwstr>
  </property>
  <property fmtid="{D5CDD505-2E9C-101B-9397-08002B2CF9AE}" pid="9" name="ClassificationContentMarkingFooterLocations">
    <vt:lpwstr>Droplet:8</vt:lpwstr>
  </property>
  <property fmtid="{D5CDD505-2E9C-101B-9397-08002B2CF9AE}" pid="10" name="ClassificationContentMarkingFooterText">
    <vt:lpwstr>Juniper Business Use Only</vt:lpwstr>
  </property>
</Properties>
</file>