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13.jpeg"/><Relationship Id="rId1" Type="http://schemas.openxmlformats.org/officeDocument/2006/relationships/slideLayout" Target="../slideLayouts/slideLayout.xml"/><Relationship Id="rLinkId0" Type="http://schemas.openxmlformats.org/officeDocument/2006/relationships/hyperlink" Target="http://www.computernetworkingnotes.com/" TargetMode="External"/></Relationships>
</file>

<file path=ppt/slides/_rels/slide10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2.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gateway-in-networking/" TargetMode="External"/><Relationship Id="rLinkId1" Type="http://schemas.openxmlformats.org/officeDocument/2006/relationships/hyperlink" Target="https://www.shiksha.com/online-courses/articles/virtual-private-network-vpn/" TargetMode="External"/></Relationships>
</file>

<file path=ppt/slides/_rels/slide10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7.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what-is-network-interface-card-and-its-type/" TargetMode="External"/></Relationships>
</file>

<file path=ppt/slides/_rels/slide10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9.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what-is-networking-st615-tg1289%23description" TargetMode="Externa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14.jpeg"/><Relationship Id="rId1" Type="http://schemas.openxmlformats.org/officeDocument/2006/relationships/slideLayout" Target="../slideLayouts/slideLayout.xml"/></Relationships>
</file>

<file path=ppt/slides/_rels/slide11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11.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tcp-vs-udp-whats-the-difference/" TargetMode="External"/></Relationships>
</file>

<file path=ppt/slides/_rels/slide11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13.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virtual-private-network-vpn-introduction/" TargetMode="External"/><Relationship Id="rLinkId1" Type="http://schemas.openxmlformats.org/officeDocument/2006/relationships/hyperlink" Target="https://www.geeksforgeeks.org/cloud-computing/" TargetMode="External"/><Relationship Id="rLinkId2" Type="http://schemas.openxmlformats.org/officeDocument/2006/relationships/hyperlink" Target="https://www.geeksforgeeks.org/application-layer-in-osi-model/" TargetMode="External"/><Relationship Id="rLinkId3" Type="http://schemas.openxmlformats.org/officeDocument/2006/relationships/hyperlink" Target="https://www.geeksforgeeks.org/presentation-layer-in-osi-model/" TargetMode="External"/><Relationship Id="rLinkId4" Type="http://schemas.openxmlformats.org/officeDocument/2006/relationships/hyperlink" Target="https://www.geeksforgeeks.org/session-layer-in-osi-model/" TargetMode="External"/><Relationship Id="rLinkId5" Type="http://schemas.openxmlformats.org/officeDocument/2006/relationships/hyperlink" Target="https://www.geeksforgeeks.org/network-layer-services-packetizing-routing-and-forwarding/" TargetMode="External"/><Relationship Id="rLinkId6" Type="http://schemas.openxmlformats.org/officeDocument/2006/relationships/hyperlink" Target="https://www.geeksforgeeks.org/data-link-layer/" TargetMode="External"/><Relationship Id="rLinkId7" Type="http://schemas.openxmlformats.org/officeDocument/2006/relationships/hyperlink" Target="https://www.geeksforgeeks.org/physical-layer-in-osi-model/" TargetMode="External"/></Relationships>
</file>

<file path=ppt/slides/_rels/slide11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15.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zone-based-firewall/" TargetMode="External"/><Relationship Id="rLinkId1" Type="http://schemas.openxmlformats.org/officeDocument/2006/relationships/hyperlink" Target="https://www.geeksforgeeks.org/the-cia-triad-in-cryptography/" TargetMode="External"/></Relationships>
</file>

<file path=ppt/slides/_rels/slide116.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virtual-private-network-vpn-introduction/" TargetMode="External"/><Relationship Id="rLinkId1" Type="http://schemas.openxmlformats.org/officeDocument/2006/relationships/hyperlink" Target="https://www.geeksforgeeks.org/encryption-its-algorithms-and-its-future/" TargetMode="External"/><Relationship Id="rLinkId2" Type="http://schemas.openxmlformats.org/officeDocument/2006/relationships/hyperlink" Target="https://www.geeksforgeeks.org/difference-between-symmetric-and-asymmetric-key-encryption/" TargetMode="External"/><Relationship Id="rLinkId3" Type="http://schemas.openxmlformats.org/officeDocument/2006/relationships/hyperlink" Target="https://www.geeksforgeeks.org/difference-between-symmetric-and-asymmetric-key-encryption/" TargetMode="External"/><Relationship Id="rLinkId4" Type="http://schemas.openxmlformats.org/officeDocument/2006/relationships/hyperlink" Target="https://www.geeksforgeeks.org/ip-security-ipsec/" TargetMode="External"/></Relationships>
</file>

<file path=ppt/slides/_rels/slide117.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intrusion-detection-system-ids/" TargetMode="External"/><Relationship Id="rLinkId1" Type="http://schemas.openxmlformats.org/officeDocument/2006/relationships/hyperlink" Target="https://www.geeksforgeeks.org/intrusion-detection-system-ids/" TargetMode="External"/></Relationships>
</file>

<file path=ppt/slides/_rels/slide118.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introduction-of-firewall-in-computer-network/" TargetMode="External"/><Relationship Id="rLinkId1" Type="http://schemas.openxmlformats.org/officeDocument/2006/relationships/hyperlink" Target="https://www.geeksforgeeks.org/types-of-hackers/" TargetMode="External"/><Relationship Id="rLinkId2" Type="http://schemas.openxmlformats.org/officeDocument/2006/relationships/hyperlink" Target="https://www.geeksforgeeks.org/tcp-3-way-handshake-process/" TargetMode="External"/><Relationship Id="rLinkId3" Type="http://schemas.openxmlformats.org/officeDocument/2006/relationships/hyperlink" Target="https://www.geeksforgeeks.org/types-of-dos-attacks/" TargetMode="External"/><Relationship Id="rLinkId4" Type="http://schemas.openxmlformats.org/officeDocument/2006/relationships/hyperlink" Target="https://www.geeksforgeeks.org/domain-name-system-dns-in-application-layer/" TargetMode="External"/><Relationship Id="rLinkId5" Type="http://schemas.openxmlformats.org/officeDocument/2006/relationships/hyperlink" Target="https://en.wikipedia.org/wiki/Authoritative_name_server" TargetMode="External"/></Relationships>
</file>

<file path=ppt/slides/_rels/slide119.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differences-between-tcp-and-udp/" TargetMode="External"/><Relationship Id="rLinkId1" Type="http://schemas.openxmlformats.org/officeDocument/2006/relationships/hyperlink" Target="https://www.geeksforgeeks.org/error-detection-code-checksum/" TargetMode="Externa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2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21.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multicasting-in-computer-network/" TargetMode="External"/><Relationship Id="rLinkId1" Type="http://schemas.openxmlformats.org/officeDocument/2006/relationships/hyperlink" Target="https://www.geeksforgeeks.org/bluetooth/" TargetMode="External"/><Relationship Id="rLinkId2" Type="http://schemas.openxmlformats.org/officeDocument/2006/relationships/hyperlink" Target="https://www.geeksforgeeks.org/what-is-wi-fiwireless-fidelity/" TargetMode="External"/></Relationships>
</file>

<file path=ppt/slides/_rels/slide122.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what-is-proxy-server/" TargetMode="External"/><Relationship Id="rLinkId1" Type="http://schemas.openxmlformats.org/officeDocument/2006/relationships/hyperlink" Target="https://www.geeksforgeeks.org/piggybacking-in-computer-networks/" TargetMode="External"/></Relationships>
</file>

<file path=ppt/slides/_rels/slide123.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orthogonal-frequency-division-multiplexing-ofdm/" TargetMode="External"/></Relationships>
</file>

<file path=ppt/slides/_rels/slide124.xml.rels>&#65279;<?xml version="1.0" encoding="UTF-8" standalone="yes"?>
<Relationships xmlns="http://schemas.openxmlformats.org/package/2006/relationships"><Relationship Id="rPictId0" Type="http://schemas.openxmlformats.org/officeDocument/2006/relationships/image" Target="../media/image48.jpeg"/><Relationship Id="rId1" Type="http://schemas.openxmlformats.org/officeDocument/2006/relationships/slideLayout" Target="../slideLayouts/slideLayout.xml"/></Relationships>
</file>

<file path=ppt/slides/_rels/slide125.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eeksforgeeks.org/pop-full-form/" TargetMode="External"/></Relationships>
</file>

<file path=ppt/slides/_rels/slide12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2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PictId0" Type="http://schemas.openxmlformats.org/officeDocument/2006/relationships/image" Target="../media/image15.jpeg"/><Relationship Id="rPictId1" Type="http://schemas.openxmlformats.org/officeDocument/2006/relationships/image" Target="../media/image16.jpeg"/><Relationship Id="rId1" Type="http://schemas.openxmlformats.org/officeDocument/2006/relationships/slideLayout" Target="../slideLayouts/slideLayout.xml"/><Relationship Id="rLinkId0" Type="http://schemas.openxmlformats.org/officeDocument/2006/relationships/hyperlink" Target="https://www.softwaretestinghelp.com/wp-content/qa/uploads/2017/03/bus-topology.jpg" TargetMode="External"/><Relationship Id="rLinkId1" Type="http://schemas.openxmlformats.org/officeDocument/2006/relationships/hyperlink" Target="https://www.softwaretestinghelp.com/wp-content/qa/uploads/2017/03/star-topology.jpg" TargetMode="External"/></Relationships>
</file>

<file path=ppt/slides/_rels/slide16.xml.rels>&#65279;<?xml version="1.0" encoding="UTF-8" standalone="yes"?>
<Relationships xmlns="http://schemas.openxmlformats.org/package/2006/relationships"><Relationship Id="rPictId0" Type="http://schemas.openxmlformats.org/officeDocument/2006/relationships/image" Target="../media/image17.jpeg"/><Relationship Id="rPictId1" Type="http://schemas.openxmlformats.org/officeDocument/2006/relationships/image" Target="../media/image18.jpeg"/><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PictId0" Type="http://schemas.openxmlformats.org/officeDocument/2006/relationships/image" Target="../media/image19.jpeg"/><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PictId0" Type="http://schemas.openxmlformats.org/officeDocument/2006/relationships/image" Target="../media/image20.jpeg"/><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PictId0" Type="http://schemas.openxmlformats.org/officeDocument/2006/relationships/image" Target="../media/image21.jpeg"/><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PictId0" Type="http://schemas.openxmlformats.org/officeDocument/2006/relationships/image" Target="../media/image22.jpeg"/><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PictId0" Type="http://schemas.openxmlformats.org/officeDocument/2006/relationships/image" Target="../media/image23.jpeg"/><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uru99.com/type-of-network-topology.html" TargetMode="External"/></Relationships>
</file>

<file path=ppt/slides/_rels/slide2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7.xml.rels>&#65279;<?xml version="1.0" encoding="UTF-8" standalone="yes"?>
<Relationships xmlns="http://schemas.openxmlformats.org/package/2006/relationships"><Relationship Id="rPictId0" Type="http://schemas.openxmlformats.org/officeDocument/2006/relationships/image" Target="../media/image24.jpeg"/><Relationship Id="rId1" Type="http://schemas.openxmlformats.org/officeDocument/2006/relationships/slideLayout" Target="../slideLayouts/slideLayout.xml"/></Relationships>
</file>

<file path=ppt/slides/_rels/slide2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s>
</file>

<file path=ppt/slides/_rels/slide3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2.xml.rels>&#65279;<?xml version="1.0" encoding="UTF-8" standalone="yes"?>
<Relationships xmlns="http://schemas.openxmlformats.org/package/2006/relationships"><Relationship Id="rPictId0" Type="http://schemas.openxmlformats.org/officeDocument/2006/relationships/image" Target="../media/image25.jpeg"/><Relationship Id="rId1" Type="http://schemas.openxmlformats.org/officeDocument/2006/relationships/slideLayout" Target="../slideLayouts/slideLayout.xml"/></Relationships>
</file>

<file path=ppt/slides/_rels/slide3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4.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uru99.com/tcp-ip-model.html" TargetMode="External"/></Relationships>
</file>

<file path=ppt/slides/_rels/slide3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7.xml.rels>&#65279;<?xml version="1.0" encoding="UTF-8" standalone="yes"?>
<Relationships xmlns="http://schemas.openxmlformats.org/package/2006/relationships"><Relationship Id="rPictId0" Type="http://schemas.openxmlformats.org/officeDocument/2006/relationships/image" Target="../media/image26.jpeg"/><Relationship Id="rId1" Type="http://schemas.openxmlformats.org/officeDocument/2006/relationships/slideLayout" Target="../slideLayouts/slideLayout.xml"/></Relationships>
</file>

<file path=ppt/slides/_rels/slide3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 Id="rLinkId0" Type="http://schemas.openxmlformats.org/officeDocument/2006/relationships/hyperlink" Target="https://www.comodo.com/" TargetMode="External"/></Relationships>
</file>

<file path=ppt/slides/_rels/slide4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3.xml.rels>&#65279;<?xml version="1.0" encoding="UTF-8" standalone="yes"?>
<Relationships xmlns="http://schemas.openxmlformats.org/package/2006/relationships"><Relationship Id="rPictId0" Type="http://schemas.openxmlformats.org/officeDocument/2006/relationships/image" Target="../media/image27.jpeg"/><Relationship Id="rId1" Type="http://schemas.openxmlformats.org/officeDocument/2006/relationships/slideLayout" Target="../slideLayouts/slideLayout.xml"/></Relationships>
</file>

<file path=ppt/slides/_rels/slide44.xml.rels>&#65279;<?xml version="1.0" encoding="UTF-8" standalone="yes"?>
<Relationships xmlns="http://schemas.openxmlformats.org/package/2006/relationships"><Relationship Id="rPictId0" Type="http://schemas.openxmlformats.org/officeDocument/2006/relationships/image" Target="../media/image28.jpeg"/><Relationship Id="rId1" Type="http://schemas.openxmlformats.org/officeDocument/2006/relationships/slideLayout" Target="../slideLayouts/slideLayout.xml"/></Relationships>
</file>

<file path=ppt/slides/_rels/slide4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7.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uru99.com/tcp-vs-udp-understanding-the-difference.html" TargetMode="External"/></Relationships>
</file>

<file path=ppt/slides/_rels/slide4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4.jpeg"/><Relationship Id="rId1" Type="http://schemas.openxmlformats.org/officeDocument/2006/relationships/slideLayout" Target="../slideLayouts/slideLayout.xml"/><Relationship Id="rLinkId0" Type="http://schemas.openxmlformats.org/officeDocument/2006/relationships/hyperlink" Target="https://www.softwaretestinghelp.com/" TargetMode="External"/><Relationship Id="rLinkId1" Type="http://schemas.openxmlformats.org/officeDocument/2006/relationships/hyperlink" Target="https://www.softwaretestinghelp.com/wp-content/qa/uploads/2018/01/DNS.jpg" TargetMode="External"/><Relationship Id="rLinkId2" Type="http://schemas.openxmlformats.org/officeDocument/2006/relationships/hyperlink" Target="https://www.ctrlswitches.com/" TargetMode="External"/></Relationships>
</file>

<file path=ppt/slides/_rels/slide50.xml.rels>&#65279;<?xml version="1.0" encoding="UTF-8" standalone="yes"?>
<Relationships xmlns="http://schemas.openxmlformats.org/package/2006/relationships"><Relationship Id="rPictId0" Type="http://schemas.openxmlformats.org/officeDocument/2006/relationships/image" Target="../media/image29.jpeg"/><Relationship Id="rId1" Type="http://schemas.openxmlformats.org/officeDocument/2006/relationships/slideLayout" Target="../slideLayouts/slideLayout.xml"/></Relationships>
</file>

<file path=ppt/slides/_rels/slide51.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uru99.com/hamming-code-error-correction-example.html" TargetMode="External"/></Relationships>
</file>

<file path=ppt/slides/_rels/slide5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3.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guru99.com/difference-between-mac-address-and-ip-address.html" TargetMode="External"/></Relationships>
</file>

<file path=ppt/slides/_rels/slide54.xml.rels>&#65279;<?xml version="1.0" encoding="UTF-8" standalone="yes"?>
<Relationships xmlns="http://schemas.openxmlformats.org/package/2006/relationships"><Relationship Id="rPictId0" Type="http://schemas.openxmlformats.org/officeDocument/2006/relationships/image" Target="../media/image30.jpeg"/><Relationship Id="rId1" Type="http://schemas.openxmlformats.org/officeDocument/2006/relationships/slideLayout" Target="../slideLayouts/slideLayout.xml"/></Relationships>
</file>

<file path=ppt/slides/_rels/slide55.xml.rels>&#65279;<?xml version="1.0" encoding="UTF-8" standalone="yes"?>
<Relationships xmlns="http://schemas.openxmlformats.org/package/2006/relationships"><Relationship Id="rPictId0" Type="http://schemas.openxmlformats.org/officeDocument/2006/relationships/image" Target="../media/image31.jpeg"/><Relationship Id="rId1" Type="http://schemas.openxmlformats.org/officeDocument/2006/relationships/slideLayout" Target="../slideLayouts/slideLayout.xml"/><Relationship Id="rLinkId0" Type="http://schemas.openxmlformats.org/officeDocument/2006/relationships/hyperlink" Target="https://www.guru99.com/analog-vs-digital.html" TargetMode="External"/></Relationships>
</file>

<file path=ppt/slides/_rels/slide56.xml.rels>&#65279;<?xml version="1.0" encoding="UTF-8" standalone="yes"?>
<Relationships xmlns="http://schemas.openxmlformats.org/package/2006/relationships"><Relationship Id="rPictId0" Type="http://schemas.openxmlformats.org/officeDocument/2006/relationships/image" Target="../media/image32.jpeg"/><Relationship Id="rId1" Type="http://schemas.openxmlformats.org/officeDocument/2006/relationships/slideLayout" Target="../slideLayouts/slideLayout.xml"/><Relationship Id="rLinkId0" Type="http://schemas.openxmlformats.org/officeDocument/2006/relationships/hyperlink" Target="https://www.guru99.com/types-of-computer-network.html" TargetMode="External"/><Relationship Id="rLinkId1" Type="http://schemas.openxmlformats.org/officeDocument/2006/relationships/hyperlink" Target="https://www.guru99.com/types-of-computer-network.html" TargetMode="External"/></Relationships>
</file>

<file path=ppt/slides/_rels/slide57.xml.rels>&#65279;<?xml version="1.0" encoding="UTF-8" standalone="yes"?>
<Relationships xmlns="http://schemas.openxmlformats.org/package/2006/relationships"><Relationship Id="rPictId0" Type="http://schemas.openxmlformats.org/officeDocument/2006/relationships/image" Target="../media/image33.jpeg"/><Relationship Id="rId1" Type="http://schemas.openxmlformats.org/officeDocument/2006/relationships/slideLayout" Target="../slideLayouts/slideLayout.xml"/></Relationships>
</file>

<file path=ppt/slides/_rels/slide58.xml.rels>&#65279;<?xml version="1.0" encoding="UTF-8" standalone="yes"?>
<Relationships xmlns="http://schemas.openxmlformats.org/package/2006/relationships"><Relationship Id="rPictId0" Type="http://schemas.openxmlformats.org/officeDocument/2006/relationships/image" Target="../media/image34.jpeg"/><Relationship Id="rId1" Type="http://schemas.openxmlformats.org/officeDocument/2006/relationships/slideLayout" Target="../slideLayouts/slideLayout.xml"/></Relationships>
</file>

<file path=ppt/slides/_rels/slide59.xml.rels>&#65279;<?xml version="1.0" encoding="UTF-8" standalone="yes"?>
<Relationships xmlns="http://schemas.openxmlformats.org/package/2006/relationships"><Relationship Id="rPictId0" Type="http://schemas.openxmlformats.org/officeDocument/2006/relationships/image" Target="../media/image35.jpeg"/><Relationship Id="rPictId1" Type="http://schemas.openxmlformats.org/officeDocument/2006/relationships/image" Target="../media/image36.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5.jpeg"/><Relationship Id="rId1" Type="http://schemas.openxmlformats.org/officeDocument/2006/relationships/slideLayout" Target="../slideLayouts/slideLayout.xml"/><Relationship Id="rLinkId0" Type="http://schemas.openxmlformats.org/officeDocument/2006/relationships/hyperlink" Target="https://www.softwaretestinghelp.com/wp-content/qa/uploads/2017/08/proxy-server-e1504182916814.jpg" TargetMode="External"/></Relationships>
</file>

<file path=ppt/slides/_rels/slide60.xml.rels>&#65279;<?xml version="1.0" encoding="UTF-8" standalone="yes"?>
<Relationships xmlns="http://schemas.openxmlformats.org/package/2006/relationships"><Relationship Id="rPictId0" Type="http://schemas.openxmlformats.org/officeDocument/2006/relationships/image" Target="../media/image37.jpeg"/><Relationship Id="rId1" Type="http://schemas.openxmlformats.org/officeDocument/2006/relationships/slideLayout" Target="../slideLayouts/slideLayout.xml"/></Relationships>
</file>

<file path=ppt/slides/_rels/slide61.xml.rels>&#65279;<?xml version="1.0" encoding="UTF-8" standalone="yes"?>
<Relationships xmlns="http://schemas.openxmlformats.org/package/2006/relationships"><Relationship Id="rPictId0" Type="http://schemas.openxmlformats.org/officeDocument/2006/relationships/image" Target="../media/image38.jpeg"/><Relationship Id="rId1" Type="http://schemas.openxmlformats.org/officeDocument/2006/relationships/slideLayout" Target="../slideLayouts/slideLayout.xml"/></Relationships>
</file>

<file path=ppt/slides/_rels/slide6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4.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javatpoint.com/" TargetMode="External"/></Relationships>
</file>

<file path=ppt/slides/_rels/slide6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0.xml.rels>&#65279;<?xml version="1.0" encoding="UTF-8" standalone="yes"?>
<Relationships xmlns="http://schemas.openxmlformats.org/package/2006/relationships"><Relationship Id="rPictId0" Type="http://schemas.openxmlformats.org/officeDocument/2006/relationships/image" Target="../media/image39.jpeg"/><Relationship Id="rId1" Type="http://schemas.openxmlformats.org/officeDocument/2006/relationships/slideLayout" Target="../slideLayouts/slideLayout.xml"/></Relationships>
</file>

<file path=ppt/slides/_rels/slide71.xml.rels>&#65279;<?xml version="1.0" encoding="UTF-8" standalone="yes"?>
<Relationships xmlns="http://schemas.openxmlformats.org/package/2006/relationships"><Relationship Id="rPictId0" Type="http://schemas.openxmlformats.org/officeDocument/2006/relationships/image" Target="../media/image40.jpeg"/><Relationship Id="rId1" Type="http://schemas.openxmlformats.org/officeDocument/2006/relationships/slideLayout" Target="../slideLayouts/slideLayout.xml"/></Relationships>
</file>

<file path=ppt/slides/_rels/slide7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7.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networking-interview-questions-answers/%23freshers" TargetMode="External"/><Relationship Id="rLinkId1" Type="http://schemas.openxmlformats.org/officeDocument/2006/relationships/hyperlink" Target="https://www.shiksha.com/online-courses/articles/networking-interview-questions-answers/%23experienced" TargetMode="External"/><Relationship Id="rLinkId2" Type="http://schemas.openxmlformats.org/officeDocument/2006/relationships/hyperlink" Target="https://www.shiksha.com/online-courses/technology-courses-certification-training-ct139" TargetMode="External"/><Relationship Id="rLinkId3" Type="http://schemas.openxmlformats.org/officeDocument/2006/relationships/hyperlink" Target="https://www.shiksha.com/online-courses/networking-and-hardware-courses-certification-training-st615" TargetMode="External"/><Relationship Id="rLinkId4" Type="http://schemas.openxmlformats.org/officeDocument/2006/relationships/hyperlink" Target="https://www.shiksha.com/online-courses/cisco-certifications-courses-certification-training-st615-tg1305" TargetMode="External"/><Relationship Id="rLinkId5" Type="http://schemas.openxmlformats.org/officeDocument/2006/relationships/hyperlink" Target="https://www.shiksha.com/online-courses/networking-certifications-courses-certification-training-st615-tg1283" TargetMode="External"/><Relationship Id="rLinkId6" Type="http://schemas.openxmlformats.org/officeDocument/2006/relationships/hyperlink" Target="https://www.shiksha.com/online-courses/articles/lan-local-area-network/" TargetMode="External"/></Relationships>
</file>

<file path=ppt/slides/_rels/slide78.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wireless-networking/" TargetMode="External"/><Relationship Id="rLinkId1" Type="http://schemas.openxmlformats.org/officeDocument/2006/relationships/hyperlink" Target="https://www.shiksha.com/online-courses/articles/metropolitan-area-network-man-advantages-and-disadvantages/" TargetMode="External"/><Relationship Id="rLinkId2" Type="http://schemas.openxmlformats.org/officeDocument/2006/relationships/hyperlink" Target="https://www.shiksha.com/online-courses/articles/wan-and-its-functions/" TargetMode="External"/><Relationship Id="rLinkId3" Type="http://schemas.openxmlformats.org/officeDocument/2006/relationships/hyperlink" Target="https://www.shiksha.com/online-courses/articles/difference-between-lan-and-wan/" TargetMode="External"/><Relationship Id="rLinkId4" Type="http://schemas.openxmlformats.org/officeDocument/2006/relationships/hyperlink" Target="https://www.shiksha.com/online-courses/articles/difference-between-lan-and-wan/" TargetMode="External"/><Relationship Id="rLinkId5" Type="http://schemas.openxmlformats.org/officeDocument/2006/relationships/hyperlink" Target="https://www.shiksha.com/online-courses/articles/difference-between-lan-and-wan/" TargetMode="External"/><Relationship Id="rLinkId6" Type="http://schemas.openxmlformats.org/officeDocument/2006/relationships/hyperlink" Target="https://www.shiksha.com/online-courses/articles/types-of-computer-networks/" TargetMode="External"/></Relationships>
</file>

<file path=ppt/slides/_rels/slide79.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types-of-computer-networks/" TargetMode="External"/><Relationship Id="rLinkId1" Type="http://schemas.openxmlformats.org/officeDocument/2006/relationships/hyperlink" Target="https://www.shiksha.com/online-courses/articles/types-of-computer-networks/" TargetMode="External"/><Relationship Id="rLinkId2" Type="http://schemas.openxmlformats.org/officeDocument/2006/relationships/hyperlink" Target="https://www.shiksha.com/online-courses/what-is-networking-and-hardware-st615" TargetMode="External"/></Relationships>
</file>

<file path=ppt/slides/_rels/slide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0.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ip-address-and-its-types/" TargetMode="External"/><Relationship Id="rLinkId1" Type="http://schemas.openxmlformats.org/officeDocument/2006/relationships/hyperlink" Target="https://www.shiksha.com/online-courses/what-is-network-security-st603-tg413" TargetMode="External"/></Relationships>
</file>

<file path=ppt/slides/_rels/slide81.xml.rels>&#65279;<?xml version="1.0" encoding="UTF-8" standalone="yes"?>
<Relationships xmlns="http://schemas.openxmlformats.org/package/2006/relationships"><Relationship Id="rPictId0" Type="http://schemas.openxmlformats.org/officeDocument/2006/relationships/image" Target="../media/image41.jpeg"/><Relationship Id="rId1" Type="http://schemas.openxmlformats.org/officeDocument/2006/relationships/slideLayout" Target="../slideLayouts/slideLayout.xml"/><Relationship Id="rLinkId0" Type="http://schemas.openxmlformats.org/officeDocument/2006/relationships/hyperlink" Target="https://www.shiksha.com/online-courses/articles/different-types-of-network-topology/" TargetMode="External"/></Relationships>
</file>

<file path=ppt/slides/_rels/slide82.xml.rels>&#65279;<?xml version="1.0" encoding="UTF-8" standalone="yes"?>
<Relationships xmlns="http://schemas.openxmlformats.org/package/2006/relationships"><Relationship Id="rPictId0" Type="http://schemas.openxmlformats.org/officeDocument/2006/relationships/image" Target="../media/image42.jpeg"/><Relationship Id="rPictId1" Type="http://schemas.openxmlformats.org/officeDocument/2006/relationships/image" Target="../media/image43.jpeg"/><Relationship Id="rId1" Type="http://schemas.openxmlformats.org/officeDocument/2006/relationships/slideLayout" Target="../slideLayouts/slideLayout.xml"/></Relationships>
</file>

<file path=ppt/slides/_rels/slide83.xml.rels>&#65279;<?xml version="1.0" encoding="UTF-8" standalone="yes"?>
<Relationships xmlns="http://schemas.openxmlformats.org/package/2006/relationships"><Relationship Id="rPictId0" Type="http://schemas.openxmlformats.org/officeDocument/2006/relationships/image" Target="../media/image44.jpeg"/><Relationship Id="rPictId1" Type="http://schemas.openxmlformats.org/officeDocument/2006/relationships/image" Target="../media/image45.jpeg"/><Relationship Id="rId1" Type="http://schemas.openxmlformats.org/officeDocument/2006/relationships/slideLayout" Target="../slideLayouts/slideLayout.xml"/></Relationships>
</file>

<file path=ppt/slides/_rels/slide84.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network-security-interview-questions-answers/" TargetMode="External"/></Relationships>
</file>

<file path=ppt/slides/_rels/slide85.xml.rels>&#65279;<?xml version="1.0" encoding="UTF-8" standalone="yes"?>
<Relationships xmlns="http://schemas.openxmlformats.org/package/2006/relationships"><Relationship Id="rPictId0" Type="http://schemas.openxmlformats.org/officeDocument/2006/relationships/image" Target="../media/image46.jpeg"/><Relationship Id="rId1" Type="http://schemas.openxmlformats.org/officeDocument/2006/relationships/slideLayout" Target="../slideLayouts/slideLayout.xml"/></Relationships>
</file>

<file path=ppt/slides/_rels/slide8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8.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different-types-of-firewalls/" TargetMode="External"/></Relationships>
</file>

<file path=ppt/slides/_rels/slide89.xml.rels>&#65279;<?xml version="1.0" encoding="UTF-8" standalone="yes"?>
<Relationships xmlns="http://schemas.openxmlformats.org/package/2006/relationships"><Relationship Id="rPictId0" Type="http://schemas.openxmlformats.org/officeDocument/2006/relationships/image" Target="../media/image47.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6.jpeg"/><Relationship Id="rPictId1" Type="http://schemas.openxmlformats.org/officeDocument/2006/relationships/image" Target="../media/image7.jpeg"/><Relationship Id="rPictId2" Type="http://schemas.openxmlformats.org/officeDocument/2006/relationships/image" Target="../media/image8.jpeg"/><Relationship Id="rPictId3" Type="http://schemas.openxmlformats.org/officeDocument/2006/relationships/image" Target="../media/image9.jpeg"/><Relationship Id="rPictId4" Type="http://schemas.openxmlformats.org/officeDocument/2006/relationships/image" Target="../media/image10.jpeg"/><Relationship Id="rPictId5" Type="http://schemas.openxmlformats.org/officeDocument/2006/relationships/image" Target="../media/image11.jpeg"/><Relationship Id="rPictId6" Type="http://schemas.openxmlformats.org/officeDocument/2006/relationships/image" Target="../media/image12.jpeg"/><Relationship Id="rId1" Type="http://schemas.openxmlformats.org/officeDocument/2006/relationships/slideLayout" Target="../slideLayouts/slideLayout.xml"/><Relationship Id="rLinkId0" Type="http://schemas.openxmlformats.org/officeDocument/2006/relationships/hyperlink" Target="https://www.softwaretestinghelp.com/wp-content/qa/uploads/2017/08/vpn.jpg" TargetMode="External"/><Relationship Id="rLinkId1" Type="http://schemas.openxmlformats.org/officeDocument/2006/relationships/hyperlink" Target="http://searchnetworking.techtarget.com/" TargetMode="External"/></Relationships>
</file>

<file path=ppt/slides/_rels/slide90.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router-in-computer-networks/" TargetMode="External"/><Relationship Id="rLinkId1" Type="http://schemas.openxmlformats.org/officeDocument/2006/relationships/hyperlink" Target="https://www.shiksha.com/online-courses/articles/network-devices-in-computer-networks-and-its-types/" TargetMode="External"/></Relationships>
</file>

<file path=ppt/slides/_rels/slide9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2.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virtual-private-network-vpn/" TargetMode="External"/></Relationships>
</file>

<file path=ppt/slides/_rels/slide93.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what-is-cisco-certifications-st615-tg1305" TargetMode="External"/><Relationship Id="rLinkId1" Type="http://schemas.openxmlformats.org/officeDocument/2006/relationships/hyperlink" Target="https://www.shiksha.com/online-courses/what-is-cisco-certifications-st615-tg1305" TargetMode="External"/></Relationships>
</file>

<file path=ppt/slides/_rels/slide94.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www.shiksha.com/online-courses/articles/osi-model-explained/" TargetMode="External"/><Relationship Id="rLinkId1" Type="http://schemas.openxmlformats.org/officeDocument/2006/relationships/hyperlink" Target="https://www.shiksha.com/online-courses/articles/osi-model-explained/" TargetMode="External"/></Relationships>
</file>

<file path=ppt/slides/_rels/slide9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40552" cy="8211312"/>
          </a:xfrm>
          <a:prstGeom prst="rect">
            <a:avLst/>
          </a:prstGeom>
        </p:spPr>
        <p:txBody>
          <a:bodyPr lIns="0" tIns="0" rIns="0" bIns="0">
            <a:noAutofit/>
          </a:bodyPr>
          <a:p>
            <a:pPr indent="0">
              <a:lnSpc>
                <a:spcPts val="1536"/>
              </a:lnSpc>
            </a:pPr>
            <a:r>
              <a:rPr lang="en-US" b="1" sz="1200">
                <a:solidFill>
                  <a:srgbClr val="FF6600"/>
                </a:solidFill>
                <a:latin typeface="Arial"/>
              </a:rPr>
              <a:t>Q #1) What is a Network?</a:t>
            </a:r>
          </a:p>
          <a:p>
            <a:pPr indent="0">
              <a:lnSpc>
                <a:spcPts val="1536"/>
              </a:lnSpc>
            </a:pPr>
            <a:r>
              <a:rPr lang="en-US" b="1" sz="1200">
                <a:solidFill>
                  <a:srgbClr val="3A3A3A"/>
                </a:solidFill>
                <a:latin typeface="Arial"/>
              </a:rPr>
              <a:t>Answer: </a:t>
            </a:r>
            <a:r>
              <a:rPr lang="en-US" sz="1300">
                <a:solidFill>
                  <a:srgbClr val="3A3A3A"/>
                </a:solidFill>
                <a:latin typeface="Times New Roman"/>
              </a:rPr>
              <a:t>Network is defined as a set of devices connected to each other using a physical transmission medium.</a:t>
            </a:r>
          </a:p>
          <a:p>
            <a:pPr indent="0">
              <a:lnSpc>
                <a:spcPts val="1536"/>
              </a:lnSpc>
            </a:pPr>
            <a:r>
              <a:rPr lang="en-US" b="1" sz="1200">
                <a:solidFill>
                  <a:srgbClr val="3A3A3A"/>
                </a:solidFill>
                <a:latin typeface="Arial"/>
              </a:rPr>
              <a:t>For Example, </a:t>
            </a:r>
            <a:r>
              <a:rPr lang="en-US" sz="1300">
                <a:solidFill>
                  <a:srgbClr val="3A3A3A"/>
                </a:solidFill>
                <a:latin typeface="Times New Roman"/>
              </a:rPr>
              <a:t>A computer network is a group of computers connected with each other to communicate and share information and resources like hardware, data, and software. In a network, nodes are used to connect two or more networks.</a:t>
            </a:r>
          </a:p>
          <a:p>
            <a:pPr indent="0">
              <a:lnSpc>
                <a:spcPts val="1536"/>
              </a:lnSpc>
            </a:pPr>
            <a:r>
              <a:rPr lang="en-US" b="1" sz="1200">
                <a:solidFill>
                  <a:srgbClr val="FF6600"/>
                </a:solidFill>
                <a:latin typeface="Arial"/>
              </a:rPr>
              <a:t>Q #2) What is a Node?</a:t>
            </a:r>
          </a:p>
          <a:p>
            <a:pPr indent="0">
              <a:lnSpc>
                <a:spcPts val="1536"/>
              </a:lnSpc>
            </a:pPr>
            <a:r>
              <a:rPr lang="en-US" b="1" sz="1200">
                <a:solidFill>
                  <a:srgbClr val="3A3A3A"/>
                </a:solidFill>
                <a:latin typeface="Arial"/>
              </a:rPr>
              <a:t>Answer: </a:t>
            </a:r>
            <a:r>
              <a:rPr lang="en-US" sz="1300">
                <a:solidFill>
                  <a:srgbClr val="3A3A3A"/>
                </a:solidFill>
                <a:latin typeface="Times New Roman"/>
              </a:rPr>
              <a:t>Two or more computers are connected directly by an optical fiber or any other cable. A node is a point where a connection is established. It is a network component that is used to send, receive and forward the electronic information.</a:t>
            </a:r>
          </a:p>
          <a:p>
            <a:pPr indent="0">
              <a:lnSpc>
                <a:spcPts val="1536"/>
              </a:lnSpc>
              <a:spcAft>
                <a:spcPts val="1260"/>
              </a:spcAft>
            </a:pPr>
            <a:r>
              <a:rPr lang="en-US" sz="1300">
                <a:solidFill>
                  <a:srgbClr val="3A3A3A"/>
                </a:solidFill>
                <a:latin typeface="Times New Roman"/>
              </a:rPr>
              <a:t>A device connected to a network is also termed as Node. Let’s consider that in a network there are 2 computers, 2 printers, and a server are connected, then we can say that there are five nodes on the network.</a:t>
            </a:r>
          </a:p>
          <a:p>
            <a:pPr indent="0">
              <a:lnSpc>
                <a:spcPts val="1536"/>
              </a:lnSpc>
            </a:pPr>
            <a:r>
              <a:rPr lang="en-US" b="1" sz="1200">
                <a:solidFill>
                  <a:srgbClr val="FF6600"/>
                </a:solidFill>
                <a:latin typeface="Arial"/>
              </a:rPr>
              <a:t>Q #3) What is Network Topology?</a:t>
            </a:r>
          </a:p>
          <a:p>
            <a:pPr indent="0">
              <a:lnSpc>
                <a:spcPts val="1536"/>
              </a:lnSpc>
            </a:pPr>
            <a:r>
              <a:rPr lang="en-US" b="1" sz="1200">
                <a:solidFill>
                  <a:srgbClr val="3A3A3A"/>
                </a:solidFill>
                <a:latin typeface="Arial"/>
              </a:rPr>
              <a:t>Answer: </a:t>
            </a:r>
            <a:r>
              <a:rPr lang="en-US" sz="1300">
                <a:solidFill>
                  <a:srgbClr val="3A3A3A"/>
                </a:solidFill>
                <a:latin typeface="Times New Roman"/>
              </a:rPr>
              <a:t>Network topology is a physical layout of the computer network and it defines how the computers, devices, cables, etc are connected to each other.</a:t>
            </a:r>
          </a:p>
          <a:p>
            <a:pPr indent="0">
              <a:lnSpc>
                <a:spcPts val="1536"/>
              </a:lnSpc>
            </a:pPr>
            <a:r>
              <a:rPr lang="en-US" b="1" sz="1200">
                <a:solidFill>
                  <a:srgbClr val="FF6600"/>
                </a:solidFill>
                <a:latin typeface="Arial"/>
              </a:rPr>
              <a:t>Q #4) What are Routers?</a:t>
            </a:r>
          </a:p>
          <a:p>
            <a:pPr indent="0">
              <a:lnSpc>
                <a:spcPts val="1536"/>
              </a:lnSpc>
            </a:pPr>
            <a:r>
              <a:rPr lang="en-US" b="1" sz="1200">
                <a:solidFill>
                  <a:srgbClr val="3A3A3A"/>
                </a:solidFill>
                <a:latin typeface="Arial"/>
              </a:rPr>
              <a:t>Answer: </a:t>
            </a:r>
            <a:r>
              <a:rPr lang="en-US" sz="1300">
                <a:solidFill>
                  <a:srgbClr val="3A3A3A"/>
                </a:solidFill>
                <a:latin typeface="Times New Roman"/>
              </a:rPr>
              <a:t>The router is a network device that connects two or more network segments. It is used to transfer information from the source to the destination.</a:t>
            </a:r>
          </a:p>
          <a:p>
            <a:pPr algn="just" indent="0">
              <a:lnSpc>
                <a:spcPts val="1536"/>
              </a:lnSpc>
              <a:spcAft>
                <a:spcPts val="1260"/>
              </a:spcAft>
            </a:pPr>
            <a:r>
              <a:rPr lang="en-US" sz="1300">
                <a:solidFill>
                  <a:srgbClr val="3A3A3A"/>
                </a:solidFill>
                <a:latin typeface="Times New Roman"/>
              </a:rPr>
              <a:t>Routers send the information in terms of data packets and when these data packets are forwarded from one router to another router then the router reads the network address in the packets and identifies the destination network.</a:t>
            </a:r>
          </a:p>
          <a:p>
            <a:pPr indent="0">
              <a:spcAft>
                <a:spcPts val="210"/>
              </a:spcAft>
            </a:pPr>
            <a:r>
              <a:rPr lang="en-US" b="1" sz="1200">
                <a:solidFill>
                  <a:srgbClr val="FF6600"/>
                </a:solidFill>
                <a:latin typeface="Arial"/>
              </a:rPr>
              <a:t>Q #5) What is the OSI reference model?</a:t>
            </a:r>
          </a:p>
          <a:p>
            <a:pPr indent="0">
              <a:lnSpc>
                <a:spcPts val="1536"/>
              </a:lnSpc>
            </a:pPr>
            <a:r>
              <a:rPr lang="en-US" b="1" sz="1200">
                <a:solidFill>
                  <a:srgbClr val="3A3A3A"/>
                </a:solidFill>
                <a:latin typeface="Arial"/>
              </a:rPr>
              <a:t>Answer: O</a:t>
            </a:r>
            <a:r>
              <a:rPr lang="en-US" sz="1300">
                <a:solidFill>
                  <a:srgbClr val="3A3A3A"/>
                </a:solidFill>
                <a:latin typeface="Times New Roman"/>
              </a:rPr>
              <a:t>pen </a:t>
            </a:r>
            <a:r>
              <a:rPr lang="en-US" b="1" sz="1200">
                <a:solidFill>
                  <a:srgbClr val="3A3A3A"/>
                </a:solidFill>
                <a:latin typeface="Arial"/>
              </a:rPr>
              <a:t>S</a:t>
            </a:r>
            <a:r>
              <a:rPr lang="en-US" sz="1300">
                <a:solidFill>
                  <a:srgbClr val="3A3A3A"/>
                </a:solidFill>
                <a:latin typeface="Times New Roman"/>
              </a:rPr>
              <a:t>ystem </a:t>
            </a:r>
            <a:r>
              <a:rPr lang="en-US" b="1" sz="1200">
                <a:solidFill>
                  <a:srgbClr val="3A3A3A"/>
                </a:solidFill>
                <a:latin typeface="Arial"/>
              </a:rPr>
              <a:t>I</a:t>
            </a:r>
            <a:r>
              <a:rPr lang="en-US" sz="1300">
                <a:solidFill>
                  <a:srgbClr val="3A3A3A"/>
                </a:solidFill>
                <a:latin typeface="Times New Roman"/>
              </a:rPr>
              <a:t>nterconnection, the name itself suggests that it is a reference model that defines how applications can communicate with each other over a networking system.</a:t>
            </a:r>
          </a:p>
          <a:p>
            <a:pPr indent="0">
              <a:lnSpc>
                <a:spcPts val="1560"/>
              </a:lnSpc>
              <a:spcAft>
                <a:spcPts val="1260"/>
              </a:spcAft>
            </a:pPr>
            <a:r>
              <a:rPr lang="en-US" sz="1300">
                <a:solidFill>
                  <a:srgbClr val="3A3A3A"/>
                </a:solidFill>
                <a:latin typeface="Times New Roman"/>
              </a:rPr>
              <a:t>It also helps to understand the relationship between networks and defines the process of communication in a network.</a:t>
            </a:r>
          </a:p>
          <a:p>
            <a:pPr indent="0">
              <a:lnSpc>
                <a:spcPts val="1512"/>
              </a:lnSpc>
            </a:pPr>
            <a:r>
              <a:rPr lang="en-US" b="1" sz="1200">
                <a:solidFill>
                  <a:srgbClr val="FF6600"/>
                </a:solidFill>
                <a:latin typeface="Arial"/>
              </a:rPr>
              <a:t>Q #6) What are the layers in OSI Reference Models? Describe each layer briefly. </a:t>
            </a:r>
            <a:r>
              <a:rPr lang="en-US" b="1" sz="1200">
                <a:solidFill>
                  <a:srgbClr val="3A3A3A"/>
                </a:solidFill>
                <a:latin typeface="Arial"/>
              </a:rPr>
              <a:t>Answer: Given below are the seven layers of OSI Reference Models:</a:t>
            </a:r>
          </a:p>
          <a:p>
            <a:pPr indent="0">
              <a:lnSpc>
                <a:spcPts val="1536"/>
              </a:lnSpc>
            </a:pPr>
            <a:r>
              <a:rPr lang="en-US" b="1" sz="1200">
                <a:latin typeface="Arial"/>
              </a:rPr>
              <a:t>a)    Physical Layer (Layer 1): </a:t>
            </a:r>
            <a:r>
              <a:rPr lang="en-US" sz="1300">
                <a:solidFill>
                  <a:srgbClr val="3A3A3A"/>
                </a:solidFill>
                <a:latin typeface="Times New Roman"/>
              </a:rPr>
              <a:t>It converts data bits into electrical impulses or radio signals. </a:t>
            </a:r>
            <a:r>
              <a:rPr lang="en-US" b="1" sz="1200">
                <a:solidFill>
                  <a:srgbClr val="3A3A3A"/>
                </a:solidFill>
                <a:latin typeface="Arial"/>
              </a:rPr>
              <a:t>Example: </a:t>
            </a:r>
            <a:r>
              <a:rPr lang="en-US" sz="1300">
                <a:solidFill>
                  <a:srgbClr val="3A3A3A"/>
                </a:solidFill>
                <a:latin typeface="Times New Roman"/>
              </a:rPr>
              <a:t>Ethernet.</a:t>
            </a:r>
          </a:p>
          <a:p>
            <a:pPr indent="0">
              <a:lnSpc>
                <a:spcPts val="1536"/>
              </a:lnSpc>
            </a:pPr>
            <a:r>
              <a:rPr lang="en-US" b="1" sz="1200">
                <a:latin typeface="Arial"/>
              </a:rPr>
              <a:t>b)    Data Link Layer (Layer 2): </a:t>
            </a:r>
            <a:r>
              <a:rPr lang="en-US" sz="1300">
                <a:solidFill>
                  <a:srgbClr val="3A3A3A"/>
                </a:solidFill>
                <a:latin typeface="Times New Roman"/>
              </a:rPr>
              <a:t>At the Data Link layer, data packets are encoded and decoded into bits and it provides a node to node data transfer. This layer also detects the errors that occurred at Layer 1.</a:t>
            </a:r>
          </a:p>
          <a:p>
            <a:pPr indent="0">
              <a:lnSpc>
                <a:spcPts val="1536"/>
              </a:lnSpc>
            </a:pPr>
            <a:r>
              <a:rPr lang="en-US" b="1" sz="1200">
                <a:solidFill>
                  <a:srgbClr val="3A3A3A"/>
                </a:solidFill>
                <a:latin typeface="Arial"/>
              </a:rPr>
              <a:t>c)    Network Layer (Layer 3): </a:t>
            </a:r>
            <a:r>
              <a:rPr lang="en-US" sz="1300">
                <a:solidFill>
                  <a:srgbClr val="3A3A3A"/>
                </a:solidFill>
                <a:latin typeface="Times New Roman"/>
              </a:rPr>
              <a:t>This layer transfers variable length data sequence from one node to another node in the same network. This variable-length data sequence is also known as </a:t>
            </a:r>
            <a:r>
              <a:rPr lang="en-US" b="1" sz="1200">
                <a:solidFill>
                  <a:srgbClr val="3A3A3A"/>
                </a:solidFill>
                <a:latin typeface="Arial"/>
              </a:rPr>
              <a:t>“Datagrams”</a:t>
            </a:r>
            <a:r>
              <a:rPr lang="en-US" sz="1300">
                <a:solidFill>
                  <a:srgbClr val="3A3A3A"/>
                </a:solidFill>
                <a:latin typeface="Times New Roman"/>
              </a:rPr>
              <a:t>.</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3176016"/>
            <a:ext cx="5489448" cy="2831592"/>
          </a:xfrm>
          <a:prstGeom prst="rect">
            <a:avLst/>
          </a:prstGeom>
        </p:spPr>
      </p:pic>
      <p:sp>
        <p:nvSpPr>
          <p:cNvPr id="3" name=""/>
          <p:cNvSpPr/>
          <p:nvPr/>
        </p:nvSpPr>
        <p:spPr>
          <a:xfrm>
            <a:off x="896112" y="938784"/>
            <a:ext cx="5934456" cy="2002536"/>
          </a:xfrm>
          <a:prstGeom prst="rect">
            <a:avLst/>
          </a:prstGeom>
        </p:spPr>
        <p:txBody>
          <a:bodyPr lIns="0" tIns="0" rIns="0" bIns="0">
            <a:noAutofit/>
          </a:bodyPr>
          <a:p>
            <a:pPr indent="0">
              <a:lnSpc>
                <a:spcPts val="1536"/>
              </a:lnSpc>
            </a:pPr>
            <a:r>
              <a:rPr lang="en-US" b="1" sz="1200">
                <a:solidFill>
                  <a:srgbClr val="FF6600"/>
                </a:solidFill>
                <a:latin typeface="Arial"/>
              </a:rPr>
              <a:t>Q #23) Explain DHCP briefly?</a:t>
            </a:r>
          </a:p>
          <a:p>
            <a:pPr indent="0">
              <a:lnSpc>
                <a:spcPts val="1536"/>
              </a:lnSpc>
            </a:pPr>
            <a:r>
              <a:rPr lang="en-US" b="1" sz="1200">
                <a:solidFill>
                  <a:srgbClr val="3A3A3A"/>
                </a:solidFill>
                <a:latin typeface="Arial"/>
              </a:rPr>
              <a:t>Answer: </a:t>
            </a:r>
            <a:r>
              <a:rPr lang="en-US" sz="1300">
                <a:solidFill>
                  <a:srgbClr val="3A3A3A"/>
                </a:solidFill>
                <a:latin typeface="Times New Roman"/>
              </a:rPr>
              <a:t>DHCP stands for Dynamic Host Configuration Protocol and it automatically assigns IP addresses to the network devices. It completely removes the process of manual allocation of IP addresses and reduces the errors caused due to this.</a:t>
            </a:r>
          </a:p>
          <a:p>
            <a:pPr indent="0">
              <a:lnSpc>
                <a:spcPts val="1536"/>
              </a:lnSpc>
              <a:spcAft>
                <a:spcPts val="1260"/>
              </a:spcAft>
            </a:pPr>
            <a:r>
              <a:rPr lang="en-US" sz="1300">
                <a:solidFill>
                  <a:srgbClr val="3A3A3A"/>
                </a:solidFill>
                <a:latin typeface="Times New Roman"/>
              </a:rPr>
              <a:t>This entire process is centralized so that the TCP/IP configuration can also be completed from a central location. DHCP has a “pool of IP addresses” from which it allocates the IP address to the network devices. DHCP cannot recognize if any device is configured manually and assigned with the same IP address from the DHCP pool.</a:t>
            </a:r>
          </a:p>
          <a:p>
            <a:pPr indent="0">
              <a:spcAft>
                <a:spcPts val="1260"/>
              </a:spcAft>
            </a:pPr>
            <a:r>
              <a:rPr lang="en-US" sz="1300">
                <a:solidFill>
                  <a:srgbClr val="3A3A3A"/>
                </a:solidFill>
                <a:latin typeface="Times New Roman"/>
              </a:rPr>
              <a:t>In this situation, it throws the “IP address conflict” error.</a:t>
            </a:r>
          </a:p>
        </p:txBody>
      </p:sp>
      <p:sp>
        <p:nvSpPr>
          <p:cNvPr id="4" name=""/>
          <p:cNvSpPr/>
          <p:nvPr/>
        </p:nvSpPr>
        <p:spPr>
          <a:xfrm>
            <a:off x="896112" y="6025896"/>
            <a:ext cx="5949696" cy="2996184"/>
          </a:xfrm>
          <a:prstGeom prst="rect">
            <a:avLst/>
          </a:prstGeom>
        </p:spPr>
        <p:txBody>
          <a:bodyPr lIns="0" tIns="0" rIns="0" bIns="0">
            <a:noAutofit/>
          </a:bodyPr>
          <a:p>
            <a:pPr indent="0">
              <a:lnSpc>
                <a:spcPts val="1536"/>
              </a:lnSpc>
            </a:pPr>
            <a:r>
              <a:rPr lang="en-US" i="1" sz="1300">
                <a:solidFill>
                  <a:srgbClr val="3A3A3A"/>
                </a:solidFill>
                <a:latin typeface="Times New Roman"/>
              </a:rPr>
              <a:t>[image</a:t>
            </a:r>
            <a:r>
              <a:rPr lang="en-US" i="1" sz="1300">
                <a:solidFill>
                  <a:srgbClr val="3A3A3A"/>
                </a:solidFill>
                <a:latin typeface="Times New Roman"/>
                <a:hlinkClick r:id="rLinkId0"/>
              </a:rPr>
              <a:t> </a:t>
            </a:r>
            <a:r>
              <a:rPr lang="en-US" i="1" u="sng" sz="1300">
                <a:solidFill>
                  <a:srgbClr val="ED0000"/>
                </a:solidFill>
                <a:latin typeface="Times New Roman"/>
                <a:hlinkClick r:id="rLinkId0"/>
              </a:rPr>
              <a:t>source </a:t>
            </a:r>
            <a:r>
              <a:rPr lang="en-US" i="1" u="sng" sz="1300">
                <a:solidFill>
                  <a:srgbClr val="3A3A3A"/>
                </a:solidFill>
                <a:latin typeface="Times New Roman"/>
                <a:hlinkClick r:id="rLinkId0"/>
              </a:rPr>
              <a:t>]</a:t>
            </a:r>
          </a:p>
          <a:p>
            <a:pPr indent="0">
              <a:lnSpc>
                <a:spcPts val="1536"/>
              </a:lnSpc>
              <a:spcAft>
                <a:spcPts val="1260"/>
              </a:spcAft>
            </a:pPr>
            <a:r>
              <a:rPr lang="en-US" sz="1300">
                <a:solidFill>
                  <a:srgbClr val="3A3A3A"/>
                </a:solidFill>
                <a:latin typeface="Times New Roman"/>
              </a:rPr>
              <a:t>DHCP environment requires DHCP servers to set-up the TCP/IP configuration. These servers then assign, release and renew the IP addresses as there might be a chance that network devices can leave the network and some of them can join back to the network.</a:t>
            </a:r>
          </a:p>
          <a:p>
            <a:pPr indent="0">
              <a:lnSpc>
                <a:spcPts val="1536"/>
              </a:lnSpc>
            </a:pPr>
            <a:r>
              <a:rPr lang="en-US" b="1" sz="1200">
                <a:solidFill>
                  <a:srgbClr val="FF6600"/>
                </a:solidFill>
                <a:latin typeface="Arial"/>
              </a:rPr>
              <a:t>Q #24) What is SNMP?</a:t>
            </a:r>
          </a:p>
          <a:p>
            <a:pPr indent="0">
              <a:lnSpc>
                <a:spcPts val="1536"/>
              </a:lnSpc>
            </a:pPr>
            <a:r>
              <a:rPr lang="en-US" b="1" sz="1200">
                <a:solidFill>
                  <a:srgbClr val="3A3A3A"/>
                </a:solidFill>
                <a:latin typeface="Arial"/>
              </a:rPr>
              <a:t>Answer: </a:t>
            </a:r>
            <a:r>
              <a:rPr lang="en-US" sz="1300">
                <a:solidFill>
                  <a:srgbClr val="3A3A3A"/>
                </a:solidFill>
                <a:latin typeface="Times New Roman"/>
              </a:rPr>
              <a:t>SNMP stands for Simple Network Management Protocol. It is a network protocol used for collecting organizing and exchanging information between network devices. SNMP is widely used in network management for configuring network devices like switches, hubs, routers, printers, servers.</a:t>
            </a:r>
          </a:p>
          <a:p>
            <a:pPr indent="0">
              <a:lnSpc>
                <a:spcPts val="1536"/>
              </a:lnSpc>
            </a:pPr>
            <a:r>
              <a:rPr lang="en-US" b="1" sz="1200">
                <a:solidFill>
                  <a:srgbClr val="3A3A3A"/>
                </a:solidFill>
                <a:latin typeface="Arial"/>
              </a:rPr>
              <a:t>SNMP consists of the below components:</a:t>
            </a:r>
          </a:p>
          <a:p>
            <a:pPr algn="just" marL="711200" indent="0">
              <a:lnSpc>
                <a:spcPts val="1536"/>
              </a:lnSpc>
            </a:pPr>
            <a:r>
              <a:rPr lang="en-US" sz="1300">
                <a:solidFill>
                  <a:srgbClr val="3A3A3A"/>
                </a:solidFill>
                <a:latin typeface="Times New Roman"/>
              </a:rPr>
              <a:t>•    SNMP Manager</a:t>
            </a:r>
          </a:p>
          <a:p>
            <a:pPr algn="just" marL="711200" indent="0">
              <a:lnSpc>
                <a:spcPts val="1536"/>
              </a:lnSpc>
            </a:pPr>
            <a:r>
              <a:rPr lang="en-US" sz="1300">
                <a:solidFill>
                  <a:srgbClr val="3A3A3A"/>
                </a:solidFill>
                <a:latin typeface="Times New Roman"/>
              </a:rPr>
              <a:t>•    Managed device</a:t>
            </a:r>
          </a:p>
          <a:p>
            <a:pPr algn="just" marL="711200" indent="0">
              <a:lnSpc>
                <a:spcPts val="1536"/>
              </a:lnSpc>
            </a:pPr>
            <a:r>
              <a:rPr lang="en-US" sz="1300">
                <a:solidFill>
                  <a:srgbClr val="3A3A3A"/>
                </a:solidFill>
                <a:latin typeface="Times New Roman"/>
              </a:rPr>
              <a:t>•    SNMP Agent</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90600"/>
            <a:ext cx="5733288" cy="368808"/>
          </a:xfrm>
          <a:prstGeom prst="rect">
            <a:avLst/>
          </a:prstGeom>
        </p:spPr>
        <p:txBody>
          <a:bodyPr lIns="0" tIns="0" rIns="0" bIns="0">
            <a:noAutofit/>
          </a:bodyPr>
          <a:p>
            <a:pPr indent="0">
              <a:lnSpc>
                <a:spcPts val="1800"/>
              </a:lnSpc>
              <a:spcAft>
                <a:spcPts val="630"/>
              </a:spcAft>
            </a:pPr>
            <a:r>
              <a:rPr lang="en-US" b="1" sz="1200">
                <a:solidFill>
                  <a:srgbClr val="445578"/>
                </a:solidFill>
                <a:latin typeface="Arial"/>
              </a:rPr>
              <a:t>Command Line Interface while allowing the user to check the IP addresses of these network interfaces.</a:t>
            </a:r>
          </a:p>
        </p:txBody>
      </p:sp>
      <p:sp>
        <p:nvSpPr>
          <p:cNvPr id="3" name=""/>
          <p:cNvSpPr/>
          <p:nvPr/>
        </p:nvSpPr>
        <p:spPr>
          <a:xfrm>
            <a:off x="896112" y="1551432"/>
            <a:ext cx="5763768" cy="2615184"/>
          </a:xfrm>
          <a:prstGeom prst="rect">
            <a:avLst/>
          </a:prstGeom>
        </p:spPr>
        <p:txBody>
          <a:bodyPr lIns="0" tIns="0" rIns="0" bIns="0">
            <a:noAutofit/>
          </a:bodyPr>
          <a:p>
            <a:pPr indent="0">
              <a:spcBef>
                <a:spcPts val="630"/>
              </a:spcBef>
              <a:spcAft>
                <a:spcPts val="1260"/>
              </a:spcAft>
            </a:pPr>
            <a:r>
              <a:rPr lang="en-US" b="1" sz="1300">
                <a:solidFill>
                  <a:srgbClr val="1B2437"/>
                </a:solidFill>
                <a:latin typeface="Times New Roman"/>
              </a:rPr>
              <a:t>Q70. What is the semantic gap?</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Semantic gap is a difference between high-level programming sets in various computer languages and the simple computing instructions used by microprocessors.</a:t>
            </a:r>
          </a:p>
          <a:p>
            <a:pPr indent="0">
              <a:spcAft>
                <a:spcPts val="1260"/>
              </a:spcAft>
            </a:pPr>
            <a:r>
              <a:rPr lang="en-US" b="1" sz="1300">
                <a:solidFill>
                  <a:srgbClr val="1B2437"/>
                </a:solidFill>
                <a:latin typeface="Times New Roman"/>
              </a:rPr>
              <a:t>Q71. What is the difference between a Domain and a Workgroup?</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This is one of the important networking interview questions that you must prepare for your interview. The main difference between a Domain and a Workgroup is where do the computer networks belong to. If it is a home network, then computers will be a part of a workgroup, and if it's a workplace network, then the computers will be a part of a domain.</a:t>
            </a:r>
          </a:p>
          <a:p>
            <a:pPr indent="0"/>
            <a:r>
              <a:rPr lang="en-US" b="1" sz="1200">
                <a:solidFill>
                  <a:srgbClr val="445578"/>
                </a:solidFill>
                <a:latin typeface="Arial"/>
              </a:rPr>
              <a:t>Below are some of the major differences between a Domain and a Workgroup:</a:t>
            </a:r>
          </a:p>
        </p:txBody>
      </p:sp>
      <p:graphicFrame>
        <p:nvGraphicFramePr>
          <p:cNvPr id="4" name=""/>
          <p:cNvGraphicFramePr>
            <a:graphicFrameLocks noGrp="1"/>
          </p:cNvGraphicFramePr>
          <p:nvPr/>
        </p:nvGraphicFramePr>
        <p:xfrm>
          <a:off x="896112" y="4328160"/>
          <a:ext cx="6876288" cy="4547616"/>
        </p:xfrm>
        <a:graphic>
          <a:graphicData uri="http://schemas.openxmlformats.org/drawingml/2006/table">
            <a:tbl>
              <a:tblPr/>
              <a:tblGrid>
                <a:gridCol w="3541776"/>
                <a:gridCol w="3334512"/>
              </a:tblGrid>
              <a:tr h="320040">
                <a:tc>
                  <a:txBody>
                    <a:bodyPr lIns="0" tIns="0" rIns="0" bIns="0">
                      <a:noAutofit/>
                    </a:bodyPr>
                    <a:p>
                      <a:pPr indent="0"/>
                      <a:r>
                        <a:rPr lang="en-US" b="1" sz="1200">
                          <a:solidFill>
                            <a:srgbClr val="445578"/>
                          </a:solidFill>
                          <a:latin typeface="Times New Roman"/>
                        </a:rPr>
                        <a:t>Domain</a:t>
                      </a:r>
                    </a:p>
                  </a:txBody>
                  <a:tcPr marL="0" marR="0" marT="0" marB="0"/>
                </a:tc>
                <a:tc>
                  <a:txBody>
                    <a:bodyPr lIns="0" tIns="0" rIns="0" bIns="0">
                      <a:noAutofit/>
                    </a:bodyPr>
                    <a:p>
                      <a:pPr algn="just" marL="241300" indent="0"/>
                      <a:r>
                        <a:rPr lang="en-US" b="1" sz="1200">
                          <a:solidFill>
                            <a:srgbClr val="445578"/>
                          </a:solidFill>
                          <a:latin typeface="Times New Roman"/>
                        </a:rPr>
                        <a:t>Workgroup</a:t>
                      </a:r>
                    </a:p>
                  </a:txBody>
                  <a:tcPr marL="0" marR="0" marT="0" marB="0"/>
                </a:tc>
              </a:tr>
              <a:tr h="478536">
                <a:tc>
                  <a:txBody>
                    <a:bodyPr lIns="0" tIns="0" rIns="0" bIns="0">
                      <a:noAutofit/>
                    </a:bodyPr>
                    <a:p>
                      <a:pPr indent="0"/>
                      <a:r>
                        <a:rPr lang="en-US" b="1" sz="1200">
                          <a:solidFill>
                            <a:srgbClr val="445578"/>
                          </a:solidFill>
                          <a:latin typeface="Arial"/>
                        </a:rPr>
                        <a:t>The computers in a domain have a centralized database.</a:t>
                      </a:r>
                    </a:p>
                  </a:txBody>
                  <a:tcPr marL="0" marR="0" marT="0" marB="0" anchor="ctr"/>
                </a:tc>
                <a:tc>
                  <a:txBody>
                    <a:bodyPr lIns="0" tIns="0" rIns="0" bIns="0">
                      <a:noAutofit/>
                    </a:bodyPr>
                    <a:p>
                      <a:pPr algn="just" marL="241300" indent="0"/>
                      <a:r>
                        <a:rPr lang="en-US" b="1" sz="1200">
                          <a:solidFill>
                            <a:srgbClr val="445578"/>
                          </a:solidFill>
                          <a:latin typeface="Arial"/>
                        </a:rPr>
                        <a:t>The computers in the workgroup have their own loca</a:t>
                      </a:r>
                    </a:p>
                  </a:txBody>
                  <a:tcPr marL="0" marR="0" marT="0" marB="0" anchor="ctr"/>
                </a:tc>
              </a:tr>
              <a:tr h="481584">
                <a:tc>
                  <a:txBody>
                    <a:bodyPr lIns="0" tIns="0" rIns="0" bIns="0">
                      <a:noAutofit/>
                    </a:bodyPr>
                    <a:p>
                      <a:pPr indent="0"/>
                      <a:r>
                        <a:rPr lang="en-US" b="1" sz="1200">
                          <a:solidFill>
                            <a:srgbClr val="445578"/>
                          </a:solidFill>
                          <a:latin typeface="Arial"/>
                        </a:rPr>
                        <a:t>Computers can be on a different local network.</a:t>
                      </a:r>
                    </a:p>
                  </a:txBody>
                  <a:tcPr marL="0" marR="0" marT="0" marB="0" anchor="ctr"/>
                </a:tc>
                <a:tc>
                  <a:txBody>
                    <a:bodyPr lIns="0" tIns="0" rIns="0" bIns="0">
                      <a:noAutofit/>
                    </a:bodyPr>
                    <a:p>
                      <a:pPr algn="just" marL="241300" indent="0"/>
                      <a:r>
                        <a:rPr lang="en-US" b="1" sz="1200">
                          <a:solidFill>
                            <a:srgbClr val="445578"/>
                          </a:solidFill>
                          <a:latin typeface="Arial"/>
                        </a:rPr>
                        <a:t>All computers must be on the same local area networ</a:t>
                      </a:r>
                    </a:p>
                  </a:txBody>
                  <a:tcPr marL="0" marR="0" marT="0" marB="0" anchor="ctr"/>
                </a:tc>
              </a:tr>
              <a:tr h="652272">
                <a:tc>
                  <a:txBody>
                    <a:bodyPr lIns="0" tIns="0" rIns="0" bIns="0">
                      <a:noAutofit/>
                    </a:bodyPr>
                    <a:p>
                      <a:pPr indent="0">
                        <a:lnSpc>
                          <a:spcPts val="1320"/>
                        </a:lnSpc>
                      </a:pPr>
                      <a:r>
                        <a:rPr lang="en-US" b="1" sz="1200">
                          <a:solidFill>
                            <a:srgbClr val="445578"/>
                          </a:solidFill>
                          <a:latin typeface="Arial"/>
                        </a:rPr>
                        <a:t>One or more computers are servers for providing access, security permission to all other computers in a network.</a:t>
                      </a:r>
                    </a:p>
                  </a:txBody>
                  <a:tcPr marL="0" marR="0" marT="0" marB="0" anchor="ctr"/>
                </a:tc>
                <a:tc>
                  <a:txBody>
                    <a:bodyPr lIns="0" tIns="0" rIns="0" bIns="0">
                      <a:noAutofit/>
                    </a:bodyPr>
                    <a:p>
                      <a:pPr algn="just" marL="241300" indent="0">
                        <a:lnSpc>
                          <a:spcPts val="1320"/>
                        </a:lnSpc>
                      </a:pPr>
                      <a:r>
                        <a:rPr lang="en-US" b="1" sz="1200">
                          <a:solidFill>
                            <a:srgbClr val="445578"/>
                          </a:solidFill>
                          <a:latin typeface="Arial"/>
                        </a:rPr>
                        <a:t>All computers are peers and no computer has control computer.</a:t>
                      </a:r>
                    </a:p>
                  </a:txBody>
                  <a:tcPr marL="0" marR="0" marT="0" marB="0" anchor="ctr"/>
                </a:tc>
              </a:tr>
              <a:tr h="649224">
                <a:tc>
                  <a:txBody>
                    <a:bodyPr lIns="0" tIns="0" rIns="0" bIns="0">
                      <a:noAutofit/>
                    </a:bodyPr>
                    <a:p>
                      <a:pPr indent="0">
                        <a:lnSpc>
                          <a:spcPts val="1320"/>
                        </a:lnSpc>
                      </a:pPr>
                      <a:r>
                        <a:rPr lang="en-US" b="1" sz="1200">
                          <a:solidFill>
                            <a:srgbClr val="445578"/>
                          </a:solidFill>
                          <a:latin typeface="Arial"/>
                        </a:rPr>
                        <a:t>A domain is used for transferring and sharing sensitive and important data.</a:t>
                      </a:r>
                    </a:p>
                  </a:txBody>
                  <a:tcPr marL="0" marR="0" marT="0" marB="0" anchor="ctr"/>
                </a:tc>
                <a:tc>
                  <a:txBody>
                    <a:bodyPr lIns="0" tIns="0" rIns="0" bIns="0">
                      <a:noAutofit/>
                    </a:bodyPr>
                    <a:p>
                      <a:pPr algn="just" marL="241300" indent="0"/>
                      <a:r>
                        <a:rPr lang="en-US" b="1" sz="1200">
                          <a:solidFill>
                            <a:srgbClr val="445578"/>
                          </a:solidFill>
                          <a:latin typeface="Arial"/>
                        </a:rPr>
                        <a:t>It is used for sharing less secure data.</a:t>
                      </a:r>
                    </a:p>
                  </a:txBody>
                  <a:tcPr marL="0" marR="0" marT="0" marB="0" anchor="ctr"/>
                </a:tc>
              </a:tr>
              <a:tr h="670560">
                <a:tc>
                  <a:txBody>
                    <a:bodyPr lIns="0" tIns="0" rIns="0" bIns="0">
                      <a:noAutofit/>
                    </a:bodyPr>
                    <a:p>
                      <a:pPr indent="0">
                        <a:lnSpc>
                          <a:spcPts val="1320"/>
                        </a:lnSpc>
                      </a:pPr>
                      <a:r>
                        <a:rPr lang="en-US" b="1" sz="1200">
                          <a:solidFill>
                            <a:srgbClr val="445578"/>
                          </a:solidFill>
                          <a:latin typeface="Arial"/>
                        </a:rPr>
                        <a:t>Domain has centralized authentication servers which set the rule of authentication.</a:t>
                      </a:r>
                    </a:p>
                  </a:txBody>
                  <a:tcPr marL="0" marR="0" marT="0" marB="0" anchor="ctr"/>
                </a:tc>
                <a:tc>
                  <a:txBody>
                    <a:bodyPr lIns="0" tIns="0" rIns="0" bIns="0">
                      <a:noAutofit/>
                    </a:bodyPr>
                    <a:p>
                      <a:pPr algn="just" marL="241300" indent="0">
                        <a:lnSpc>
                          <a:spcPts val="1320"/>
                        </a:lnSpc>
                      </a:pPr>
                      <a:r>
                        <a:rPr lang="en-US" b="1" sz="1200">
                          <a:solidFill>
                            <a:srgbClr val="445578"/>
                          </a:solidFill>
                          <a:latin typeface="Arial"/>
                        </a:rPr>
                        <a:t>Each computer has its own authentication rule for eve account.</a:t>
                      </a:r>
                    </a:p>
                  </a:txBody>
                  <a:tcPr marL="0" marR="0" marT="0" marB="0" anchor="ctr"/>
                </a:tc>
              </a:tr>
              <a:tr h="798576">
                <a:tc>
                  <a:txBody>
                    <a:bodyPr lIns="0" tIns="0" rIns="0" bIns="0">
                      <a:noAutofit/>
                    </a:bodyPr>
                    <a:p>
                      <a:pPr indent="0">
                        <a:lnSpc>
                          <a:spcPts val="1320"/>
                        </a:lnSpc>
                      </a:pPr>
                      <a:r>
                        <a:rPr lang="en-US" b="1" sz="1200">
                          <a:solidFill>
                            <a:srgbClr val="445578"/>
                          </a:solidFill>
                          <a:latin typeface="Arial"/>
                        </a:rPr>
                        <a:t>If a user has an account in a domain then the user can log in to any computer in a domain.</a:t>
                      </a:r>
                    </a:p>
                  </a:txBody>
                  <a:tcPr marL="0" marR="0" marT="0" marB="0" anchor="ctr"/>
                </a:tc>
                <a:tc>
                  <a:txBody>
                    <a:bodyPr lIns="0" tIns="0" rIns="0" bIns="0">
                      <a:noAutofit/>
                    </a:bodyPr>
                    <a:p>
                      <a:pPr algn="just" marL="241300" indent="0">
                        <a:lnSpc>
                          <a:spcPts val="1320"/>
                        </a:lnSpc>
                      </a:pPr>
                      <a:r>
                        <a:rPr lang="en-US" b="1" sz="1200">
                          <a:solidFill>
                            <a:srgbClr val="445578"/>
                          </a:solidFill>
                          <a:latin typeface="Arial"/>
                        </a:rPr>
                        <a:t>Each computer has a set of user accounts. If the user on that computer then only the user will be able to ac computer.</a:t>
                      </a:r>
                    </a:p>
                  </a:txBody>
                  <a:tcPr marL="0" marR="0" marT="0" marB="0" anchor="ctr"/>
                </a:tc>
              </a:tr>
              <a:tr h="496824">
                <a:tc>
                  <a:txBody>
                    <a:bodyPr lIns="0" tIns="0" rIns="0" bIns="0">
                      <a:noAutofit/>
                    </a:bodyPr>
                    <a:p>
                      <a:pPr indent="0">
                        <a:lnSpc>
                          <a:spcPts val="1320"/>
                        </a:lnSpc>
                      </a:pPr>
                      <a:r>
                        <a:rPr lang="en-US" b="1" sz="1200">
                          <a:solidFill>
                            <a:srgbClr val="445578"/>
                          </a:solidFill>
                          <a:latin typeface="Arial"/>
                        </a:rPr>
                        <a:t>Changes made in one computer are automatically made to all other computers in a network.</a:t>
                      </a:r>
                    </a:p>
                  </a:txBody>
                  <a:tcPr marL="0" marR="0" marT="0" marB="0" anchor="b"/>
                </a:tc>
                <a:tc>
                  <a:txBody>
                    <a:bodyPr lIns="0" tIns="0" rIns="0" bIns="0">
                      <a:noAutofit/>
                    </a:bodyPr>
                    <a:p>
                      <a:pPr algn="just" marL="241300" indent="0"/>
                      <a:r>
                        <a:rPr lang="en-US" b="1" sz="1200">
                          <a:solidFill>
                            <a:srgbClr val="445578"/>
                          </a:solidFill>
                          <a:latin typeface="Arial"/>
                        </a:rPr>
                        <a:t>Computer settings need to change manually for each</a:t>
                      </a:r>
                    </a:p>
                  </a:txBody>
                  <a:tcPr marL="0" marR="0" marT="0" marB="0" anchor="b"/>
                </a:tc>
              </a:tr>
            </a:tbl>
          </a:graphicData>
        </a:graphic>
      </p:graphicFrame>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1088136"/>
            <a:ext cx="2846832" cy="170688"/>
          </a:xfrm>
          <a:prstGeom prst="rect">
            <a:avLst/>
          </a:prstGeom>
        </p:spPr>
        <p:txBody>
          <a:bodyPr lIns="0" tIns="0" rIns="0" bIns="0" wrap="none">
            <a:noAutofit/>
          </a:bodyPr>
          <a:p>
            <a:pPr indent="0"/>
            <a:r>
              <a:rPr lang="en-US" sz="1100">
                <a:solidFill>
                  <a:srgbClr val="445578"/>
                </a:solidFill>
                <a:latin typeface="Times New Roman"/>
              </a:rPr>
              <a:t>It is used by large public and business networks.</a:t>
            </a:r>
          </a:p>
        </p:txBody>
      </p:sp>
      <p:sp>
        <p:nvSpPr>
          <p:cNvPr id="3" name=""/>
          <p:cNvSpPr/>
          <p:nvPr/>
        </p:nvSpPr>
        <p:spPr>
          <a:xfrm>
            <a:off x="4663440" y="1088136"/>
            <a:ext cx="2947416" cy="170688"/>
          </a:xfrm>
          <a:prstGeom prst="rect">
            <a:avLst/>
          </a:prstGeom>
        </p:spPr>
        <p:txBody>
          <a:bodyPr lIns="0" tIns="0" rIns="0" bIns="0" wrap="none">
            <a:noAutofit/>
          </a:bodyPr>
          <a:p>
            <a:pPr indent="0"/>
            <a:r>
              <a:rPr lang="en-US" sz="1100">
                <a:solidFill>
                  <a:srgbClr val="445578"/>
                </a:solidFill>
                <a:latin typeface="Times New Roman"/>
              </a:rPr>
              <a:t>A workgroup is better suited for fewer computers.</a:t>
            </a:r>
          </a:p>
        </p:txBody>
      </p:sp>
      <p:sp>
        <p:nvSpPr>
          <p:cNvPr id="4" name=""/>
          <p:cNvSpPr/>
          <p:nvPr/>
        </p:nvSpPr>
        <p:spPr>
          <a:xfrm>
            <a:off x="896112" y="1569720"/>
            <a:ext cx="5940552" cy="7360920"/>
          </a:xfrm>
          <a:prstGeom prst="rect">
            <a:avLst/>
          </a:prstGeom>
        </p:spPr>
        <p:txBody>
          <a:bodyPr lIns="0" tIns="0" rIns="0" bIns="0">
            <a:noAutofit/>
          </a:bodyPr>
          <a:p>
            <a:pPr algn="just" indent="0">
              <a:spcAft>
                <a:spcPts val="1890"/>
              </a:spcAft>
            </a:pPr>
            <a:r>
              <a:rPr lang="en-US" b="1" sz="1200">
                <a:solidFill>
                  <a:srgbClr val="445578"/>
                </a:solidFill>
                <a:latin typeface="Arial"/>
              </a:rPr>
              <a:t>Thousands of computers can be connected.    Only 20 computers connected.</a:t>
            </a:r>
          </a:p>
          <a:p>
            <a:pPr algn="just" indent="0">
              <a:spcAft>
                <a:spcPts val="1260"/>
              </a:spcAft>
            </a:pPr>
            <a:r>
              <a:rPr lang="en-US" b="1" sz="1300">
                <a:solidFill>
                  <a:srgbClr val="1B2437"/>
                </a:solidFill>
                <a:latin typeface="Times New Roman"/>
              </a:rPr>
              <a:t>Q72. What Is NVT?</a:t>
            </a:r>
          </a:p>
          <a:p>
            <a:pPr marR="156464"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NVT stands for Network Virtual Terminal and is a representation of a primary terminal. This virtual terminal helps you to start a telnet session.</a:t>
            </a:r>
          </a:p>
          <a:p>
            <a:pPr algn="just" indent="0">
              <a:spcAft>
                <a:spcPts val="1260"/>
              </a:spcAft>
            </a:pPr>
            <a:r>
              <a:rPr lang="en-US" b="1" sz="1300">
                <a:solidFill>
                  <a:srgbClr val="1B2437"/>
                </a:solidFill>
                <a:latin typeface="Times New Roman"/>
              </a:rPr>
              <a:t>Q73. What Is BGP?</a:t>
            </a:r>
          </a:p>
          <a:p>
            <a:pPr marR="156464"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BGP or Border Gateway Protocol is a protocol used to transfer data and information between different host gateways or autonomous systems.</a:t>
            </a:r>
          </a:p>
          <a:p>
            <a:pPr algn="just" indent="0">
              <a:spcAft>
                <a:spcPts val="1260"/>
              </a:spcAft>
            </a:pPr>
            <a:r>
              <a:rPr lang="en-US" b="1" sz="1300">
                <a:solidFill>
                  <a:srgbClr val="1B2437"/>
                </a:solidFill>
                <a:latin typeface="Times New Roman"/>
              </a:rPr>
              <a:t>Q74. What is Round Trip Time?</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Round Trip Time or RTT is the time taken to send a message from one end of a network to the other and back.</a:t>
            </a:r>
          </a:p>
          <a:p>
            <a:pPr algn="just" indent="0">
              <a:spcAft>
                <a:spcPts val="1260"/>
              </a:spcAft>
            </a:pPr>
            <a:r>
              <a:rPr lang="en-US" b="1" sz="1300">
                <a:solidFill>
                  <a:srgbClr val="1B2437"/>
                </a:solidFill>
                <a:latin typeface="Times New Roman"/>
              </a:rPr>
              <a:t>Q75. What are 127.0.0.1 and localhost?</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Localhost is the standard hostname given to the machine, and it is represented by the IP address 127.0.0.1. Therefore, we can say that 127.0.0.1 and localhost are the same thing.</a:t>
            </a:r>
          </a:p>
          <a:p>
            <a:pPr marR="778764" indent="0">
              <a:lnSpc>
                <a:spcPts val="1560"/>
              </a:lnSpc>
              <a:spcAft>
                <a:spcPts val="840"/>
              </a:spcAft>
            </a:pPr>
            <a:r>
              <a:rPr lang="en-US" b="1" sz="1300">
                <a:solidFill>
                  <a:srgbClr val="1B2437"/>
                </a:solidFill>
                <a:latin typeface="Times New Roman"/>
              </a:rPr>
              <a:t>Q76. Which are the most typical functional units of the client/server applications?</a:t>
            </a:r>
          </a:p>
          <a:p>
            <a:pPr algn="just" indent="0">
              <a:spcAft>
                <a:spcPts val="840"/>
              </a:spcAft>
            </a:pPr>
            <a:r>
              <a:rPr lang="en-US" b="1" sz="1200">
                <a:solidFill>
                  <a:srgbClr val="445578"/>
                </a:solidFill>
                <a:latin typeface="Times New Roman"/>
              </a:rPr>
              <a:t>Ans. </a:t>
            </a:r>
            <a:r>
              <a:rPr lang="en-US" b="1" sz="1200">
                <a:solidFill>
                  <a:srgbClr val="445578"/>
                </a:solidFill>
                <a:latin typeface="Arial"/>
              </a:rPr>
              <a:t>The most typical functional units of the client/server applications are -</a:t>
            </a:r>
          </a:p>
          <a:p>
            <a:pPr algn="just" marL="406400" indent="0">
              <a:lnSpc>
                <a:spcPts val="2784"/>
              </a:lnSpc>
            </a:pPr>
            <a:r>
              <a:rPr lang="en-US" b="1" sz="1200">
                <a:solidFill>
                  <a:srgbClr val="445578"/>
                </a:solidFill>
                <a:latin typeface="Arial"/>
              </a:rPr>
              <a:t>•    Presentation logic or user interface (e.g., ATMs)</a:t>
            </a:r>
          </a:p>
          <a:p>
            <a:pPr algn="just" marL="406400" indent="0">
              <a:lnSpc>
                <a:spcPts val="2784"/>
              </a:lnSpc>
            </a:pPr>
            <a:r>
              <a:rPr lang="en-US" b="1" sz="1200">
                <a:solidFill>
                  <a:srgbClr val="445578"/>
                </a:solidFill>
                <a:latin typeface="Arial"/>
              </a:rPr>
              <a:t>•    Business logic (e.g., Account balance inquiry)</a:t>
            </a:r>
          </a:p>
          <a:p>
            <a:pPr algn="just" marL="406400" indent="0">
              <a:lnSpc>
                <a:spcPts val="2784"/>
              </a:lnSpc>
              <a:spcAft>
                <a:spcPts val="210"/>
              </a:spcAft>
            </a:pPr>
            <a:r>
              <a:rPr lang="en-US" b="1" sz="1200">
                <a:solidFill>
                  <a:srgbClr val="445578"/>
                </a:solidFill>
                <a:latin typeface="Arial"/>
              </a:rPr>
              <a:t>•    Data (e.g., Bank account records)</a:t>
            </a:r>
          </a:p>
          <a:p>
            <a:pPr algn="just" indent="0">
              <a:spcAft>
                <a:spcPts val="1260"/>
              </a:spcAft>
            </a:pPr>
            <a:r>
              <a:rPr lang="en-US" b="1" sz="1300">
                <a:solidFill>
                  <a:srgbClr val="1B2437"/>
                </a:solidFill>
                <a:latin typeface="Times New Roman"/>
              </a:rPr>
              <a:t>Q77. What are the Triggers?</a:t>
            </a:r>
          </a:p>
          <a:p>
            <a:pPr indent="0">
              <a:lnSpc>
                <a:spcPts val="1800"/>
              </a:lnSpc>
            </a:pPr>
            <a:r>
              <a:rPr lang="en-US" b="1" sz="1200">
                <a:solidFill>
                  <a:srgbClr val="445578"/>
                </a:solidFill>
                <a:latin typeface="Times New Roman"/>
              </a:rPr>
              <a:t>Ans. </a:t>
            </a:r>
            <a:r>
              <a:rPr lang="en-US" b="1" sz="1200">
                <a:solidFill>
                  <a:srgbClr val="445578"/>
                </a:solidFill>
                <a:latin typeface="Arial"/>
              </a:rPr>
              <a:t>Triggers are event-driven specialized procedures and are managed by database management systems. It is capable of performing complex actions and uses procedural languages full throttle.</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1859280" cy="185928"/>
          </a:xfrm>
          <a:prstGeom prst="rect">
            <a:avLst/>
          </a:prstGeom>
        </p:spPr>
        <p:txBody>
          <a:bodyPr lIns="0" tIns="0" rIns="0" bIns="0" wrap="none">
            <a:noAutofit/>
          </a:bodyPr>
          <a:p>
            <a:pPr indent="0"/>
            <a:r>
              <a:rPr lang="en-US" b="1" sz="1300">
                <a:solidFill>
                  <a:srgbClr val="1B2437"/>
                </a:solidFill>
                <a:latin typeface="Times New Roman"/>
              </a:rPr>
              <a:t>Q78. What is a Gateway?</a:t>
            </a:r>
          </a:p>
        </p:txBody>
      </p:sp>
      <p:sp>
        <p:nvSpPr>
          <p:cNvPr id="3" name=""/>
          <p:cNvSpPr/>
          <p:nvPr/>
        </p:nvSpPr>
        <p:spPr>
          <a:xfrm>
            <a:off x="896112" y="1341120"/>
            <a:ext cx="5916168" cy="7671816"/>
          </a:xfrm>
          <a:prstGeom prst="rect">
            <a:avLst/>
          </a:prstGeom>
        </p:spPr>
        <p:txBody>
          <a:bodyPr lIns="0" tIns="0" rIns="0" bIns="0">
            <a:noAutofit/>
          </a:bodyPr>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A gateway is a hardware device that is connected to two or more networks. It may be a router, firewall, server, or any other similar device, and is capable of regulating traffic in the network.</a:t>
            </a:r>
          </a:p>
          <a:p>
            <a:pPr indent="0">
              <a:spcAft>
                <a:spcPts val="1050"/>
              </a:spcAft>
            </a:pPr>
            <a:r>
              <a:rPr lang="en-US" b="1" sz="1200">
                <a:solidFill>
                  <a:srgbClr val="445578"/>
                </a:solidFill>
                <a:latin typeface="Times New Roman"/>
              </a:rPr>
              <a:t>For more information, you can also explore:</a:t>
            </a:r>
            <a:r>
              <a:rPr lang="en-US" b="1" sz="1200">
                <a:solidFill>
                  <a:srgbClr val="445578"/>
                </a:solidFill>
                <a:latin typeface="Times New Roman"/>
                <a:hlinkClick r:id="rLinkId0"/>
              </a:rPr>
              <a:t> </a:t>
            </a:r>
            <a:r>
              <a:rPr lang="en-US" b="1" u="sng" sz="1200">
                <a:solidFill>
                  <a:srgbClr val="457EFF"/>
                </a:solidFill>
                <a:latin typeface="Times New Roman"/>
                <a:hlinkClick r:id="rLinkId0"/>
              </a:rPr>
              <a:t>What is a Gateway in networking</a:t>
            </a:r>
            <a:r>
              <a:rPr lang="en-US" b="1" sz="1200">
                <a:solidFill>
                  <a:srgbClr val="457EFF"/>
                </a:solidFill>
                <a:latin typeface="Times New Roman"/>
                <a:hlinkClick r:id="rLinkId0"/>
              </a:rPr>
              <a:t>?</a:t>
            </a:r>
          </a:p>
          <a:p>
            <a:pPr indent="0">
              <a:spcAft>
                <a:spcPts val="1470"/>
              </a:spcAft>
            </a:pPr>
            <a:r>
              <a:rPr lang="en-US" b="1" sz="1300">
                <a:solidFill>
                  <a:srgbClr val="1B2437"/>
                </a:solidFill>
                <a:latin typeface="Times New Roman"/>
              </a:rPr>
              <a:t>Q79. Is there a difference between a gateway and a router?</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A gateway sends the data between two dissimilar networks, while a router sends the data between two similar networks.</a:t>
            </a:r>
          </a:p>
          <a:p>
            <a:pPr indent="0">
              <a:lnSpc>
                <a:spcPts val="1680"/>
              </a:lnSpc>
              <a:spcAft>
                <a:spcPts val="630"/>
              </a:spcAft>
            </a:pPr>
            <a:r>
              <a:rPr lang="en-US" b="1" sz="1300">
                <a:solidFill>
                  <a:srgbClr val="1B2437"/>
                </a:solidFill>
                <a:latin typeface="Times New Roman"/>
              </a:rPr>
              <a:t>Q80. What is a Virtual Private Network (VPN)? What are the advantages of using a VPN Connection?</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A</a:t>
            </a:r>
            <a:r>
              <a:rPr lang="en-US" b="1" sz="1200">
                <a:solidFill>
                  <a:srgbClr val="445578"/>
                </a:solidFill>
                <a:latin typeface="Arial"/>
                <a:hlinkClick r:id="rLinkId1"/>
              </a:rPr>
              <a:t> </a:t>
            </a:r>
            <a:r>
              <a:rPr lang="en-US" b="1" u="sng" sz="1200">
                <a:solidFill>
                  <a:srgbClr val="457EFF"/>
                </a:solidFill>
                <a:latin typeface="Arial"/>
                <a:hlinkClick r:id="rLinkId1"/>
              </a:rPr>
              <a:t>VPN</a:t>
            </a:r>
            <a:r>
              <a:rPr lang="en-US" b="1" sz="1200">
                <a:solidFill>
                  <a:srgbClr val="457EFF"/>
                </a:solidFill>
                <a:latin typeface="Arial"/>
                <a:hlinkClick r:id="rLinkId1"/>
              </a:rPr>
              <a:t> </a:t>
            </a:r>
            <a:r>
              <a:rPr lang="en-US" b="1" sz="1200">
                <a:solidFill>
                  <a:srgbClr val="445578"/>
                </a:solidFill>
                <a:latin typeface="Arial"/>
              </a:rPr>
              <a:t>or Virtual Private Network is an encrypted connection (secure tunnel) built on the internet from a device to a network. It helps in the creation of a protected network between different networks using the internet (public network), ensuring that sensitive data is safely transmitted. This makes it difficult for third parties to gain unauthorized access, track your activities online, or steal data. By using the VPN, a client can connect to the organization's network remotely.</a:t>
            </a:r>
          </a:p>
          <a:p>
            <a:pPr indent="0">
              <a:spcAft>
                <a:spcPts val="630"/>
              </a:spcAft>
            </a:pPr>
            <a:r>
              <a:rPr lang="en-US" b="1" sz="1200">
                <a:solidFill>
                  <a:srgbClr val="445578"/>
                </a:solidFill>
                <a:latin typeface="Arial"/>
              </a:rPr>
              <a:t>Some of the advantages of using VPN Connection are:</a:t>
            </a:r>
          </a:p>
          <a:p>
            <a:pPr algn="just" marL="406400" indent="0">
              <a:lnSpc>
                <a:spcPts val="2784"/>
              </a:lnSpc>
            </a:pPr>
            <a:r>
              <a:rPr lang="en-US" b="1" sz="1200">
                <a:solidFill>
                  <a:srgbClr val="445578"/>
                </a:solidFill>
                <a:latin typeface="Arial"/>
              </a:rPr>
              <a:t>•    Remote Access</a:t>
            </a:r>
          </a:p>
          <a:p>
            <a:pPr algn="just" marL="406400" indent="0">
              <a:lnSpc>
                <a:spcPts val="2784"/>
              </a:lnSpc>
            </a:pPr>
            <a:r>
              <a:rPr lang="en-US" b="1" sz="1200">
                <a:solidFill>
                  <a:srgbClr val="445578"/>
                </a:solidFill>
                <a:latin typeface="Arial"/>
              </a:rPr>
              <a:t>•    Protected File Sharing</a:t>
            </a:r>
          </a:p>
          <a:p>
            <a:pPr algn="just" marL="406400" indent="0">
              <a:lnSpc>
                <a:spcPts val="2784"/>
              </a:lnSpc>
            </a:pPr>
            <a:r>
              <a:rPr lang="en-US" b="1" sz="1200">
                <a:solidFill>
                  <a:srgbClr val="445578"/>
                </a:solidFill>
                <a:latin typeface="Arial"/>
              </a:rPr>
              <a:t>•    Anonymity</a:t>
            </a:r>
          </a:p>
          <a:p>
            <a:pPr algn="just" marL="406400" indent="0">
              <a:lnSpc>
                <a:spcPts val="2784"/>
              </a:lnSpc>
            </a:pPr>
            <a:r>
              <a:rPr lang="en-US" b="1" sz="1200">
                <a:solidFill>
                  <a:srgbClr val="445578"/>
                </a:solidFill>
                <a:latin typeface="Arial"/>
              </a:rPr>
              <a:t>•    Enhanced Security</a:t>
            </a:r>
          </a:p>
          <a:p>
            <a:pPr algn="just" marL="406400" indent="0">
              <a:lnSpc>
                <a:spcPts val="2784"/>
              </a:lnSpc>
            </a:pPr>
            <a:r>
              <a:rPr lang="en-US" b="1" sz="1200">
                <a:solidFill>
                  <a:srgbClr val="445578"/>
                </a:solidFill>
                <a:latin typeface="Arial"/>
              </a:rPr>
              <a:t>•    Improved Performance</a:t>
            </a:r>
          </a:p>
          <a:p>
            <a:pPr algn="just" marL="406400" indent="0">
              <a:lnSpc>
                <a:spcPts val="2784"/>
              </a:lnSpc>
            </a:pPr>
            <a:r>
              <a:rPr lang="en-US" b="1" sz="1200">
                <a:solidFill>
                  <a:srgbClr val="445578"/>
                </a:solidFill>
                <a:latin typeface="Arial"/>
              </a:rPr>
              <a:t>•    Anonymity</a:t>
            </a:r>
          </a:p>
          <a:p>
            <a:pPr algn="just" marL="406400" indent="0">
              <a:lnSpc>
                <a:spcPts val="2784"/>
              </a:lnSpc>
            </a:pPr>
            <a:r>
              <a:rPr lang="en-US" b="1" sz="1200">
                <a:solidFill>
                  <a:srgbClr val="445578"/>
                </a:solidFill>
                <a:latin typeface="Arial"/>
              </a:rPr>
              <a:t>•    Network Scalability</a:t>
            </a:r>
          </a:p>
          <a:p>
            <a:pPr algn="just" marL="406400" indent="0">
              <a:lnSpc>
                <a:spcPts val="2784"/>
              </a:lnSpc>
              <a:spcAft>
                <a:spcPts val="210"/>
              </a:spcAft>
            </a:pPr>
            <a:r>
              <a:rPr lang="en-US" b="1" sz="1200">
                <a:solidFill>
                  <a:srgbClr val="445578"/>
                </a:solidFill>
                <a:latin typeface="Arial"/>
              </a:rPr>
              <a:t>•    Prevents Data Throttling</a:t>
            </a:r>
          </a:p>
          <a:p>
            <a:pPr indent="0"/>
            <a:r>
              <a:rPr lang="en-US" b="1" sz="1300">
                <a:solidFill>
                  <a:srgbClr val="1B2437"/>
                </a:solidFill>
                <a:latin typeface="Times New Roman"/>
              </a:rPr>
              <a:t>Q81. Explain the different types of VPN.</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64936" cy="6303264"/>
          </a:xfrm>
          <a:prstGeom prst="rect">
            <a:avLst/>
          </a:prstGeom>
        </p:spPr>
        <p:txBody>
          <a:bodyPr lIns="0" tIns="0" rIns="0" bIns="0">
            <a:noAutofit/>
          </a:bodyPr>
          <a:p>
            <a:pPr indent="0">
              <a:spcAft>
                <a:spcPts val="840"/>
              </a:spcAft>
            </a:pPr>
            <a:r>
              <a:rPr lang="en-US" b="1" sz="1200">
                <a:solidFill>
                  <a:srgbClr val="445578"/>
                </a:solidFill>
                <a:latin typeface="Times New Roman"/>
              </a:rPr>
              <a:t>Ans. </a:t>
            </a:r>
            <a:r>
              <a:rPr lang="en-US" b="1" sz="1200">
                <a:solidFill>
                  <a:srgbClr val="445578"/>
                </a:solidFill>
                <a:latin typeface="Arial"/>
              </a:rPr>
              <a:t>There are two types of VPNs:</a:t>
            </a:r>
          </a:p>
          <a:p>
            <a:pPr algn="just" marL="406400" indent="0">
              <a:spcAft>
                <a:spcPts val="1680"/>
              </a:spcAft>
            </a:pPr>
            <a:r>
              <a:rPr lang="en-US" b="1" sz="1200">
                <a:solidFill>
                  <a:srgbClr val="445578"/>
                </a:solidFill>
                <a:latin typeface="Times New Roman"/>
              </a:rPr>
              <a:t>•    Remote Access Virtual Private Network:</a:t>
            </a:r>
          </a:p>
          <a:p>
            <a:pPr indent="0">
              <a:lnSpc>
                <a:spcPts val="1800"/>
              </a:lnSpc>
              <a:spcAft>
                <a:spcPts val="210"/>
              </a:spcAft>
            </a:pPr>
            <a:r>
              <a:rPr lang="en-US" b="1" sz="1200">
                <a:solidFill>
                  <a:srgbClr val="445578"/>
                </a:solidFill>
                <a:latin typeface="Arial"/>
              </a:rPr>
              <a:t>A Remote Access VPN securely connects a device (endpoints like laptops, tablets, or smartphones) outside the corporate office. It allows a client to associate with a private network and access every one of its resources and services remotely. The connection between the private network and the user happens securely through the Internet. It is a low-cost solution and is helpful for both business and home users.</a:t>
            </a:r>
          </a:p>
          <a:p>
            <a:pPr algn="just" marL="406400" indent="0">
              <a:spcAft>
                <a:spcPts val="1680"/>
              </a:spcAft>
            </a:pPr>
            <a:r>
              <a:rPr lang="en-US" b="1" sz="1200">
                <a:solidFill>
                  <a:srgbClr val="445578"/>
                </a:solidFill>
                <a:latin typeface="Times New Roman"/>
              </a:rPr>
              <a:t>•    Site-to-Site or Router-to-Router Virtual Private Network</a:t>
            </a:r>
            <a:r>
              <a:rPr lang="en-US" b="1" sz="1200">
                <a:solidFill>
                  <a:srgbClr val="445578"/>
                </a:solidFill>
                <a:latin typeface="Arial"/>
              </a:rPr>
              <a:t>:</a:t>
            </a:r>
          </a:p>
          <a:p>
            <a:pPr indent="0">
              <a:lnSpc>
                <a:spcPts val="1800"/>
              </a:lnSpc>
              <a:spcAft>
                <a:spcPts val="210"/>
              </a:spcAft>
            </a:pPr>
            <a:r>
              <a:rPr lang="en-US" b="1" sz="1200">
                <a:solidFill>
                  <a:srgbClr val="445578"/>
                </a:solidFill>
                <a:latin typeface="Arial"/>
              </a:rPr>
              <a:t>This VPN is mostly used in large organizations with branches in different locations to connect the network of one office to another in different locations. It has two sub-categories:</a:t>
            </a:r>
          </a:p>
          <a:p>
            <a:pPr algn="just" marL="406400" indent="0">
              <a:lnSpc>
                <a:spcPts val="1800"/>
              </a:lnSpc>
            </a:pPr>
            <a:r>
              <a:rPr lang="en-US" b="1" sz="1200">
                <a:solidFill>
                  <a:srgbClr val="445578"/>
                </a:solidFill>
                <a:latin typeface="Times New Roman"/>
              </a:rPr>
              <a:t>•    Intranet VPN: </a:t>
            </a:r>
            <a:r>
              <a:rPr lang="en-US" b="1" sz="1200">
                <a:solidFill>
                  <a:srgbClr val="445578"/>
                </a:solidFill>
                <a:latin typeface="Arial"/>
              </a:rPr>
              <a:t>Intranet VPN allows several offices of the same company to connect</a:t>
            </a:r>
          </a:p>
          <a:p>
            <a:pPr marL="635000" marR="117348" indent="0">
              <a:lnSpc>
                <a:spcPts val="1800"/>
              </a:lnSpc>
              <a:spcAft>
                <a:spcPts val="420"/>
              </a:spcAft>
            </a:pPr>
            <a:r>
              <a:rPr lang="en-US" b="1" sz="1200">
                <a:solidFill>
                  <a:srgbClr val="445578"/>
                </a:solidFill>
                <a:latin typeface="Arial"/>
              </a:rPr>
              <a:t>using the Site-to-Site VPN type. It is commonly used for connecting remote offices in different geographical locations using shared infrastructure (internet connectivity and servers) with the same accessibility policies as a private WAN (wide area network).</a:t>
            </a:r>
          </a:p>
          <a:p>
            <a:pPr algn="just" marL="406400" indent="0">
              <a:lnSpc>
                <a:spcPts val="1800"/>
              </a:lnSpc>
            </a:pPr>
            <a:r>
              <a:rPr lang="en-US" b="1" sz="1200">
                <a:solidFill>
                  <a:srgbClr val="445578"/>
                </a:solidFill>
                <a:latin typeface="Times New Roman"/>
              </a:rPr>
              <a:t>•    Extranet VPN: </a:t>
            </a:r>
            <a:r>
              <a:rPr lang="en-US" b="1" sz="1200">
                <a:solidFill>
                  <a:srgbClr val="445578"/>
                </a:solidFill>
                <a:latin typeface="Arial"/>
              </a:rPr>
              <a:t>Extranet VPN allows companies to use Site-to-site VPN type to connect</a:t>
            </a:r>
          </a:p>
          <a:p>
            <a:pPr marL="635000" marR="117348" indent="0">
              <a:lnSpc>
                <a:spcPts val="1800"/>
              </a:lnSpc>
              <a:spcAft>
                <a:spcPts val="840"/>
              </a:spcAft>
            </a:pPr>
            <a:r>
              <a:rPr lang="en-US" b="1" sz="1200">
                <a:solidFill>
                  <a:srgbClr val="445578"/>
                </a:solidFill>
                <a:latin typeface="Arial"/>
              </a:rPr>
              <a:t>to the office of another company. It uses shared infrastructure over an intranet, suppliers, customers, partners, etc., and connects them using dedicated connections.</a:t>
            </a:r>
          </a:p>
          <a:p>
            <a:pPr indent="0">
              <a:spcAft>
                <a:spcPts val="1470"/>
              </a:spcAft>
            </a:pPr>
            <a:r>
              <a:rPr lang="en-US" b="1" sz="1300">
                <a:solidFill>
                  <a:srgbClr val="1B2437"/>
                </a:solidFill>
                <a:latin typeface="Times New Roman"/>
              </a:rPr>
              <a:t>Q82. What is EGP? What are its advantages?</a:t>
            </a:r>
          </a:p>
          <a:p>
            <a:pPr indent="0">
              <a:lnSpc>
                <a:spcPts val="1800"/>
              </a:lnSpc>
              <a:spcAft>
                <a:spcPts val="2310"/>
              </a:spcAft>
            </a:pPr>
            <a:r>
              <a:rPr lang="en-US" b="1" sz="1200">
                <a:solidFill>
                  <a:srgbClr val="445578"/>
                </a:solidFill>
                <a:latin typeface="Times New Roman"/>
              </a:rPr>
              <a:t>Ans. </a:t>
            </a:r>
            <a:r>
              <a:rPr lang="en-US" b="1" sz="1200">
                <a:solidFill>
                  <a:srgbClr val="445578"/>
                </a:solidFill>
                <a:latin typeface="Arial"/>
              </a:rPr>
              <a:t>EGP stands for Exterior Gateway Protocol. It is used to exchange net-reachability information between Internet gateways within the same or different autonomous systems. EGP is the protocol of the routers. It is used to identify the set of networks that you will be able to reach within or via each independent system.</a:t>
            </a:r>
          </a:p>
        </p:txBody>
      </p:sp>
      <p:sp>
        <p:nvSpPr>
          <p:cNvPr id="3" name=""/>
          <p:cNvSpPr/>
          <p:nvPr/>
        </p:nvSpPr>
        <p:spPr>
          <a:xfrm>
            <a:off x="899160" y="7766304"/>
            <a:ext cx="5721096" cy="1182624"/>
          </a:xfrm>
          <a:prstGeom prst="rect">
            <a:avLst/>
          </a:prstGeom>
        </p:spPr>
        <p:txBody>
          <a:bodyPr lIns="0" tIns="0" rIns="0" bIns="0">
            <a:noAutofit/>
          </a:bodyPr>
          <a:p>
            <a:pPr indent="0">
              <a:spcBef>
                <a:spcPts val="2310"/>
              </a:spcBef>
              <a:spcAft>
                <a:spcPts val="1470"/>
              </a:spcAft>
            </a:pPr>
            <a:r>
              <a:rPr lang="en-US" b="1" u="sng" sz="1600">
                <a:solidFill>
                  <a:srgbClr val="1B2437"/>
                </a:solidFill>
                <a:latin typeface="Times New Roman"/>
              </a:rPr>
              <a:t>Networking Interview Questions For Experienced Candidates</a:t>
            </a:r>
          </a:p>
          <a:p>
            <a:pPr indent="0">
              <a:lnSpc>
                <a:spcPts val="1800"/>
              </a:lnSpc>
              <a:spcAft>
                <a:spcPts val="420"/>
              </a:spcAft>
            </a:pPr>
            <a:r>
              <a:rPr lang="en-US" b="1" sz="1200">
                <a:solidFill>
                  <a:srgbClr val="445578"/>
                </a:solidFill>
                <a:latin typeface="Arial"/>
              </a:rPr>
              <a:t>We are now moving on to the last category of networking interview questions. This section covers interview questions for experienced candidates.</a:t>
            </a:r>
          </a:p>
          <a:p>
            <a:pPr indent="0"/>
            <a:r>
              <a:rPr lang="en-US" b="1" sz="1300">
                <a:solidFill>
                  <a:srgbClr val="1B2437"/>
                </a:solidFill>
                <a:latin typeface="Times New Roman"/>
              </a:rPr>
              <a:t>Q83. Explain 10Base-T.</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87552"/>
            <a:ext cx="5916168" cy="8168640"/>
          </a:xfrm>
          <a:prstGeom prst="rect">
            <a:avLst/>
          </a:prstGeom>
        </p:spPr>
        <p:txBody>
          <a:bodyPr lIns="0" tIns="0" rIns="0" bIns="0">
            <a:noAutofit/>
          </a:bodyPr>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10Base-T specifies data transfer rate, i.e., 10Mbps. Here the usage of the term 'Base' defines 'Baseband' and not 'Broadband'. T denotes the type of cable, which is a twisted pair.</a:t>
            </a:r>
          </a:p>
          <a:p>
            <a:pPr indent="0">
              <a:spcAft>
                <a:spcPts val="1470"/>
              </a:spcAft>
            </a:pPr>
            <a:r>
              <a:rPr lang="en-US" b="1" sz="1300">
                <a:solidFill>
                  <a:srgbClr val="1B2437"/>
                </a:solidFill>
                <a:latin typeface="Times New Roman"/>
              </a:rPr>
              <a:t>Q84. Name the user support layers.</a:t>
            </a:r>
          </a:p>
          <a:p>
            <a:pPr indent="0">
              <a:spcAft>
                <a:spcPts val="840"/>
              </a:spcAft>
            </a:pPr>
            <a:r>
              <a:rPr lang="en-US" b="1" sz="1200">
                <a:solidFill>
                  <a:srgbClr val="445578"/>
                </a:solidFill>
                <a:latin typeface="Times New Roman"/>
              </a:rPr>
              <a:t>Ans. </a:t>
            </a:r>
            <a:r>
              <a:rPr lang="en-US" b="1" sz="1200">
                <a:solidFill>
                  <a:srgbClr val="445578"/>
                </a:solidFill>
                <a:latin typeface="Arial"/>
              </a:rPr>
              <a:t>There are three types of user support layers -</a:t>
            </a:r>
          </a:p>
          <a:p>
            <a:pPr algn="just" marL="406400" indent="0">
              <a:lnSpc>
                <a:spcPts val="2808"/>
              </a:lnSpc>
            </a:pPr>
            <a:r>
              <a:rPr lang="en-US" b="1" sz="1200">
                <a:solidFill>
                  <a:srgbClr val="445578"/>
                </a:solidFill>
                <a:latin typeface="Arial"/>
              </a:rPr>
              <a:t>•    Session Layer</a:t>
            </a:r>
          </a:p>
          <a:p>
            <a:pPr algn="just" marL="406400" indent="0">
              <a:lnSpc>
                <a:spcPts val="2808"/>
              </a:lnSpc>
            </a:pPr>
            <a:r>
              <a:rPr lang="en-US" b="1" sz="1200">
                <a:solidFill>
                  <a:srgbClr val="445578"/>
                </a:solidFill>
                <a:latin typeface="Arial"/>
              </a:rPr>
              <a:t>•    Presentation Layer and</a:t>
            </a:r>
          </a:p>
          <a:p>
            <a:pPr algn="just" marL="406400" indent="0">
              <a:lnSpc>
                <a:spcPts val="2808"/>
              </a:lnSpc>
              <a:spcAft>
                <a:spcPts val="210"/>
              </a:spcAft>
            </a:pPr>
            <a:r>
              <a:rPr lang="en-US" b="1" sz="1200">
                <a:solidFill>
                  <a:srgbClr val="445578"/>
                </a:solidFill>
                <a:latin typeface="Arial"/>
              </a:rPr>
              <a:t>•    Application Layer</a:t>
            </a:r>
          </a:p>
          <a:p>
            <a:pPr indent="0">
              <a:spcAft>
                <a:spcPts val="1470"/>
              </a:spcAft>
            </a:pPr>
            <a:r>
              <a:rPr lang="en-US" b="1" sz="1300">
                <a:solidFill>
                  <a:srgbClr val="1B2437"/>
                </a:solidFill>
                <a:latin typeface="Times New Roman"/>
              </a:rPr>
              <a:t>Q85. What is Piggy Backing?</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It is the process of gaining access to a restricted communications channel by using an already established session by another user. This technique is known to improve the efficiency of the bidirectional protocols.</a:t>
            </a:r>
          </a:p>
          <a:p>
            <a:pPr indent="0">
              <a:spcAft>
                <a:spcPts val="1470"/>
              </a:spcAft>
            </a:pPr>
            <a:r>
              <a:rPr lang="en-US" b="1" sz="1300">
                <a:solidFill>
                  <a:srgbClr val="1B2437"/>
                </a:solidFill>
                <a:latin typeface="Times New Roman"/>
              </a:rPr>
              <a:t>Q86. What is an asynchronous transmission?</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It is a serial mode of transmission. It is the process of data transmission, where every character is a self-contained unit. Each character in asynchronous transmission has its start and stop bits, along with an uneven interval between them.</a:t>
            </a:r>
          </a:p>
          <a:p>
            <a:pPr indent="0">
              <a:spcAft>
                <a:spcPts val="1470"/>
              </a:spcAft>
            </a:pPr>
            <a:r>
              <a:rPr lang="en-US" b="1" sz="1300">
                <a:solidFill>
                  <a:srgbClr val="1B2437"/>
                </a:solidFill>
                <a:latin typeface="Times New Roman"/>
              </a:rPr>
              <a:t>Q87. What do you mean by a synchronous transmission?</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Synchronous transmission refers to continuous data streaming in the form of signals, accompanied by regular timing signals. These signals are generated by the external clocking mechanism and ensure that senders and receivers are in synchrony.</a:t>
            </a:r>
          </a:p>
          <a:p>
            <a:pPr indent="0">
              <a:spcAft>
                <a:spcPts val="1470"/>
              </a:spcAft>
            </a:pPr>
            <a:r>
              <a:rPr lang="en-US" b="1" sz="1300">
                <a:solidFill>
                  <a:srgbClr val="1B2437"/>
                </a:solidFill>
                <a:latin typeface="Times New Roman"/>
              </a:rPr>
              <a:t>Q88. What are the different types of transmission media?</a:t>
            </a:r>
          </a:p>
          <a:p>
            <a:pPr indent="0">
              <a:spcAft>
                <a:spcPts val="840"/>
              </a:spcAft>
            </a:pPr>
            <a:r>
              <a:rPr lang="en-US" b="1" sz="1200">
                <a:solidFill>
                  <a:srgbClr val="445578"/>
                </a:solidFill>
                <a:latin typeface="Times New Roman"/>
              </a:rPr>
              <a:t>Ans. </a:t>
            </a:r>
            <a:r>
              <a:rPr lang="en-US" b="1" sz="1200">
                <a:solidFill>
                  <a:srgbClr val="445578"/>
                </a:solidFill>
                <a:latin typeface="Arial"/>
              </a:rPr>
              <a:t>Transmission media has two broad types -</a:t>
            </a:r>
          </a:p>
          <a:p>
            <a:pPr algn="just" marL="406400" indent="0">
              <a:spcAft>
                <a:spcPts val="1470"/>
              </a:spcAft>
            </a:pPr>
            <a:r>
              <a:rPr lang="en-US" b="1" sz="1200">
                <a:solidFill>
                  <a:srgbClr val="445578"/>
                </a:solidFill>
                <a:latin typeface="Arial"/>
              </a:rPr>
              <a:t>•    Guided media (wired)</a:t>
            </a:r>
          </a:p>
          <a:p>
            <a:pPr algn="just" marL="406400" indent="0">
              <a:spcAft>
                <a:spcPts val="1470"/>
              </a:spcAft>
            </a:pPr>
            <a:r>
              <a:rPr lang="en-US" b="1" sz="1200">
                <a:solidFill>
                  <a:srgbClr val="445578"/>
                </a:solidFill>
                <a:latin typeface="Arial"/>
              </a:rPr>
              <a:t>•    Unguided media (wireless)</a:t>
            </a:r>
          </a:p>
          <a:p>
            <a:pPr indent="0">
              <a:spcAft>
                <a:spcPts val="1470"/>
              </a:spcAft>
            </a:pPr>
            <a:r>
              <a:rPr lang="en-US" b="1" sz="1300">
                <a:solidFill>
                  <a:srgbClr val="1B2437"/>
                </a:solidFill>
                <a:latin typeface="Times New Roman"/>
              </a:rPr>
              <a:t>Q89. What is Process Sigma?</a:t>
            </a:r>
          </a:p>
          <a:p>
            <a:pPr indent="0">
              <a:lnSpc>
                <a:spcPts val="1800"/>
              </a:lnSpc>
            </a:pPr>
            <a:r>
              <a:rPr lang="en-US" b="1" sz="1200">
                <a:solidFill>
                  <a:srgbClr val="445578"/>
                </a:solidFill>
                <a:latin typeface="Times New Roman"/>
              </a:rPr>
              <a:t>Ans. </a:t>
            </a:r>
            <a:r>
              <a:rPr lang="en-US" b="1" sz="1200">
                <a:solidFill>
                  <a:srgbClr val="445578"/>
                </a:solidFill>
                <a:latin typeface="Arial"/>
              </a:rPr>
              <a:t>Process Sigma measures the frequency of a task that is performed without any error. It is expressed as a number of standard deviations on a normal distribution.</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1517904" cy="182880"/>
          </a:xfrm>
          <a:prstGeom prst="rect">
            <a:avLst/>
          </a:prstGeom>
        </p:spPr>
        <p:txBody>
          <a:bodyPr lIns="0" tIns="0" rIns="0" bIns="0" wrap="none">
            <a:noAutofit/>
          </a:bodyPr>
          <a:p>
            <a:pPr indent="0"/>
            <a:r>
              <a:rPr lang="en-US" b="1" sz="1300">
                <a:solidFill>
                  <a:srgbClr val="1B2437"/>
                </a:solidFill>
                <a:latin typeface="Times New Roman"/>
              </a:rPr>
              <a:t>Q90. What is FMEA?</a:t>
            </a:r>
          </a:p>
        </p:txBody>
      </p:sp>
      <p:sp>
        <p:nvSpPr>
          <p:cNvPr id="3" name=""/>
          <p:cNvSpPr/>
          <p:nvPr/>
        </p:nvSpPr>
        <p:spPr>
          <a:xfrm>
            <a:off x="896112" y="1341120"/>
            <a:ext cx="5971032" cy="7787640"/>
          </a:xfrm>
          <a:prstGeom prst="rect">
            <a:avLst/>
          </a:prstGeom>
        </p:spPr>
        <p:txBody>
          <a:bodyPr lIns="0" tIns="0" rIns="0" bIns="0">
            <a:noAutofit/>
          </a:bodyPr>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Failure Mode Effect and Analysis or FMEA is a qualitative and systematic tool to identify potential failure modes in a system, the reasons, and their effects.</a:t>
            </a:r>
          </a:p>
          <a:p>
            <a:pPr indent="0">
              <a:spcAft>
                <a:spcPts val="1470"/>
              </a:spcAft>
            </a:pPr>
            <a:r>
              <a:rPr lang="en-US" b="1" sz="1300">
                <a:solidFill>
                  <a:srgbClr val="1B2437"/>
                </a:solidFill>
                <a:latin typeface="Times New Roman"/>
              </a:rPr>
              <a:t>Q91. What is the backbone network?</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It refers to a centralized infrastructure for distributing different routes and data to various networks. Backbone networks connect LANs and WANs and also handles the management of bandwidth and multiple channels.</a:t>
            </a:r>
          </a:p>
          <a:p>
            <a:pPr indent="0">
              <a:spcAft>
                <a:spcPts val="1470"/>
              </a:spcAft>
            </a:pPr>
            <a:r>
              <a:rPr lang="en-US" b="1" sz="1300">
                <a:solidFill>
                  <a:srgbClr val="1B2437"/>
                </a:solidFill>
                <a:latin typeface="Times New Roman"/>
              </a:rPr>
              <a:t>Q92. What is OSPF?</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OSPF is an abbreviation for Open Shortest Path First. It is a routing protocol that uses a link-state routing (LSR) algorithm to find out the best possible path for data exchange.</a:t>
            </a:r>
          </a:p>
          <a:p>
            <a:pPr indent="0">
              <a:spcAft>
                <a:spcPts val="1470"/>
              </a:spcAft>
            </a:pPr>
            <a:r>
              <a:rPr lang="en-US" b="1" sz="1300">
                <a:solidFill>
                  <a:srgbClr val="1B2437"/>
                </a:solidFill>
                <a:latin typeface="Times New Roman"/>
              </a:rPr>
              <a:t>Q93. What is the range of addresses in the classes of internet addresses?</a:t>
            </a:r>
          </a:p>
          <a:p>
            <a:pPr indent="0">
              <a:spcAft>
                <a:spcPts val="840"/>
              </a:spcAft>
            </a:pPr>
            <a:r>
              <a:rPr lang="en-US" b="1" sz="1200">
                <a:solidFill>
                  <a:srgbClr val="445578"/>
                </a:solidFill>
                <a:latin typeface="Times New Roman"/>
              </a:rPr>
              <a:t>Ans. </a:t>
            </a:r>
            <a:r>
              <a:rPr lang="en-US" b="1" sz="1200">
                <a:solidFill>
                  <a:srgbClr val="445578"/>
                </a:solidFill>
                <a:latin typeface="Arial"/>
              </a:rPr>
              <a:t>Following are the five different ranges of addresses in the classes of the internet:</a:t>
            </a:r>
          </a:p>
          <a:p>
            <a:pPr algn="just" marL="406400" indent="0">
              <a:lnSpc>
                <a:spcPts val="2784"/>
              </a:lnSpc>
            </a:pPr>
            <a:r>
              <a:rPr lang="en-US" b="1" sz="1200">
                <a:solidFill>
                  <a:srgbClr val="445578"/>
                </a:solidFill>
                <a:latin typeface="Arial"/>
              </a:rPr>
              <a:t>. Class A: 0.0.0.0 - 127.255.255.255</a:t>
            </a:r>
          </a:p>
          <a:p>
            <a:pPr algn="just" marL="406400" indent="0">
              <a:lnSpc>
                <a:spcPts val="2784"/>
              </a:lnSpc>
            </a:pPr>
            <a:r>
              <a:rPr lang="en-US" b="1" sz="1200">
                <a:solidFill>
                  <a:srgbClr val="445578"/>
                </a:solidFill>
                <a:latin typeface="Arial"/>
              </a:rPr>
              <a:t>. Class B: 128.0.0.0 - 191.255.255.255</a:t>
            </a:r>
          </a:p>
          <a:p>
            <a:pPr algn="just" marL="406400" indent="0">
              <a:lnSpc>
                <a:spcPts val="2784"/>
              </a:lnSpc>
            </a:pPr>
            <a:r>
              <a:rPr lang="en-US" b="1" sz="1200">
                <a:solidFill>
                  <a:srgbClr val="445578"/>
                </a:solidFill>
                <a:latin typeface="Arial"/>
              </a:rPr>
              <a:t>. Class C: 192.0.0.0 - 223.255.255.255</a:t>
            </a:r>
          </a:p>
          <a:p>
            <a:pPr algn="just" marL="406400" indent="0">
              <a:lnSpc>
                <a:spcPts val="2784"/>
              </a:lnSpc>
            </a:pPr>
            <a:r>
              <a:rPr lang="en-US" b="1" sz="1200">
                <a:solidFill>
                  <a:srgbClr val="445578"/>
                </a:solidFill>
                <a:latin typeface="Arial"/>
              </a:rPr>
              <a:t>. Class D: 224.0.0.0 - 239.255.255.255</a:t>
            </a:r>
          </a:p>
          <a:p>
            <a:pPr algn="just" marL="406400" indent="0">
              <a:lnSpc>
                <a:spcPts val="2784"/>
              </a:lnSpc>
              <a:spcAft>
                <a:spcPts val="210"/>
              </a:spcAft>
            </a:pPr>
            <a:r>
              <a:rPr lang="en-US" b="1" sz="1200">
                <a:solidFill>
                  <a:srgbClr val="445578"/>
                </a:solidFill>
                <a:latin typeface="Arial"/>
              </a:rPr>
              <a:t>. Class E: 240.0.0.0 - 247.255.255.255</a:t>
            </a:r>
          </a:p>
          <a:p>
            <a:pPr indent="0">
              <a:spcAft>
                <a:spcPts val="1470"/>
              </a:spcAft>
            </a:pPr>
            <a:r>
              <a:rPr lang="en-US" b="1" sz="1300">
                <a:solidFill>
                  <a:srgbClr val="1B2437"/>
                </a:solidFill>
                <a:latin typeface="Times New Roman"/>
              </a:rPr>
              <a:t>Q94. What are Datalink Protocols?</a:t>
            </a:r>
          </a:p>
          <a:p>
            <a:pPr indent="0">
              <a:lnSpc>
                <a:spcPts val="1800"/>
              </a:lnSpc>
              <a:spcAft>
                <a:spcPts val="210"/>
              </a:spcAft>
            </a:pPr>
            <a:r>
              <a:rPr lang="en-US" b="1" sz="1200">
                <a:solidFill>
                  <a:srgbClr val="445578"/>
                </a:solidFill>
                <a:latin typeface="Times New Roman"/>
              </a:rPr>
              <a:t>Ans. </a:t>
            </a:r>
            <a:r>
              <a:rPr lang="en-US" b="1" sz="1200">
                <a:solidFill>
                  <a:srgbClr val="445578"/>
                </a:solidFill>
                <a:latin typeface="Arial"/>
              </a:rPr>
              <a:t>Datalink protocols are defined as the sets of requirements used to implement the data link layer. There are the following categories of Data Link protocols:</a:t>
            </a:r>
          </a:p>
          <a:p>
            <a:pPr algn="just" marL="406400" indent="0">
              <a:lnSpc>
                <a:spcPts val="2784"/>
              </a:lnSpc>
            </a:pPr>
            <a:r>
              <a:rPr lang="en-US" b="1" sz="1200">
                <a:solidFill>
                  <a:srgbClr val="445578"/>
                </a:solidFill>
                <a:latin typeface="Arial"/>
              </a:rPr>
              <a:t>•    Synchronous Protocols</a:t>
            </a:r>
          </a:p>
          <a:p>
            <a:pPr algn="just" marL="406400" indent="0">
              <a:lnSpc>
                <a:spcPts val="2784"/>
              </a:lnSpc>
            </a:pPr>
            <a:r>
              <a:rPr lang="en-US" b="1" sz="1200">
                <a:solidFill>
                  <a:srgbClr val="445578"/>
                </a:solidFill>
                <a:latin typeface="Arial"/>
              </a:rPr>
              <a:t>•    Asynchronous Protocols</a:t>
            </a:r>
          </a:p>
          <a:p>
            <a:pPr algn="just" marL="406400" indent="0">
              <a:lnSpc>
                <a:spcPts val="2784"/>
              </a:lnSpc>
            </a:pPr>
            <a:r>
              <a:rPr lang="en-US" b="1" sz="1200">
                <a:solidFill>
                  <a:srgbClr val="445578"/>
                </a:solidFill>
                <a:latin typeface="Arial"/>
              </a:rPr>
              <a:t>•    Bit Oriented protocols</a:t>
            </a:r>
          </a:p>
          <a:p>
            <a:pPr algn="just" marL="406400" indent="0">
              <a:lnSpc>
                <a:spcPts val="2784"/>
              </a:lnSpc>
              <a:spcAft>
                <a:spcPts val="210"/>
              </a:spcAft>
            </a:pPr>
            <a:r>
              <a:rPr lang="en-US" b="1" sz="1200">
                <a:solidFill>
                  <a:srgbClr val="445578"/>
                </a:solidFill>
                <a:latin typeface="Arial"/>
              </a:rPr>
              <a:t>•    Character Oriented Protocols</a:t>
            </a:r>
          </a:p>
          <a:p>
            <a:pPr indent="0"/>
            <a:r>
              <a:rPr lang="en-US" b="1" sz="1300">
                <a:solidFill>
                  <a:srgbClr val="1B2437"/>
                </a:solidFill>
                <a:latin typeface="Times New Roman"/>
              </a:rPr>
              <a:t>Q95. What are the functions of a Network Layer?</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64936" cy="8043672"/>
          </a:xfrm>
          <a:prstGeom prst="rect">
            <a:avLst/>
          </a:prstGeom>
        </p:spPr>
        <p:txBody>
          <a:bodyPr lIns="0" tIns="0" rIns="0" bIns="0">
            <a:noAutofit/>
          </a:bodyPr>
          <a:p>
            <a:pPr indent="0">
              <a:lnSpc>
                <a:spcPts val="1800"/>
              </a:lnSpc>
              <a:spcAft>
                <a:spcPts val="210"/>
              </a:spcAft>
            </a:pPr>
            <a:r>
              <a:rPr lang="en-US" b="1" sz="1200">
                <a:solidFill>
                  <a:srgbClr val="445578"/>
                </a:solidFill>
                <a:latin typeface="Times New Roman"/>
              </a:rPr>
              <a:t>Ans. </a:t>
            </a:r>
            <a:r>
              <a:rPr lang="en-US" b="1" sz="1200">
                <a:solidFill>
                  <a:srgbClr val="445578"/>
                </a:solidFill>
                <a:latin typeface="Arial"/>
              </a:rPr>
              <a:t>The Network Layer or OSI Layer 3 provides services for exchanging individual sections of data over the network between identified end devices. To perform this end-to-end transport Layer 3 uses four basic processes:</a:t>
            </a:r>
          </a:p>
          <a:p>
            <a:pPr algn="just" marL="406400" indent="0">
              <a:lnSpc>
                <a:spcPts val="2784"/>
              </a:lnSpc>
            </a:pPr>
            <a:r>
              <a:rPr lang="en-US" b="1" sz="1200">
                <a:solidFill>
                  <a:srgbClr val="445578"/>
                </a:solidFill>
                <a:latin typeface="Arial"/>
              </a:rPr>
              <a:t>•    Addressing</a:t>
            </a:r>
          </a:p>
          <a:p>
            <a:pPr algn="just" marL="406400" indent="0">
              <a:lnSpc>
                <a:spcPts val="2784"/>
              </a:lnSpc>
            </a:pPr>
            <a:r>
              <a:rPr lang="en-US" b="1" sz="1200">
                <a:solidFill>
                  <a:srgbClr val="445578"/>
                </a:solidFill>
                <a:latin typeface="Arial"/>
              </a:rPr>
              <a:t>•    Encapsulation</a:t>
            </a:r>
          </a:p>
          <a:p>
            <a:pPr algn="just" marL="406400" indent="0">
              <a:lnSpc>
                <a:spcPts val="2784"/>
              </a:lnSpc>
            </a:pPr>
            <a:r>
              <a:rPr lang="en-US" b="1" sz="1200">
                <a:solidFill>
                  <a:srgbClr val="445578"/>
                </a:solidFill>
                <a:latin typeface="Arial"/>
              </a:rPr>
              <a:t>•    Routing</a:t>
            </a:r>
          </a:p>
          <a:p>
            <a:pPr algn="just" marL="406400" indent="0">
              <a:lnSpc>
                <a:spcPts val="2784"/>
              </a:lnSpc>
              <a:spcAft>
                <a:spcPts val="210"/>
              </a:spcAft>
            </a:pPr>
            <a:r>
              <a:rPr lang="en-US" b="1" sz="1200">
                <a:solidFill>
                  <a:srgbClr val="445578"/>
                </a:solidFill>
                <a:latin typeface="Arial"/>
              </a:rPr>
              <a:t>•    Decapsulation</a:t>
            </a:r>
          </a:p>
          <a:p>
            <a:pPr indent="0">
              <a:spcAft>
                <a:spcPts val="1260"/>
              </a:spcAft>
            </a:pPr>
            <a:r>
              <a:rPr lang="en-US" b="1" sz="1300">
                <a:solidFill>
                  <a:srgbClr val="1B2437"/>
                </a:solidFill>
                <a:latin typeface="Times New Roman"/>
              </a:rPr>
              <a:t>Q96. Name the access method used in the 1000BaseTX network.</a:t>
            </a:r>
          </a:p>
          <a:p>
            <a:pPr indent="0">
              <a:spcAft>
                <a:spcPts val="1260"/>
              </a:spcAft>
            </a:pPr>
            <a:r>
              <a:rPr lang="en-US" b="1" sz="1200">
                <a:solidFill>
                  <a:srgbClr val="445578"/>
                </a:solidFill>
                <a:latin typeface="Times New Roman"/>
              </a:rPr>
              <a:t>Ans. </a:t>
            </a:r>
            <a:r>
              <a:rPr lang="en-US" b="1" sz="1200">
                <a:solidFill>
                  <a:srgbClr val="445578"/>
                </a:solidFill>
                <a:latin typeface="Arial"/>
              </a:rPr>
              <a:t>CSMA/CD access method is used in the 1000BaseTX network.</a:t>
            </a:r>
          </a:p>
          <a:p>
            <a:pPr indent="0">
              <a:spcAft>
                <a:spcPts val="1260"/>
              </a:spcAft>
            </a:pPr>
            <a:r>
              <a:rPr lang="en-US" b="1" sz="1300">
                <a:solidFill>
                  <a:srgbClr val="1B2437"/>
                </a:solidFill>
                <a:latin typeface="Times New Roman"/>
              </a:rPr>
              <a:t>Q97. Mention the different types of links used to build a computer network.</a:t>
            </a:r>
          </a:p>
          <a:p>
            <a:pPr indent="0">
              <a:spcAft>
                <a:spcPts val="840"/>
              </a:spcAft>
            </a:pPr>
            <a:r>
              <a:rPr lang="en-US" b="1" sz="1200">
                <a:solidFill>
                  <a:srgbClr val="445578"/>
                </a:solidFill>
                <a:latin typeface="Times New Roman"/>
              </a:rPr>
              <a:t>Ans. </a:t>
            </a:r>
            <a:r>
              <a:rPr lang="en-US" b="1" sz="1200">
                <a:solidFill>
                  <a:srgbClr val="445578"/>
                </a:solidFill>
                <a:latin typeface="Arial"/>
              </a:rPr>
              <a:t>Following are the different types of links used to build a computer network:</a:t>
            </a:r>
          </a:p>
          <a:p>
            <a:pPr algn="just" marL="406400" indent="0">
              <a:lnSpc>
                <a:spcPts val="2784"/>
              </a:lnSpc>
            </a:pPr>
            <a:r>
              <a:rPr lang="en-US" b="1" sz="1200">
                <a:solidFill>
                  <a:srgbClr val="445578"/>
                </a:solidFill>
                <a:latin typeface="Arial"/>
              </a:rPr>
              <a:t>•    Cables</a:t>
            </a:r>
          </a:p>
          <a:p>
            <a:pPr algn="just" marL="406400" indent="0">
              <a:lnSpc>
                <a:spcPts val="2784"/>
              </a:lnSpc>
            </a:pPr>
            <a:r>
              <a:rPr lang="en-US" b="1" sz="1200">
                <a:solidFill>
                  <a:srgbClr val="445578"/>
                </a:solidFill>
                <a:latin typeface="Arial"/>
              </a:rPr>
              <a:t>•    Wireless Links</a:t>
            </a:r>
          </a:p>
          <a:p>
            <a:pPr algn="just" marL="406400" indent="0">
              <a:lnSpc>
                <a:spcPts val="2784"/>
              </a:lnSpc>
            </a:pPr>
            <a:r>
              <a:rPr lang="en-US" b="1" sz="1200">
                <a:solidFill>
                  <a:srgbClr val="445578"/>
                </a:solidFill>
                <a:latin typeface="Arial"/>
              </a:rPr>
              <a:t>•    Last-Mile Links</a:t>
            </a:r>
          </a:p>
          <a:p>
            <a:pPr algn="just" marL="406400" indent="0">
              <a:lnSpc>
                <a:spcPts val="2784"/>
              </a:lnSpc>
              <a:spcAft>
                <a:spcPts val="210"/>
              </a:spcAft>
            </a:pPr>
            <a:r>
              <a:rPr lang="en-US" b="1" sz="1200">
                <a:solidFill>
                  <a:srgbClr val="445578"/>
                </a:solidFill>
                <a:latin typeface="Arial"/>
              </a:rPr>
              <a:t>•    Leased Lines</a:t>
            </a:r>
          </a:p>
          <a:p>
            <a:pPr indent="0">
              <a:spcAft>
                <a:spcPts val="1260"/>
              </a:spcAft>
            </a:pPr>
            <a:r>
              <a:rPr lang="en-US" b="1" sz="1300">
                <a:solidFill>
                  <a:srgbClr val="1B2437"/>
                </a:solidFill>
                <a:latin typeface="Times New Roman"/>
              </a:rPr>
              <a:t>Q98. Mention the types of wires used for data transmission in UTP cable.</a:t>
            </a:r>
          </a:p>
          <a:p>
            <a:pPr indent="0">
              <a:lnSpc>
                <a:spcPts val="1800"/>
              </a:lnSpc>
            </a:pPr>
            <a:r>
              <a:rPr lang="en-US" b="1" sz="1200">
                <a:solidFill>
                  <a:srgbClr val="445578"/>
                </a:solidFill>
                <a:latin typeface="Times New Roman"/>
              </a:rPr>
              <a:t>Ans. </a:t>
            </a:r>
            <a:r>
              <a:rPr lang="en-US" b="1" sz="1200">
                <a:solidFill>
                  <a:srgbClr val="445578"/>
                </a:solidFill>
                <a:latin typeface="Arial"/>
              </a:rPr>
              <a:t>There are four types of wires used for data transmission in UTP cable, which is wire 1, 2,</a:t>
            </a:r>
          </a:p>
          <a:p>
            <a:pPr indent="0">
              <a:lnSpc>
                <a:spcPts val="1800"/>
              </a:lnSpc>
              <a:spcAft>
                <a:spcPts val="420"/>
              </a:spcAft>
            </a:pPr>
            <a:r>
              <a:rPr lang="en-US" b="1" sz="1200">
                <a:solidFill>
                  <a:srgbClr val="445578"/>
                </a:solidFill>
                <a:latin typeface="Arial"/>
              </a:rPr>
              <a:t>3, and 6. Where wires 1 and 2 are used to transmit the data while wires 3 and 6 are used to receive the data.</a:t>
            </a:r>
          </a:p>
          <a:p>
            <a:pPr indent="0">
              <a:spcAft>
                <a:spcPts val="1260"/>
              </a:spcAft>
            </a:pPr>
            <a:r>
              <a:rPr lang="en-US" b="1" sz="1300">
                <a:solidFill>
                  <a:srgbClr val="1B2437"/>
                </a:solidFill>
                <a:latin typeface="Times New Roman"/>
              </a:rPr>
              <a:t>Q99. Can we use RG59 and RG6 cables in a computer network?</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RG59 and RG6 cables are not used in the computer network. These cables are made for the cable TV network.</a:t>
            </a:r>
          </a:p>
          <a:p>
            <a:pPr indent="0">
              <a:spcAft>
                <a:spcPts val="1260"/>
              </a:spcAft>
            </a:pPr>
            <a:r>
              <a:rPr lang="en-US" b="1" sz="1300">
                <a:solidFill>
                  <a:srgbClr val="1B2437"/>
                </a:solidFill>
                <a:latin typeface="Times New Roman"/>
              </a:rPr>
              <a:t>Q100. What is 10Base2?</a:t>
            </a:r>
          </a:p>
          <a:p>
            <a:pPr indent="0">
              <a:lnSpc>
                <a:spcPts val="1800"/>
              </a:lnSpc>
            </a:pPr>
            <a:r>
              <a:rPr lang="en-US" b="1" sz="1200">
                <a:solidFill>
                  <a:srgbClr val="445578"/>
                </a:solidFill>
                <a:latin typeface="Times New Roman"/>
              </a:rPr>
              <a:t>Ans. </a:t>
            </a:r>
            <a:r>
              <a:rPr lang="en-US" b="1" sz="1200">
                <a:solidFill>
                  <a:srgbClr val="445578"/>
                </a:solidFill>
                <a:latin typeface="Arial"/>
              </a:rPr>
              <a:t>10Base2 is defined as part of the IEEE 802.3a standard, specifies data transmission speeds of 10Mbps and a total segment length of 185 meters using RG-58 coaxial cable. The 10Base2</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879592" cy="8095488"/>
          </a:xfrm>
          <a:prstGeom prst="rect">
            <a:avLst/>
          </a:prstGeom>
        </p:spPr>
        <p:txBody>
          <a:bodyPr lIns="0" tIns="0" rIns="0" bIns="0">
            <a:noAutofit/>
          </a:bodyPr>
          <a:p>
            <a:pPr indent="0">
              <a:lnSpc>
                <a:spcPts val="1800"/>
              </a:lnSpc>
              <a:spcAft>
                <a:spcPts val="420"/>
              </a:spcAft>
            </a:pPr>
            <a:r>
              <a:rPr lang="en-US" b="1" sz="1200">
                <a:solidFill>
                  <a:srgbClr val="445578"/>
                </a:solidFill>
                <a:latin typeface="Arial"/>
              </a:rPr>
              <a:t>standard specifies a physical bus topology and uses BNC connectors with 50-ohm terminators at each end of the cable. One of the physical ends of each segment must be grounded.</a:t>
            </a:r>
          </a:p>
          <a:p>
            <a:pPr indent="0">
              <a:spcAft>
                <a:spcPts val="1470"/>
              </a:spcAft>
            </a:pPr>
            <a:r>
              <a:rPr lang="en-US" b="1" sz="1300">
                <a:solidFill>
                  <a:srgbClr val="1B2437"/>
                </a:solidFill>
                <a:latin typeface="Times New Roman"/>
              </a:rPr>
              <a:t>Q101. Name the cable used in the 10BaseFL network.</a:t>
            </a:r>
          </a:p>
          <a:p>
            <a:pPr indent="0">
              <a:spcAft>
                <a:spcPts val="1050"/>
              </a:spcAft>
            </a:pPr>
            <a:r>
              <a:rPr lang="en-US" b="1" sz="1200">
                <a:solidFill>
                  <a:srgbClr val="445578"/>
                </a:solidFill>
                <a:latin typeface="Times New Roman"/>
              </a:rPr>
              <a:t>Ans. </a:t>
            </a:r>
            <a:r>
              <a:rPr lang="en-US" b="1" sz="1200">
                <a:solidFill>
                  <a:srgbClr val="445578"/>
                </a:solidFill>
                <a:latin typeface="Arial"/>
              </a:rPr>
              <a:t>Fibre optical cable is the cable used in the 10BaseFL network.</a:t>
            </a:r>
          </a:p>
          <a:p>
            <a:pPr indent="0">
              <a:spcAft>
                <a:spcPts val="1470"/>
              </a:spcAft>
            </a:pPr>
            <a:r>
              <a:rPr lang="en-US" b="1" sz="1300">
                <a:solidFill>
                  <a:srgbClr val="1B2437"/>
                </a:solidFill>
                <a:latin typeface="Times New Roman"/>
              </a:rPr>
              <a:t>Q102. Why is IP protocol deliberated as a connectionless protocol?</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An IP protocol is deliberated as a connectionless protocol because it does not build up a connection before sending data to the endpoint.</a:t>
            </a:r>
          </a:p>
          <a:p>
            <a:pPr indent="0">
              <a:spcAft>
                <a:spcPts val="1470"/>
              </a:spcAft>
            </a:pPr>
            <a:r>
              <a:rPr lang="en-US" b="1" sz="1300">
                <a:solidFill>
                  <a:srgbClr val="1B2437"/>
                </a:solidFill>
                <a:latin typeface="Times New Roman"/>
              </a:rPr>
              <a:t>Q103. How many network segments can be populated in 10Base2?</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10Base2 networks allow a maximum of five segments with only three of those segments populated. Each of the three populated segments can have a maximum of 30 nodes attached.</a:t>
            </a:r>
          </a:p>
          <a:p>
            <a:pPr indent="0">
              <a:spcAft>
                <a:spcPts val="1470"/>
              </a:spcAft>
            </a:pPr>
            <a:r>
              <a:rPr lang="en-US" b="1" sz="1300">
                <a:solidFill>
                  <a:srgbClr val="1B2437"/>
                </a:solidFill>
                <a:latin typeface="Times New Roman"/>
              </a:rPr>
              <a:t>Q104. What is the point-to-point protocol?</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A communications protocol is used to connect computers to remote networking services, including Internet service providers.</a:t>
            </a:r>
          </a:p>
          <a:p>
            <a:pPr indent="0">
              <a:spcAft>
                <a:spcPts val="1470"/>
              </a:spcAft>
            </a:pPr>
            <a:r>
              <a:rPr lang="en-US" b="1" sz="1300">
                <a:solidFill>
                  <a:srgbClr val="1B2437"/>
                </a:solidFill>
                <a:latin typeface="Times New Roman"/>
              </a:rPr>
              <a:t>Q105. What is NIC?</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The NIC stands for the network interface controller. NIC is a device or module that controls and configures the interface of a processor system to a network or other interconnection. There are many different types of interfaces in electronic systems. NICs generally configure, maintain the current state, handle faults, and provide algorithm implementation to successfully transfer data to and from the interface.</a:t>
            </a:r>
          </a:p>
          <a:p>
            <a:pPr indent="0">
              <a:lnSpc>
                <a:spcPts val="2712"/>
              </a:lnSpc>
            </a:pPr>
            <a:r>
              <a:rPr lang="en-US" b="1" sz="1200">
                <a:solidFill>
                  <a:srgbClr val="445578"/>
                </a:solidFill>
                <a:latin typeface="Times New Roman"/>
              </a:rPr>
              <a:t>You can also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What is Network Interface Card And Its Type</a:t>
            </a:r>
          </a:p>
          <a:p>
            <a:pPr indent="0">
              <a:lnSpc>
                <a:spcPts val="2712"/>
              </a:lnSpc>
            </a:pPr>
            <a:r>
              <a:rPr lang="en-US" b="1" sz="1300">
                <a:solidFill>
                  <a:srgbClr val="1B2437"/>
                </a:solidFill>
                <a:latin typeface="Times New Roman"/>
              </a:rPr>
              <a:t>Q106. Mention any five applications that use TCP port.</a:t>
            </a:r>
          </a:p>
          <a:p>
            <a:pPr indent="0">
              <a:spcAft>
                <a:spcPts val="1050"/>
              </a:spcAft>
            </a:pPr>
            <a:r>
              <a:rPr lang="en-US" b="1" sz="1200">
                <a:solidFill>
                  <a:srgbClr val="445578"/>
                </a:solidFill>
                <a:latin typeface="Times New Roman"/>
              </a:rPr>
              <a:t>Ans. </a:t>
            </a:r>
            <a:r>
              <a:rPr lang="en-US" b="1" sz="1200">
                <a:solidFill>
                  <a:srgbClr val="445578"/>
                </a:solidFill>
                <a:latin typeface="Arial"/>
              </a:rPr>
              <a:t>Following are the five application that uses TCP port:</a:t>
            </a:r>
          </a:p>
          <a:p>
            <a:pPr marL="406400" indent="0">
              <a:lnSpc>
                <a:spcPts val="2784"/>
              </a:lnSpc>
            </a:pPr>
            <a:r>
              <a:rPr lang="en-US" b="1" sz="1200">
                <a:solidFill>
                  <a:srgbClr val="445578"/>
                </a:solidFill>
                <a:latin typeface="Arial"/>
              </a:rPr>
              <a:t>. FTP</a:t>
            </a:r>
          </a:p>
          <a:p>
            <a:pPr marL="406400" indent="0">
              <a:lnSpc>
                <a:spcPts val="2784"/>
              </a:lnSpc>
            </a:pPr>
            <a:r>
              <a:rPr lang="en-US" b="1" sz="1200">
                <a:solidFill>
                  <a:srgbClr val="445578"/>
                </a:solidFill>
                <a:latin typeface="Arial"/>
              </a:rPr>
              <a:t>. POP</a:t>
            </a:r>
          </a:p>
          <a:p>
            <a:pPr marL="406400" indent="0">
              <a:lnSpc>
                <a:spcPts val="2784"/>
              </a:lnSpc>
            </a:pPr>
            <a:r>
              <a:rPr lang="en-US" b="1" sz="1200">
                <a:solidFill>
                  <a:srgbClr val="445578"/>
                </a:solidFill>
                <a:latin typeface="Arial"/>
              </a:rPr>
              <a:t>. SSH</a:t>
            </a:r>
          </a:p>
          <a:p>
            <a:pPr marL="406400" indent="0">
              <a:lnSpc>
                <a:spcPts val="2784"/>
              </a:lnSpc>
            </a:pPr>
            <a:r>
              <a:rPr lang="en-US" b="1" sz="1200">
                <a:solidFill>
                  <a:srgbClr val="445578"/>
                </a:solidFill>
                <a:latin typeface="Arial"/>
              </a:rPr>
              <a:t>. SMTP</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59408" y="987552"/>
            <a:ext cx="432816" cy="140208"/>
          </a:xfrm>
          <a:prstGeom prst="rect">
            <a:avLst/>
          </a:prstGeom>
        </p:spPr>
        <p:txBody>
          <a:bodyPr lIns="0" tIns="0" rIns="0" bIns="0" wrap="none">
            <a:noAutofit/>
          </a:bodyPr>
          <a:p>
            <a:pPr indent="0"/>
            <a:r>
              <a:rPr lang="en-US" sz="1100">
                <a:solidFill>
                  <a:srgbClr val="445578"/>
                </a:solidFill>
                <a:latin typeface="Times New Roman"/>
              </a:rPr>
              <a:t>Telnet</a:t>
            </a:r>
          </a:p>
        </p:txBody>
      </p:sp>
      <p:sp>
        <p:nvSpPr>
          <p:cNvPr id="3" name=""/>
          <p:cNvSpPr/>
          <p:nvPr/>
        </p:nvSpPr>
        <p:spPr>
          <a:xfrm>
            <a:off x="896112" y="1386840"/>
            <a:ext cx="5952744" cy="7717536"/>
          </a:xfrm>
          <a:prstGeom prst="rect">
            <a:avLst/>
          </a:prstGeom>
        </p:spPr>
        <p:txBody>
          <a:bodyPr lIns="0" tIns="0" rIns="0" bIns="0">
            <a:noAutofit/>
          </a:bodyPr>
          <a:p>
            <a:pPr indent="0">
              <a:spcAft>
                <a:spcPts val="1260"/>
              </a:spcAft>
            </a:pPr>
            <a:r>
              <a:rPr lang="en-US" b="1" sz="1300">
                <a:solidFill>
                  <a:srgbClr val="1B2437"/>
                </a:solidFill>
                <a:latin typeface="Times New Roman"/>
              </a:rPr>
              <a:t>Q107. What is the 5-4-3 rule? In which architectures do we use the 5-4-3 rule?</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In the 5-4-3 rule, there is a maximum of five segments in a network that are connected with four repeaters. It is used in 10Base2 and 10Base5 Ethernet architectures. In this rule, only three segments can be populated with nodes.</a:t>
            </a:r>
          </a:p>
          <a:p>
            <a:pPr indent="0">
              <a:lnSpc>
                <a:spcPts val="1560"/>
              </a:lnSpc>
              <a:spcAft>
                <a:spcPts val="840"/>
              </a:spcAft>
            </a:pPr>
            <a:r>
              <a:rPr lang="en-US" b="1" sz="1300">
                <a:solidFill>
                  <a:srgbClr val="1B2437"/>
                </a:solidFill>
                <a:latin typeface="Times New Roman"/>
              </a:rPr>
              <a:t>Q108. Name the measurement unit used to measure the transmission speed of Ethernet?</a:t>
            </a:r>
          </a:p>
          <a:p>
            <a:pPr indent="0">
              <a:spcAft>
                <a:spcPts val="840"/>
              </a:spcAft>
            </a:pPr>
            <a:r>
              <a:rPr lang="en-US" b="1" sz="1200">
                <a:solidFill>
                  <a:srgbClr val="445578"/>
                </a:solidFill>
                <a:latin typeface="Times New Roman"/>
              </a:rPr>
              <a:t>Ans. </a:t>
            </a:r>
            <a:r>
              <a:rPr lang="en-US" b="1" sz="1200">
                <a:solidFill>
                  <a:srgbClr val="445578"/>
                </a:solidFill>
                <a:latin typeface="Arial"/>
              </a:rPr>
              <a:t>Mbps is the measurement unit used to measure the transmission speed of Ethernet.</a:t>
            </a:r>
          </a:p>
          <a:p>
            <a:pPr indent="0">
              <a:lnSpc>
                <a:spcPts val="1560"/>
              </a:lnSpc>
              <a:spcAft>
                <a:spcPts val="840"/>
              </a:spcAft>
            </a:pPr>
            <a:r>
              <a:rPr lang="en-US" b="1" sz="1300">
                <a:solidFill>
                  <a:srgbClr val="1B2437"/>
                </a:solidFill>
                <a:latin typeface="Times New Roman"/>
              </a:rPr>
              <a:t>Q109. Name the switching method used to explore the destination Mac address.</a:t>
            </a:r>
          </a:p>
          <a:p>
            <a:pPr indent="0">
              <a:lnSpc>
                <a:spcPts val="2712"/>
              </a:lnSpc>
            </a:pPr>
            <a:r>
              <a:rPr lang="en-US" b="1" sz="1200">
                <a:solidFill>
                  <a:srgbClr val="445578"/>
                </a:solidFill>
                <a:latin typeface="Times New Roman"/>
              </a:rPr>
              <a:t>Ans. </a:t>
            </a:r>
            <a:r>
              <a:rPr lang="en-US" b="1" sz="1200">
                <a:solidFill>
                  <a:srgbClr val="445578"/>
                </a:solidFill>
                <a:latin typeface="Arial"/>
              </a:rPr>
              <a:t>The switching method that is used to explore the destination Mac address is Cut Through.</a:t>
            </a:r>
          </a:p>
          <a:p>
            <a:pPr indent="0">
              <a:lnSpc>
                <a:spcPts val="2712"/>
              </a:lnSpc>
            </a:pPr>
            <a:r>
              <a:rPr lang="en-US" b="1" sz="1300">
                <a:solidFill>
                  <a:srgbClr val="1B2437"/>
                </a:solidFill>
                <a:latin typeface="Times New Roman"/>
              </a:rPr>
              <a:t>Q110. Mention the use of DDR on Cisco routers.</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DDR stands for dial-on-demand routing used to generate and close a circuit-switched session. It provides on-demand routing to the low volume and periodic traffic.</a:t>
            </a:r>
          </a:p>
          <a:p>
            <a:pPr indent="0">
              <a:spcAft>
                <a:spcPts val="1260"/>
              </a:spcAft>
            </a:pPr>
            <a:r>
              <a:rPr lang="en-US" b="1" sz="1300">
                <a:solidFill>
                  <a:srgbClr val="1B2437"/>
                </a:solidFill>
                <a:latin typeface="Times New Roman"/>
              </a:rPr>
              <a:t>Q111. Mention the number of access lists required per interface.</a:t>
            </a:r>
          </a:p>
          <a:p>
            <a:pPr indent="0">
              <a:spcAft>
                <a:spcPts val="840"/>
              </a:spcAft>
            </a:pPr>
            <a:r>
              <a:rPr lang="en-US" b="1" sz="1200">
                <a:solidFill>
                  <a:srgbClr val="445578"/>
                </a:solidFill>
                <a:latin typeface="Times New Roman"/>
              </a:rPr>
              <a:t>Ans. </a:t>
            </a:r>
            <a:r>
              <a:rPr lang="en-US" b="1" sz="1200">
                <a:solidFill>
                  <a:srgbClr val="445578"/>
                </a:solidFill>
                <a:latin typeface="Arial"/>
              </a:rPr>
              <a:t>One access list can be used per interface and per protocol.</a:t>
            </a:r>
          </a:p>
          <a:p>
            <a:pPr indent="0">
              <a:lnSpc>
                <a:spcPts val="1560"/>
              </a:lnSpc>
              <a:spcAft>
                <a:spcPts val="840"/>
              </a:spcAft>
            </a:pPr>
            <a:r>
              <a:rPr lang="en-US" b="1" sz="1300">
                <a:solidFill>
                  <a:srgbClr val="1B2437"/>
                </a:solidFill>
                <a:latin typeface="Times New Roman"/>
              </a:rPr>
              <a:t>Q112. What is the possible way to convert the user data from DTE to the WAN Service Form?</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To convert the user data from DTE to WAN Service Form, we can use the Modem, CSU/DSU, and TA/NT1.</a:t>
            </a:r>
          </a:p>
          <a:p>
            <a:pPr indent="0">
              <a:spcAft>
                <a:spcPts val="1260"/>
              </a:spcAft>
            </a:pPr>
            <a:r>
              <a:rPr lang="en-US" b="1" sz="1300">
                <a:solidFill>
                  <a:srgbClr val="1B2437"/>
                </a:solidFill>
                <a:latin typeface="Times New Roman"/>
              </a:rPr>
              <a:t>Q113. Name the types of WAN services obtained by Cisco routers.</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WAN services obtained by Cisco routers are switched services where protocols are used to connect end to end devices and Interface front end.</a:t>
            </a:r>
          </a:p>
          <a:p>
            <a:pPr indent="0">
              <a:spcAft>
                <a:spcPts val="1260"/>
              </a:spcAft>
            </a:pPr>
            <a:r>
              <a:rPr lang="en-US" b="1" sz="1300">
                <a:solidFill>
                  <a:srgbClr val="1B2437"/>
                </a:solidFill>
                <a:latin typeface="Times New Roman"/>
              </a:rPr>
              <a:t>Q114. Name the various technologies involved in building WAN links?</a:t>
            </a:r>
          </a:p>
          <a:p>
            <a:pPr indent="0">
              <a:spcAft>
                <a:spcPts val="840"/>
              </a:spcAft>
            </a:pPr>
            <a:r>
              <a:rPr lang="en-US" b="1" sz="1200">
                <a:solidFill>
                  <a:srgbClr val="445578"/>
                </a:solidFill>
                <a:latin typeface="Times New Roman"/>
              </a:rPr>
              <a:t>Ans. </a:t>
            </a:r>
            <a:r>
              <a:rPr lang="en-US" b="1" sz="1200">
                <a:solidFill>
                  <a:srgbClr val="445578"/>
                </a:solidFill>
                <a:latin typeface="Arial"/>
              </a:rPr>
              <a:t>Various technologies involved in building WAN links are:</a:t>
            </a:r>
          </a:p>
          <a:p>
            <a:pPr marL="406400" indent="0"/>
            <a:r>
              <a:rPr lang="en-US" b="1" sz="1200">
                <a:solidFill>
                  <a:srgbClr val="445578"/>
                </a:solidFill>
                <a:latin typeface="Arial"/>
              </a:rPr>
              <a:t>• Digital connections - using digital-grade telephone lines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53312" y="987552"/>
            <a:ext cx="3550920" cy="170688"/>
          </a:xfrm>
          <a:prstGeom prst="rect">
            <a:avLst/>
          </a:prstGeom>
        </p:spPr>
        <p:txBody>
          <a:bodyPr lIns="0" tIns="0" rIns="0" bIns="0" wrap="none">
            <a:noAutofit/>
          </a:bodyPr>
          <a:p>
            <a:pPr indent="0"/>
            <a:r>
              <a:rPr lang="en-US" sz="1100">
                <a:solidFill>
                  <a:srgbClr val="445578"/>
                </a:solidFill>
                <a:latin typeface="Times New Roman"/>
              </a:rPr>
              <a:t>Analog connections - using conventional telephone lines</a:t>
            </a:r>
          </a:p>
        </p:txBody>
      </p:sp>
      <p:sp>
        <p:nvSpPr>
          <p:cNvPr id="3" name=""/>
          <p:cNvSpPr/>
          <p:nvPr/>
        </p:nvSpPr>
        <p:spPr>
          <a:xfrm>
            <a:off x="896112" y="1344168"/>
            <a:ext cx="5894832" cy="7565136"/>
          </a:xfrm>
          <a:prstGeom prst="rect">
            <a:avLst/>
          </a:prstGeom>
        </p:spPr>
        <p:txBody>
          <a:bodyPr lIns="0" tIns="0" rIns="0" bIns="0">
            <a:noAutofit/>
          </a:bodyPr>
          <a:p>
            <a:pPr marL="635000" indent="-228600">
              <a:lnSpc>
                <a:spcPts val="1800"/>
              </a:lnSpc>
              <a:spcAft>
                <a:spcPts val="840"/>
              </a:spcAft>
            </a:pPr>
            <a:r>
              <a:rPr lang="en-US" b="1" sz="1200">
                <a:solidFill>
                  <a:srgbClr val="445578"/>
                </a:solidFill>
                <a:latin typeface="Arial"/>
              </a:rPr>
              <a:t>• Switched connections - using different sets of links between the sender and receiver to move data.</a:t>
            </a:r>
          </a:p>
          <a:p>
            <a:pPr indent="0">
              <a:spcAft>
                <a:spcPts val="1260"/>
              </a:spcAft>
            </a:pPr>
            <a:r>
              <a:rPr lang="en-US" b="1" sz="1300">
                <a:solidFill>
                  <a:srgbClr val="1B2437"/>
                </a:solidFill>
                <a:latin typeface="Times New Roman"/>
              </a:rPr>
              <a:t>Q115. Explain the Sliding Window in Agile?</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In the Sliding Window, the sender and receiver must deal with the manageable sequence numbers. This abstract concept defines the range of sequence numbers with the concern of sender and receiver.</a:t>
            </a:r>
          </a:p>
          <a:p>
            <a:pPr indent="0">
              <a:spcAft>
                <a:spcPts val="1260"/>
              </a:spcAft>
            </a:pPr>
            <a:r>
              <a:rPr lang="en-US" b="1" sz="1300">
                <a:solidFill>
                  <a:srgbClr val="1B2437"/>
                </a:solidFill>
                <a:latin typeface="Times New Roman"/>
              </a:rPr>
              <a:t>Q116. What standard color sequences are used for a straight-through cable?</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Standard colour sequences used for a straight-through cable are Orange/white, orange, green/white, green, blue/white, blue, brown/white, brown.</a:t>
            </a:r>
          </a:p>
          <a:p>
            <a:pPr indent="0">
              <a:spcAft>
                <a:spcPts val="1260"/>
              </a:spcAft>
            </a:pPr>
            <a:r>
              <a:rPr lang="en-US" b="1" sz="1300">
                <a:solidFill>
                  <a:srgbClr val="1B2437"/>
                </a:solidFill>
                <a:latin typeface="Times New Roman"/>
              </a:rPr>
              <a:t>Q117. What is a Network Interface Card?</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Network Interface Card is a connecting device used to interlink computers with the network. These cards are of two types: Internal network cards and External network cards.</a:t>
            </a:r>
          </a:p>
          <a:p>
            <a:pPr indent="0">
              <a:spcAft>
                <a:spcPts val="1260"/>
              </a:spcAft>
            </a:pPr>
            <a:r>
              <a:rPr lang="en-US" b="1" sz="1300">
                <a:solidFill>
                  <a:srgbClr val="1B2437"/>
                </a:solidFill>
                <a:latin typeface="Times New Roman"/>
              </a:rPr>
              <a:t>Q118. What is SMTP?</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Simple Mail Transfer Protocol (SMTP) is a protocol used to move all internal mail across different networks. It works with Mail Transfer Agent (MTA) and provides the mail transmission on the TCP/IP protocol stack.</a:t>
            </a:r>
          </a:p>
          <a:p>
            <a:pPr indent="0">
              <a:spcAft>
                <a:spcPts val="1260"/>
              </a:spcAft>
            </a:pPr>
            <a:r>
              <a:rPr lang="en-US" b="1" sz="1300">
                <a:solidFill>
                  <a:srgbClr val="1B2437"/>
                </a:solidFill>
                <a:latin typeface="Times New Roman"/>
              </a:rPr>
              <a:t>Q119. Explain the role of the IEEE in computer networking?</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Institute of Electrical and Electronics Engineers (IEEE) is an organization comprised of engineers that manage standards for electrical and electronic devices. It involves</a:t>
            </a:r>
            <a:r>
              <a:rPr lang="en-US" b="1" sz="1200">
                <a:solidFill>
                  <a:srgbClr val="445578"/>
                </a:solidFill>
                <a:latin typeface="Arial"/>
                <a:hlinkClick r:id="rLinkId0"/>
              </a:rPr>
              <a:t> </a:t>
            </a:r>
            <a:r>
              <a:rPr lang="en-US" b="1" u="sng" sz="1200">
                <a:solidFill>
                  <a:srgbClr val="457EFF"/>
                </a:solidFill>
                <a:latin typeface="Arial"/>
                <a:hlinkClick r:id="rLinkId0"/>
              </a:rPr>
              <a:t>networking</a:t>
            </a:r>
            <a:r>
              <a:rPr lang="en-US" b="1" sz="1200">
                <a:solidFill>
                  <a:srgbClr val="457EFF"/>
                </a:solidFill>
                <a:latin typeface="Arial"/>
                <a:hlinkClick r:id="rLinkId0"/>
              </a:rPr>
              <a:t> </a:t>
            </a:r>
            <a:r>
              <a:rPr lang="en-US" b="1" sz="1200">
                <a:solidFill>
                  <a:srgbClr val="445578"/>
                </a:solidFill>
                <a:latin typeface="Arial"/>
              </a:rPr>
              <a:t>devices, cablings, network interfaces, and connectors.</a:t>
            </a:r>
          </a:p>
          <a:p>
            <a:pPr indent="0">
              <a:spcAft>
                <a:spcPts val="1260"/>
              </a:spcAft>
            </a:pPr>
            <a:r>
              <a:rPr lang="en-US" b="1" sz="1300">
                <a:solidFill>
                  <a:srgbClr val="1B2437"/>
                </a:solidFill>
                <a:latin typeface="Times New Roman"/>
              </a:rPr>
              <a:t>Q120. What are the advantages of PAN?</a:t>
            </a:r>
          </a:p>
          <a:p>
            <a:pPr indent="0">
              <a:lnSpc>
                <a:spcPts val="1800"/>
              </a:lnSpc>
            </a:pPr>
            <a:r>
              <a:rPr lang="en-US" b="1" sz="1200">
                <a:solidFill>
                  <a:srgbClr val="445578"/>
                </a:solidFill>
                <a:latin typeface="Times New Roman"/>
              </a:rPr>
              <a:t>Ans. </a:t>
            </a:r>
            <a:r>
              <a:rPr lang="en-US" b="1" sz="1200">
                <a:solidFill>
                  <a:srgbClr val="445578"/>
                </a:solidFill>
                <a:latin typeface="Arial"/>
              </a:rPr>
              <a:t>PAN has a number of advantages including:</a:t>
            </a:r>
          </a:p>
          <a:p>
            <a:pPr algn="just" indent="0">
              <a:lnSpc>
                <a:spcPts val="1800"/>
              </a:lnSpc>
            </a:pPr>
            <a:r>
              <a:rPr lang="en-US" b="1" sz="1200">
                <a:solidFill>
                  <a:srgbClr val="445578"/>
                </a:solidFill>
                <a:latin typeface="Arial"/>
              </a:rPr>
              <a:t>1.    PAN does not require any extra space as it does not need any cables and wires.</a:t>
            </a:r>
          </a:p>
          <a:p>
            <a:pPr algn="just" indent="0">
              <a:lnSpc>
                <a:spcPts val="1800"/>
              </a:lnSpc>
            </a:pPr>
            <a:r>
              <a:rPr lang="en-US" b="1" sz="1200">
                <a:solidFill>
                  <a:srgbClr val="445578"/>
                </a:solidFill>
                <a:latin typeface="Arial"/>
              </a:rPr>
              <a:t>2.    It is used in TV and AC rooms, offices, conferences and meetings.</a:t>
            </a:r>
          </a:p>
          <a:p>
            <a:pPr algn="just" indent="0">
              <a:lnSpc>
                <a:spcPts val="1800"/>
              </a:lnSpc>
            </a:pPr>
            <a:r>
              <a:rPr lang="en-US" b="1" sz="1200">
                <a:solidFill>
                  <a:srgbClr val="445578"/>
                </a:solidFill>
                <a:latin typeface="Arial"/>
              </a:rPr>
              <a:t>3.    It provides multiple device connectivity at the same time.</a:t>
            </a:r>
          </a:p>
          <a:p>
            <a:pPr algn="just" indent="0">
              <a:lnSpc>
                <a:spcPts val="1800"/>
              </a:lnSpc>
            </a:pPr>
            <a:r>
              <a:rPr lang="en-US" b="1" sz="1200">
                <a:solidFill>
                  <a:srgbClr val="445578"/>
                </a:solidFill>
                <a:latin typeface="Arial"/>
              </a:rPr>
              <a:t>4.    It has an affordable cost.</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1505712"/>
            <a:ext cx="5900928" cy="3489960"/>
          </a:xfrm>
          <a:prstGeom prst="rect">
            <a:avLst/>
          </a:prstGeom>
        </p:spPr>
      </p:pic>
      <p:sp>
        <p:nvSpPr>
          <p:cNvPr id="3" name=""/>
          <p:cNvSpPr/>
          <p:nvPr/>
        </p:nvSpPr>
        <p:spPr>
          <a:xfrm>
            <a:off x="899160" y="929640"/>
            <a:ext cx="5849112" cy="560832"/>
          </a:xfrm>
          <a:prstGeom prst="rect">
            <a:avLst/>
          </a:prstGeom>
        </p:spPr>
        <p:txBody>
          <a:bodyPr lIns="0" tIns="0" rIns="0" bIns="0">
            <a:noAutofit/>
          </a:bodyPr>
          <a:p>
            <a:pPr marL="711200" indent="0">
              <a:lnSpc>
                <a:spcPts val="1584"/>
              </a:lnSpc>
            </a:pPr>
            <a:r>
              <a:rPr lang="en-US" sz="1300">
                <a:solidFill>
                  <a:srgbClr val="3A3A3A"/>
                </a:solidFill>
                <a:latin typeface="Times New Roman"/>
              </a:rPr>
              <a:t>• Management Information Base (MIB)</a:t>
            </a:r>
          </a:p>
          <a:p>
            <a:pPr algn="just" indent="0">
              <a:lnSpc>
                <a:spcPts val="1584"/>
              </a:lnSpc>
            </a:pPr>
            <a:r>
              <a:rPr lang="en-US" b="1" sz="1200">
                <a:solidFill>
                  <a:srgbClr val="3A3A3A"/>
                </a:solidFill>
                <a:latin typeface="Arial"/>
              </a:rPr>
              <a:t>The below diagram shows how these components are connected with each other in the SNMP architecture:</a:t>
            </a:r>
          </a:p>
        </p:txBody>
      </p:sp>
      <p:sp>
        <p:nvSpPr>
          <p:cNvPr id="4" name=""/>
          <p:cNvSpPr/>
          <p:nvPr/>
        </p:nvSpPr>
        <p:spPr>
          <a:xfrm>
            <a:off x="899160" y="5013960"/>
            <a:ext cx="5468112" cy="387096"/>
          </a:xfrm>
          <a:prstGeom prst="rect">
            <a:avLst/>
          </a:prstGeom>
        </p:spPr>
        <p:txBody>
          <a:bodyPr lIns="0" tIns="0" rIns="0" bIns="0">
            <a:noAutofit/>
          </a:bodyPr>
          <a:p>
            <a:pPr algn="just" indent="0">
              <a:lnSpc>
                <a:spcPts val="1560"/>
              </a:lnSpc>
            </a:pPr>
            <a:r>
              <a:rPr lang="en-US" sz="1300">
                <a:solidFill>
                  <a:srgbClr val="3A3A3A"/>
                </a:solidFill>
                <a:latin typeface="Times New Roman"/>
              </a:rPr>
              <a:t>SNMP is a part of the TCP/IP suite. There are 3 main versions of SNMP which include SNMPv1, SNMPv2, and SNMPv3.</a:t>
            </a:r>
          </a:p>
        </p:txBody>
      </p:sp>
      <p:sp>
        <p:nvSpPr>
          <p:cNvPr id="5" name=""/>
          <p:cNvSpPr/>
          <p:nvPr/>
        </p:nvSpPr>
        <p:spPr>
          <a:xfrm>
            <a:off x="896112" y="5660136"/>
            <a:ext cx="5958840" cy="3346704"/>
          </a:xfrm>
          <a:prstGeom prst="rect">
            <a:avLst/>
          </a:prstGeom>
        </p:spPr>
        <p:txBody>
          <a:bodyPr lIns="0" tIns="0" rIns="0" bIns="0">
            <a:noAutofit/>
          </a:bodyPr>
          <a:p>
            <a:pPr indent="0">
              <a:lnSpc>
                <a:spcPts val="1536"/>
              </a:lnSpc>
              <a:spcBef>
                <a:spcPts val="1260"/>
              </a:spcBef>
            </a:pPr>
            <a:r>
              <a:rPr lang="en-US" b="1" sz="1200">
                <a:solidFill>
                  <a:srgbClr val="FF6600"/>
                </a:solidFill>
                <a:latin typeface="Arial"/>
              </a:rPr>
              <a:t>Q #25) What are the different types of a network? Explain each briefly.</a:t>
            </a:r>
          </a:p>
          <a:p>
            <a:pPr indent="0">
              <a:lnSpc>
                <a:spcPts val="1536"/>
              </a:lnSpc>
            </a:pPr>
            <a:r>
              <a:rPr lang="en-US" b="1" sz="1200">
                <a:solidFill>
                  <a:srgbClr val="3A3A3A"/>
                </a:solidFill>
                <a:latin typeface="Arial"/>
              </a:rPr>
              <a:t>Answer: </a:t>
            </a:r>
            <a:r>
              <a:rPr lang="en-US" sz="1300">
                <a:solidFill>
                  <a:srgbClr val="3A3A3A"/>
                </a:solidFill>
                <a:latin typeface="Times New Roman"/>
              </a:rPr>
              <a:t>There are 4 major types of networks.</a:t>
            </a:r>
          </a:p>
          <a:p>
            <a:pPr indent="0">
              <a:lnSpc>
                <a:spcPts val="1536"/>
              </a:lnSpc>
            </a:pPr>
            <a:r>
              <a:rPr lang="en-US" b="1" sz="1200">
                <a:solidFill>
                  <a:srgbClr val="3A3A3A"/>
                </a:solidFill>
                <a:latin typeface="Arial"/>
              </a:rPr>
              <a:t>Let’s take a look at each of them in detail.</a:t>
            </a:r>
          </a:p>
          <a:p>
            <a:pPr marL="939800" indent="-228600">
              <a:lnSpc>
                <a:spcPts val="1536"/>
              </a:lnSpc>
            </a:pPr>
            <a:r>
              <a:rPr lang="en-US" sz="1300">
                <a:solidFill>
                  <a:srgbClr val="3A3A3A"/>
                </a:solidFill>
                <a:latin typeface="Times New Roman"/>
              </a:rPr>
              <a:t>1.    </a:t>
            </a:r>
            <a:r>
              <a:rPr lang="en-US" b="1" sz="1200">
                <a:solidFill>
                  <a:srgbClr val="3A3A3A"/>
                </a:solidFill>
                <a:latin typeface="Arial"/>
              </a:rPr>
              <a:t>Personal Area Network (PAN)</a:t>
            </a:r>
            <a:r>
              <a:rPr lang="en-US" sz="1300">
                <a:solidFill>
                  <a:srgbClr val="3A3A3A"/>
                </a:solidFill>
                <a:latin typeface="Times New Roman"/>
              </a:rPr>
              <a:t>: It is the smallest and basic network type that is often used at home. It is a connection between the computer and another device such as phone, printer, modem tablets, etc</a:t>
            </a:r>
          </a:p>
          <a:p>
            <a:pPr algn="just" marL="939800" marR="101600" indent="-228600">
              <a:lnSpc>
                <a:spcPts val="1536"/>
              </a:lnSpc>
            </a:pPr>
            <a:r>
              <a:rPr lang="en-US" sz="1300">
                <a:solidFill>
                  <a:srgbClr val="3A3A3A"/>
                </a:solidFill>
                <a:latin typeface="Times New Roman"/>
              </a:rPr>
              <a:t>2.    </a:t>
            </a:r>
            <a:r>
              <a:rPr lang="en-US" b="1" sz="1200">
                <a:solidFill>
                  <a:srgbClr val="3A3A3A"/>
                </a:solidFill>
                <a:latin typeface="Arial"/>
              </a:rPr>
              <a:t>Local Area Network (LAN)</a:t>
            </a:r>
            <a:r>
              <a:rPr lang="en-US" sz="1300">
                <a:solidFill>
                  <a:srgbClr val="3A3A3A"/>
                </a:solidFill>
                <a:latin typeface="Times New Roman"/>
              </a:rPr>
              <a:t>: LAN is used in small offices and Internet cafes to connect a small group of computers to each other. Usually, they are used to transfer a file or for playing the game in a network.</a:t>
            </a:r>
          </a:p>
          <a:p>
            <a:pPr marL="939800" indent="-228600">
              <a:lnSpc>
                <a:spcPts val="1536"/>
              </a:lnSpc>
            </a:pPr>
            <a:r>
              <a:rPr lang="en-US" sz="1300">
                <a:solidFill>
                  <a:srgbClr val="3A3A3A"/>
                </a:solidFill>
                <a:latin typeface="Times New Roman"/>
              </a:rPr>
              <a:t>3.    </a:t>
            </a:r>
            <a:r>
              <a:rPr lang="en-US" b="1" sz="1200">
                <a:solidFill>
                  <a:srgbClr val="3A3A3A"/>
                </a:solidFill>
                <a:latin typeface="Arial"/>
              </a:rPr>
              <a:t>Metropolitan Area Network (MAN): </a:t>
            </a:r>
            <a:r>
              <a:rPr lang="en-US" sz="1300">
                <a:solidFill>
                  <a:srgbClr val="3A3A3A"/>
                </a:solidFill>
                <a:latin typeface="Times New Roman"/>
              </a:rPr>
              <a:t>It is a powerful network type than LAN. The area covered by MAN is a small town, city, etc. A huge server is used to cover such a large span of area for connection.</a:t>
            </a:r>
          </a:p>
          <a:p>
            <a:pPr marL="939800" indent="-228600">
              <a:lnSpc>
                <a:spcPts val="1536"/>
              </a:lnSpc>
            </a:pPr>
            <a:r>
              <a:rPr lang="en-US" sz="1300">
                <a:solidFill>
                  <a:srgbClr val="3A3A3A"/>
                </a:solidFill>
                <a:latin typeface="Times New Roman"/>
              </a:rPr>
              <a:t>4.    </a:t>
            </a:r>
            <a:r>
              <a:rPr lang="en-US" b="1" sz="1200">
                <a:solidFill>
                  <a:srgbClr val="3A3A3A"/>
                </a:solidFill>
                <a:latin typeface="Arial"/>
              </a:rPr>
              <a:t>Wide Area Network (WAN)</a:t>
            </a:r>
            <a:r>
              <a:rPr lang="en-US" sz="1300">
                <a:solidFill>
                  <a:srgbClr val="3A3A3A"/>
                </a:solidFill>
                <a:latin typeface="Times New Roman"/>
              </a:rPr>
              <a:t>: It is more complex than LAN and covers a large span of the area typically a large physical distance. The Internet is the largest WAN which is spread across the world. WAN is not owned by any single organization but it has distributed ownership.</a:t>
            </a:r>
          </a:p>
          <a:p>
            <a:pPr indent="0">
              <a:lnSpc>
                <a:spcPts val="1536"/>
              </a:lnSpc>
            </a:pPr>
            <a:r>
              <a:rPr lang="en-US" b="1" sz="1200">
                <a:solidFill>
                  <a:srgbClr val="3A3A3A"/>
                </a:solidFill>
                <a:latin typeface="Arial"/>
              </a:rPr>
              <a:t>There are some other types of the network as well:</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3218688" cy="185928"/>
          </a:xfrm>
          <a:prstGeom prst="rect">
            <a:avLst/>
          </a:prstGeom>
        </p:spPr>
        <p:txBody>
          <a:bodyPr lIns="0" tIns="0" rIns="0" bIns="0" wrap="none">
            <a:noAutofit/>
          </a:bodyPr>
          <a:p>
            <a:pPr indent="0"/>
            <a:r>
              <a:rPr lang="en-US" b="1" sz="1300">
                <a:solidFill>
                  <a:srgbClr val="1B2437"/>
                </a:solidFill>
                <a:latin typeface="Times New Roman"/>
              </a:rPr>
              <a:t>Q121. What are the disadvantages of PAN?</a:t>
            </a:r>
          </a:p>
        </p:txBody>
      </p:sp>
      <p:sp>
        <p:nvSpPr>
          <p:cNvPr id="3" name=""/>
          <p:cNvSpPr/>
          <p:nvPr/>
        </p:nvSpPr>
        <p:spPr>
          <a:xfrm>
            <a:off x="896112" y="1341120"/>
            <a:ext cx="5910072" cy="7501128"/>
          </a:xfrm>
          <a:prstGeom prst="rect">
            <a:avLst/>
          </a:prstGeom>
        </p:spPr>
        <p:txBody>
          <a:bodyPr lIns="0" tIns="0" rIns="0" bIns="0">
            <a:noAutofit/>
          </a:bodyPr>
          <a:p>
            <a:pPr algn="just" indent="0">
              <a:lnSpc>
                <a:spcPts val="1800"/>
              </a:lnSpc>
            </a:pPr>
            <a:r>
              <a:rPr lang="en-US" b="1" sz="1200">
                <a:solidFill>
                  <a:srgbClr val="445578"/>
                </a:solidFill>
                <a:latin typeface="Times New Roman"/>
              </a:rPr>
              <a:t>Ans. </a:t>
            </a:r>
            <a:r>
              <a:rPr lang="en-US" b="1" sz="1200">
                <a:solidFill>
                  <a:srgbClr val="445578"/>
                </a:solidFill>
                <a:latin typeface="Arial"/>
              </a:rPr>
              <a:t>PAN has the following disadvantages:</a:t>
            </a:r>
          </a:p>
          <a:p>
            <a:pPr algn="just" indent="0">
              <a:lnSpc>
                <a:spcPts val="1800"/>
              </a:lnSpc>
            </a:pPr>
            <a:r>
              <a:rPr lang="en-US" b="1" sz="1200">
                <a:solidFill>
                  <a:srgbClr val="445578"/>
                </a:solidFill>
                <a:latin typeface="Arial"/>
              </a:rPr>
              <a:t>1.    It can only be operated in lesser range areas.</a:t>
            </a:r>
          </a:p>
          <a:p>
            <a:pPr algn="just" indent="0">
              <a:lnSpc>
                <a:spcPts val="1800"/>
              </a:lnSpc>
            </a:pPr>
            <a:r>
              <a:rPr lang="en-US" b="1" sz="1200">
                <a:solidFill>
                  <a:srgbClr val="445578"/>
                </a:solidFill>
                <a:latin typeface="Arial"/>
              </a:rPr>
              <a:t>2.    It is used for personal areas.</a:t>
            </a:r>
          </a:p>
          <a:p>
            <a:pPr algn="just" indent="0">
              <a:lnSpc>
                <a:spcPts val="1800"/>
              </a:lnSpc>
            </a:pPr>
            <a:r>
              <a:rPr lang="en-US" b="1" sz="1200">
                <a:solidFill>
                  <a:srgbClr val="445578"/>
                </a:solidFill>
                <a:latin typeface="Arial"/>
              </a:rPr>
              <a:t>3.    It has a slow rate of transfer.</a:t>
            </a:r>
          </a:p>
          <a:p>
            <a:pPr algn="just" indent="0">
              <a:lnSpc>
                <a:spcPts val="1800"/>
              </a:lnSpc>
              <a:spcAft>
                <a:spcPts val="420"/>
              </a:spcAft>
            </a:pPr>
            <a:r>
              <a:rPr lang="en-US" b="1" sz="1200">
                <a:solidFill>
                  <a:srgbClr val="445578"/>
                </a:solidFill>
                <a:latin typeface="Arial"/>
              </a:rPr>
              <a:t>4.    It also causes interference with radio signals.</a:t>
            </a:r>
          </a:p>
          <a:p>
            <a:pPr algn="just" indent="0">
              <a:spcAft>
                <a:spcPts val="1470"/>
              </a:spcAft>
            </a:pPr>
            <a:r>
              <a:rPr lang="en-US" b="1" sz="1300">
                <a:solidFill>
                  <a:srgbClr val="1B2437"/>
                </a:solidFill>
                <a:latin typeface="Times New Roman"/>
              </a:rPr>
              <a:t>Q122. Which are the examples of WPAN?</a:t>
            </a:r>
          </a:p>
          <a:p>
            <a:pPr marR="240284"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Wireless keyboards, smartphones, TV remotes, wireless printers, BlueTooth, firewire, ZigBee, Wireless USB, Wibree are some of the examples of WPAN.</a:t>
            </a:r>
          </a:p>
          <a:p>
            <a:pPr marR="75184" indent="0">
              <a:lnSpc>
                <a:spcPts val="1560"/>
              </a:lnSpc>
              <a:spcAft>
                <a:spcPts val="840"/>
              </a:spcAft>
            </a:pPr>
            <a:r>
              <a:rPr lang="en-US" b="1" sz="1300">
                <a:solidFill>
                  <a:srgbClr val="1B2437"/>
                </a:solidFill>
                <a:latin typeface="Times New Roman"/>
              </a:rPr>
              <a:t>Q123. Name the layers of the TCP IP protocol suite that are involved in a link-layer switch.</a:t>
            </a:r>
          </a:p>
          <a:p>
            <a:pPr marR="240284"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In TCP IP protocol, a link-layer switch is involved with the data-link layer and physical layer.</a:t>
            </a:r>
          </a:p>
          <a:p>
            <a:pPr algn="just" indent="0">
              <a:spcAft>
                <a:spcPts val="1470"/>
              </a:spcAft>
            </a:pPr>
            <a:r>
              <a:rPr lang="en-US" b="1" sz="1300">
                <a:solidFill>
                  <a:srgbClr val="1B2437"/>
                </a:solidFill>
                <a:latin typeface="Times New Roman"/>
              </a:rPr>
              <a:t>Q124. What is MAU?</a:t>
            </a:r>
          </a:p>
          <a:p>
            <a:pPr marR="176784"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Multistation Access Unit(MAU) is a device used to connect multiple network stations in star topology in the form of a ring which is also known as a token ring network.</a:t>
            </a:r>
          </a:p>
          <a:p>
            <a:pPr indent="0">
              <a:lnSpc>
                <a:spcPts val="1560"/>
              </a:lnSpc>
              <a:spcAft>
                <a:spcPts val="840"/>
              </a:spcAft>
            </a:pPr>
            <a:r>
              <a:rPr lang="en-US" b="1" sz="1300">
                <a:solidFill>
                  <a:srgbClr val="1B2437"/>
                </a:solidFill>
                <a:latin typeface="Times New Roman"/>
              </a:rPr>
              <a:t>Q125. Mention the maximum number of networks and hosts used in classes A, B, and C networks.</a:t>
            </a:r>
          </a:p>
          <a:p>
            <a:pPr algn="just" indent="0">
              <a:spcAft>
                <a:spcPts val="840"/>
              </a:spcAft>
            </a:pPr>
            <a:r>
              <a:rPr lang="en-US" b="1" sz="1200">
                <a:solidFill>
                  <a:srgbClr val="445578"/>
                </a:solidFill>
                <a:latin typeface="Times New Roman"/>
              </a:rPr>
              <a:t>Ans. </a:t>
            </a:r>
            <a:r>
              <a:rPr lang="en-US" b="1" sz="1200">
                <a:solidFill>
                  <a:srgbClr val="445578"/>
                </a:solidFill>
                <a:latin typeface="Arial"/>
              </a:rPr>
              <a:t>The maximum number of networks and hosts used in class A, B, and C networks are:</a:t>
            </a:r>
          </a:p>
          <a:p>
            <a:pPr algn="just" marL="406400" indent="0">
              <a:lnSpc>
                <a:spcPts val="2808"/>
              </a:lnSpc>
            </a:pPr>
            <a:r>
              <a:rPr lang="en-US" b="1" sz="1200">
                <a:solidFill>
                  <a:srgbClr val="445578"/>
                </a:solidFill>
                <a:latin typeface="Arial"/>
              </a:rPr>
              <a:t>•    Class A: 126 networks, 16,777,214 hosts.</a:t>
            </a:r>
          </a:p>
          <a:p>
            <a:pPr algn="just" marL="406400" indent="0">
              <a:lnSpc>
                <a:spcPts val="2808"/>
              </a:lnSpc>
            </a:pPr>
            <a:r>
              <a:rPr lang="en-US" b="1" sz="1200">
                <a:solidFill>
                  <a:srgbClr val="445578"/>
                </a:solidFill>
                <a:latin typeface="Arial"/>
              </a:rPr>
              <a:t>•    Class B: 16,384 networks, 65,534 hosts.</a:t>
            </a:r>
          </a:p>
          <a:p>
            <a:pPr algn="just" marL="406400" indent="0">
              <a:lnSpc>
                <a:spcPts val="2808"/>
              </a:lnSpc>
              <a:spcAft>
                <a:spcPts val="210"/>
              </a:spcAft>
            </a:pPr>
            <a:r>
              <a:rPr lang="en-US" b="1" sz="1200">
                <a:solidFill>
                  <a:srgbClr val="445578"/>
                </a:solidFill>
                <a:latin typeface="Arial"/>
              </a:rPr>
              <a:t>•    Class C: 2,097,152 networks, 254 hosts.</a:t>
            </a:r>
          </a:p>
          <a:p>
            <a:pPr algn="just" indent="0">
              <a:spcAft>
                <a:spcPts val="1470"/>
              </a:spcAft>
            </a:pPr>
            <a:r>
              <a:rPr lang="en-US" b="1" sz="1300">
                <a:solidFill>
                  <a:srgbClr val="1B2437"/>
                </a:solidFill>
                <a:latin typeface="Times New Roman"/>
              </a:rPr>
              <a:t>Q126. Differentiate between a 'bit rate' and 'baud rate'.</a:t>
            </a:r>
          </a:p>
          <a:p>
            <a:pPr marR="75184" indent="0">
              <a:lnSpc>
                <a:spcPts val="1800"/>
              </a:lnSpc>
              <a:spcAft>
                <a:spcPts val="420"/>
              </a:spcAft>
            </a:pPr>
            <a:r>
              <a:rPr lang="en-US" b="1" sz="1200">
                <a:solidFill>
                  <a:srgbClr val="445578"/>
                </a:solidFill>
                <a:latin typeface="Times New Roman"/>
              </a:rPr>
              <a:t>Ans</a:t>
            </a:r>
            <a:r>
              <a:rPr lang="en-US" b="1" sz="1200">
                <a:solidFill>
                  <a:srgbClr val="445578"/>
                </a:solidFill>
                <a:latin typeface="Arial"/>
              </a:rPr>
              <a:t>. A bit rate is the number of bits transmitted during one second, whereas, baud rate refers to the number of signal units per second that are required to represent those bits.</a:t>
            </a:r>
          </a:p>
          <a:p>
            <a:pPr algn="just" indent="0"/>
            <a:r>
              <a:rPr lang="en-US" b="1" sz="1200">
                <a:solidFill>
                  <a:srgbClr val="445578"/>
                </a:solidFill>
                <a:latin typeface="Arial"/>
              </a:rPr>
              <a:t>Baud rate = bit rate / N, where N is the no. of bits represented by each signal shift.</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2057400" cy="185928"/>
          </a:xfrm>
          <a:prstGeom prst="rect">
            <a:avLst/>
          </a:prstGeom>
        </p:spPr>
        <p:txBody>
          <a:bodyPr lIns="0" tIns="0" rIns="0" bIns="0" wrap="none">
            <a:noAutofit/>
          </a:bodyPr>
          <a:p>
            <a:pPr indent="0"/>
            <a:r>
              <a:rPr lang="en-US" b="1" sz="1300">
                <a:solidFill>
                  <a:srgbClr val="1B2437"/>
                </a:solidFill>
                <a:latin typeface="Times New Roman"/>
              </a:rPr>
              <a:t>Q127. What is Project 802?</a:t>
            </a:r>
          </a:p>
        </p:txBody>
      </p:sp>
      <p:sp>
        <p:nvSpPr>
          <p:cNvPr id="3" name=""/>
          <p:cNvSpPr/>
          <p:nvPr/>
        </p:nvSpPr>
        <p:spPr>
          <a:xfrm>
            <a:off x="896112" y="1341120"/>
            <a:ext cx="5876544" cy="2718816"/>
          </a:xfrm>
          <a:prstGeom prst="rect">
            <a:avLst/>
          </a:prstGeom>
        </p:spPr>
        <p:txBody>
          <a:bodyPr lIns="0" tIns="0" rIns="0" bIns="0">
            <a:noAutofit/>
          </a:bodyPr>
          <a:p>
            <a:pPr marR="206756"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It is a project started by IEEE to set standards to enable intercommunication between equipment from a variety of manufacturers.</a:t>
            </a:r>
          </a:p>
          <a:p>
            <a:pPr indent="0">
              <a:spcAft>
                <a:spcPts val="1470"/>
              </a:spcAft>
            </a:pPr>
            <a:r>
              <a:rPr lang="en-US" b="1" sz="1300">
                <a:solidFill>
                  <a:srgbClr val="1B2437"/>
                </a:solidFill>
                <a:latin typeface="Times New Roman"/>
              </a:rPr>
              <a:t>Q128. What is ICMP?</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ICMP (Internet Control Message Protocol) is a network layer protocol of the TCP/IP suite used by hosts and gateways to send notification of datagram problems back to the sender.</a:t>
            </a:r>
          </a:p>
          <a:p>
            <a:pPr indent="0">
              <a:spcAft>
                <a:spcPts val="1470"/>
              </a:spcAft>
            </a:pPr>
            <a:r>
              <a:rPr lang="en-US" b="1" sz="1300">
                <a:solidFill>
                  <a:srgbClr val="1B2437"/>
                </a:solidFill>
                <a:latin typeface="Times New Roman"/>
              </a:rPr>
              <a:t>Q129. What are the differences between TCP and UDP?</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This is one of the important networking interview questions. The differences between TCP and UDP are:</a:t>
            </a:r>
          </a:p>
          <a:p>
            <a:pPr indent="0"/>
            <a:r>
              <a:rPr lang="en-US" b="1" sz="1200">
                <a:solidFill>
                  <a:srgbClr val="445578"/>
                </a:solidFill>
                <a:latin typeface="Times New Roman"/>
              </a:rPr>
              <a:t>For more information, you can also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TCP vs UDP: What's the Difference?</a:t>
            </a:r>
          </a:p>
        </p:txBody>
      </p:sp>
      <p:graphicFrame>
        <p:nvGraphicFramePr>
          <p:cNvPr id="4" name=""/>
          <p:cNvGraphicFramePr>
            <a:graphicFrameLocks noGrp="1"/>
          </p:cNvGraphicFramePr>
          <p:nvPr/>
        </p:nvGraphicFramePr>
        <p:xfrm>
          <a:off x="896112" y="4221480"/>
          <a:ext cx="6876288" cy="4358640"/>
        </p:xfrm>
        <a:graphic>
          <a:graphicData uri="http://schemas.openxmlformats.org/drawingml/2006/table">
            <a:tbl>
              <a:tblPr/>
              <a:tblGrid>
                <a:gridCol w="3791712"/>
                <a:gridCol w="3084576"/>
              </a:tblGrid>
              <a:tr h="320040">
                <a:tc>
                  <a:txBody>
                    <a:bodyPr lIns="0" tIns="0" rIns="0" bIns="0">
                      <a:noAutofit/>
                    </a:bodyPr>
                    <a:p>
                      <a:pPr indent="0"/>
                      <a:r>
                        <a:rPr lang="en-US" b="1" sz="1200">
                          <a:solidFill>
                            <a:srgbClr val="445578"/>
                          </a:solidFill>
                          <a:latin typeface="Times New Roman"/>
                        </a:rPr>
                        <a:t>TCP (Transmission Control Protocol)</a:t>
                      </a:r>
                    </a:p>
                  </a:txBody>
                  <a:tcPr marL="0" marR="0" marT="0" marB="0"/>
                </a:tc>
                <a:tc>
                  <a:txBody>
                    <a:bodyPr lIns="0" tIns="0" rIns="0" bIns="0">
                      <a:noAutofit/>
                    </a:bodyPr>
                    <a:p>
                      <a:pPr algn="just" marL="317500" indent="0"/>
                      <a:r>
                        <a:rPr lang="en-US" b="1" sz="1200">
                          <a:solidFill>
                            <a:srgbClr val="445578"/>
                          </a:solidFill>
                          <a:latin typeface="Times New Roman"/>
                        </a:rPr>
                        <a:t>UDP (User Datagram Protocol)</a:t>
                      </a:r>
                    </a:p>
                  </a:txBody>
                  <a:tcPr marL="0" marR="0" marT="0" marB="0"/>
                </a:tc>
              </a:tr>
              <a:tr h="478536">
                <a:tc>
                  <a:txBody>
                    <a:bodyPr lIns="0" tIns="0" rIns="0" bIns="0">
                      <a:noAutofit/>
                    </a:bodyPr>
                    <a:p>
                      <a:pPr indent="0"/>
                      <a:r>
                        <a:rPr lang="en-US" b="1" sz="1200">
                          <a:solidFill>
                            <a:srgbClr val="445578"/>
                          </a:solidFill>
                          <a:latin typeface="Arial"/>
                        </a:rPr>
                        <a:t>Connection-oriented protocol.</a:t>
                      </a:r>
                    </a:p>
                  </a:txBody>
                  <a:tcPr marL="0" marR="0" marT="0" marB="0" anchor="ctr"/>
                </a:tc>
                <a:tc>
                  <a:txBody>
                    <a:bodyPr lIns="0" tIns="0" rIns="0" bIns="0">
                      <a:noAutofit/>
                    </a:bodyPr>
                    <a:p>
                      <a:pPr algn="just" marL="317500" indent="0"/>
                      <a:r>
                        <a:rPr lang="en-US" b="1" sz="1200">
                          <a:solidFill>
                            <a:srgbClr val="445578"/>
                          </a:solidFill>
                          <a:latin typeface="Arial"/>
                        </a:rPr>
                        <a:t>Datagram-oriented protocol. It is a connectionh</a:t>
                      </a:r>
                    </a:p>
                  </a:txBody>
                  <a:tcPr marL="0" marR="0" marT="0" marB="0" anchor="ctr"/>
                </a:tc>
              </a:tr>
              <a:tr h="649224">
                <a:tc>
                  <a:txBody>
                    <a:bodyPr lIns="0" tIns="0" rIns="0" bIns="0">
                      <a:noAutofit/>
                    </a:bodyPr>
                    <a:p>
                      <a:pPr marR="317500" indent="0">
                        <a:lnSpc>
                          <a:spcPts val="1320"/>
                        </a:lnSpc>
                      </a:pPr>
                      <a:r>
                        <a:rPr lang="en-US" b="1" sz="1200">
                          <a:solidFill>
                            <a:srgbClr val="445578"/>
                          </a:solidFill>
                          <a:latin typeface="Arial"/>
                        </a:rPr>
                        <a:t>TCP is more reliable as it guarantees the delivery of data to the destination router.</a:t>
                      </a:r>
                    </a:p>
                  </a:txBody>
                  <a:tcPr marL="0" marR="0" marT="0" marB="0" anchor="ctr"/>
                </a:tc>
                <a:tc>
                  <a:txBody>
                    <a:bodyPr lIns="0" tIns="0" rIns="0" bIns="0">
                      <a:noAutofit/>
                    </a:bodyPr>
                    <a:p>
                      <a:pPr algn="just" marL="317500" indent="0">
                        <a:lnSpc>
                          <a:spcPts val="1320"/>
                        </a:lnSpc>
                      </a:pPr>
                      <a:r>
                        <a:rPr lang="en-US" b="1" sz="1200">
                          <a:solidFill>
                            <a:srgbClr val="445578"/>
                          </a:solidFill>
                          <a:latin typeface="Arial"/>
                        </a:rPr>
                        <a:t>UDP is less reliable as the delivery of data to th cannot be guaranteed</a:t>
                      </a:r>
                    </a:p>
                  </a:txBody>
                  <a:tcPr marL="0" marR="0" marT="0" marB="0" anchor="ctr"/>
                </a:tc>
              </a:tr>
              <a:tr h="487680">
                <a:tc>
                  <a:txBody>
                    <a:bodyPr lIns="0" tIns="0" rIns="0" bIns="0">
                      <a:noAutofit/>
                    </a:bodyPr>
                    <a:p>
                      <a:pPr indent="0"/>
                      <a:r>
                        <a:rPr lang="en-US" b="1" sz="1200">
                          <a:solidFill>
                            <a:srgbClr val="445578"/>
                          </a:solidFill>
                          <a:latin typeface="Arial"/>
                        </a:rPr>
                        <a:t>TCP offers extensive error-checking mechanisms.</a:t>
                      </a:r>
                    </a:p>
                  </a:txBody>
                  <a:tcPr marL="0" marR="0" marT="0" marB="0" anchor="ctr"/>
                </a:tc>
                <a:tc>
                  <a:txBody>
                    <a:bodyPr lIns="0" tIns="0" rIns="0" bIns="0">
                      <a:noAutofit/>
                    </a:bodyPr>
                    <a:p>
                      <a:pPr algn="just" marL="317500" indent="0"/>
                      <a:r>
                        <a:rPr lang="en-US" b="1" sz="1200">
                          <a:solidFill>
                            <a:srgbClr val="445578"/>
                          </a:solidFill>
                          <a:latin typeface="Arial"/>
                        </a:rPr>
                        <a:t>UDP provides only the basic error-checking me</a:t>
                      </a:r>
                    </a:p>
                  </a:txBody>
                  <a:tcPr marL="0" marR="0" marT="0" marB="0" anchor="ctr"/>
                </a:tc>
              </a:tr>
              <a:tr h="466344">
                <a:tc>
                  <a:txBody>
                    <a:bodyPr lIns="0" tIns="0" rIns="0" bIns="0">
                      <a:noAutofit/>
                    </a:bodyPr>
                    <a:p>
                      <a:pPr indent="0"/>
                      <a:r>
                        <a:rPr lang="en-US" b="1" sz="1200">
                          <a:solidFill>
                            <a:srgbClr val="445578"/>
                          </a:solidFill>
                          <a:latin typeface="Arial"/>
                        </a:rPr>
                        <a:t>Slower transmission.</a:t>
                      </a:r>
                    </a:p>
                  </a:txBody>
                  <a:tcPr marL="0" marR="0" marT="0" marB="0" anchor="ctr"/>
                </a:tc>
                <a:tc>
                  <a:txBody>
                    <a:bodyPr lIns="0" tIns="0" rIns="0" bIns="0">
                      <a:noAutofit/>
                    </a:bodyPr>
                    <a:p>
                      <a:pPr algn="just" marL="317500" indent="0"/>
                      <a:r>
                        <a:rPr lang="en-US" b="1" sz="1200">
                          <a:solidFill>
                            <a:srgbClr val="445578"/>
                          </a:solidFill>
                          <a:latin typeface="Arial"/>
                        </a:rPr>
                        <a:t>Faster transmission.</a:t>
                      </a:r>
                    </a:p>
                  </a:txBody>
                  <a:tcPr marL="0" marR="0" marT="0" marB="0" anchor="ctr"/>
                </a:tc>
              </a:tr>
              <a:tr h="493776">
                <a:tc>
                  <a:txBody>
                    <a:bodyPr lIns="0" tIns="0" rIns="0" bIns="0">
                      <a:noAutofit/>
                    </a:bodyPr>
                    <a:p>
                      <a:pPr indent="0"/>
                      <a:r>
                        <a:rPr lang="en-US" b="1" sz="1200">
                          <a:solidFill>
                            <a:srgbClr val="445578"/>
                          </a:solidFill>
                          <a:latin typeface="Arial"/>
                        </a:rPr>
                        <a:t>Heavyweight.</a:t>
                      </a:r>
                    </a:p>
                  </a:txBody>
                  <a:tcPr marL="0" marR="0" marT="0" marB="0" anchor="ctr"/>
                </a:tc>
                <a:tc>
                  <a:txBody>
                    <a:bodyPr lIns="0" tIns="0" rIns="0" bIns="0">
                      <a:noAutofit/>
                    </a:bodyPr>
                    <a:p>
                      <a:pPr algn="just" marL="317500" indent="0"/>
                      <a:r>
                        <a:rPr lang="en-US" b="1" sz="1200">
                          <a:solidFill>
                            <a:srgbClr val="445578"/>
                          </a:solidFill>
                          <a:latin typeface="Arial"/>
                        </a:rPr>
                        <a:t>Lightweight.</a:t>
                      </a:r>
                    </a:p>
                  </a:txBody>
                  <a:tcPr marL="0" marR="0" marT="0" marB="0" anchor="ctr"/>
                </a:tc>
              </a:tr>
              <a:tr h="637032">
                <a:tc>
                  <a:txBody>
                    <a:bodyPr lIns="0" tIns="0" rIns="0" bIns="0">
                      <a:noAutofit/>
                    </a:bodyPr>
                    <a:p>
                      <a:pPr indent="0"/>
                      <a:r>
                        <a:rPr lang="en-US" b="1" sz="1200">
                          <a:solidFill>
                            <a:srgbClr val="445578"/>
                          </a:solidFill>
                          <a:latin typeface="Arial"/>
                        </a:rPr>
                        <a:t>Packets order can be preserved or can be rearranged.</a:t>
                      </a:r>
                    </a:p>
                  </a:txBody>
                  <a:tcPr marL="0" marR="0" marT="0" marB="0" anchor="ctr"/>
                </a:tc>
                <a:tc>
                  <a:txBody>
                    <a:bodyPr lIns="0" tIns="0" rIns="0" bIns="0">
                      <a:noAutofit/>
                    </a:bodyPr>
                    <a:p>
                      <a:pPr algn="just" marL="317500" indent="0">
                        <a:lnSpc>
                          <a:spcPts val="1320"/>
                        </a:lnSpc>
                      </a:pPr>
                      <a:r>
                        <a:rPr lang="en-US" b="1" sz="1200">
                          <a:solidFill>
                            <a:srgbClr val="445578"/>
                          </a:solidFill>
                          <a:latin typeface="Arial"/>
                        </a:rPr>
                        <a:t>Packets order is not fixed as all packets are inde each other.</a:t>
                      </a:r>
                    </a:p>
                  </a:txBody>
                  <a:tcPr marL="0" marR="0" marT="0" marB="0" anchor="ctr"/>
                </a:tc>
              </a:tr>
              <a:tr h="496824">
                <a:tc>
                  <a:txBody>
                    <a:bodyPr lIns="0" tIns="0" rIns="0" bIns="0">
                      <a:noAutofit/>
                    </a:bodyPr>
                    <a:p>
                      <a:pPr indent="0"/>
                      <a:r>
                        <a:rPr lang="en-US" b="1" sz="1200">
                          <a:solidFill>
                            <a:srgbClr val="445578"/>
                          </a:solidFill>
                          <a:latin typeface="Arial"/>
                        </a:rPr>
                        <a:t>Does not support Broadcasting.</a:t>
                      </a:r>
                    </a:p>
                  </a:txBody>
                  <a:tcPr marL="0" marR="0" marT="0" marB="0" anchor="ctr"/>
                </a:tc>
                <a:tc>
                  <a:txBody>
                    <a:bodyPr lIns="0" tIns="0" rIns="0" bIns="0">
                      <a:noAutofit/>
                    </a:bodyPr>
                    <a:p>
                      <a:pPr algn="just" marL="317500" indent="0"/>
                      <a:r>
                        <a:rPr lang="en-US" b="1" sz="1200">
                          <a:solidFill>
                            <a:srgbClr val="445578"/>
                          </a:solidFill>
                          <a:latin typeface="Arial"/>
                        </a:rPr>
                        <a:t>Supports Broadcasting</a:t>
                      </a:r>
                    </a:p>
                  </a:txBody>
                  <a:tcPr marL="0" marR="0" marT="0" marB="0" anchor="ctr"/>
                </a:tc>
              </a:tr>
              <a:tr h="329184">
                <a:tc>
                  <a:txBody>
                    <a:bodyPr lIns="0" tIns="0" rIns="0" bIns="0">
                      <a:noAutofit/>
                    </a:bodyPr>
                    <a:p>
                      <a:pPr indent="0"/>
                      <a:r>
                        <a:rPr lang="en-US" b="1" sz="1200">
                          <a:solidFill>
                            <a:srgbClr val="445578"/>
                          </a:solidFill>
                          <a:latin typeface="Arial"/>
                        </a:rPr>
                        <a:t>The header size is 20 bytes.</a:t>
                      </a:r>
                    </a:p>
                  </a:txBody>
                  <a:tcPr marL="0" marR="0" marT="0" marB="0" anchor="b"/>
                </a:tc>
                <a:tc>
                  <a:txBody>
                    <a:bodyPr lIns="0" tIns="0" rIns="0" bIns="0">
                      <a:noAutofit/>
                    </a:bodyPr>
                    <a:p>
                      <a:pPr algn="just" marL="317500" indent="0"/>
                      <a:r>
                        <a:rPr lang="en-US" b="1" sz="1200">
                          <a:solidFill>
                            <a:srgbClr val="445578"/>
                          </a:solidFill>
                          <a:latin typeface="Arial"/>
                        </a:rPr>
                        <a:t>The header size is 8 bytes.</a:t>
                      </a:r>
                    </a:p>
                  </a:txBody>
                  <a:tcPr marL="0" marR="0" marT="0" marB="0" anchor="b"/>
                </a:tc>
              </a:tr>
            </a:tbl>
          </a:graphicData>
        </a:graphic>
      </p:graphicFrame>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1170432"/>
            <a:ext cx="2889504" cy="170688"/>
          </a:xfrm>
          <a:prstGeom prst="rect">
            <a:avLst/>
          </a:prstGeom>
        </p:spPr>
        <p:txBody>
          <a:bodyPr lIns="0" tIns="0" rIns="0" bIns="0" wrap="none">
            <a:noAutofit/>
          </a:bodyPr>
          <a:p>
            <a:pPr indent="0"/>
            <a:r>
              <a:rPr lang="en-US" b="1" sz="1200">
                <a:solidFill>
                  <a:srgbClr val="445578"/>
                </a:solidFill>
                <a:latin typeface="Arial"/>
              </a:rPr>
              <a:t>TCP is used by HTTP, HTTPS, FTP, and SMTP.</a:t>
            </a:r>
          </a:p>
        </p:txBody>
      </p:sp>
      <p:sp>
        <p:nvSpPr>
          <p:cNvPr id="3" name=""/>
          <p:cNvSpPr/>
          <p:nvPr/>
        </p:nvSpPr>
        <p:spPr>
          <a:xfrm>
            <a:off x="4986528" y="1088136"/>
            <a:ext cx="2785872" cy="332232"/>
          </a:xfrm>
          <a:prstGeom prst="rect">
            <a:avLst/>
          </a:prstGeom>
        </p:spPr>
        <p:txBody>
          <a:bodyPr lIns="0" tIns="0" rIns="0" bIns="0">
            <a:noAutofit/>
          </a:bodyPr>
          <a:p>
            <a:pPr algn="just" indent="0">
              <a:lnSpc>
                <a:spcPts val="1296"/>
              </a:lnSpc>
            </a:pPr>
            <a:r>
              <a:rPr lang="en-US" b="1" sz="1200">
                <a:solidFill>
                  <a:srgbClr val="445578"/>
                </a:solidFill>
                <a:latin typeface="Arial"/>
              </a:rPr>
              <a:t>UDP is used by protocols like DNS, RIP, SNM TFTP, and NIP.</a:t>
            </a:r>
          </a:p>
        </p:txBody>
      </p:sp>
      <p:sp>
        <p:nvSpPr>
          <p:cNvPr id="4" name=""/>
          <p:cNvSpPr/>
          <p:nvPr/>
        </p:nvSpPr>
        <p:spPr>
          <a:xfrm>
            <a:off x="896112" y="1752600"/>
            <a:ext cx="5876544" cy="2340864"/>
          </a:xfrm>
          <a:prstGeom prst="rect">
            <a:avLst/>
          </a:prstGeom>
        </p:spPr>
        <p:txBody>
          <a:bodyPr lIns="0" tIns="0" rIns="0" bIns="0">
            <a:noAutofit/>
          </a:bodyPr>
          <a:p>
            <a:pPr indent="0">
              <a:spcAft>
                <a:spcPts val="1470"/>
              </a:spcAft>
            </a:pPr>
            <a:r>
              <a:rPr lang="en-US" b="1" sz="1300">
                <a:solidFill>
                  <a:srgbClr val="1B2437"/>
                </a:solidFill>
                <a:latin typeface="Times New Roman"/>
              </a:rPr>
              <a:t>Q130. Explain the DHCP Protocol.</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DHCP stands for Dynamic Host Configuration Protocol. It is a standardized network protocol used on Internet Protocol (IP) networks. It is used to auto-configure devices on IP networks enabling them to use the TCP and UDP-based protocols. The DHCP servers automatically assign IP addresses to the network devices which reduces the errors caused by the manual allocation of IP addresses. DHCP is commonly used in networks ranging in size from small home networks to campus networks.</a:t>
            </a:r>
          </a:p>
          <a:p>
            <a:pPr indent="0">
              <a:lnSpc>
                <a:spcPts val="1800"/>
              </a:lnSpc>
              <a:spcAft>
                <a:spcPts val="26250"/>
              </a:spcAft>
            </a:pPr>
            <a:r>
              <a:rPr lang="en-US" b="1" sz="1200">
                <a:solidFill>
                  <a:srgbClr val="445578"/>
                </a:solidFill>
                <a:latin typeface="Arial"/>
              </a:rPr>
              <a:t>We hope these networking interview questions will help you to crack your next hardware and networking interview.</a:t>
            </a:r>
          </a:p>
        </p:txBody>
      </p:sp>
      <p:sp>
        <p:nvSpPr>
          <p:cNvPr id="5" name=""/>
          <p:cNvSpPr/>
          <p:nvPr/>
        </p:nvSpPr>
        <p:spPr>
          <a:xfrm>
            <a:off x="2782824" y="8958072"/>
            <a:ext cx="2209800" cy="143256"/>
          </a:xfrm>
          <a:prstGeom prst="rect">
            <a:avLst/>
          </a:prstGeom>
        </p:spPr>
        <p:txBody>
          <a:bodyPr lIns="0" tIns="0" rIns="0" bIns="0" wrap="none">
            <a:noAutofit/>
          </a:bodyPr>
          <a:p>
            <a:pPr indent="0">
              <a:spcBef>
                <a:spcPts val="26250"/>
              </a:spcBef>
            </a:pPr>
            <a:r>
              <a:rPr lang="en-US" i="1" sz="900">
                <a:solidFill>
                  <a:srgbClr val="1B2437"/>
                </a:solidFill>
                <a:latin typeface="Arial"/>
              </a:rPr>
              <a:t>Computer Networking Interview Questions</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8304" y="938784"/>
            <a:ext cx="5367528" cy="445008"/>
          </a:xfrm>
          <a:prstGeom prst="rect">
            <a:avLst/>
          </a:prstGeom>
        </p:spPr>
        <p:txBody>
          <a:bodyPr lIns="0" tIns="0" rIns="0" bIns="0">
            <a:noAutofit/>
          </a:bodyPr>
          <a:p>
            <a:pPr algn="just" indent="0">
              <a:spcAft>
                <a:spcPts val="210"/>
              </a:spcAft>
            </a:pPr>
            <a:r>
              <a:rPr lang="en-US" b="1" sz="1800">
                <a:solidFill>
                  <a:srgbClr val="1B2437"/>
                </a:solidFill>
                <a:latin typeface="Arial"/>
              </a:rPr>
              <a:t>Networking Interview Questions</a:t>
            </a:r>
          </a:p>
          <a:p>
            <a:pPr algn="just" indent="0">
              <a:spcAft>
                <a:spcPts val="1890"/>
              </a:spcAft>
            </a:pPr>
            <a:r>
              <a:rPr lang="en-US" sz="1300">
                <a:solidFill>
                  <a:srgbClr val="1B2437"/>
                </a:solidFill>
                <a:latin typeface="Arial"/>
              </a:rPr>
              <a:t>Now, let’s get started with the list of top Networking Interview Questions:</a:t>
            </a:r>
          </a:p>
        </p:txBody>
      </p:sp>
      <p:sp>
        <p:nvSpPr>
          <p:cNvPr id="3" name=""/>
          <p:cNvSpPr/>
          <p:nvPr/>
        </p:nvSpPr>
        <p:spPr>
          <a:xfrm>
            <a:off x="899160" y="1706880"/>
            <a:ext cx="5974080" cy="3578352"/>
          </a:xfrm>
          <a:prstGeom prst="rect">
            <a:avLst/>
          </a:prstGeom>
        </p:spPr>
        <p:txBody>
          <a:bodyPr lIns="0" tIns="0" rIns="0" bIns="0">
            <a:noAutofit/>
          </a:bodyPr>
          <a:p>
            <a:pPr algn="just" indent="0">
              <a:lnSpc>
                <a:spcPts val="1608"/>
              </a:lnSpc>
              <a:spcBef>
                <a:spcPts val="1890"/>
              </a:spcBef>
              <a:spcAft>
                <a:spcPts val="1050"/>
              </a:spcAft>
            </a:pPr>
            <a:r>
              <a:rPr lang="en-US" b="1" sz="1500" spc="-50">
                <a:solidFill>
                  <a:srgbClr val="1B2437"/>
                </a:solidFill>
                <a:latin typeface="Verdana"/>
              </a:rPr>
              <a:t>1.    Name two technologies by which you would connect two offices in remote locations.</a:t>
            </a:r>
          </a:p>
          <a:p>
            <a:pPr algn="just" indent="0">
              <a:lnSpc>
                <a:spcPts val="1488"/>
              </a:lnSpc>
              <a:spcAft>
                <a:spcPts val="1050"/>
              </a:spcAft>
            </a:pPr>
            <a:r>
              <a:rPr lang="en-US" sz="1300">
                <a:solidFill>
                  <a:srgbClr val="1B2437"/>
                </a:solidFill>
                <a:latin typeface="Arial"/>
              </a:rPr>
              <a:t>Two technologies that would connect two offices in remote locations are</a:t>
            </a:r>
            <a:r>
              <a:rPr lang="en-US" sz="1300">
                <a:solidFill>
                  <a:srgbClr val="1B2437"/>
                </a:solidFill>
                <a:latin typeface="Arial"/>
                <a:hlinkClick r:id="rLinkId0"/>
              </a:rPr>
              <a:t> </a:t>
            </a:r>
            <a:r>
              <a:rPr lang="en-US" u="sng" sz="1300">
                <a:solidFill>
                  <a:srgbClr val="0000FF"/>
                </a:solidFill>
                <a:latin typeface="Arial"/>
                <a:hlinkClick r:id="rLinkId0"/>
              </a:rPr>
              <a:t>VPN</a:t>
            </a:r>
            <a:r>
              <a:rPr lang="en-US" sz="1300">
                <a:solidFill>
                  <a:srgbClr val="0000FF"/>
                </a:solidFill>
                <a:latin typeface="Arial"/>
                <a:hlinkClick r:id="rLinkId0"/>
              </a:rPr>
              <a:t> </a:t>
            </a:r>
            <a:r>
              <a:rPr lang="en-US" sz="1300">
                <a:solidFill>
                  <a:srgbClr val="1B2437"/>
                </a:solidFill>
                <a:latin typeface="Arial"/>
              </a:rPr>
              <a:t>and</a:t>
            </a:r>
            <a:r>
              <a:rPr lang="en-US" sz="1300">
                <a:solidFill>
                  <a:srgbClr val="1B2437"/>
                </a:solidFill>
                <a:latin typeface="Arial"/>
                <a:hlinkClick r:id="rLinkId1"/>
              </a:rPr>
              <a:t> </a:t>
            </a:r>
            <a:r>
              <a:rPr lang="en-US" u="sng" sz="1300">
                <a:solidFill>
                  <a:srgbClr val="0000FF"/>
                </a:solidFill>
                <a:latin typeface="Arial"/>
                <a:hlinkClick r:id="rLinkId1"/>
              </a:rPr>
              <a:t>Cloud computing</a:t>
            </a:r>
            <a:r>
              <a:rPr lang="en-US" sz="1300">
                <a:solidFill>
                  <a:srgbClr val="1B2437"/>
                </a:solidFill>
                <a:latin typeface="Arial"/>
                <a:hlinkClick r:id="rLinkId1"/>
              </a:rPr>
              <a:t>.</a:t>
            </a:r>
          </a:p>
          <a:p>
            <a:pPr algn="just" indent="0">
              <a:spcAft>
                <a:spcPts val="1680"/>
              </a:spcAft>
            </a:pPr>
            <a:r>
              <a:rPr lang="en-US" b="1" sz="1500" spc="-50">
                <a:solidFill>
                  <a:srgbClr val="1B2437"/>
                </a:solidFill>
                <a:latin typeface="Verdana"/>
              </a:rPr>
              <a:t>2.    What is internetworking?</a:t>
            </a:r>
          </a:p>
          <a:p>
            <a:pPr algn="just" indent="0">
              <a:lnSpc>
                <a:spcPts val="1488"/>
              </a:lnSpc>
              <a:spcAft>
                <a:spcPts val="1680"/>
              </a:spcAft>
            </a:pPr>
            <a:r>
              <a:rPr lang="en-US" sz="1300">
                <a:solidFill>
                  <a:srgbClr val="1B2437"/>
                </a:solidFill>
                <a:latin typeface="Arial"/>
              </a:rPr>
              <a:t>Internetworking is a combination of two words, inter and networking which implies an association between totally different nodes or segments. This connection area unit is established through intercessor devices akin to routers or gateways. The first term for associate degree internetwork was interconnected. This interconnection is often among or between public, private, commercial, industrial, or governmental networks. Thus, associate degree internetwork could be an assortment of individual networks, connected by intermediate networking devices, that function as one giant network. Internetworking refers to the trade, products, and procedures that meet the challenge of making and administering Internet works.</a:t>
            </a:r>
          </a:p>
        </p:txBody>
      </p:sp>
      <p:sp>
        <p:nvSpPr>
          <p:cNvPr id="4" name=""/>
          <p:cNvSpPr/>
          <p:nvPr/>
        </p:nvSpPr>
        <p:spPr>
          <a:xfrm>
            <a:off x="902208" y="5608320"/>
            <a:ext cx="5958840" cy="374904"/>
          </a:xfrm>
          <a:prstGeom prst="rect">
            <a:avLst/>
          </a:prstGeom>
        </p:spPr>
        <p:txBody>
          <a:bodyPr lIns="0" tIns="0" rIns="0" bIns="0">
            <a:noAutofit/>
          </a:bodyPr>
          <a:p>
            <a:pPr algn="just" indent="0">
              <a:lnSpc>
                <a:spcPts val="1608"/>
              </a:lnSpc>
              <a:spcBef>
                <a:spcPts val="1680"/>
              </a:spcBef>
              <a:spcAft>
                <a:spcPts val="1050"/>
              </a:spcAft>
            </a:pPr>
            <a:r>
              <a:rPr lang="en-US" b="1" sz="1500" spc="-50">
                <a:solidFill>
                  <a:srgbClr val="1B2437"/>
                </a:solidFill>
                <a:latin typeface="Verdana"/>
              </a:rPr>
              <a:t>3.</a:t>
            </a:r>
            <a:r>
              <a:rPr lang="en-US" b="1" sz="1500" spc="-50">
                <a:latin typeface="Verdana"/>
              </a:rPr>
              <a:t> </a:t>
            </a:r>
            <a:r>
              <a:rPr lang="en-US" b="1" sz="1500" spc="-50">
                <a:solidFill>
                  <a:srgbClr val="1B2437"/>
                </a:solidFill>
                <a:latin typeface="Verdana"/>
              </a:rPr>
              <a:t>Name of the software layers or User support layer in the OSI model.</a:t>
            </a:r>
          </a:p>
        </p:txBody>
      </p:sp>
      <p:sp>
        <p:nvSpPr>
          <p:cNvPr id="5" name=""/>
          <p:cNvSpPr/>
          <p:nvPr/>
        </p:nvSpPr>
        <p:spPr>
          <a:xfrm>
            <a:off x="899160" y="6248400"/>
            <a:ext cx="5955792" cy="1170432"/>
          </a:xfrm>
          <a:prstGeom prst="rect">
            <a:avLst/>
          </a:prstGeom>
        </p:spPr>
        <p:txBody>
          <a:bodyPr lIns="0" tIns="0" rIns="0" bIns="0">
            <a:noAutofit/>
          </a:bodyPr>
          <a:p>
            <a:pPr algn="just" marL="479552" indent="0">
              <a:lnSpc>
                <a:spcPts val="1488"/>
              </a:lnSpc>
              <a:spcBef>
                <a:spcPts val="1050"/>
              </a:spcBef>
            </a:pPr>
            <a:r>
              <a:rPr lang="en-US" sz="1300">
                <a:solidFill>
                  <a:srgbClr val="1B2437"/>
                </a:solidFill>
                <a:latin typeface="Arial"/>
              </a:rPr>
              <a:t>•</a:t>
            </a:r>
            <a:r>
              <a:rPr lang="en-US" sz="1300">
                <a:solidFill>
                  <a:srgbClr val="1B2437"/>
                </a:solidFill>
                <a:latin typeface="Arial"/>
                <a:hlinkClick r:id="rLinkId2"/>
              </a:rPr>
              <a:t>    </a:t>
            </a:r>
            <a:r>
              <a:rPr lang="en-US" u="sng" sz="1300">
                <a:solidFill>
                  <a:srgbClr val="0000FF"/>
                </a:solidFill>
                <a:latin typeface="Arial"/>
                <a:hlinkClick r:id="rLinkId2"/>
              </a:rPr>
              <a:t>Application layer</a:t>
            </a:r>
          </a:p>
          <a:p>
            <a:pPr algn="just" marL="479552" indent="0">
              <a:lnSpc>
                <a:spcPts val="1488"/>
              </a:lnSpc>
            </a:pPr>
            <a:r>
              <a:rPr lang="en-US" sz="1300">
                <a:solidFill>
                  <a:srgbClr val="1B2437"/>
                </a:solidFill>
                <a:latin typeface="Arial"/>
              </a:rPr>
              <a:t>•</a:t>
            </a:r>
            <a:r>
              <a:rPr lang="en-US" sz="1300">
                <a:solidFill>
                  <a:srgbClr val="1B2437"/>
                </a:solidFill>
                <a:latin typeface="Arial"/>
                <a:hlinkClick r:id="rLinkId3"/>
              </a:rPr>
              <a:t>    </a:t>
            </a:r>
            <a:r>
              <a:rPr lang="en-US" u="sng" sz="1300">
                <a:solidFill>
                  <a:srgbClr val="0000FF"/>
                </a:solidFill>
                <a:latin typeface="Arial"/>
                <a:hlinkClick r:id="rLinkId3"/>
              </a:rPr>
              <a:t>Presentation layer</a:t>
            </a:r>
          </a:p>
          <a:p>
            <a:pPr algn="just" marL="479552" indent="0">
              <a:lnSpc>
                <a:spcPts val="1488"/>
              </a:lnSpc>
              <a:spcAft>
                <a:spcPts val="1050"/>
              </a:spcAft>
            </a:pPr>
            <a:r>
              <a:rPr lang="en-US" sz="1300">
                <a:solidFill>
                  <a:srgbClr val="1B2437"/>
                </a:solidFill>
                <a:latin typeface="Arial"/>
              </a:rPr>
              <a:t>•</a:t>
            </a:r>
            <a:r>
              <a:rPr lang="en-US" sz="1300">
                <a:solidFill>
                  <a:srgbClr val="1B2437"/>
                </a:solidFill>
                <a:latin typeface="Arial"/>
                <a:hlinkClick r:id="rLinkId4"/>
              </a:rPr>
              <a:t>    </a:t>
            </a:r>
            <a:r>
              <a:rPr lang="en-US" u="sng" sz="1300">
                <a:solidFill>
                  <a:srgbClr val="0000FF"/>
                </a:solidFill>
                <a:latin typeface="Arial"/>
                <a:hlinkClick r:id="rLinkId4"/>
              </a:rPr>
              <a:t>Session layer</a:t>
            </a:r>
          </a:p>
          <a:p>
            <a:pPr algn="just" indent="0">
              <a:lnSpc>
                <a:spcPts val="1608"/>
              </a:lnSpc>
              <a:spcAft>
                <a:spcPts val="1050"/>
              </a:spcAft>
            </a:pPr>
            <a:r>
              <a:rPr lang="en-US" b="1" sz="1500" spc="-50">
                <a:solidFill>
                  <a:srgbClr val="1B2437"/>
                </a:solidFill>
                <a:latin typeface="Verdana"/>
              </a:rPr>
              <a:t>4.</a:t>
            </a:r>
            <a:r>
              <a:rPr lang="en-US" b="1" sz="1500" spc="-50">
                <a:latin typeface="Verdana"/>
              </a:rPr>
              <a:t> </a:t>
            </a:r>
            <a:r>
              <a:rPr lang="en-US" b="1" sz="1500" spc="-50">
                <a:solidFill>
                  <a:srgbClr val="1B2437"/>
                </a:solidFill>
                <a:latin typeface="Verdana"/>
              </a:rPr>
              <a:t>Name the hardware layers or network support layers in the OSI model.</a:t>
            </a:r>
          </a:p>
        </p:txBody>
      </p:sp>
      <p:sp>
        <p:nvSpPr>
          <p:cNvPr id="6" name=""/>
          <p:cNvSpPr/>
          <p:nvPr/>
        </p:nvSpPr>
        <p:spPr>
          <a:xfrm>
            <a:off x="902208" y="7684008"/>
            <a:ext cx="2292096" cy="999744"/>
          </a:xfrm>
          <a:prstGeom prst="rect">
            <a:avLst/>
          </a:prstGeom>
        </p:spPr>
        <p:txBody>
          <a:bodyPr lIns="0" tIns="0" rIns="0" bIns="0">
            <a:noAutofit/>
          </a:bodyPr>
          <a:p>
            <a:pPr algn="just" marL="476504" indent="0">
              <a:lnSpc>
                <a:spcPts val="1488"/>
              </a:lnSpc>
              <a:spcBef>
                <a:spcPts val="1050"/>
              </a:spcBef>
            </a:pPr>
            <a:r>
              <a:rPr lang="en-US" sz="1300">
                <a:solidFill>
                  <a:srgbClr val="1B2437"/>
                </a:solidFill>
                <a:latin typeface="Arial"/>
              </a:rPr>
              <a:t>•</a:t>
            </a:r>
            <a:r>
              <a:rPr lang="en-US" sz="1300">
                <a:solidFill>
                  <a:srgbClr val="1B2437"/>
                </a:solidFill>
                <a:latin typeface="Arial"/>
                <a:hlinkClick r:id="rLinkId5"/>
              </a:rPr>
              <a:t>    </a:t>
            </a:r>
            <a:r>
              <a:rPr lang="en-US" u="sng" sz="1300">
                <a:solidFill>
                  <a:srgbClr val="0000FF"/>
                </a:solidFill>
                <a:latin typeface="Arial"/>
                <a:hlinkClick r:id="rLinkId5"/>
              </a:rPr>
              <a:t>Network layer</a:t>
            </a:r>
          </a:p>
          <a:p>
            <a:pPr algn="just" marL="476504" indent="0">
              <a:lnSpc>
                <a:spcPts val="1488"/>
              </a:lnSpc>
            </a:pPr>
            <a:r>
              <a:rPr lang="en-US" sz="1300">
                <a:solidFill>
                  <a:srgbClr val="1B2437"/>
                </a:solidFill>
                <a:latin typeface="Arial"/>
              </a:rPr>
              <a:t>•</a:t>
            </a:r>
            <a:r>
              <a:rPr lang="en-US" sz="1300">
                <a:solidFill>
                  <a:srgbClr val="1B2437"/>
                </a:solidFill>
                <a:latin typeface="Arial"/>
                <a:hlinkClick r:id="rLinkId6"/>
              </a:rPr>
              <a:t>    </a:t>
            </a:r>
            <a:r>
              <a:rPr lang="en-US" u="sng" sz="1300">
                <a:solidFill>
                  <a:srgbClr val="0000FF"/>
                </a:solidFill>
                <a:latin typeface="Arial"/>
                <a:hlinkClick r:id="rLinkId6"/>
              </a:rPr>
              <a:t>Datalink layer</a:t>
            </a:r>
          </a:p>
          <a:p>
            <a:pPr algn="just" marL="476504" indent="0">
              <a:lnSpc>
                <a:spcPts val="1488"/>
              </a:lnSpc>
              <a:spcAft>
                <a:spcPts val="1050"/>
              </a:spcAft>
            </a:pPr>
            <a:r>
              <a:rPr lang="en-US" sz="1300">
                <a:solidFill>
                  <a:srgbClr val="1B2437"/>
                </a:solidFill>
                <a:latin typeface="Arial"/>
              </a:rPr>
              <a:t>•</a:t>
            </a:r>
            <a:r>
              <a:rPr lang="en-US" sz="1300">
                <a:solidFill>
                  <a:srgbClr val="1B2437"/>
                </a:solidFill>
                <a:latin typeface="Arial"/>
                <a:hlinkClick r:id="rLinkId7"/>
              </a:rPr>
              <a:t>    </a:t>
            </a:r>
            <a:r>
              <a:rPr lang="en-US" u="sng" sz="1300">
                <a:solidFill>
                  <a:srgbClr val="0000FF"/>
                </a:solidFill>
                <a:latin typeface="Arial"/>
                <a:hlinkClick r:id="rLinkId7"/>
              </a:rPr>
              <a:t>Physical layer</a:t>
            </a:r>
          </a:p>
          <a:p>
            <a:pPr algn="just" indent="0"/>
            <a:r>
              <a:rPr lang="en-US" b="1" sz="1500" spc="-50">
                <a:solidFill>
                  <a:srgbClr val="1B2437"/>
                </a:solidFill>
                <a:latin typeface="Verdana"/>
              </a:rPr>
              <a:t>5.</a:t>
            </a:r>
            <a:r>
              <a:rPr lang="en-US" b="1" sz="1500" spc="-50">
                <a:latin typeface="Verdana"/>
              </a:rPr>
              <a:t> </a:t>
            </a:r>
            <a:r>
              <a:rPr lang="en-US" b="1" sz="1500" spc="-50">
                <a:solidFill>
                  <a:srgbClr val="1B2437"/>
                </a:solidFill>
                <a:latin typeface="Verdana"/>
              </a:rPr>
              <a:t>Define HTTPS protocol?</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77128" cy="1877568"/>
          </a:xfrm>
          <a:prstGeom prst="rect">
            <a:avLst/>
          </a:prstGeom>
        </p:spPr>
        <p:txBody>
          <a:bodyPr lIns="0" tIns="0" rIns="0" bIns="0">
            <a:noAutofit/>
          </a:bodyPr>
          <a:p>
            <a:pPr algn="just" indent="0">
              <a:lnSpc>
                <a:spcPts val="1488"/>
              </a:lnSpc>
              <a:spcAft>
                <a:spcPts val="1680"/>
              </a:spcAft>
            </a:pPr>
            <a:r>
              <a:rPr lang="en-US" sz="1300">
                <a:solidFill>
                  <a:srgbClr val="1B2437"/>
                </a:solidFill>
                <a:latin typeface="Arial"/>
              </a:rPr>
              <a:t>The full form of HTTPS is a Hypertext transfer protocol secure. It is an advanced version of the HTTP protocol. Its port number is 443 by default. It uses SSL/TLS protocol for providing security.</a:t>
            </a:r>
          </a:p>
          <a:p>
            <a:pPr algn="just" indent="0">
              <a:lnSpc>
                <a:spcPts val="1608"/>
              </a:lnSpc>
              <a:spcAft>
                <a:spcPts val="1050"/>
              </a:spcAft>
            </a:pPr>
            <a:r>
              <a:rPr lang="en-US" b="1" sz="1500" spc="-50">
                <a:solidFill>
                  <a:srgbClr val="1B2437"/>
                </a:solidFill>
                <a:latin typeface="Verdana"/>
              </a:rPr>
              <a:t>6.</a:t>
            </a:r>
            <a:r>
              <a:rPr lang="en-US" b="1" sz="1500" spc="-50">
                <a:latin typeface="Verdana"/>
              </a:rPr>
              <a:t> </a:t>
            </a:r>
            <a:r>
              <a:rPr lang="en-US" b="1" sz="1500" spc="-50">
                <a:solidFill>
                  <a:srgbClr val="1B2437"/>
                </a:solidFill>
                <a:latin typeface="Verdana"/>
              </a:rPr>
              <a:t>Name some services provided by the application layer in the Internet model?</a:t>
            </a:r>
          </a:p>
          <a:p>
            <a:pPr algn="just" indent="0">
              <a:lnSpc>
                <a:spcPts val="1488"/>
              </a:lnSpc>
              <a:spcAft>
                <a:spcPts val="420"/>
              </a:spcAft>
            </a:pPr>
            <a:r>
              <a:rPr lang="en-US" sz="1300">
                <a:solidFill>
                  <a:srgbClr val="1B2437"/>
                </a:solidFill>
                <a:latin typeface="Arial"/>
              </a:rPr>
              <a:t>Some services provided by the application layer in the Internet model are as follows:</a:t>
            </a:r>
          </a:p>
        </p:txBody>
      </p:sp>
      <p:sp>
        <p:nvSpPr>
          <p:cNvPr id="3" name=""/>
          <p:cNvSpPr/>
          <p:nvPr/>
        </p:nvSpPr>
        <p:spPr>
          <a:xfrm>
            <a:off x="896112" y="2938272"/>
            <a:ext cx="5955792" cy="1956816"/>
          </a:xfrm>
          <a:prstGeom prst="rect">
            <a:avLst/>
          </a:prstGeom>
        </p:spPr>
        <p:txBody>
          <a:bodyPr lIns="0" tIns="0" rIns="0" bIns="0">
            <a:noAutofit/>
          </a:bodyPr>
          <a:p>
            <a:pPr algn="just" marL="482600" indent="0">
              <a:lnSpc>
                <a:spcPts val="1488"/>
              </a:lnSpc>
              <a:spcBef>
                <a:spcPts val="420"/>
              </a:spcBef>
            </a:pPr>
            <a:r>
              <a:rPr lang="en-US" sz="1300">
                <a:solidFill>
                  <a:srgbClr val="1B2437"/>
                </a:solidFill>
                <a:latin typeface="Arial"/>
              </a:rPr>
              <a:t>•    Mail services</a:t>
            </a:r>
          </a:p>
          <a:p>
            <a:pPr algn="just" marL="482600" indent="0">
              <a:lnSpc>
                <a:spcPts val="1488"/>
              </a:lnSpc>
            </a:pPr>
            <a:r>
              <a:rPr lang="en-US" sz="1300">
                <a:solidFill>
                  <a:srgbClr val="1B2437"/>
                </a:solidFill>
                <a:latin typeface="Arial"/>
              </a:rPr>
              <a:t>•    Directory services</a:t>
            </a:r>
          </a:p>
          <a:p>
            <a:pPr algn="just" marL="482600" indent="0">
              <a:lnSpc>
                <a:spcPts val="1488"/>
              </a:lnSpc>
            </a:pPr>
            <a:r>
              <a:rPr lang="en-US" sz="1300">
                <a:solidFill>
                  <a:srgbClr val="1B2437"/>
                </a:solidFill>
                <a:latin typeface="Arial"/>
              </a:rPr>
              <a:t>•    File transfer</a:t>
            </a:r>
          </a:p>
          <a:p>
            <a:pPr algn="just" marL="482600" indent="0">
              <a:lnSpc>
                <a:spcPts val="1488"/>
              </a:lnSpc>
            </a:pPr>
            <a:r>
              <a:rPr lang="en-US" sz="1300">
                <a:solidFill>
                  <a:srgbClr val="1B2437"/>
                </a:solidFill>
                <a:latin typeface="Arial"/>
              </a:rPr>
              <a:t>•    Access management</a:t>
            </a:r>
          </a:p>
          <a:p>
            <a:pPr algn="just" marL="482600" indent="0">
              <a:lnSpc>
                <a:spcPts val="1488"/>
              </a:lnSpc>
              <a:spcAft>
                <a:spcPts val="1050"/>
              </a:spcAft>
            </a:pPr>
            <a:r>
              <a:rPr lang="en-US" sz="1300">
                <a:solidFill>
                  <a:srgbClr val="1B2437"/>
                </a:solidFill>
                <a:latin typeface="Arial"/>
              </a:rPr>
              <a:t>•    Network virtual terminal</a:t>
            </a:r>
          </a:p>
          <a:p>
            <a:pPr algn="just" indent="0">
              <a:spcAft>
                <a:spcPts val="1680"/>
              </a:spcAft>
            </a:pPr>
            <a:r>
              <a:rPr lang="en-US" b="1" sz="1500" spc="-50">
                <a:solidFill>
                  <a:srgbClr val="1B2437"/>
                </a:solidFill>
                <a:latin typeface="Verdana"/>
              </a:rPr>
              <a:t>7.</a:t>
            </a:r>
            <a:r>
              <a:rPr lang="en-US" b="1" sz="1500" spc="-50">
                <a:latin typeface="Verdana"/>
              </a:rPr>
              <a:t> </a:t>
            </a:r>
            <a:r>
              <a:rPr lang="en-US" b="1" sz="1500" spc="-50">
                <a:solidFill>
                  <a:srgbClr val="1B2437"/>
                </a:solidFill>
                <a:latin typeface="Verdana"/>
              </a:rPr>
              <a:t>In which OSI layer is the header and trailer added?</a:t>
            </a:r>
          </a:p>
          <a:p>
            <a:pPr algn="just" indent="0">
              <a:lnSpc>
                <a:spcPts val="1488"/>
              </a:lnSpc>
              <a:spcAft>
                <a:spcPts val="1680"/>
              </a:spcAft>
            </a:pPr>
            <a:r>
              <a:rPr lang="en-US" sz="1300">
                <a:solidFill>
                  <a:srgbClr val="1B2437"/>
                </a:solidFill>
                <a:latin typeface="Arial"/>
              </a:rPr>
              <a:t>At the Data link layer trailer is added and at the OSI model layer 6,5,4,3 added header.</a:t>
            </a:r>
          </a:p>
        </p:txBody>
      </p:sp>
      <p:sp>
        <p:nvSpPr>
          <p:cNvPr id="4" name=""/>
          <p:cNvSpPr/>
          <p:nvPr/>
        </p:nvSpPr>
        <p:spPr>
          <a:xfrm>
            <a:off x="902208" y="5251704"/>
            <a:ext cx="5961888" cy="1018032"/>
          </a:xfrm>
          <a:prstGeom prst="rect">
            <a:avLst/>
          </a:prstGeom>
        </p:spPr>
        <p:txBody>
          <a:bodyPr lIns="0" tIns="0" rIns="0" bIns="0">
            <a:noAutofit/>
          </a:bodyPr>
          <a:p>
            <a:pPr algn="just" indent="0">
              <a:lnSpc>
                <a:spcPts val="1608"/>
              </a:lnSpc>
              <a:spcBef>
                <a:spcPts val="1680"/>
              </a:spcBef>
              <a:spcAft>
                <a:spcPts val="1050"/>
              </a:spcAft>
            </a:pPr>
            <a:r>
              <a:rPr lang="en-US" b="1" sz="1500" spc="-50">
                <a:solidFill>
                  <a:srgbClr val="1B2437"/>
                </a:solidFill>
                <a:latin typeface="Verdana"/>
              </a:rPr>
              <a:t>8.</a:t>
            </a:r>
            <a:r>
              <a:rPr lang="en-US" b="1" sz="1500" spc="-50">
                <a:latin typeface="Verdana"/>
              </a:rPr>
              <a:t> </a:t>
            </a:r>
            <a:r>
              <a:rPr lang="en-US" b="1" sz="1500" spc="-50">
                <a:solidFill>
                  <a:srgbClr val="1B2437"/>
                </a:solidFill>
                <a:latin typeface="Verdana"/>
              </a:rPr>
              <a:t>What happens in the OSI model, as a data packet moves from the lower to upper layers?</a:t>
            </a:r>
          </a:p>
          <a:p>
            <a:pPr algn="just" indent="0">
              <a:lnSpc>
                <a:spcPts val="1488"/>
              </a:lnSpc>
              <a:spcAft>
                <a:spcPts val="1680"/>
              </a:spcAft>
            </a:pPr>
            <a:r>
              <a:rPr lang="en-US" sz="1300">
                <a:solidFill>
                  <a:srgbClr val="1B2437"/>
                </a:solidFill>
                <a:latin typeface="Arial"/>
              </a:rPr>
              <a:t>In the OSI model, as a data packet moves from the lower to upper layers, headers get removed.</a:t>
            </a:r>
          </a:p>
        </p:txBody>
      </p:sp>
      <p:sp>
        <p:nvSpPr>
          <p:cNvPr id="5" name=""/>
          <p:cNvSpPr/>
          <p:nvPr/>
        </p:nvSpPr>
        <p:spPr>
          <a:xfrm>
            <a:off x="902208" y="6592824"/>
            <a:ext cx="5961888" cy="984504"/>
          </a:xfrm>
          <a:prstGeom prst="rect">
            <a:avLst/>
          </a:prstGeom>
        </p:spPr>
        <p:txBody>
          <a:bodyPr lIns="0" tIns="0" rIns="0" bIns="0">
            <a:noAutofit/>
          </a:bodyPr>
          <a:p>
            <a:pPr algn="just" indent="0">
              <a:lnSpc>
                <a:spcPts val="1608"/>
              </a:lnSpc>
              <a:spcBef>
                <a:spcPts val="1680"/>
              </a:spcBef>
              <a:spcAft>
                <a:spcPts val="1050"/>
              </a:spcAft>
            </a:pPr>
            <a:r>
              <a:rPr lang="en-US" b="1" sz="1500" spc="-50">
                <a:solidFill>
                  <a:srgbClr val="1B2437"/>
                </a:solidFill>
                <a:latin typeface="Verdana"/>
              </a:rPr>
              <a:t>9.</a:t>
            </a:r>
            <a:r>
              <a:rPr lang="en-US" b="1" sz="1500" spc="-50">
                <a:latin typeface="Verdana"/>
              </a:rPr>
              <a:t> </a:t>
            </a:r>
            <a:r>
              <a:rPr lang="en-US" b="1" sz="1500" spc="-50">
                <a:solidFill>
                  <a:srgbClr val="1B2437"/>
                </a:solidFill>
                <a:latin typeface="Verdana"/>
              </a:rPr>
              <a:t>What happens in the OSI model, as a data packet moves from the upper to lower layers?</a:t>
            </a:r>
          </a:p>
          <a:p>
            <a:pPr algn="just" indent="0">
              <a:lnSpc>
                <a:spcPts val="1488"/>
              </a:lnSpc>
              <a:spcAft>
                <a:spcPts val="1680"/>
              </a:spcAft>
            </a:pPr>
            <a:r>
              <a:rPr lang="en-US" sz="1300">
                <a:solidFill>
                  <a:srgbClr val="1B2437"/>
                </a:solidFill>
                <a:latin typeface="Arial"/>
              </a:rPr>
              <a:t>In the OSI model, as a data packet moves from the upper to lower layers, headers are added. This header contains useful information.</a:t>
            </a:r>
          </a:p>
        </p:txBody>
      </p:sp>
      <p:sp>
        <p:nvSpPr>
          <p:cNvPr id="6" name=""/>
          <p:cNvSpPr/>
          <p:nvPr/>
        </p:nvSpPr>
        <p:spPr>
          <a:xfrm>
            <a:off x="896112" y="7933944"/>
            <a:ext cx="5967984" cy="1191768"/>
          </a:xfrm>
          <a:prstGeom prst="rect">
            <a:avLst/>
          </a:prstGeom>
        </p:spPr>
        <p:txBody>
          <a:bodyPr lIns="0" tIns="0" rIns="0" bIns="0">
            <a:noAutofit/>
          </a:bodyPr>
          <a:p>
            <a:pPr algn="just" indent="0">
              <a:spcBef>
                <a:spcPts val="1680"/>
              </a:spcBef>
              <a:spcAft>
                <a:spcPts val="1680"/>
              </a:spcAft>
            </a:pPr>
            <a:r>
              <a:rPr lang="en-US" b="1" sz="1500" spc="-50">
                <a:solidFill>
                  <a:srgbClr val="1B2437"/>
                </a:solidFill>
                <a:latin typeface="Verdana"/>
              </a:rPr>
              <a:t>10.</a:t>
            </a:r>
            <a:r>
              <a:rPr lang="en-US" b="1" sz="1500" spc="-50">
                <a:latin typeface="Verdana"/>
              </a:rPr>
              <a:t> </a:t>
            </a:r>
            <a:r>
              <a:rPr lang="en-US" b="1" sz="1500" spc="-50">
                <a:solidFill>
                  <a:srgbClr val="1B2437"/>
                </a:solidFill>
                <a:latin typeface="Verdana"/>
              </a:rPr>
              <a:t>What is a zone-based firewall?</a:t>
            </a:r>
          </a:p>
          <a:p>
            <a:pPr algn="just" indent="0">
              <a:lnSpc>
                <a:spcPts val="1488"/>
              </a:lnSpc>
            </a:pPr>
            <a:r>
              <a:rPr lang="en-US" sz="1300">
                <a:solidFill>
                  <a:srgbClr val="1B2437"/>
                </a:solidFill>
                <a:latin typeface="Arial"/>
              </a:rPr>
              <a:t>A Zone-based firewall is an advanced method of stateful firewall. In a stateful firewall, a stateful database is maintained in which the source IP address, destination IP address, source port number, and destination port number are recorded. Due to this, only the replies are allowed i.e. if the traffic is Generated</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2688"/>
            <a:ext cx="5974080" cy="1840992"/>
          </a:xfrm>
          <a:prstGeom prst="rect">
            <a:avLst/>
          </a:prstGeom>
        </p:spPr>
        <p:txBody>
          <a:bodyPr lIns="0" tIns="0" rIns="0" bIns="0">
            <a:noAutofit/>
          </a:bodyPr>
          <a:p>
            <a:pPr algn="just" indent="0">
              <a:lnSpc>
                <a:spcPts val="1488"/>
              </a:lnSpc>
              <a:spcAft>
                <a:spcPts val="420"/>
              </a:spcAft>
            </a:pPr>
            <a:r>
              <a:rPr lang="en-US" sz="1300">
                <a:solidFill>
                  <a:srgbClr val="1B2437"/>
                </a:solidFill>
                <a:latin typeface="Arial"/>
              </a:rPr>
              <a:t>from inside the network then only the replies (of inside network traffic) coming from outside the network are allowed.</a:t>
            </a:r>
          </a:p>
          <a:p>
            <a:pPr algn="just" indent="0">
              <a:spcAft>
                <a:spcPts val="630"/>
              </a:spcAft>
            </a:pPr>
            <a:r>
              <a:rPr lang="en-US" sz="1300">
                <a:solidFill>
                  <a:srgbClr val="1B2437"/>
                </a:solidFill>
                <a:latin typeface="Arial"/>
              </a:rPr>
              <a:t>Cisco IOS router can be made firewall through two methods:</a:t>
            </a:r>
          </a:p>
          <a:p>
            <a:pPr algn="just" marL="711200" indent="-228600">
              <a:lnSpc>
                <a:spcPts val="1488"/>
              </a:lnSpc>
            </a:pPr>
            <a:r>
              <a:rPr lang="en-US" sz="1300">
                <a:solidFill>
                  <a:srgbClr val="1B2437"/>
                </a:solidFill>
                <a:latin typeface="Arial"/>
              </a:rPr>
              <a:t>1.    By using CBAC: create an access list and apply it to the interfaces keeping in mind what traffic should be allowed or denied and in what direction. This has an extra overhead for the administrator.</a:t>
            </a:r>
          </a:p>
          <a:p>
            <a:pPr algn="just" marL="711200" indent="-228600">
              <a:lnSpc>
                <a:spcPts val="1488"/>
              </a:lnSpc>
            </a:pPr>
            <a:r>
              <a:rPr lang="en-US" sz="1300">
                <a:solidFill>
                  <a:srgbClr val="1B2437"/>
                </a:solidFill>
                <a:latin typeface="Arial"/>
              </a:rPr>
              <a:t>2.    Using a Zone-based firewall.</a:t>
            </a:r>
          </a:p>
          <a:p>
            <a:pPr algn="just" indent="0">
              <a:lnSpc>
                <a:spcPts val="1488"/>
              </a:lnSpc>
            </a:pPr>
            <a:r>
              <a:rPr lang="en-US" sz="1300">
                <a:solidFill>
                  <a:srgbClr val="1B2437"/>
                </a:solidFill>
                <a:latin typeface="Arial"/>
              </a:rPr>
              <a:t>For more details please refer</a:t>
            </a:r>
            <a:r>
              <a:rPr lang="en-US" sz="1300">
                <a:solidFill>
                  <a:srgbClr val="1B2437"/>
                </a:solidFill>
                <a:latin typeface="Arial"/>
                <a:hlinkClick r:id="rLinkId0"/>
              </a:rPr>
              <a:t> </a:t>
            </a:r>
            <a:r>
              <a:rPr lang="en-US" u="sng" sz="1300">
                <a:solidFill>
                  <a:srgbClr val="0000FF"/>
                </a:solidFill>
                <a:latin typeface="Arial"/>
                <a:hlinkClick r:id="rLinkId0"/>
              </a:rPr>
              <a:t>Zone-based firewall</a:t>
            </a:r>
            <a:r>
              <a:rPr lang="en-US" sz="1300">
                <a:solidFill>
                  <a:srgbClr val="0000FF"/>
                </a:solidFill>
                <a:latin typeface="Arial"/>
                <a:hlinkClick r:id="rLinkId0"/>
              </a:rPr>
              <a:t> </a:t>
            </a:r>
            <a:r>
              <a:rPr lang="en-US" sz="1300">
                <a:solidFill>
                  <a:srgbClr val="1B2437"/>
                </a:solidFill>
                <a:latin typeface="Arial"/>
              </a:rPr>
              <a:t>article.</a:t>
            </a:r>
          </a:p>
          <a:p>
            <a:pPr algn="just" indent="0">
              <a:spcAft>
                <a:spcPts val="4830"/>
              </a:spcAft>
            </a:pPr>
            <a:r>
              <a:rPr lang="en-US" b="1" sz="850">
                <a:solidFill>
                  <a:srgbClr val="1B2437"/>
                </a:solidFill>
                <a:latin typeface="Arial"/>
              </a:rPr>
              <a:t>0 seconds of 15 secondsVolume 0%</a:t>
            </a:r>
          </a:p>
        </p:txBody>
      </p:sp>
      <p:sp>
        <p:nvSpPr>
          <p:cNvPr id="3" name=""/>
          <p:cNvSpPr/>
          <p:nvPr/>
        </p:nvSpPr>
        <p:spPr>
          <a:xfrm>
            <a:off x="896112" y="3645408"/>
            <a:ext cx="5971032" cy="1572768"/>
          </a:xfrm>
          <a:prstGeom prst="rect">
            <a:avLst/>
          </a:prstGeom>
        </p:spPr>
        <p:txBody>
          <a:bodyPr lIns="0" tIns="0" rIns="0" bIns="0">
            <a:noAutofit/>
          </a:bodyPr>
          <a:p>
            <a:pPr algn="just" indent="0">
              <a:spcBef>
                <a:spcPts val="4830"/>
              </a:spcBef>
              <a:spcAft>
                <a:spcPts val="1470"/>
              </a:spcAft>
            </a:pPr>
            <a:r>
              <a:rPr lang="en-US" b="1" sz="1500" spc="-50">
                <a:solidFill>
                  <a:srgbClr val="1B2437"/>
                </a:solidFill>
                <a:latin typeface="Verdana"/>
              </a:rPr>
              <a:t>11.</a:t>
            </a:r>
            <a:r>
              <a:rPr lang="en-US" b="1" sz="1500" spc="-50">
                <a:latin typeface="Verdana"/>
              </a:rPr>
              <a:t> </a:t>
            </a:r>
            <a:r>
              <a:rPr lang="en-US" b="1" sz="1500" spc="-50">
                <a:solidFill>
                  <a:srgbClr val="1B2437"/>
                </a:solidFill>
                <a:latin typeface="Verdana"/>
              </a:rPr>
              <a:t>What is a server farm?</a:t>
            </a:r>
          </a:p>
          <a:p>
            <a:pPr algn="just" indent="0">
              <a:lnSpc>
                <a:spcPts val="1488"/>
              </a:lnSpc>
              <a:spcAft>
                <a:spcPts val="1470"/>
              </a:spcAft>
            </a:pPr>
            <a:r>
              <a:rPr lang="en-US" sz="1300">
                <a:solidFill>
                  <a:srgbClr val="1B2437"/>
                </a:solidFill>
                <a:latin typeface="Arial"/>
              </a:rPr>
              <a:t>A server farm is a set of many servers interconnected together and housed within the same physical facility. A server farm provides the combined computing power of many servers by simultaneously executing one or more applications or services. A server farm is generally a part of an enterprise data center or a component of a supercomputer. A server farm is also known as a server cluster or computer ranch.</a:t>
            </a:r>
          </a:p>
        </p:txBody>
      </p:sp>
      <p:sp>
        <p:nvSpPr>
          <p:cNvPr id="4" name=""/>
          <p:cNvSpPr/>
          <p:nvPr/>
        </p:nvSpPr>
        <p:spPr>
          <a:xfrm>
            <a:off x="899160" y="5541264"/>
            <a:ext cx="5900928" cy="813816"/>
          </a:xfrm>
          <a:prstGeom prst="rect">
            <a:avLst/>
          </a:prstGeom>
        </p:spPr>
        <p:txBody>
          <a:bodyPr lIns="0" tIns="0" rIns="0" bIns="0">
            <a:noAutofit/>
          </a:bodyPr>
          <a:p>
            <a:pPr algn="just" indent="0">
              <a:spcBef>
                <a:spcPts val="1470"/>
              </a:spcBef>
              <a:spcAft>
                <a:spcPts val="1470"/>
              </a:spcAft>
            </a:pPr>
            <a:r>
              <a:rPr lang="en-US" b="1" sz="1500" spc="-50">
                <a:solidFill>
                  <a:srgbClr val="1B2437"/>
                </a:solidFill>
                <a:latin typeface="Verdana"/>
              </a:rPr>
              <a:t>12.</a:t>
            </a:r>
            <a:r>
              <a:rPr lang="en-US" b="1" sz="1500" spc="-50">
                <a:latin typeface="Verdana"/>
              </a:rPr>
              <a:t> </a:t>
            </a:r>
            <a:r>
              <a:rPr lang="en-US" b="1" sz="1500" spc="-50">
                <a:solidFill>
                  <a:srgbClr val="1B2437"/>
                </a:solidFill>
                <a:latin typeface="Verdana"/>
              </a:rPr>
              <a:t>Name the three means of user authentication.</a:t>
            </a:r>
          </a:p>
          <a:p>
            <a:pPr algn="just" indent="0">
              <a:lnSpc>
                <a:spcPts val="1488"/>
              </a:lnSpc>
              <a:spcAft>
                <a:spcPts val="1470"/>
              </a:spcAft>
            </a:pPr>
            <a:r>
              <a:rPr lang="en-US" sz="1300">
                <a:solidFill>
                  <a:srgbClr val="1B2437"/>
                </a:solidFill>
                <a:latin typeface="Arial"/>
              </a:rPr>
              <a:t>There is biometrics (e.g. a thumbprint, iris scan), a token, or a password. There is also two-level authentication, which employs two of those methods.</a:t>
            </a:r>
          </a:p>
        </p:txBody>
      </p:sp>
      <p:sp>
        <p:nvSpPr>
          <p:cNvPr id="5" name=""/>
          <p:cNvSpPr/>
          <p:nvPr/>
        </p:nvSpPr>
        <p:spPr>
          <a:xfrm>
            <a:off x="899160" y="6678168"/>
            <a:ext cx="5967984" cy="2334768"/>
          </a:xfrm>
          <a:prstGeom prst="rect">
            <a:avLst/>
          </a:prstGeom>
        </p:spPr>
        <p:txBody>
          <a:bodyPr lIns="0" tIns="0" rIns="0" bIns="0">
            <a:noAutofit/>
          </a:bodyPr>
          <a:p>
            <a:pPr algn="just" indent="0">
              <a:spcBef>
                <a:spcPts val="1470"/>
              </a:spcBef>
              <a:spcAft>
                <a:spcPts val="1470"/>
              </a:spcAft>
            </a:pPr>
            <a:r>
              <a:rPr lang="en-US" b="1" sz="1500" spc="-50">
                <a:solidFill>
                  <a:srgbClr val="1B2437"/>
                </a:solidFill>
                <a:latin typeface="Verdana"/>
              </a:rPr>
              <a:t>13.</a:t>
            </a:r>
            <a:r>
              <a:rPr lang="en-US" b="1" sz="1500" spc="-50">
                <a:latin typeface="Verdana"/>
              </a:rPr>
              <a:t> </a:t>
            </a:r>
            <a:r>
              <a:rPr lang="en-US" b="1" sz="1500" spc="-50">
                <a:solidFill>
                  <a:srgbClr val="1B2437"/>
                </a:solidFill>
                <a:latin typeface="Verdana"/>
              </a:rPr>
              <a:t>What is Confidentiality, Integrity &amp; Availability?</a:t>
            </a:r>
          </a:p>
          <a:p>
            <a:pPr algn="just" indent="0">
              <a:lnSpc>
                <a:spcPts val="1488"/>
              </a:lnSpc>
            </a:pPr>
            <a:r>
              <a:rPr lang="en-US" sz="1300">
                <a:solidFill>
                  <a:srgbClr val="1B2437"/>
                </a:solidFill>
                <a:latin typeface="Arial"/>
              </a:rPr>
              <a:t>The</a:t>
            </a:r>
            <a:r>
              <a:rPr lang="en-US" sz="1300">
                <a:solidFill>
                  <a:srgbClr val="1B2437"/>
                </a:solidFill>
                <a:latin typeface="Arial"/>
                <a:hlinkClick r:id="rLinkId1"/>
              </a:rPr>
              <a:t> </a:t>
            </a:r>
            <a:r>
              <a:rPr lang="en-US" u="sng" sz="1300">
                <a:solidFill>
                  <a:srgbClr val="0000FF"/>
                </a:solidFill>
                <a:latin typeface="Arial"/>
                <a:hlinkClick r:id="rLinkId1"/>
              </a:rPr>
              <a:t>CIA triad</a:t>
            </a:r>
            <a:r>
              <a:rPr lang="en-US" sz="1300">
                <a:solidFill>
                  <a:srgbClr val="0000FF"/>
                </a:solidFill>
                <a:latin typeface="Arial"/>
                <a:hlinkClick r:id="rLinkId1"/>
              </a:rPr>
              <a:t> </a:t>
            </a:r>
            <a:r>
              <a:rPr lang="en-US" sz="1300">
                <a:solidFill>
                  <a:srgbClr val="1B2437"/>
                </a:solidFill>
                <a:latin typeface="Arial"/>
              </a:rPr>
              <a:t>can be broadly defined as:</a:t>
            </a:r>
          </a:p>
          <a:p>
            <a:pPr algn="just" indent="0">
              <a:lnSpc>
                <a:spcPts val="1488"/>
              </a:lnSpc>
            </a:pPr>
            <a:r>
              <a:rPr lang="en-US" sz="1300">
                <a:solidFill>
                  <a:srgbClr val="1B2437"/>
                </a:solidFill>
                <a:latin typeface="Arial"/>
              </a:rPr>
              <a:t>Confidentiality - means information is not disclosed to unauthorized individuals, entities, or processes. For example, if we say I have a password for my Gmail account but someone saw it while I was doing login into my Gmail account. In that case, my password has been compromised and Confidentiality has been breached.</a:t>
            </a:r>
          </a:p>
          <a:p>
            <a:pPr algn="just" indent="0">
              <a:lnSpc>
                <a:spcPts val="1488"/>
              </a:lnSpc>
            </a:pPr>
            <a:r>
              <a:rPr lang="en-US" sz="1300">
                <a:solidFill>
                  <a:srgbClr val="1B2437"/>
                </a:solidFill>
                <a:latin typeface="Arial"/>
              </a:rPr>
              <a:t>Integrity - means maintaining the accuracy and completeness of data. This means data cannot be edited in an unauthorized way. For example, if an employee leaves an organization then in that case data for that employee in all departments like accounts, should be updated to reflect the status to </a:t>
            </a:r>
            <a:r>
              <a:rPr lang="en-US" cap="small" sz="1300">
                <a:solidFill>
                  <a:srgbClr val="1B2437"/>
                </a:solidFill>
                <a:latin typeface="Arial"/>
              </a:rPr>
              <a:t>jOb LEFT</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2688"/>
            <a:ext cx="5980176" cy="7888224"/>
          </a:xfrm>
          <a:prstGeom prst="rect">
            <a:avLst/>
          </a:prstGeom>
        </p:spPr>
        <p:txBody>
          <a:bodyPr lIns="0" tIns="0" rIns="0" bIns="0">
            <a:noAutofit/>
          </a:bodyPr>
          <a:p>
            <a:pPr algn="just" indent="0">
              <a:lnSpc>
                <a:spcPts val="1488"/>
              </a:lnSpc>
            </a:pPr>
            <a:r>
              <a:rPr lang="en-US" sz="1300">
                <a:solidFill>
                  <a:srgbClr val="1B2437"/>
                </a:solidFill>
                <a:latin typeface="Arial"/>
              </a:rPr>
              <a:t>so that data is complete and accurate in addition, this is only authorized persons should be allowed to edit employee data.</a:t>
            </a:r>
          </a:p>
          <a:p>
            <a:pPr algn="just" indent="0">
              <a:lnSpc>
                <a:spcPts val="1488"/>
              </a:lnSpc>
              <a:spcAft>
                <a:spcPts val="1260"/>
              </a:spcAft>
            </a:pPr>
            <a:r>
              <a:rPr lang="en-US" sz="1300">
                <a:solidFill>
                  <a:srgbClr val="1B2437"/>
                </a:solidFill>
                <a:latin typeface="Arial"/>
              </a:rPr>
              <a:t>Availability - means information must be available when needed. For example, if one needs to access information about a particular employee to check whether an employee has outstood the number of leaves, that case, it requires collaboration from different organizational teams like network operations, development operations, incident response, and policy/change management. Denial of service attack is one of the factors that can hamper the availability of information.</a:t>
            </a:r>
          </a:p>
          <a:p>
            <a:pPr algn="just" indent="0">
              <a:spcAft>
                <a:spcPts val="1470"/>
              </a:spcAft>
            </a:pPr>
            <a:r>
              <a:rPr lang="en-US" b="1" sz="1500" spc="-50">
                <a:solidFill>
                  <a:srgbClr val="1B2437"/>
                </a:solidFill>
                <a:latin typeface="Verdana"/>
              </a:rPr>
              <a:t>14.    What is VPN?</a:t>
            </a:r>
          </a:p>
          <a:p>
            <a:pPr algn="just" indent="0">
              <a:lnSpc>
                <a:spcPts val="1488"/>
              </a:lnSpc>
              <a:spcAft>
                <a:spcPts val="1260"/>
              </a:spcAft>
            </a:pPr>
            <a:r>
              <a:rPr lang="en-US" u="sng" sz="1300">
                <a:solidFill>
                  <a:srgbClr val="0000FF"/>
                </a:solidFill>
                <a:latin typeface="Arial"/>
                <a:hlinkClick r:id="rLinkId0"/>
              </a:rPr>
              <a:t>VPN</a:t>
            </a:r>
            <a:r>
              <a:rPr lang="en-US" sz="1300">
                <a:solidFill>
                  <a:srgbClr val="0000FF"/>
                </a:solidFill>
                <a:latin typeface="Arial"/>
                <a:hlinkClick r:id="rLinkId0"/>
              </a:rPr>
              <a:t> </a:t>
            </a:r>
            <a:r>
              <a:rPr lang="en-US" sz="1300">
                <a:solidFill>
                  <a:srgbClr val="1B2437"/>
                </a:solidFill>
                <a:latin typeface="Arial"/>
              </a:rPr>
              <a:t>stands for the virtual private network. A virtual private network (VPN) is a technology that creates a safe and encrypted connection over a less secure network, such as the Internet. A Virtual Private Network is a way to extend a private network using a public network such as the Internet. The name only suggests that it is a Virtual “private network” i.e. user can be part of a local network sitting at a remote location. It makes use of tunneling protocols to establish a secure connection.</a:t>
            </a:r>
          </a:p>
          <a:p>
            <a:pPr algn="just" indent="0">
              <a:spcAft>
                <a:spcPts val="1470"/>
              </a:spcAft>
            </a:pPr>
            <a:r>
              <a:rPr lang="en-US" b="1" sz="1500" spc="-50">
                <a:solidFill>
                  <a:srgbClr val="1B2437"/>
                </a:solidFill>
                <a:latin typeface="Verdana"/>
              </a:rPr>
              <a:t>15.    What is Symmetric and Asymmetric Encryption?</a:t>
            </a:r>
          </a:p>
          <a:p>
            <a:pPr algn="just" marL="711200" indent="-228600">
              <a:lnSpc>
                <a:spcPts val="1488"/>
              </a:lnSpc>
            </a:pPr>
            <a:r>
              <a:rPr lang="en-US" sz="1300">
                <a:solidFill>
                  <a:srgbClr val="1B2437"/>
                </a:solidFill>
                <a:latin typeface="Arial"/>
              </a:rPr>
              <a:t>•    Symmetric Key Encryption:</a:t>
            </a:r>
            <a:r>
              <a:rPr lang="en-US" sz="1300">
                <a:solidFill>
                  <a:srgbClr val="1B2437"/>
                </a:solidFill>
                <a:latin typeface="Arial"/>
                <a:hlinkClick r:id="rLinkId1"/>
              </a:rPr>
              <a:t> </a:t>
            </a:r>
            <a:r>
              <a:rPr lang="en-US" u="sng" sz="1300">
                <a:solidFill>
                  <a:srgbClr val="0000FF"/>
                </a:solidFill>
                <a:latin typeface="Arial"/>
                <a:hlinkClick r:id="rLinkId1"/>
              </a:rPr>
              <a:t>Encryption</a:t>
            </a:r>
            <a:r>
              <a:rPr lang="en-US" sz="1300">
                <a:solidFill>
                  <a:srgbClr val="0000FF"/>
                </a:solidFill>
                <a:latin typeface="Arial"/>
                <a:hlinkClick r:id="rLinkId1"/>
              </a:rPr>
              <a:t> </a:t>
            </a:r>
            <a:r>
              <a:rPr lang="en-US" sz="1300">
                <a:solidFill>
                  <a:srgbClr val="1B2437"/>
                </a:solidFill>
                <a:latin typeface="Arial"/>
              </a:rPr>
              <a:t>is a process to change the form of any message in order to protect it from reading by anyone. In Symmetric-key encryption the message is encrypted by using a key and the same key is used to decrypt the message which makes it easy to use but less secure. It also requires a safe method to transfer the key from one party to another.</a:t>
            </a:r>
          </a:p>
          <a:p>
            <a:pPr algn="just" marL="711200" indent="-228600">
              <a:lnSpc>
                <a:spcPts val="1488"/>
              </a:lnSpc>
              <a:spcAft>
                <a:spcPts val="1260"/>
              </a:spcAft>
            </a:pPr>
            <a:r>
              <a:rPr lang="en-US" sz="1300">
                <a:solidFill>
                  <a:srgbClr val="1B2437"/>
                </a:solidFill>
                <a:latin typeface="Arial"/>
              </a:rPr>
              <a:t>•    Asymmetric Key Encryption: Asymmetric Key Encryption is based on public and private key encryption techniques. It uses two different keys to encrypt and decrypt the message. It is more secure than the symmetric key encryption technique but is much slower. For more details please refer</a:t>
            </a:r>
            <a:r>
              <a:rPr lang="en-US" sz="1300">
                <a:solidFill>
                  <a:srgbClr val="1B2437"/>
                </a:solidFill>
                <a:latin typeface="Arial"/>
                <a:hlinkClick r:id="rLinkId2"/>
              </a:rPr>
              <a:t> </a:t>
            </a:r>
            <a:r>
              <a:rPr lang="en-US" u="sng" sz="1300">
                <a:solidFill>
                  <a:srgbClr val="0000FF"/>
                </a:solidFill>
                <a:latin typeface="Arial"/>
                <a:hlinkClick r:id="rLinkId2"/>
              </a:rPr>
              <a:t>difference between symmetric and asymmetric</a:t>
            </a:r>
            <a:r>
              <a:rPr lang="en-US" u="sng" sz="1300">
                <a:solidFill>
                  <a:srgbClr val="0000FF"/>
                </a:solidFill>
                <a:latin typeface="Arial"/>
              </a:rPr>
              <a:t> </a:t>
            </a:r>
            <a:r>
              <a:rPr lang="en-US" u="sng" sz="1300">
                <a:solidFill>
                  <a:srgbClr val="0000FF"/>
                </a:solidFill>
                <a:latin typeface="Arial"/>
                <a:hlinkClick r:id="rLinkId3"/>
              </a:rPr>
              <a:t>encryption</a:t>
            </a:r>
            <a:r>
              <a:rPr lang="en-US" sz="1300">
                <a:solidFill>
                  <a:srgbClr val="0000FF"/>
                </a:solidFill>
                <a:latin typeface="Arial"/>
                <a:hlinkClick r:id="rLinkId3"/>
              </a:rPr>
              <a:t> </a:t>
            </a:r>
            <a:r>
              <a:rPr lang="en-US" sz="1300">
                <a:solidFill>
                  <a:srgbClr val="1B2437"/>
                </a:solidFill>
                <a:latin typeface="Arial"/>
                <a:hlinkClick r:id="rLinkId3"/>
              </a:rPr>
              <a:t>a</a:t>
            </a:r>
            <a:r>
              <a:rPr lang="en-US" sz="1300">
                <a:solidFill>
                  <a:srgbClr val="1B2437"/>
                </a:solidFill>
                <a:latin typeface="Arial"/>
              </a:rPr>
              <a:t>rticles.</a:t>
            </a:r>
          </a:p>
          <a:p>
            <a:pPr algn="just" indent="0">
              <a:lnSpc>
                <a:spcPts val="3360"/>
              </a:lnSpc>
            </a:pPr>
            <a:r>
              <a:rPr lang="en-US" b="1" sz="1500" spc="-50">
                <a:solidFill>
                  <a:srgbClr val="1B2437"/>
                </a:solidFill>
                <a:latin typeface="Verdana"/>
              </a:rPr>
              <a:t>16.    At what layer IPsec works?</a:t>
            </a:r>
          </a:p>
          <a:p>
            <a:pPr algn="just" indent="0">
              <a:lnSpc>
                <a:spcPts val="3360"/>
              </a:lnSpc>
            </a:pPr>
            <a:r>
              <a:rPr lang="en-US" sz="1300">
                <a:solidFill>
                  <a:srgbClr val="1B2437"/>
                </a:solidFill>
                <a:latin typeface="Arial"/>
              </a:rPr>
              <a:t>An</a:t>
            </a:r>
            <a:r>
              <a:rPr lang="en-US" sz="1300">
                <a:solidFill>
                  <a:srgbClr val="1B2437"/>
                </a:solidFill>
                <a:latin typeface="Arial"/>
                <a:hlinkClick r:id="rLinkId4"/>
              </a:rPr>
              <a:t> </a:t>
            </a:r>
            <a:r>
              <a:rPr lang="en-US" u="sng" sz="1300">
                <a:solidFill>
                  <a:srgbClr val="0000FF"/>
                </a:solidFill>
                <a:latin typeface="Arial"/>
                <a:hlinkClick r:id="rLinkId4"/>
              </a:rPr>
              <a:t>IPsec</a:t>
            </a:r>
            <a:r>
              <a:rPr lang="en-US" sz="1300">
                <a:solidFill>
                  <a:srgbClr val="0000FF"/>
                </a:solidFill>
                <a:latin typeface="Arial"/>
                <a:hlinkClick r:id="rLinkId4"/>
              </a:rPr>
              <a:t> </a:t>
            </a:r>
            <a:r>
              <a:rPr lang="en-US" sz="1300">
                <a:solidFill>
                  <a:srgbClr val="1B2437"/>
                </a:solidFill>
                <a:latin typeface="Arial"/>
              </a:rPr>
              <a:t>works on layer 3 of the OSI model.</a:t>
            </a:r>
          </a:p>
          <a:p>
            <a:pPr algn="just" indent="0">
              <a:lnSpc>
                <a:spcPts val="3360"/>
              </a:lnSpc>
            </a:pPr>
            <a:r>
              <a:rPr lang="en-US" b="1" sz="1500" spc="-50">
                <a:solidFill>
                  <a:srgbClr val="1B2437"/>
                </a:solidFill>
                <a:latin typeface="Verdana"/>
              </a:rPr>
              <a:t>17.    What is a Tunnel mode?</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2688"/>
            <a:ext cx="5974080" cy="1487424"/>
          </a:xfrm>
          <a:prstGeom prst="rect">
            <a:avLst/>
          </a:prstGeom>
        </p:spPr>
        <p:txBody>
          <a:bodyPr lIns="0" tIns="0" rIns="0" bIns="0">
            <a:noAutofit/>
          </a:bodyPr>
          <a:p>
            <a:pPr algn="just" indent="0">
              <a:lnSpc>
                <a:spcPts val="1488"/>
              </a:lnSpc>
              <a:spcAft>
                <a:spcPts val="1680"/>
              </a:spcAft>
            </a:pPr>
            <a:r>
              <a:rPr lang="en-US" sz="1300">
                <a:solidFill>
                  <a:srgbClr val="1B2437"/>
                </a:solidFill>
                <a:latin typeface="Arial"/>
              </a:rPr>
              <a:t>This is a mode of data exchange wherein two communicating computers do not use IPSec themselves. Instead, the gateway that is connecting their LANs to the transit network creates a virtual tunnel that uses the IPSec protocol to secure all communication that passes through it. Tunnel mode is most commonly used between gateways, or at an end-station to a gateway, the gateway acting as a proxy for the hosts behind it. Tunnel mode is most commonly used to encrypt traffic between secure IPSec gateways, such as between the Cisco router and PIX Firewall</a:t>
            </a:r>
          </a:p>
        </p:txBody>
      </p:sp>
      <p:sp>
        <p:nvSpPr>
          <p:cNvPr id="3" name=""/>
          <p:cNvSpPr/>
          <p:nvPr/>
        </p:nvSpPr>
        <p:spPr>
          <a:xfrm>
            <a:off x="896112" y="2773680"/>
            <a:ext cx="5964936" cy="1953768"/>
          </a:xfrm>
          <a:prstGeom prst="rect">
            <a:avLst/>
          </a:prstGeom>
        </p:spPr>
        <p:txBody>
          <a:bodyPr lIns="0" tIns="0" rIns="0" bIns="0">
            <a:noAutofit/>
          </a:bodyPr>
          <a:p>
            <a:pPr algn="just" indent="0">
              <a:spcBef>
                <a:spcPts val="1680"/>
              </a:spcBef>
              <a:spcAft>
                <a:spcPts val="1680"/>
              </a:spcAft>
            </a:pPr>
            <a:r>
              <a:rPr lang="en-US" b="1" sz="1500" spc="-50">
                <a:solidFill>
                  <a:srgbClr val="1B2437"/>
                </a:solidFill>
                <a:latin typeface="Verdana"/>
              </a:rPr>
              <a:t>18.</a:t>
            </a:r>
            <a:r>
              <a:rPr lang="en-US" b="1" sz="1500" spc="-50">
                <a:latin typeface="Verdana"/>
              </a:rPr>
              <a:t> </a:t>
            </a:r>
            <a:r>
              <a:rPr lang="en-US" b="1" sz="1500" spc="-50">
                <a:solidFill>
                  <a:srgbClr val="1B2437"/>
                </a:solidFill>
                <a:latin typeface="Verdana"/>
              </a:rPr>
              <a:t>Define Digital Signatures?</a:t>
            </a:r>
          </a:p>
          <a:p>
            <a:pPr algn="just" indent="0">
              <a:lnSpc>
                <a:spcPts val="1488"/>
              </a:lnSpc>
              <a:spcAft>
                <a:spcPts val="420"/>
              </a:spcAft>
            </a:pPr>
            <a:r>
              <a:rPr lang="en-US" sz="1300">
                <a:solidFill>
                  <a:srgbClr val="1B2437"/>
                </a:solidFill>
                <a:latin typeface="Arial"/>
              </a:rPr>
              <a:t>As the name sounds are the new alternative to signing a document digitally. It ensures that the message is sent to the intended use without any tampering by any third party (attacker). In simple words, digital signatures are used to verify the authenticity of the message sent electronically.</a:t>
            </a:r>
          </a:p>
          <a:p>
            <a:pPr algn="just" indent="0">
              <a:spcAft>
                <a:spcPts val="630"/>
              </a:spcAft>
            </a:pPr>
            <a:r>
              <a:rPr lang="en-US" sz="1300">
                <a:solidFill>
                  <a:srgbClr val="1B2437"/>
                </a:solidFill>
                <a:latin typeface="Arial"/>
              </a:rPr>
              <a:t>OR</a:t>
            </a:r>
          </a:p>
          <a:p>
            <a:pPr algn="just" indent="0">
              <a:lnSpc>
                <a:spcPts val="1488"/>
              </a:lnSpc>
              <a:spcAft>
                <a:spcPts val="1680"/>
              </a:spcAft>
            </a:pPr>
            <a:r>
              <a:rPr lang="en-US" sz="1300">
                <a:solidFill>
                  <a:srgbClr val="1B2437"/>
                </a:solidFill>
                <a:latin typeface="Arial"/>
              </a:rPr>
              <a:t>A digital signature is a mathematical technique used to validate the authenticity and integrity of a message, software, or digital document.</a:t>
            </a:r>
          </a:p>
        </p:txBody>
      </p:sp>
      <p:sp>
        <p:nvSpPr>
          <p:cNvPr id="4" name=""/>
          <p:cNvSpPr/>
          <p:nvPr/>
        </p:nvSpPr>
        <p:spPr>
          <a:xfrm>
            <a:off x="896112" y="5050536"/>
            <a:ext cx="5971032" cy="1380744"/>
          </a:xfrm>
          <a:prstGeom prst="rect">
            <a:avLst/>
          </a:prstGeom>
        </p:spPr>
        <p:txBody>
          <a:bodyPr lIns="0" tIns="0" rIns="0" bIns="0">
            <a:noAutofit/>
          </a:bodyPr>
          <a:p>
            <a:pPr algn="just" indent="0">
              <a:spcBef>
                <a:spcPts val="1680"/>
              </a:spcBef>
              <a:spcAft>
                <a:spcPts val="1680"/>
              </a:spcAft>
            </a:pPr>
            <a:r>
              <a:rPr lang="en-US" b="1" sz="1500" spc="-50">
                <a:solidFill>
                  <a:srgbClr val="1B2437"/>
                </a:solidFill>
                <a:latin typeface="Verdana"/>
              </a:rPr>
              <a:t>19.</a:t>
            </a:r>
            <a:r>
              <a:rPr lang="en-US" b="1" sz="1500" spc="-50">
                <a:latin typeface="Verdana"/>
              </a:rPr>
              <a:t> </a:t>
            </a:r>
            <a:r>
              <a:rPr lang="en-US" b="1" sz="1500" spc="-50">
                <a:solidFill>
                  <a:srgbClr val="1B2437"/>
                </a:solidFill>
                <a:latin typeface="Verdana"/>
              </a:rPr>
              <a:t>What is Authorization?</a:t>
            </a:r>
          </a:p>
          <a:p>
            <a:pPr algn="just" indent="0">
              <a:lnSpc>
                <a:spcPts val="1488"/>
              </a:lnSpc>
              <a:spcAft>
                <a:spcPts val="1680"/>
              </a:spcAft>
            </a:pPr>
            <a:r>
              <a:rPr lang="en-US" sz="1300">
                <a:solidFill>
                  <a:srgbClr val="1B2437"/>
                </a:solidFill>
                <a:latin typeface="Arial"/>
              </a:rPr>
              <a:t>Authorization provides capabilities to enforce policies on network resources after the user has gained access to the network resources through authentication. After the authentication is successful, authorization can be used to determine what resources is the user allowed to access and the operations that can be performed.</a:t>
            </a:r>
          </a:p>
        </p:txBody>
      </p:sp>
      <p:sp>
        <p:nvSpPr>
          <p:cNvPr id="5" name=""/>
          <p:cNvSpPr/>
          <p:nvPr/>
        </p:nvSpPr>
        <p:spPr>
          <a:xfrm>
            <a:off x="896112" y="6754368"/>
            <a:ext cx="5980176" cy="2334768"/>
          </a:xfrm>
          <a:prstGeom prst="rect">
            <a:avLst/>
          </a:prstGeom>
        </p:spPr>
        <p:txBody>
          <a:bodyPr lIns="0" tIns="0" rIns="0" bIns="0">
            <a:noAutofit/>
          </a:bodyPr>
          <a:p>
            <a:pPr algn="just" indent="0">
              <a:spcBef>
                <a:spcPts val="1680"/>
              </a:spcBef>
              <a:spcAft>
                <a:spcPts val="1680"/>
              </a:spcAft>
            </a:pPr>
            <a:r>
              <a:rPr lang="en-US" b="1" sz="1500" spc="-50">
                <a:solidFill>
                  <a:srgbClr val="1B2437"/>
                </a:solidFill>
                <a:latin typeface="Verdana"/>
              </a:rPr>
              <a:t>20.</a:t>
            </a:r>
            <a:r>
              <a:rPr lang="en-US" b="1" sz="1500" spc="-50">
                <a:latin typeface="Verdana"/>
              </a:rPr>
              <a:t> </a:t>
            </a:r>
            <a:r>
              <a:rPr lang="en-US" b="1" sz="1500" spc="-50">
                <a:solidFill>
                  <a:srgbClr val="1B2437"/>
                </a:solidFill>
                <a:latin typeface="Verdana"/>
              </a:rPr>
              <a:t>What is the difference between IPS and a firewall?</a:t>
            </a:r>
          </a:p>
          <a:p>
            <a:pPr algn="just" indent="0">
              <a:lnSpc>
                <a:spcPts val="1488"/>
              </a:lnSpc>
            </a:pPr>
            <a:r>
              <a:rPr lang="en-US" sz="1300">
                <a:solidFill>
                  <a:srgbClr val="1B2437"/>
                </a:solidFill>
                <a:latin typeface="Arial"/>
              </a:rPr>
              <a:t>The Intrusion Prevention System is also known as Intrusion Detection and Prevention System. It is a network security application that monitors network or system activities for malicious activity. The major functions of intrusion prevention systems are to identify malicious activity, collect information about this activity, report it, and attempt to block or stop it. Intrusion prevention systems are contemplated as augmentation of</a:t>
            </a:r>
            <a:r>
              <a:rPr lang="en-US" sz="1300">
                <a:solidFill>
                  <a:srgbClr val="1B2437"/>
                </a:solidFill>
                <a:latin typeface="Arial"/>
                <a:hlinkClick r:id="rLinkId0"/>
              </a:rPr>
              <a:t> </a:t>
            </a:r>
            <a:r>
              <a:rPr lang="en-US" u="sng" sz="1300">
                <a:solidFill>
                  <a:srgbClr val="0000FF"/>
                </a:solidFill>
                <a:latin typeface="Arial"/>
                <a:hlinkClick r:id="rLinkId0"/>
              </a:rPr>
              <a:t>Intrusion Detection Systems</a:t>
            </a:r>
            <a:r>
              <a:rPr lang="en-US" u="sng" sz="1300">
                <a:solidFill>
                  <a:srgbClr val="0000FF"/>
                </a:solidFill>
                <a:latin typeface="Arial"/>
              </a:rPr>
              <a:t> </a:t>
            </a:r>
            <a:r>
              <a:rPr lang="en-US" u="sng" sz="1300">
                <a:solidFill>
                  <a:srgbClr val="0000FF"/>
                </a:solidFill>
                <a:latin typeface="Arial"/>
                <a:hlinkClick r:id="rLinkId1"/>
              </a:rPr>
              <a:t>(IDS)</a:t>
            </a:r>
            <a:r>
              <a:rPr lang="en-US" sz="1300">
                <a:solidFill>
                  <a:srgbClr val="0000FF"/>
                </a:solidFill>
                <a:latin typeface="Arial"/>
                <a:hlinkClick r:id="rLinkId1"/>
              </a:rPr>
              <a:t> </a:t>
            </a:r>
            <a:r>
              <a:rPr lang="en-US" sz="1300">
                <a:solidFill>
                  <a:srgbClr val="1B2437"/>
                </a:solidFill>
                <a:latin typeface="Arial"/>
              </a:rPr>
              <a:t>because both IPS and IDS operate network traffic and system activities for malicious activity. IPS typically records information related to observed events, notifies security administrators of important observed events, and produces reports. Many IPS can also respond to a detected threat by</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2688"/>
            <a:ext cx="5983224" cy="5355336"/>
          </a:xfrm>
          <a:prstGeom prst="rect">
            <a:avLst/>
          </a:prstGeom>
        </p:spPr>
        <p:txBody>
          <a:bodyPr lIns="0" tIns="0" rIns="0" bIns="0">
            <a:noAutofit/>
          </a:bodyPr>
          <a:p>
            <a:pPr algn="just" indent="0">
              <a:lnSpc>
                <a:spcPts val="1488"/>
              </a:lnSpc>
            </a:pPr>
            <a:r>
              <a:rPr lang="en-US" sz="1300">
                <a:solidFill>
                  <a:srgbClr val="1B2437"/>
                </a:solidFill>
                <a:latin typeface="Arial"/>
              </a:rPr>
              <a:t>attempting to prevent it from succeeding. They use various response techniques, which involve the IPS stopping the attack itself, changing the security environment, or changing the attack’s content.</a:t>
            </a:r>
          </a:p>
          <a:p>
            <a:pPr algn="just" indent="0">
              <a:lnSpc>
                <a:spcPts val="1488"/>
              </a:lnSpc>
              <a:spcAft>
                <a:spcPts val="1260"/>
              </a:spcAft>
            </a:pPr>
            <a:r>
              <a:rPr lang="en-US" sz="1300">
                <a:solidFill>
                  <a:srgbClr val="1B2437"/>
                </a:solidFill>
                <a:latin typeface="Arial"/>
              </a:rPr>
              <a:t>A</a:t>
            </a:r>
            <a:r>
              <a:rPr lang="en-US" sz="1300">
                <a:solidFill>
                  <a:srgbClr val="1B2437"/>
                </a:solidFill>
                <a:latin typeface="Arial"/>
                <a:hlinkClick r:id="rLinkId0"/>
              </a:rPr>
              <a:t> </a:t>
            </a:r>
            <a:r>
              <a:rPr lang="en-US" u="sng" sz="1300">
                <a:solidFill>
                  <a:srgbClr val="0000FF"/>
                </a:solidFill>
                <a:latin typeface="Arial"/>
                <a:hlinkClick r:id="rLinkId0"/>
              </a:rPr>
              <a:t>firewall</a:t>
            </a:r>
            <a:r>
              <a:rPr lang="en-US" sz="1300">
                <a:solidFill>
                  <a:srgbClr val="0000FF"/>
                </a:solidFill>
                <a:latin typeface="Arial"/>
                <a:hlinkClick r:id="rLinkId0"/>
              </a:rPr>
              <a:t> </a:t>
            </a:r>
            <a:r>
              <a:rPr lang="en-US" sz="1300">
                <a:solidFill>
                  <a:srgbClr val="1B2437"/>
                </a:solidFill>
                <a:latin typeface="Arial"/>
              </a:rPr>
              <a:t>is a network security device, either hardware or software-based, which monitors all incoming and outgoing traffic, and based on a defined set of security rules it accepts, rejects, or drops that specific traffic.</a:t>
            </a:r>
          </a:p>
          <a:p>
            <a:pPr algn="just" indent="0">
              <a:spcAft>
                <a:spcPts val="1470"/>
              </a:spcAft>
            </a:pPr>
            <a:r>
              <a:rPr lang="en-US" b="1" sz="1500" spc="-50">
                <a:solidFill>
                  <a:srgbClr val="1B2437"/>
                </a:solidFill>
                <a:latin typeface="Verdana"/>
              </a:rPr>
              <a:t>21.    What is IP Spoofing?</a:t>
            </a:r>
          </a:p>
          <a:p>
            <a:pPr algn="just" indent="0">
              <a:lnSpc>
                <a:spcPts val="1488"/>
              </a:lnSpc>
              <a:spcAft>
                <a:spcPts val="1260"/>
              </a:spcAft>
            </a:pPr>
            <a:r>
              <a:rPr lang="en-US" sz="1300">
                <a:solidFill>
                  <a:srgbClr val="1B2437"/>
                </a:solidFill>
                <a:latin typeface="Arial"/>
              </a:rPr>
              <a:t>IP Spoofing is essentially a technique used by</a:t>
            </a:r>
            <a:r>
              <a:rPr lang="en-US" sz="1300">
                <a:solidFill>
                  <a:srgbClr val="1B2437"/>
                </a:solidFill>
                <a:latin typeface="Arial"/>
                <a:hlinkClick r:id="rLinkId1"/>
              </a:rPr>
              <a:t> </a:t>
            </a:r>
            <a:r>
              <a:rPr lang="en-US" u="sng" sz="1300">
                <a:solidFill>
                  <a:srgbClr val="0000FF"/>
                </a:solidFill>
                <a:latin typeface="Arial"/>
                <a:hlinkClick r:id="rLinkId1"/>
              </a:rPr>
              <a:t>hackers</a:t>
            </a:r>
            <a:r>
              <a:rPr lang="en-US" sz="1300">
                <a:solidFill>
                  <a:srgbClr val="0000FF"/>
                </a:solidFill>
                <a:latin typeface="Arial"/>
                <a:hlinkClick r:id="rLinkId1"/>
              </a:rPr>
              <a:t> </a:t>
            </a:r>
            <a:r>
              <a:rPr lang="en-US" sz="1300">
                <a:solidFill>
                  <a:srgbClr val="1B2437"/>
                </a:solidFill>
                <a:latin typeface="Arial"/>
              </a:rPr>
              <a:t>to gain unauthorized access to Computers. Concepts of IP Spoofing were initially discussed in academic circles as early as 1980. IP Spoofing types of attacks had been known to Security experts on the theoretical level. It was primarily theoretical until Robert Morris discovered a security weakness in the</a:t>
            </a:r>
            <a:r>
              <a:rPr lang="en-US" sz="1300">
                <a:solidFill>
                  <a:srgbClr val="1B2437"/>
                </a:solidFill>
                <a:latin typeface="Arial"/>
                <a:hlinkClick r:id="rLinkId2"/>
              </a:rPr>
              <a:t> </a:t>
            </a:r>
            <a:r>
              <a:rPr lang="en-US" u="sng" sz="1300">
                <a:solidFill>
                  <a:srgbClr val="0000FF"/>
                </a:solidFill>
                <a:latin typeface="Arial"/>
                <a:hlinkClick r:id="rLinkId2"/>
              </a:rPr>
              <a:t>TCP protocol</a:t>
            </a:r>
            <a:r>
              <a:rPr lang="en-US" sz="1300">
                <a:solidFill>
                  <a:srgbClr val="0000FF"/>
                </a:solidFill>
                <a:latin typeface="Arial"/>
                <a:hlinkClick r:id="rLinkId2"/>
              </a:rPr>
              <a:t> </a:t>
            </a:r>
            <a:r>
              <a:rPr lang="en-US" sz="1300">
                <a:solidFill>
                  <a:srgbClr val="1B2437"/>
                </a:solidFill>
                <a:latin typeface="Arial"/>
              </a:rPr>
              <a:t>known as sequence prediction. Occasionally IP spoofing is done to mask the origins of a Dos attack. In fact,</a:t>
            </a:r>
            <a:r>
              <a:rPr lang="en-US" sz="1300">
                <a:solidFill>
                  <a:srgbClr val="1B2437"/>
                </a:solidFill>
                <a:latin typeface="Arial"/>
                <a:hlinkClick r:id="rLinkId3"/>
              </a:rPr>
              <a:t> </a:t>
            </a:r>
            <a:r>
              <a:rPr lang="en-US" u="sng" sz="1300">
                <a:solidFill>
                  <a:srgbClr val="0000FF"/>
                </a:solidFill>
                <a:latin typeface="Arial"/>
                <a:hlinkClick r:id="rLinkId3"/>
              </a:rPr>
              <a:t>Dos attacks</a:t>
            </a:r>
            <a:r>
              <a:rPr lang="en-US" sz="1300">
                <a:solidFill>
                  <a:srgbClr val="0000FF"/>
                </a:solidFill>
                <a:latin typeface="Arial"/>
                <a:hlinkClick r:id="rLinkId3"/>
              </a:rPr>
              <a:t> </a:t>
            </a:r>
            <a:r>
              <a:rPr lang="en-US" sz="1300">
                <a:solidFill>
                  <a:srgbClr val="1B2437"/>
                </a:solidFill>
                <a:latin typeface="Arial"/>
              </a:rPr>
              <a:t>often mask the actual IP addresses from where the attack has originated from.</a:t>
            </a:r>
          </a:p>
          <a:p>
            <a:pPr algn="just" indent="0">
              <a:spcAft>
                <a:spcPts val="1470"/>
              </a:spcAft>
            </a:pPr>
            <a:r>
              <a:rPr lang="en-US" b="1" sz="1500" spc="-50">
                <a:solidFill>
                  <a:srgbClr val="1B2437"/>
                </a:solidFill>
                <a:latin typeface="Verdana"/>
              </a:rPr>
              <a:t>22.    What is the meaning of threat, vulnerability, and risk?</a:t>
            </a:r>
          </a:p>
          <a:p>
            <a:pPr algn="just" indent="0">
              <a:lnSpc>
                <a:spcPts val="1488"/>
              </a:lnSpc>
            </a:pPr>
            <a:r>
              <a:rPr lang="en-US" sz="1300">
                <a:solidFill>
                  <a:srgbClr val="1B2437"/>
                </a:solidFill>
                <a:latin typeface="Arial"/>
              </a:rPr>
              <a:t>Threats are anything that can exploit a vulnerability accidentally or intentionally and destroy or damage an asset. An asset can be anything people, property, or information. The asset is what we are trying to protect and a threat is what we are trying to protect against. Vulnerability means a gap or weakness in our protection efforts.</a:t>
            </a:r>
          </a:p>
          <a:p>
            <a:pPr algn="just" indent="0">
              <a:lnSpc>
                <a:spcPts val="1488"/>
              </a:lnSpc>
              <a:spcAft>
                <a:spcPts val="210"/>
              </a:spcAft>
            </a:pPr>
            <a:r>
              <a:rPr lang="en-US" sz="1300">
                <a:solidFill>
                  <a:srgbClr val="1B2437"/>
                </a:solidFill>
                <a:latin typeface="Arial"/>
              </a:rPr>
              <a:t>Risk is nothing but an intersection of assets, threats, and vulnerability.</a:t>
            </a:r>
          </a:p>
          <a:p>
            <a:pPr algn="just" indent="0">
              <a:spcAft>
                <a:spcPts val="2100"/>
              </a:spcAft>
            </a:pPr>
            <a:r>
              <a:rPr lang="en-US" sz="1100">
                <a:solidFill>
                  <a:srgbClr val="1B2437"/>
                </a:solidFill>
                <a:latin typeface="Calibri"/>
              </a:rPr>
              <a:t>A+T+V = R</a:t>
            </a:r>
          </a:p>
        </p:txBody>
      </p:sp>
      <p:sp>
        <p:nvSpPr>
          <p:cNvPr id="3" name=""/>
          <p:cNvSpPr/>
          <p:nvPr/>
        </p:nvSpPr>
        <p:spPr>
          <a:xfrm>
            <a:off x="902208" y="6647688"/>
            <a:ext cx="5961888" cy="2386584"/>
          </a:xfrm>
          <a:prstGeom prst="rect">
            <a:avLst/>
          </a:prstGeom>
        </p:spPr>
        <p:txBody>
          <a:bodyPr lIns="0" tIns="0" rIns="0" bIns="0">
            <a:noAutofit/>
          </a:bodyPr>
          <a:p>
            <a:pPr algn="just" indent="0">
              <a:spcBef>
                <a:spcPts val="2100"/>
              </a:spcBef>
              <a:spcAft>
                <a:spcPts val="1470"/>
              </a:spcAft>
            </a:pPr>
            <a:r>
              <a:rPr lang="en-US" b="1" sz="1500" spc="-50">
                <a:solidFill>
                  <a:srgbClr val="1B2437"/>
                </a:solidFill>
                <a:latin typeface="Verdana"/>
              </a:rPr>
              <a:t>23.    What is the main purpose of a DNS server?</a:t>
            </a:r>
          </a:p>
          <a:p>
            <a:pPr algn="just" indent="0">
              <a:lnSpc>
                <a:spcPts val="1488"/>
              </a:lnSpc>
              <a:spcAft>
                <a:spcPts val="1260"/>
              </a:spcAft>
            </a:pPr>
            <a:r>
              <a:rPr lang="en-US" sz="1300">
                <a:solidFill>
                  <a:srgbClr val="1B2437"/>
                </a:solidFill>
                <a:latin typeface="Arial"/>
              </a:rPr>
              <a:t>DNS stands for</a:t>
            </a:r>
            <a:r>
              <a:rPr lang="en-US" sz="1300">
                <a:solidFill>
                  <a:srgbClr val="1B2437"/>
                </a:solidFill>
                <a:latin typeface="Arial"/>
                <a:hlinkClick r:id="rLinkId4"/>
              </a:rPr>
              <a:t> </a:t>
            </a:r>
            <a:r>
              <a:rPr lang="en-US" u="sng" sz="1300">
                <a:solidFill>
                  <a:srgbClr val="0000FF"/>
                </a:solidFill>
                <a:latin typeface="Arial"/>
                <a:hlinkClick r:id="rLinkId4"/>
              </a:rPr>
              <a:t>Domain Name Server</a:t>
            </a:r>
            <a:r>
              <a:rPr lang="en-US" sz="1300">
                <a:solidFill>
                  <a:srgbClr val="1B2437"/>
                </a:solidFill>
                <a:latin typeface="Arial"/>
                <a:hlinkClick r:id="rLinkId4"/>
              </a:rPr>
              <a:t>.</a:t>
            </a:r>
            <a:r>
              <a:rPr lang="en-US" sz="1300">
                <a:solidFill>
                  <a:srgbClr val="1B2437"/>
                </a:solidFill>
                <a:latin typeface="Arial"/>
              </a:rPr>
              <a:t> It translates Internet domains and hostnames to IP addresses and vice versa. DNS technology allows typing names into your Web browsers and your computer to automatically find that address on the Internet. A key element of the DNS is a worldwide collection of DNS servers. It has the responsibility of assigning domain names and mapping those names to Internet resources by designating an authoritativ</a:t>
            </a:r>
            <a:r>
              <a:rPr lang="en-US" sz="1300">
                <a:solidFill>
                  <a:srgbClr val="1B2437"/>
                </a:solidFill>
                <a:latin typeface="Arial"/>
                <a:hlinkClick r:id="rLinkId5"/>
              </a:rPr>
              <a:t>e</a:t>
            </a:r>
            <a:r>
              <a:rPr lang="en-US" sz="1300">
                <a:solidFill>
                  <a:srgbClr val="0000FF"/>
                </a:solidFill>
                <a:latin typeface="Arial"/>
                <a:hlinkClick r:id="rLinkId5"/>
              </a:rPr>
              <a:t>_</a:t>
            </a:r>
            <a:r>
              <a:rPr lang="en-US" sz="1300">
                <a:solidFill>
                  <a:srgbClr val="1B2437"/>
                </a:solidFill>
                <a:latin typeface="Arial"/>
                <a:hlinkClick r:id="rLinkId5"/>
              </a:rPr>
              <a:t>n</a:t>
            </a:r>
            <a:r>
              <a:rPr lang="en-US" sz="1300">
                <a:solidFill>
                  <a:srgbClr val="1B2437"/>
                </a:solidFill>
                <a:latin typeface="Arial"/>
              </a:rPr>
              <a:t>ame server for each domain. The Internet maintains two main namespaces like Domain Name hierarchy and Internet protocol address space.</a:t>
            </a:r>
          </a:p>
          <a:p>
            <a:pPr algn="just" indent="0"/>
            <a:r>
              <a:rPr lang="en-US" b="1" sz="1500" spc="-50">
                <a:solidFill>
                  <a:srgbClr val="1B2437"/>
                </a:solidFill>
                <a:latin typeface="Verdana"/>
              </a:rPr>
              <a:t>24.    What is the protocol and port no of DNS?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8304" y="929640"/>
            <a:ext cx="1551432" cy="347472"/>
          </a:xfrm>
          <a:prstGeom prst="rect">
            <a:avLst/>
          </a:prstGeom>
        </p:spPr>
        <p:txBody>
          <a:bodyPr lIns="0" tIns="0" rIns="0" bIns="0">
            <a:noAutofit/>
          </a:bodyPr>
          <a:p>
            <a:pPr indent="0">
              <a:lnSpc>
                <a:spcPts val="1488"/>
              </a:lnSpc>
              <a:spcAft>
                <a:spcPts val="1470"/>
              </a:spcAft>
            </a:pPr>
            <a:r>
              <a:rPr lang="en-US" sz="1300">
                <a:solidFill>
                  <a:srgbClr val="1B2437"/>
                </a:solidFill>
                <a:latin typeface="Arial"/>
              </a:rPr>
              <a:t>Protocol -</a:t>
            </a:r>
            <a:r>
              <a:rPr lang="en-US" sz="1300">
                <a:solidFill>
                  <a:srgbClr val="1B2437"/>
                </a:solidFill>
                <a:latin typeface="Arial"/>
                <a:hlinkClick r:id="rLinkId0"/>
              </a:rPr>
              <a:t> </a:t>
            </a:r>
            <a:r>
              <a:rPr lang="en-US" u="sng" sz="1300">
                <a:solidFill>
                  <a:srgbClr val="0000FF"/>
                </a:solidFill>
                <a:latin typeface="Arial"/>
                <a:hlinkClick r:id="rLinkId0"/>
              </a:rPr>
              <a:t>TCP/UDP</a:t>
            </a:r>
            <a:r>
              <a:rPr lang="en-US" u="sng" sz="1300">
                <a:solidFill>
                  <a:srgbClr val="0000FF"/>
                </a:solidFill>
                <a:latin typeface="Arial"/>
              </a:rPr>
              <a:t> </a:t>
            </a:r>
            <a:r>
              <a:rPr lang="en-US" sz="1300">
                <a:solidFill>
                  <a:srgbClr val="1B2437"/>
                </a:solidFill>
                <a:latin typeface="Arial"/>
              </a:rPr>
              <a:t>Port number- 53</a:t>
            </a:r>
          </a:p>
        </p:txBody>
      </p:sp>
      <p:sp>
        <p:nvSpPr>
          <p:cNvPr id="3" name=""/>
          <p:cNvSpPr/>
          <p:nvPr/>
        </p:nvSpPr>
        <p:spPr>
          <a:xfrm>
            <a:off x="902208" y="1633728"/>
            <a:ext cx="5900928" cy="624840"/>
          </a:xfrm>
          <a:prstGeom prst="rect">
            <a:avLst/>
          </a:prstGeom>
        </p:spPr>
        <p:txBody>
          <a:bodyPr lIns="0" tIns="0" rIns="0" bIns="0">
            <a:noAutofit/>
          </a:bodyPr>
          <a:p>
            <a:pPr algn="just" indent="0">
              <a:spcBef>
                <a:spcPts val="1470"/>
              </a:spcBef>
              <a:spcAft>
                <a:spcPts val="1470"/>
              </a:spcAft>
            </a:pPr>
            <a:r>
              <a:rPr lang="en-US" b="1" sz="1500" spc="-50">
                <a:solidFill>
                  <a:srgbClr val="1B2437"/>
                </a:solidFill>
                <a:latin typeface="Verdana"/>
              </a:rPr>
              <a:t>25.</a:t>
            </a:r>
            <a:r>
              <a:rPr lang="en-US" b="1" sz="1500" spc="-50">
                <a:latin typeface="Verdana"/>
              </a:rPr>
              <a:t> </a:t>
            </a:r>
            <a:r>
              <a:rPr lang="en-US" b="1" sz="1500" spc="-50">
                <a:solidFill>
                  <a:srgbClr val="1B2437"/>
                </a:solidFill>
                <a:latin typeface="Verdana"/>
              </a:rPr>
              <a:t>What is the position of the transmission media in the OSI model?</a:t>
            </a:r>
          </a:p>
          <a:p>
            <a:pPr algn="just" indent="0">
              <a:spcAft>
                <a:spcPts val="1890"/>
              </a:spcAft>
            </a:pPr>
            <a:r>
              <a:rPr lang="en-US" sz="1300">
                <a:solidFill>
                  <a:srgbClr val="1B2437"/>
                </a:solidFill>
                <a:latin typeface="Arial"/>
              </a:rPr>
              <a:t>In the OSI model, transmission media supports layer-1(Physical layer).</a:t>
            </a:r>
          </a:p>
        </p:txBody>
      </p:sp>
      <p:sp>
        <p:nvSpPr>
          <p:cNvPr id="4" name=""/>
          <p:cNvSpPr/>
          <p:nvPr/>
        </p:nvSpPr>
        <p:spPr>
          <a:xfrm>
            <a:off x="899160" y="2581656"/>
            <a:ext cx="5952744" cy="969264"/>
          </a:xfrm>
          <a:prstGeom prst="rect">
            <a:avLst/>
          </a:prstGeom>
        </p:spPr>
        <p:txBody>
          <a:bodyPr lIns="0" tIns="0" rIns="0" bIns="0">
            <a:noAutofit/>
          </a:bodyPr>
          <a:p>
            <a:pPr algn="just" indent="0">
              <a:spcBef>
                <a:spcPts val="1890"/>
              </a:spcBef>
              <a:spcAft>
                <a:spcPts val="1470"/>
              </a:spcAft>
            </a:pPr>
            <a:r>
              <a:rPr lang="en-US" b="1" sz="1500" spc="-50">
                <a:solidFill>
                  <a:srgbClr val="1B2437"/>
                </a:solidFill>
                <a:latin typeface="Verdana"/>
              </a:rPr>
              <a:t>26.</a:t>
            </a:r>
            <a:r>
              <a:rPr lang="en-US" b="1" sz="1500" spc="-50">
                <a:latin typeface="Verdana"/>
              </a:rPr>
              <a:t> </a:t>
            </a:r>
            <a:r>
              <a:rPr lang="en-US" b="1" sz="1500" spc="-50">
                <a:solidFill>
                  <a:srgbClr val="1B2437"/>
                </a:solidFill>
                <a:latin typeface="Verdana"/>
              </a:rPr>
              <a:t>What is the importance of twisting in the twisted-pair cable?</a:t>
            </a:r>
          </a:p>
          <a:p>
            <a:pPr algn="just" indent="0">
              <a:lnSpc>
                <a:spcPts val="1488"/>
              </a:lnSpc>
              <a:spcAft>
                <a:spcPts val="1470"/>
              </a:spcAft>
            </a:pPr>
            <a:r>
              <a:rPr lang="en-US" sz="1300">
                <a:solidFill>
                  <a:srgbClr val="1B2437"/>
                </a:solidFill>
                <a:latin typeface="Arial"/>
              </a:rPr>
              <a:t>The twisted-pair cable consists of two insulated copper wires twisted together. The twisting is important for minimizing electromagnetic radiation and external interference.</a:t>
            </a:r>
          </a:p>
        </p:txBody>
      </p:sp>
      <p:sp>
        <p:nvSpPr>
          <p:cNvPr id="5" name=""/>
          <p:cNvSpPr/>
          <p:nvPr/>
        </p:nvSpPr>
        <p:spPr>
          <a:xfrm>
            <a:off x="899160" y="3907536"/>
            <a:ext cx="5641848" cy="1475232"/>
          </a:xfrm>
          <a:prstGeom prst="rect">
            <a:avLst/>
          </a:prstGeom>
        </p:spPr>
        <p:txBody>
          <a:bodyPr lIns="0" tIns="0" rIns="0" bIns="0">
            <a:noAutofit/>
          </a:bodyPr>
          <a:p>
            <a:pPr algn="just" indent="0">
              <a:lnSpc>
                <a:spcPts val="3336"/>
              </a:lnSpc>
              <a:spcBef>
                <a:spcPts val="1470"/>
              </a:spcBef>
            </a:pPr>
            <a:r>
              <a:rPr lang="en-US" b="1" sz="1500" spc="-50">
                <a:solidFill>
                  <a:srgbClr val="1B2437"/>
                </a:solidFill>
                <a:latin typeface="Verdana"/>
              </a:rPr>
              <a:t>27.    What kind of error is undetectable by the checksum?</a:t>
            </a:r>
          </a:p>
          <a:p>
            <a:pPr algn="just" indent="0">
              <a:lnSpc>
                <a:spcPts val="3336"/>
              </a:lnSpc>
            </a:pPr>
            <a:r>
              <a:rPr lang="en-US" sz="1300">
                <a:solidFill>
                  <a:srgbClr val="1B2437"/>
                </a:solidFill>
                <a:latin typeface="Arial"/>
              </a:rPr>
              <a:t>In</a:t>
            </a:r>
            <a:r>
              <a:rPr lang="en-US" sz="1300">
                <a:solidFill>
                  <a:srgbClr val="1B2437"/>
                </a:solidFill>
                <a:latin typeface="Arial"/>
                <a:hlinkClick r:id="rLinkId1"/>
              </a:rPr>
              <a:t> </a:t>
            </a:r>
            <a:r>
              <a:rPr lang="en-US" u="sng" sz="1300">
                <a:solidFill>
                  <a:srgbClr val="0000FF"/>
                </a:solidFill>
                <a:latin typeface="Arial"/>
                <a:hlinkClick r:id="rLinkId1"/>
              </a:rPr>
              <a:t>checksum</a:t>
            </a:r>
            <a:r>
              <a:rPr lang="en-US" sz="1300">
                <a:solidFill>
                  <a:srgbClr val="1B2437"/>
                </a:solidFill>
                <a:latin typeface="Arial"/>
                <a:hlinkClick r:id="rLinkId1"/>
              </a:rPr>
              <a:t>,</a:t>
            </a:r>
            <a:r>
              <a:rPr lang="en-US" sz="1300">
                <a:solidFill>
                  <a:srgbClr val="1B2437"/>
                </a:solidFill>
                <a:latin typeface="Arial"/>
              </a:rPr>
              <a:t> multiple-bit errors can not be undetectable.</a:t>
            </a:r>
          </a:p>
          <a:p>
            <a:pPr algn="just" indent="0">
              <a:lnSpc>
                <a:spcPts val="3336"/>
              </a:lnSpc>
            </a:pPr>
            <a:r>
              <a:rPr lang="en-US" b="1" sz="1500" spc="-50">
                <a:solidFill>
                  <a:srgbClr val="1B2437"/>
                </a:solidFill>
                <a:latin typeface="Verdana"/>
              </a:rPr>
              <a:t>28.    Which multiplexing technique is used in the Fiber-optic links?</a:t>
            </a:r>
          </a:p>
          <a:p>
            <a:pPr algn="just" indent="0">
              <a:lnSpc>
                <a:spcPts val="3336"/>
              </a:lnSpc>
              <a:spcAft>
                <a:spcPts val="420"/>
              </a:spcAft>
            </a:pPr>
            <a:r>
              <a:rPr lang="en-US" sz="1300">
                <a:solidFill>
                  <a:srgbClr val="1B2437"/>
                </a:solidFill>
                <a:latin typeface="Arial"/>
              </a:rPr>
              <a:t>The wavelength division multiplexing is commonly used in fiber optic links.</a:t>
            </a:r>
          </a:p>
        </p:txBody>
      </p:sp>
      <p:sp>
        <p:nvSpPr>
          <p:cNvPr id="6" name=""/>
          <p:cNvSpPr/>
          <p:nvPr/>
        </p:nvSpPr>
        <p:spPr>
          <a:xfrm>
            <a:off x="899160" y="5705856"/>
            <a:ext cx="5977128" cy="3377184"/>
          </a:xfrm>
          <a:prstGeom prst="rect">
            <a:avLst/>
          </a:prstGeom>
        </p:spPr>
        <p:txBody>
          <a:bodyPr lIns="0" tIns="0" rIns="0" bIns="0">
            <a:noAutofit/>
          </a:bodyPr>
          <a:p>
            <a:pPr algn="just" indent="0">
              <a:spcBef>
                <a:spcPts val="420"/>
              </a:spcBef>
              <a:spcAft>
                <a:spcPts val="1470"/>
              </a:spcAft>
            </a:pPr>
            <a:r>
              <a:rPr lang="en-US" b="1" sz="1500" spc="-50">
                <a:solidFill>
                  <a:srgbClr val="1B2437"/>
                </a:solidFill>
                <a:latin typeface="Verdana"/>
              </a:rPr>
              <a:t>29.</a:t>
            </a:r>
            <a:r>
              <a:rPr lang="en-US" b="1" sz="1500" spc="-50">
                <a:latin typeface="Verdana"/>
              </a:rPr>
              <a:t> </a:t>
            </a:r>
            <a:r>
              <a:rPr lang="en-US" b="1" sz="1500" spc="-50">
                <a:solidFill>
                  <a:srgbClr val="1B2437"/>
                </a:solidFill>
                <a:latin typeface="Verdana"/>
              </a:rPr>
              <a:t>What are the Advantages of Fiber Optics?</a:t>
            </a:r>
          </a:p>
          <a:p>
            <a:pPr algn="just" indent="0">
              <a:spcAft>
                <a:spcPts val="840"/>
              </a:spcAft>
            </a:pPr>
            <a:r>
              <a:rPr lang="en-US" sz="1300">
                <a:solidFill>
                  <a:srgbClr val="1B2437"/>
                </a:solidFill>
                <a:latin typeface="Arial"/>
              </a:rPr>
              <a:t>The advantages of Fiber Optics are mentioned below:</a:t>
            </a:r>
          </a:p>
          <a:p>
            <a:pPr algn="just" marL="708152" indent="-228600">
              <a:lnSpc>
                <a:spcPts val="1488"/>
              </a:lnSpc>
            </a:pPr>
            <a:r>
              <a:rPr lang="en-US" sz="1300">
                <a:solidFill>
                  <a:srgbClr val="1B2437"/>
                </a:solidFill>
                <a:latin typeface="Arial"/>
              </a:rPr>
              <a:t>•    Bandwidth is above copper cables.</a:t>
            </a:r>
          </a:p>
          <a:p>
            <a:pPr algn="just" marL="708152" indent="-228600">
              <a:lnSpc>
                <a:spcPts val="1488"/>
              </a:lnSpc>
            </a:pPr>
            <a:r>
              <a:rPr lang="en-US" sz="1300">
                <a:solidFill>
                  <a:srgbClr val="1B2437"/>
                </a:solidFill>
                <a:latin typeface="Arial"/>
              </a:rPr>
              <a:t>•    Less power loss and allows data transmission for extended distances.</a:t>
            </a:r>
          </a:p>
          <a:p>
            <a:pPr algn="just" marL="708152" indent="-228600">
              <a:lnSpc>
                <a:spcPts val="1488"/>
              </a:lnSpc>
            </a:pPr>
            <a:r>
              <a:rPr lang="en-US" sz="1300">
                <a:solidFill>
                  <a:srgbClr val="1B2437"/>
                </a:solidFill>
                <a:latin typeface="Arial"/>
              </a:rPr>
              <a:t>•    The optical cable is resistant to electromagnetic interference.</a:t>
            </a:r>
          </a:p>
          <a:p>
            <a:pPr algn="just" marL="708152" indent="-228600">
              <a:lnSpc>
                <a:spcPts val="1488"/>
              </a:lnSpc>
            </a:pPr>
            <a:r>
              <a:rPr lang="en-US" sz="1300">
                <a:solidFill>
                  <a:srgbClr val="1B2437"/>
                </a:solidFill>
                <a:latin typeface="Arial"/>
              </a:rPr>
              <a:t>•    Fiber cable is sized 4.5 times which is best than copper wires.</a:t>
            </a:r>
          </a:p>
          <a:p>
            <a:pPr algn="just" marL="708152" indent="-228600">
              <a:lnSpc>
                <a:spcPts val="1488"/>
              </a:lnSpc>
            </a:pPr>
            <a:r>
              <a:rPr lang="en-US" sz="1300">
                <a:solidFill>
                  <a:srgbClr val="1B2437"/>
                </a:solidFill>
                <a:latin typeface="Arial"/>
              </a:rPr>
              <a:t>•    As the cable is lighter, and thinner, in order that they use less area as compared to copper wires.</a:t>
            </a:r>
          </a:p>
          <a:p>
            <a:pPr algn="just" marL="708152" indent="-228600">
              <a:lnSpc>
                <a:spcPts val="1488"/>
              </a:lnSpc>
            </a:pPr>
            <a:r>
              <a:rPr lang="en-US" sz="1300">
                <a:solidFill>
                  <a:srgbClr val="1B2437"/>
                </a:solidFill>
                <a:latin typeface="Arial"/>
              </a:rPr>
              <a:t>•    Installation is extremely easy thanks to less weight.</a:t>
            </a:r>
          </a:p>
          <a:p>
            <a:pPr algn="just" marL="708152" indent="-228600">
              <a:lnSpc>
                <a:spcPts val="1488"/>
              </a:lnSpc>
            </a:pPr>
            <a:r>
              <a:rPr lang="en-US" sz="1300">
                <a:solidFill>
                  <a:srgbClr val="1B2437"/>
                </a:solidFill>
                <a:latin typeface="Arial"/>
              </a:rPr>
              <a:t>•    Optical fiber cable is extremely hard to tap because they don’t produce electromagnetic energy. These optical fiber cables are very secure for transmitting data.</a:t>
            </a:r>
          </a:p>
          <a:p>
            <a:pPr algn="just" marL="708152" indent="-228600">
              <a:lnSpc>
                <a:spcPts val="1488"/>
              </a:lnSpc>
            </a:pPr>
            <a:r>
              <a:rPr lang="en-US" sz="1300">
                <a:solidFill>
                  <a:srgbClr val="1B2437"/>
                </a:solidFill>
                <a:latin typeface="Arial"/>
              </a:rPr>
              <a:t>•    This cable opposes most acidic elements that hit copper wires also are flexible in nature.</a:t>
            </a:r>
          </a:p>
          <a:p>
            <a:pPr algn="just" marL="708152" indent="-228600">
              <a:lnSpc>
                <a:spcPts val="1488"/>
              </a:lnSpc>
            </a:pPr>
            <a:r>
              <a:rPr lang="en-US" sz="1300">
                <a:solidFill>
                  <a:srgbClr val="1B2437"/>
                </a:solidFill>
                <a:latin typeface="Arial"/>
              </a:rPr>
              <a:t>•    Optical fiber cables are often made cheaper than equivalent lengths of copper wire.</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88008" y="929640"/>
            <a:ext cx="3496056" cy="786384"/>
          </a:xfrm>
          <a:prstGeom prst="rect">
            <a:avLst/>
          </a:prstGeom>
        </p:spPr>
        <p:txBody>
          <a:bodyPr lIns="0" tIns="0" rIns="0" bIns="0">
            <a:noAutofit/>
          </a:bodyPr>
          <a:p>
            <a:pPr algn="just" indent="0">
              <a:lnSpc>
                <a:spcPts val="1536"/>
              </a:lnSpc>
            </a:pPr>
            <a:r>
              <a:rPr lang="en-US" sz="1300">
                <a:solidFill>
                  <a:srgbClr val="3A3A3A"/>
                </a:solidFill>
                <a:latin typeface="Times New Roman"/>
              </a:rPr>
              <a:t>•    Storage Area Network (SAN)</a:t>
            </a:r>
          </a:p>
          <a:p>
            <a:pPr algn="just" indent="0">
              <a:lnSpc>
                <a:spcPts val="1536"/>
              </a:lnSpc>
            </a:pPr>
            <a:r>
              <a:rPr lang="en-US" sz="1300">
                <a:solidFill>
                  <a:srgbClr val="3A3A3A"/>
                </a:solidFill>
                <a:latin typeface="Times New Roman"/>
              </a:rPr>
              <a:t>•    System Area Network (SAN)</a:t>
            </a:r>
          </a:p>
          <a:p>
            <a:pPr algn="just" indent="0">
              <a:lnSpc>
                <a:spcPts val="1536"/>
              </a:lnSpc>
            </a:pPr>
            <a:r>
              <a:rPr lang="en-US" sz="1300">
                <a:solidFill>
                  <a:srgbClr val="3A3A3A"/>
                </a:solidFill>
                <a:latin typeface="Times New Roman"/>
              </a:rPr>
              <a:t>•    Enterprise Private Network (EPN)</a:t>
            </a:r>
          </a:p>
          <a:p>
            <a:pPr algn="just" indent="0">
              <a:lnSpc>
                <a:spcPts val="1536"/>
              </a:lnSpc>
              <a:spcAft>
                <a:spcPts val="5040"/>
              </a:spcAft>
            </a:pPr>
            <a:r>
              <a:rPr lang="en-US" sz="1300">
                <a:solidFill>
                  <a:srgbClr val="3A3A3A"/>
                </a:solidFill>
                <a:latin typeface="Times New Roman"/>
              </a:rPr>
              <a:t>•    Passive Optical Local Area Network (POLAN)</a:t>
            </a:r>
          </a:p>
        </p:txBody>
      </p:sp>
      <p:sp>
        <p:nvSpPr>
          <p:cNvPr id="3" name=""/>
          <p:cNvSpPr/>
          <p:nvPr/>
        </p:nvSpPr>
        <p:spPr>
          <a:xfrm>
            <a:off x="896112" y="2663952"/>
            <a:ext cx="5967984" cy="6147816"/>
          </a:xfrm>
          <a:prstGeom prst="rect">
            <a:avLst/>
          </a:prstGeom>
        </p:spPr>
        <p:txBody>
          <a:bodyPr lIns="0" tIns="0" rIns="0" bIns="0">
            <a:noAutofit/>
          </a:bodyPr>
          <a:p>
            <a:pPr marR="1397000" indent="0">
              <a:lnSpc>
                <a:spcPts val="1536"/>
              </a:lnSpc>
              <a:spcBef>
                <a:spcPts val="5040"/>
              </a:spcBef>
            </a:pPr>
            <a:r>
              <a:rPr lang="en-US" b="1" sz="1200">
                <a:solidFill>
                  <a:srgbClr val="3A3A3A"/>
                </a:solidFill>
                <a:latin typeface="Arial"/>
              </a:rPr>
              <a:t>Part 2: Networking Questions Series </a:t>
            </a:r>
            <a:r>
              <a:rPr lang="en-US" b="1" sz="1200">
                <a:solidFill>
                  <a:srgbClr val="FF6600"/>
                </a:solidFill>
                <a:latin typeface="Arial"/>
              </a:rPr>
              <a:t>Q #26) Differentiate Communication and Transmi</a:t>
            </a:r>
            <a:r>
              <a:rPr lang="en-US" b="1" u="sng" sz="1200">
                <a:solidFill>
                  <a:srgbClr val="FF6600"/>
                </a:solidFill>
                <a:latin typeface="Arial"/>
              </a:rPr>
              <a:t>s</a:t>
            </a:r>
            <a:r>
              <a:rPr lang="en-US" b="1" sz="1200">
                <a:solidFill>
                  <a:srgbClr val="FF6600"/>
                </a:solidFill>
                <a:latin typeface="Arial"/>
              </a:rPr>
              <a:t>sion?</a:t>
            </a:r>
          </a:p>
          <a:p>
            <a:pPr indent="0">
              <a:lnSpc>
                <a:spcPts val="1536"/>
              </a:lnSpc>
            </a:pPr>
            <a:r>
              <a:rPr lang="en-US" b="1" sz="1200">
                <a:solidFill>
                  <a:srgbClr val="3A3A3A"/>
                </a:solidFill>
                <a:latin typeface="Arial"/>
              </a:rPr>
              <a:t>Answer: </a:t>
            </a:r>
            <a:r>
              <a:rPr lang="en-US" sz="1300">
                <a:solidFill>
                  <a:srgbClr val="3A3A3A"/>
                </a:solidFill>
                <a:latin typeface="Times New Roman"/>
              </a:rPr>
              <a:t>Through Transmission the data gets transferred from source to destination (only one way). It is treated as the physical movement of data.</a:t>
            </a:r>
          </a:p>
          <a:p>
            <a:pPr indent="0">
              <a:lnSpc>
                <a:spcPts val="1536"/>
              </a:lnSpc>
              <a:spcAft>
                <a:spcPts val="1260"/>
              </a:spcAft>
            </a:pPr>
            <a:r>
              <a:rPr lang="en-US" sz="1300">
                <a:solidFill>
                  <a:srgbClr val="3A3A3A"/>
                </a:solidFill>
                <a:latin typeface="Times New Roman"/>
              </a:rPr>
              <a:t>Communication means the process of sending and receiving data between two media (data is transferred between source and destination in both ways).</a:t>
            </a:r>
          </a:p>
          <a:p>
            <a:pPr indent="0">
              <a:lnSpc>
                <a:spcPts val="1536"/>
              </a:lnSpc>
            </a:pPr>
            <a:r>
              <a:rPr lang="en-US" b="1" sz="1200">
                <a:solidFill>
                  <a:srgbClr val="FF6600"/>
                </a:solidFill>
                <a:latin typeface="Arial"/>
              </a:rPr>
              <a:t>Q #27) Describe the layers of the OSI model?</a:t>
            </a:r>
          </a:p>
          <a:p>
            <a:pPr indent="0">
              <a:lnSpc>
                <a:spcPts val="1536"/>
              </a:lnSpc>
            </a:pPr>
            <a:r>
              <a:rPr lang="en-US" b="1" sz="1200">
                <a:solidFill>
                  <a:srgbClr val="3A3A3A"/>
                </a:solidFill>
                <a:latin typeface="Arial"/>
              </a:rPr>
              <a:t>Answer: </a:t>
            </a:r>
            <a:r>
              <a:rPr lang="en-US" sz="1300">
                <a:solidFill>
                  <a:srgbClr val="3A3A3A"/>
                </a:solidFill>
                <a:latin typeface="Times New Roman"/>
              </a:rPr>
              <a:t>OSI model stands for Open System Interconnection It is a framework that guides the applications on how they can communicate in a network.</a:t>
            </a:r>
          </a:p>
          <a:p>
            <a:pPr indent="0">
              <a:lnSpc>
                <a:spcPts val="1536"/>
              </a:lnSpc>
            </a:pPr>
            <a:r>
              <a:rPr lang="en-US" b="1" sz="1200">
                <a:solidFill>
                  <a:srgbClr val="3A3A3A"/>
                </a:solidFill>
                <a:latin typeface="Arial"/>
              </a:rPr>
              <a:t>OSI model has seven layers. They are listed below,</a:t>
            </a:r>
          </a:p>
          <a:p>
            <a:pPr marL="939800" indent="-228600">
              <a:lnSpc>
                <a:spcPts val="1536"/>
              </a:lnSpc>
            </a:pPr>
            <a:r>
              <a:rPr lang="en-US" sz="1300">
                <a:solidFill>
                  <a:srgbClr val="3A3A3A"/>
                </a:solidFill>
                <a:latin typeface="Times New Roman"/>
              </a:rPr>
              <a:t>1.    </a:t>
            </a:r>
            <a:r>
              <a:rPr lang="en-US" b="1" sz="1200">
                <a:solidFill>
                  <a:srgbClr val="3A3A3A"/>
                </a:solidFill>
                <a:latin typeface="Arial"/>
              </a:rPr>
              <a:t>Physical Layer</a:t>
            </a:r>
            <a:r>
              <a:rPr lang="en-US" sz="1300">
                <a:solidFill>
                  <a:srgbClr val="3A3A3A"/>
                </a:solidFill>
                <a:latin typeface="Times New Roman"/>
              </a:rPr>
              <a:t>: Deals with transmission and reception of unstructured data through a physical medium.</a:t>
            </a:r>
          </a:p>
          <a:p>
            <a:pPr marL="939800" indent="-228600">
              <a:lnSpc>
                <a:spcPts val="1536"/>
              </a:lnSpc>
            </a:pPr>
            <a:r>
              <a:rPr lang="en-US" sz="1300">
                <a:solidFill>
                  <a:srgbClr val="3A3A3A"/>
                </a:solidFill>
                <a:latin typeface="Times New Roman"/>
              </a:rPr>
              <a:t>2.    </a:t>
            </a:r>
            <a:r>
              <a:rPr lang="en-US" b="1" sz="1200">
                <a:solidFill>
                  <a:srgbClr val="3A3A3A"/>
                </a:solidFill>
                <a:latin typeface="Arial"/>
              </a:rPr>
              <a:t>Data Link Layer: </a:t>
            </a:r>
            <a:r>
              <a:rPr lang="en-US" sz="1300">
                <a:solidFill>
                  <a:srgbClr val="3A3A3A"/>
                </a:solidFill>
                <a:latin typeface="Times New Roman"/>
              </a:rPr>
              <a:t>Helps in transferring error-free data frames between nodes.</a:t>
            </a:r>
          </a:p>
          <a:p>
            <a:pPr marL="939800" indent="-228600">
              <a:lnSpc>
                <a:spcPts val="1536"/>
              </a:lnSpc>
            </a:pPr>
            <a:r>
              <a:rPr lang="en-US" sz="1300">
                <a:solidFill>
                  <a:srgbClr val="3A3A3A"/>
                </a:solidFill>
                <a:latin typeface="Times New Roman"/>
              </a:rPr>
              <a:t>3.    </a:t>
            </a:r>
            <a:r>
              <a:rPr lang="en-US" b="1" sz="1200">
                <a:solidFill>
                  <a:srgbClr val="3A3A3A"/>
                </a:solidFill>
                <a:latin typeface="Arial"/>
              </a:rPr>
              <a:t>Network Layer: </a:t>
            </a:r>
            <a:r>
              <a:rPr lang="en-US" sz="1300">
                <a:solidFill>
                  <a:srgbClr val="3A3A3A"/>
                </a:solidFill>
                <a:latin typeface="Times New Roman"/>
              </a:rPr>
              <a:t>Decides the physical path that should be taken by the data as per the network conditions.</a:t>
            </a:r>
          </a:p>
          <a:p>
            <a:pPr marL="939800" indent="-228600">
              <a:lnSpc>
                <a:spcPts val="1536"/>
              </a:lnSpc>
            </a:pPr>
            <a:r>
              <a:rPr lang="en-US" sz="1300">
                <a:solidFill>
                  <a:srgbClr val="3A3A3A"/>
                </a:solidFill>
                <a:latin typeface="Times New Roman"/>
              </a:rPr>
              <a:t>4.    </a:t>
            </a:r>
            <a:r>
              <a:rPr lang="en-US" b="1" sz="1200">
                <a:solidFill>
                  <a:srgbClr val="3A3A3A"/>
                </a:solidFill>
                <a:latin typeface="Arial"/>
              </a:rPr>
              <a:t>Transport Layer: </a:t>
            </a:r>
            <a:r>
              <a:rPr lang="en-US" sz="1300">
                <a:solidFill>
                  <a:srgbClr val="3A3A3A"/>
                </a:solidFill>
                <a:latin typeface="Times New Roman"/>
              </a:rPr>
              <a:t>Ensures that the messages are delivered in sequence and without any loss or duplication.</a:t>
            </a:r>
          </a:p>
          <a:p>
            <a:pPr marL="939800" indent="-228600">
              <a:lnSpc>
                <a:spcPts val="1536"/>
              </a:lnSpc>
            </a:pPr>
            <a:r>
              <a:rPr lang="en-US" sz="1300">
                <a:solidFill>
                  <a:srgbClr val="3A3A3A"/>
                </a:solidFill>
                <a:latin typeface="Times New Roman"/>
              </a:rPr>
              <a:t>5.    </a:t>
            </a:r>
            <a:r>
              <a:rPr lang="en-US" b="1" sz="1200">
                <a:solidFill>
                  <a:srgbClr val="3A3A3A"/>
                </a:solidFill>
                <a:latin typeface="Arial"/>
              </a:rPr>
              <a:t>Session Layer: </a:t>
            </a:r>
            <a:r>
              <a:rPr lang="en-US" sz="1300">
                <a:solidFill>
                  <a:srgbClr val="3A3A3A"/>
                </a:solidFill>
                <a:latin typeface="Times New Roman"/>
              </a:rPr>
              <a:t>Helps in establishing a session between processes of different stations.</a:t>
            </a:r>
          </a:p>
          <a:p>
            <a:pPr marL="939800" indent="-228600">
              <a:lnSpc>
                <a:spcPts val="1536"/>
              </a:lnSpc>
            </a:pPr>
            <a:r>
              <a:rPr lang="en-US" sz="1300">
                <a:solidFill>
                  <a:srgbClr val="3A3A3A"/>
                </a:solidFill>
                <a:latin typeface="Times New Roman"/>
              </a:rPr>
              <a:t>6.    </a:t>
            </a:r>
            <a:r>
              <a:rPr lang="en-US" b="1" sz="1200">
                <a:solidFill>
                  <a:srgbClr val="3A3A3A"/>
                </a:solidFill>
                <a:latin typeface="Arial"/>
              </a:rPr>
              <a:t>Presentation Layer: </a:t>
            </a:r>
            <a:r>
              <a:rPr lang="en-US" sz="1300">
                <a:solidFill>
                  <a:srgbClr val="3A3A3A"/>
                </a:solidFill>
                <a:latin typeface="Times New Roman"/>
              </a:rPr>
              <a:t>Formats the data as per the need and presents the same to the Application layer.</a:t>
            </a:r>
          </a:p>
          <a:p>
            <a:pPr marL="939800" indent="-228600">
              <a:lnSpc>
                <a:spcPts val="1536"/>
              </a:lnSpc>
            </a:pPr>
            <a:r>
              <a:rPr lang="en-US" sz="1300">
                <a:solidFill>
                  <a:srgbClr val="3A3A3A"/>
                </a:solidFill>
                <a:latin typeface="Times New Roman"/>
              </a:rPr>
              <a:t>7.    </a:t>
            </a:r>
            <a:r>
              <a:rPr lang="en-US" b="1" sz="1200">
                <a:solidFill>
                  <a:srgbClr val="3A3A3A"/>
                </a:solidFill>
                <a:latin typeface="Arial"/>
              </a:rPr>
              <a:t>Application Layer: </a:t>
            </a:r>
            <a:r>
              <a:rPr lang="en-US" sz="1300">
                <a:solidFill>
                  <a:srgbClr val="3A3A3A"/>
                </a:solidFill>
                <a:latin typeface="Times New Roman"/>
              </a:rPr>
              <a:t>Serves as the mediator between Users and processes of applications.</a:t>
            </a:r>
          </a:p>
          <a:p>
            <a:pPr indent="0">
              <a:lnSpc>
                <a:spcPts val="1536"/>
              </a:lnSpc>
            </a:pPr>
            <a:r>
              <a:rPr lang="en-US" b="1" sz="1200">
                <a:solidFill>
                  <a:srgbClr val="FF6600"/>
                </a:solidFill>
                <a:latin typeface="Arial"/>
              </a:rPr>
              <a:t>Q #28) Explain various types of networks based on their sizes?</a:t>
            </a:r>
          </a:p>
          <a:p>
            <a:pPr indent="0">
              <a:lnSpc>
                <a:spcPts val="1536"/>
              </a:lnSpc>
            </a:pPr>
            <a:r>
              <a:rPr lang="en-US" b="1" sz="1200">
                <a:solidFill>
                  <a:srgbClr val="3A3A3A"/>
                </a:solidFill>
                <a:latin typeface="Arial"/>
              </a:rPr>
              <a:t>Answer: </a:t>
            </a:r>
            <a:r>
              <a:rPr lang="en-US" sz="1300">
                <a:solidFill>
                  <a:srgbClr val="3A3A3A"/>
                </a:solidFill>
                <a:latin typeface="Times New Roman"/>
              </a:rPr>
              <a:t>The size of the network is defined as the geographic area and the number of computers covered in it. </a:t>
            </a:r>
            <a:r>
              <a:rPr lang="en-US" b="1" sz="1200">
                <a:solidFill>
                  <a:srgbClr val="3A3A3A"/>
                </a:solidFill>
                <a:latin typeface="Arial"/>
              </a:rPr>
              <a:t>Based on the size of the network they are classified as below:</a:t>
            </a:r>
          </a:p>
          <a:p>
            <a:pPr marL="939800" indent="-228600">
              <a:lnSpc>
                <a:spcPts val="1536"/>
              </a:lnSpc>
            </a:pPr>
            <a:r>
              <a:rPr lang="en-US" sz="1300">
                <a:solidFill>
                  <a:srgbClr val="3A3A3A"/>
                </a:solidFill>
                <a:latin typeface="Times New Roman"/>
              </a:rPr>
              <a:t>1. </a:t>
            </a:r>
            <a:r>
              <a:rPr lang="en-US" b="1" sz="1200">
                <a:solidFill>
                  <a:srgbClr val="3A3A3A"/>
                </a:solidFill>
                <a:latin typeface="Arial"/>
              </a:rPr>
              <a:t>Local Area Network (LAN): </a:t>
            </a:r>
            <a:r>
              <a:rPr lang="en-US" sz="1300">
                <a:solidFill>
                  <a:srgbClr val="3A3A3A"/>
                </a:solidFill>
                <a:latin typeface="Times New Roman"/>
              </a:rPr>
              <a:t>A network with a minimum of two computers to a maximum of thousands of computers within an office or</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2688"/>
            <a:ext cx="5977128" cy="3535680"/>
          </a:xfrm>
          <a:prstGeom prst="rect">
            <a:avLst/>
          </a:prstGeom>
        </p:spPr>
        <p:txBody>
          <a:bodyPr lIns="0" tIns="0" rIns="0" bIns="0">
            <a:noAutofit/>
          </a:bodyPr>
          <a:p>
            <a:pPr marL="708152" indent="-228600">
              <a:lnSpc>
                <a:spcPts val="1488"/>
              </a:lnSpc>
            </a:pPr>
            <a:r>
              <a:rPr lang="en-US" sz="1300">
                <a:solidFill>
                  <a:srgbClr val="1B2437"/>
                </a:solidFill>
                <a:latin typeface="Arial"/>
              </a:rPr>
              <a:t>•    Light has the fastest speed within the universe, such a lot faster signals.</a:t>
            </a:r>
          </a:p>
          <a:p>
            <a:pPr marL="708152" indent="-228600">
              <a:lnSpc>
                <a:spcPts val="1488"/>
              </a:lnSpc>
            </a:pPr>
            <a:r>
              <a:rPr lang="en-US" sz="1300">
                <a:solidFill>
                  <a:srgbClr val="1B2437"/>
                </a:solidFill>
                <a:latin typeface="Arial"/>
              </a:rPr>
              <a:t>•    Fiber optic cables allow much more cable than copper twisted-pair cables.</a:t>
            </a:r>
          </a:p>
          <a:p>
            <a:pPr marL="708152" indent="-228600">
              <a:lnSpc>
                <a:spcPts val="1488"/>
              </a:lnSpc>
              <a:spcAft>
                <a:spcPts val="1050"/>
              </a:spcAft>
            </a:pPr>
            <a:r>
              <a:rPr lang="en-US" sz="1300">
                <a:solidFill>
                  <a:srgbClr val="1B2437"/>
                </a:solidFill>
                <a:latin typeface="Arial"/>
              </a:rPr>
              <a:t>•    Fiber optic cables have how more bandwidth than copper twisted-pair cables.</a:t>
            </a:r>
          </a:p>
          <a:p>
            <a:pPr algn="just" indent="0">
              <a:lnSpc>
                <a:spcPts val="1608"/>
              </a:lnSpc>
              <a:spcAft>
                <a:spcPts val="1050"/>
              </a:spcAft>
            </a:pPr>
            <a:r>
              <a:rPr lang="en-US" b="1" sz="1500" spc="-50">
                <a:solidFill>
                  <a:srgbClr val="1B2437"/>
                </a:solidFill>
                <a:latin typeface="Verdana"/>
              </a:rPr>
              <a:t>30.    Which of the multiplexing techniques are used to combine analog signals?</a:t>
            </a:r>
          </a:p>
          <a:p>
            <a:pPr algn="just" indent="0">
              <a:lnSpc>
                <a:spcPts val="1488"/>
              </a:lnSpc>
              <a:spcAft>
                <a:spcPts val="1470"/>
              </a:spcAft>
            </a:pPr>
            <a:r>
              <a:rPr lang="en-US" sz="1300">
                <a:solidFill>
                  <a:srgbClr val="1B2437"/>
                </a:solidFill>
                <a:latin typeface="Arial"/>
              </a:rPr>
              <a:t>To combine analog signals, commonly FDM(Frequency division multiplexing) and WDM (Wavelength-division multiplexing) are used.</a:t>
            </a:r>
          </a:p>
          <a:p>
            <a:pPr algn="just" indent="0">
              <a:lnSpc>
                <a:spcPts val="1608"/>
              </a:lnSpc>
              <a:spcAft>
                <a:spcPts val="1050"/>
              </a:spcAft>
            </a:pPr>
            <a:r>
              <a:rPr lang="en-US" b="1" sz="1500" spc="-50">
                <a:solidFill>
                  <a:srgbClr val="1B2437"/>
                </a:solidFill>
                <a:latin typeface="Verdana"/>
              </a:rPr>
              <a:t>31.    Which of the multiplexing techniques is used to combine digital signals?</a:t>
            </a:r>
          </a:p>
          <a:p>
            <a:pPr algn="just" indent="0">
              <a:spcAft>
                <a:spcPts val="1890"/>
              </a:spcAft>
            </a:pPr>
            <a:r>
              <a:rPr lang="en-US" sz="1300">
                <a:solidFill>
                  <a:srgbClr val="1B2437"/>
                </a:solidFill>
                <a:latin typeface="Arial"/>
              </a:rPr>
              <a:t>To combine digital signals, time division multiplexing techniques are used.</a:t>
            </a:r>
          </a:p>
        </p:txBody>
      </p:sp>
      <p:sp>
        <p:nvSpPr>
          <p:cNvPr id="3" name=""/>
          <p:cNvSpPr/>
          <p:nvPr/>
        </p:nvSpPr>
        <p:spPr>
          <a:xfrm>
            <a:off x="896112" y="4791456"/>
            <a:ext cx="5974080" cy="3846576"/>
          </a:xfrm>
          <a:prstGeom prst="rect">
            <a:avLst/>
          </a:prstGeom>
        </p:spPr>
        <p:txBody>
          <a:bodyPr lIns="0" tIns="0" rIns="0" bIns="0">
            <a:noAutofit/>
          </a:bodyPr>
          <a:p>
            <a:pPr algn="just" indent="0">
              <a:spcBef>
                <a:spcPts val="1890"/>
              </a:spcBef>
              <a:spcAft>
                <a:spcPts val="1470"/>
              </a:spcAft>
            </a:pPr>
            <a:r>
              <a:rPr lang="en-US" b="1" sz="1500" spc="-50">
                <a:solidFill>
                  <a:srgbClr val="1B2437"/>
                </a:solidFill>
                <a:latin typeface="Verdana"/>
              </a:rPr>
              <a:t>32.    Can IP Multicast be load-balanced?</a:t>
            </a:r>
          </a:p>
          <a:p>
            <a:pPr algn="just" indent="0">
              <a:lnSpc>
                <a:spcPts val="1488"/>
              </a:lnSpc>
              <a:spcAft>
                <a:spcPts val="1050"/>
              </a:spcAft>
            </a:pPr>
            <a:r>
              <a:rPr lang="en-US" sz="1300">
                <a:solidFill>
                  <a:srgbClr val="1B2437"/>
                </a:solidFill>
                <a:latin typeface="Arial"/>
              </a:rPr>
              <a:t>No, The IP multicast multipath command load splits the traffic and does not load balance the traffic. Traffic from a source will use only one path, even if the traffic far outweighs traffic from other sources.</a:t>
            </a:r>
          </a:p>
          <a:p>
            <a:pPr algn="just" indent="0">
              <a:spcAft>
                <a:spcPts val="1470"/>
              </a:spcAft>
            </a:pPr>
            <a:r>
              <a:rPr lang="en-US" b="1" sz="1500" spc="-50">
                <a:solidFill>
                  <a:srgbClr val="1B2437"/>
                </a:solidFill>
                <a:latin typeface="Verdana"/>
              </a:rPr>
              <a:t>33.    What is CGMP(Cisco Group Management Protocol)?</a:t>
            </a:r>
          </a:p>
          <a:p>
            <a:pPr algn="just" indent="0">
              <a:lnSpc>
                <a:spcPts val="1488"/>
              </a:lnSpc>
            </a:pPr>
            <a:r>
              <a:rPr lang="en-US" sz="1300">
                <a:solidFill>
                  <a:srgbClr val="1B2437"/>
                </a:solidFill>
                <a:latin typeface="Arial"/>
              </a:rPr>
              <a:t>CGMP is a simple protocol, the routers are the only devices that are producing CGMP messages. The switches only listen to these messages and act upon them. CGMP uses a well-known destination MAC address (0100.0cdd.dddd) for all its messages. When switches receive frames with this destination address, they flood it on all their interfaces Bluetoothso all switches in the network will receive CGMP messages.</a:t>
            </a:r>
          </a:p>
          <a:p>
            <a:pPr algn="just" indent="0">
              <a:lnSpc>
                <a:spcPts val="1488"/>
              </a:lnSpc>
              <a:spcAft>
                <a:spcPts val="420"/>
              </a:spcAft>
            </a:pPr>
            <a:r>
              <a:rPr lang="en-US" sz="1300">
                <a:solidFill>
                  <a:srgbClr val="1B2437"/>
                </a:solidFill>
                <a:latin typeface="Arial"/>
              </a:rPr>
              <a:t>Within a CGMP message, the two most important items are:</a:t>
            </a:r>
          </a:p>
          <a:p>
            <a:pPr algn="just" marL="482600" indent="0">
              <a:lnSpc>
                <a:spcPts val="1488"/>
              </a:lnSpc>
            </a:pPr>
            <a:r>
              <a:rPr lang="en-US" sz="1300">
                <a:solidFill>
                  <a:srgbClr val="1B2437"/>
                </a:solidFill>
                <a:latin typeface="Arial"/>
              </a:rPr>
              <a:t>•    Group Destination Address (GDA)</a:t>
            </a:r>
          </a:p>
          <a:p>
            <a:pPr algn="just" marL="482600" indent="0">
              <a:lnSpc>
                <a:spcPts val="1488"/>
              </a:lnSpc>
            </a:pPr>
            <a:r>
              <a:rPr lang="en-US" sz="1300">
                <a:solidFill>
                  <a:srgbClr val="1B2437"/>
                </a:solidFill>
                <a:latin typeface="Arial"/>
              </a:rPr>
              <a:t>•    Unicast Source Address (USA)</a:t>
            </a:r>
          </a:p>
          <a:p>
            <a:pPr algn="just" indent="0">
              <a:lnSpc>
                <a:spcPts val="1488"/>
              </a:lnSpc>
            </a:pPr>
            <a:r>
              <a:rPr lang="en-US" sz="1300">
                <a:solidFill>
                  <a:srgbClr val="1B2437"/>
                </a:solidFill>
                <a:latin typeface="Arial"/>
              </a:rPr>
              <a:t>The group destination address is the multicast group MAC address, and a unicast source address is the MAC address of the host (receiver).</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54024" y="929640"/>
            <a:ext cx="1905000" cy="170688"/>
          </a:xfrm>
          <a:prstGeom prst="rect">
            <a:avLst/>
          </a:prstGeom>
        </p:spPr>
        <p:txBody>
          <a:bodyPr lIns="0" tIns="0" rIns="0" bIns="0" wrap="none">
            <a:noAutofit/>
          </a:bodyPr>
          <a:p>
            <a:pPr indent="0"/>
            <a:r>
              <a:rPr lang="en-US" b="1" sz="1400">
                <a:solidFill>
                  <a:srgbClr val="1B2437"/>
                </a:solidFill>
                <a:latin typeface="Arial"/>
              </a:rPr>
              <a:t>34. What is Multicast?</a:t>
            </a:r>
          </a:p>
        </p:txBody>
      </p:sp>
      <p:sp>
        <p:nvSpPr>
          <p:cNvPr id="3" name=""/>
          <p:cNvSpPr/>
          <p:nvPr/>
        </p:nvSpPr>
        <p:spPr>
          <a:xfrm>
            <a:off x="899160" y="1365504"/>
            <a:ext cx="5974080" cy="1536192"/>
          </a:xfrm>
          <a:prstGeom prst="rect">
            <a:avLst/>
          </a:prstGeom>
        </p:spPr>
        <p:txBody>
          <a:bodyPr lIns="0" tIns="0" rIns="0" bIns="0">
            <a:noAutofit/>
          </a:bodyPr>
          <a:p>
            <a:pPr algn="just" indent="0">
              <a:lnSpc>
                <a:spcPts val="1488"/>
              </a:lnSpc>
              <a:spcAft>
                <a:spcPts val="1050"/>
              </a:spcAft>
            </a:pPr>
            <a:r>
              <a:rPr lang="en-US" sz="1300">
                <a:solidFill>
                  <a:srgbClr val="1B2437"/>
                </a:solidFill>
                <a:latin typeface="Arial"/>
              </a:rPr>
              <a:t>Multicast is a method of group communication where the sender sends data to multiple receivers or nodes present in the network simultaneously. Multicasting is a type of one-to-many and many-to-many communication as it allows sender or senders to send data packets to multiple receivers at once across LANs or WANs. This process helps in minimizing the data frame of the network. For more details please read</a:t>
            </a:r>
            <a:r>
              <a:rPr lang="en-US" sz="1300">
                <a:solidFill>
                  <a:srgbClr val="1B2437"/>
                </a:solidFill>
                <a:latin typeface="Arial"/>
                <a:hlinkClick r:id="rLinkId0"/>
              </a:rPr>
              <a:t> </a:t>
            </a:r>
            <a:r>
              <a:rPr lang="en-US" u="sng" sz="1300">
                <a:solidFill>
                  <a:srgbClr val="0000FF"/>
                </a:solidFill>
                <a:latin typeface="Arial"/>
                <a:hlinkClick r:id="rLinkId0"/>
              </a:rPr>
              <a:t>Multicasting in computer network</a:t>
            </a:r>
            <a:r>
              <a:rPr lang="en-US" sz="1300">
                <a:solidFill>
                  <a:srgbClr val="0000FF"/>
                </a:solidFill>
                <a:latin typeface="Arial"/>
                <a:hlinkClick r:id="rLinkId0"/>
              </a:rPr>
              <a:t> </a:t>
            </a:r>
            <a:r>
              <a:rPr lang="en-US" sz="1300">
                <a:solidFill>
                  <a:srgbClr val="1B2437"/>
                </a:solidFill>
                <a:latin typeface="Arial"/>
                <a:hlinkClick r:id="rLinkId0"/>
              </a:rPr>
              <a:t>a</a:t>
            </a:r>
            <a:r>
              <a:rPr lang="en-US" sz="1300">
                <a:solidFill>
                  <a:srgbClr val="1B2437"/>
                </a:solidFill>
                <a:latin typeface="Arial"/>
              </a:rPr>
              <a:t>rticle.</a:t>
            </a:r>
          </a:p>
          <a:p>
            <a:pPr algn="just" indent="0"/>
            <a:r>
              <a:rPr lang="en-US" b="1" sz="1500" spc="-50">
                <a:solidFill>
                  <a:srgbClr val="1B2437"/>
                </a:solidFill>
                <a:latin typeface="Verdana"/>
              </a:rPr>
              <a:t>35. What is the difference between Bluetooth and wifi?</a:t>
            </a:r>
          </a:p>
        </p:txBody>
      </p:sp>
      <p:sp>
        <p:nvSpPr>
          <p:cNvPr id="4" name=""/>
          <p:cNvSpPr/>
          <p:nvPr/>
        </p:nvSpPr>
        <p:spPr>
          <a:xfrm>
            <a:off x="1773936" y="3276600"/>
            <a:ext cx="752856" cy="161544"/>
          </a:xfrm>
          <a:prstGeom prst="rect">
            <a:avLst/>
          </a:prstGeom>
        </p:spPr>
        <p:txBody>
          <a:bodyPr lIns="0" tIns="0" rIns="0" bIns="0" wrap="none">
            <a:noAutofit/>
          </a:bodyPr>
          <a:p>
            <a:pPr indent="0"/>
            <a:r>
              <a:rPr lang="en-US" sz="1300">
                <a:latin typeface="Arial"/>
              </a:rPr>
              <a:t>Bluetooth</a:t>
            </a:r>
          </a:p>
        </p:txBody>
      </p:sp>
      <p:sp>
        <p:nvSpPr>
          <p:cNvPr id="5" name=""/>
          <p:cNvSpPr/>
          <p:nvPr/>
        </p:nvSpPr>
        <p:spPr>
          <a:xfrm>
            <a:off x="5017008" y="3273552"/>
            <a:ext cx="329184" cy="161544"/>
          </a:xfrm>
          <a:prstGeom prst="rect">
            <a:avLst/>
          </a:prstGeom>
        </p:spPr>
        <p:txBody>
          <a:bodyPr lIns="0" tIns="0" rIns="0" bIns="0" wrap="none">
            <a:noAutofit/>
          </a:bodyPr>
          <a:p>
            <a:pPr indent="0"/>
            <a:r>
              <a:rPr lang="en-US" b="1" sz="1200">
                <a:latin typeface="Arial"/>
              </a:rPr>
              <a:t>Wifi</a:t>
            </a:r>
          </a:p>
        </p:txBody>
      </p:sp>
      <p:sp>
        <p:nvSpPr>
          <p:cNvPr id="6" name=""/>
          <p:cNvSpPr/>
          <p:nvPr/>
        </p:nvSpPr>
        <p:spPr>
          <a:xfrm>
            <a:off x="1274064" y="3840480"/>
            <a:ext cx="1743456" cy="143256"/>
          </a:xfrm>
          <a:prstGeom prst="rect">
            <a:avLst/>
          </a:prstGeom>
        </p:spPr>
        <p:txBody>
          <a:bodyPr lIns="0" tIns="0" rIns="0" bIns="0" wrap="none">
            <a:noAutofit/>
          </a:bodyPr>
          <a:p>
            <a:pPr indent="0"/>
            <a:r>
              <a:rPr lang="en-US" sz="1100">
                <a:solidFill>
                  <a:srgbClr val="0000FF"/>
                </a:solidFill>
                <a:latin typeface="Calibri"/>
                <a:hlinkClick r:id="rLinkId1"/>
              </a:rPr>
              <a:t>Bluetooth </a:t>
            </a:r>
            <a:r>
              <a:rPr lang="en-US" sz="1100">
                <a:latin typeface="Calibri"/>
              </a:rPr>
              <a:t>has no full form.</a:t>
            </a:r>
          </a:p>
        </p:txBody>
      </p:sp>
      <p:sp>
        <p:nvSpPr>
          <p:cNvPr id="7" name=""/>
          <p:cNvSpPr/>
          <p:nvPr/>
        </p:nvSpPr>
        <p:spPr>
          <a:xfrm>
            <a:off x="3928872" y="3840480"/>
            <a:ext cx="2505456" cy="170688"/>
          </a:xfrm>
          <a:prstGeom prst="rect">
            <a:avLst/>
          </a:prstGeom>
        </p:spPr>
        <p:txBody>
          <a:bodyPr lIns="0" tIns="0" rIns="0" bIns="0" wrap="none">
            <a:noAutofit/>
          </a:bodyPr>
          <a:p>
            <a:pPr indent="0"/>
            <a:r>
              <a:rPr lang="en-US" sz="1100">
                <a:latin typeface="Calibri"/>
              </a:rPr>
              <a:t>While</a:t>
            </a:r>
            <a:r>
              <a:rPr lang="en-US" sz="1100">
                <a:latin typeface="Calibri"/>
                <a:hlinkClick r:id="rLinkId2"/>
              </a:rPr>
              <a:t> </a:t>
            </a:r>
            <a:r>
              <a:rPr lang="en-US" u="sng" sz="1100">
                <a:solidFill>
                  <a:srgbClr val="0000FF"/>
                </a:solidFill>
                <a:latin typeface="Calibri"/>
                <a:hlinkClick r:id="rLinkId2"/>
              </a:rPr>
              <a:t>Wifi</a:t>
            </a:r>
            <a:r>
              <a:rPr lang="en-US" sz="1100">
                <a:solidFill>
                  <a:srgbClr val="0000FF"/>
                </a:solidFill>
                <a:latin typeface="Calibri"/>
                <a:hlinkClick r:id="rLinkId2"/>
              </a:rPr>
              <a:t> </a:t>
            </a:r>
            <a:r>
              <a:rPr lang="en-US" sz="1100">
                <a:latin typeface="Calibri"/>
              </a:rPr>
              <a:t>stands for Wireless Fidelity.</a:t>
            </a:r>
          </a:p>
        </p:txBody>
      </p:sp>
      <p:sp>
        <p:nvSpPr>
          <p:cNvPr id="8" name=""/>
          <p:cNvSpPr/>
          <p:nvPr/>
        </p:nvSpPr>
        <p:spPr>
          <a:xfrm>
            <a:off x="1042416" y="4526280"/>
            <a:ext cx="2212848" cy="381000"/>
          </a:xfrm>
          <a:prstGeom prst="rect">
            <a:avLst/>
          </a:prstGeom>
        </p:spPr>
        <p:txBody>
          <a:bodyPr lIns="0" tIns="0" rIns="0" bIns="0">
            <a:noAutofit/>
          </a:bodyPr>
          <a:p>
            <a:pPr algn="ctr" indent="0">
              <a:lnSpc>
                <a:spcPts val="1656"/>
              </a:lnSpc>
            </a:pPr>
            <a:r>
              <a:rPr lang="en-US" sz="1100">
                <a:latin typeface="Calibri"/>
              </a:rPr>
              <a:t>It requires a Bluetooth adapter on all devices for connectivity.</a:t>
            </a:r>
          </a:p>
        </p:txBody>
      </p:sp>
      <p:sp>
        <p:nvSpPr>
          <p:cNvPr id="9" name=""/>
          <p:cNvSpPr/>
          <p:nvPr/>
        </p:nvSpPr>
        <p:spPr>
          <a:xfrm>
            <a:off x="3590544" y="4422648"/>
            <a:ext cx="3182112" cy="588264"/>
          </a:xfrm>
          <a:prstGeom prst="rect">
            <a:avLst/>
          </a:prstGeom>
        </p:spPr>
        <p:txBody>
          <a:bodyPr lIns="0" tIns="0" rIns="0" bIns="0">
            <a:noAutofit/>
          </a:bodyPr>
          <a:p>
            <a:pPr algn="ctr" indent="0">
              <a:lnSpc>
                <a:spcPts val="1632"/>
              </a:lnSpc>
            </a:pPr>
            <a:r>
              <a:rPr lang="en-US" sz="1100">
                <a:latin typeface="Calibri"/>
              </a:rPr>
              <a:t>Whereas it requires a wireless adapter Bluetooth for all devices and a wireless router for connectivity.</a:t>
            </a:r>
          </a:p>
        </p:txBody>
      </p:sp>
      <p:sp>
        <p:nvSpPr>
          <p:cNvPr id="10" name=""/>
          <p:cNvSpPr/>
          <p:nvPr/>
        </p:nvSpPr>
        <p:spPr>
          <a:xfrm>
            <a:off x="1100328" y="5419344"/>
            <a:ext cx="2093976" cy="170688"/>
          </a:xfrm>
          <a:prstGeom prst="rect">
            <a:avLst/>
          </a:prstGeom>
        </p:spPr>
        <p:txBody>
          <a:bodyPr lIns="0" tIns="0" rIns="0" bIns="0" wrap="none">
            <a:noAutofit/>
          </a:bodyPr>
          <a:p>
            <a:pPr indent="0"/>
            <a:r>
              <a:rPr lang="en-US" sz="1100">
                <a:latin typeface="Calibri"/>
              </a:rPr>
              <a:t>Bluetooth consumes low power.</a:t>
            </a:r>
          </a:p>
        </p:txBody>
      </p:sp>
      <p:sp>
        <p:nvSpPr>
          <p:cNvPr id="11" name=""/>
          <p:cNvSpPr/>
          <p:nvPr/>
        </p:nvSpPr>
        <p:spPr>
          <a:xfrm>
            <a:off x="4187952" y="5419344"/>
            <a:ext cx="1981200" cy="170688"/>
          </a:xfrm>
          <a:prstGeom prst="rect">
            <a:avLst/>
          </a:prstGeom>
        </p:spPr>
        <p:txBody>
          <a:bodyPr lIns="0" tIns="0" rIns="0" bIns="0" wrap="none">
            <a:noAutofit/>
          </a:bodyPr>
          <a:p>
            <a:pPr indent="0"/>
            <a:r>
              <a:rPr lang="en-US" sz="1100">
                <a:latin typeface="Calibri"/>
              </a:rPr>
              <a:t>while it consumes high power.</a:t>
            </a:r>
          </a:p>
        </p:txBody>
      </p:sp>
      <p:sp>
        <p:nvSpPr>
          <p:cNvPr id="12" name=""/>
          <p:cNvSpPr/>
          <p:nvPr/>
        </p:nvSpPr>
        <p:spPr>
          <a:xfrm>
            <a:off x="1021080" y="6001512"/>
            <a:ext cx="2246376" cy="377952"/>
          </a:xfrm>
          <a:prstGeom prst="rect">
            <a:avLst/>
          </a:prstGeom>
        </p:spPr>
        <p:txBody>
          <a:bodyPr lIns="0" tIns="0" rIns="0" bIns="0">
            <a:noAutofit/>
          </a:bodyPr>
          <a:p>
            <a:pPr algn="just" indent="0">
              <a:lnSpc>
                <a:spcPts val="1632"/>
              </a:lnSpc>
            </a:pPr>
            <a:r>
              <a:rPr lang="en-US" sz="1100">
                <a:latin typeface="Calibri"/>
              </a:rPr>
              <a:t>The security of BlueTooth is less in comparison to the number of wifi.</a:t>
            </a:r>
          </a:p>
        </p:txBody>
      </p:sp>
      <p:sp>
        <p:nvSpPr>
          <p:cNvPr id="13" name=""/>
          <p:cNvSpPr/>
          <p:nvPr/>
        </p:nvSpPr>
        <p:spPr>
          <a:xfrm>
            <a:off x="3599688" y="6105144"/>
            <a:ext cx="3163824" cy="170688"/>
          </a:xfrm>
          <a:prstGeom prst="rect">
            <a:avLst/>
          </a:prstGeom>
        </p:spPr>
        <p:txBody>
          <a:bodyPr lIns="0" tIns="0" rIns="0" bIns="0" wrap="none">
            <a:noAutofit/>
          </a:bodyPr>
          <a:p>
            <a:pPr indent="0"/>
            <a:r>
              <a:rPr lang="en-US" sz="1100">
                <a:latin typeface="Calibri"/>
              </a:rPr>
              <a:t>While it provides better security than BlueTooth.</a:t>
            </a:r>
          </a:p>
        </p:txBody>
      </p:sp>
      <p:sp>
        <p:nvSpPr>
          <p:cNvPr id="14" name=""/>
          <p:cNvSpPr/>
          <p:nvPr/>
        </p:nvSpPr>
        <p:spPr>
          <a:xfrm>
            <a:off x="1027176" y="6790944"/>
            <a:ext cx="2231136" cy="381000"/>
          </a:xfrm>
          <a:prstGeom prst="rect">
            <a:avLst/>
          </a:prstGeom>
        </p:spPr>
        <p:txBody>
          <a:bodyPr lIns="0" tIns="0" rIns="0" bIns="0">
            <a:noAutofit/>
          </a:bodyPr>
          <a:p>
            <a:pPr algn="ctr" indent="0">
              <a:lnSpc>
                <a:spcPts val="1656"/>
              </a:lnSpc>
            </a:pPr>
            <a:r>
              <a:rPr lang="en-US" sz="1100">
                <a:latin typeface="Calibri"/>
              </a:rPr>
              <a:t>Bluetooth is less flexible means these limited users are supported.</a:t>
            </a:r>
          </a:p>
        </p:txBody>
      </p:sp>
      <p:sp>
        <p:nvSpPr>
          <p:cNvPr id="15" name=""/>
          <p:cNvSpPr/>
          <p:nvPr/>
        </p:nvSpPr>
        <p:spPr>
          <a:xfrm>
            <a:off x="3648456" y="6894576"/>
            <a:ext cx="3066288" cy="170688"/>
          </a:xfrm>
          <a:prstGeom prst="rect">
            <a:avLst/>
          </a:prstGeom>
        </p:spPr>
        <p:txBody>
          <a:bodyPr lIns="0" tIns="0" rIns="0" bIns="0" wrap="none">
            <a:noAutofit/>
          </a:bodyPr>
          <a:p>
            <a:pPr indent="0"/>
            <a:r>
              <a:rPr lang="en-US" sz="1100">
                <a:latin typeface="Calibri"/>
              </a:rPr>
              <a:t>Whereas wifi supports a large number of users.</a:t>
            </a:r>
          </a:p>
        </p:txBody>
      </p:sp>
      <p:sp>
        <p:nvSpPr>
          <p:cNvPr id="16" name=""/>
          <p:cNvSpPr/>
          <p:nvPr/>
        </p:nvSpPr>
        <p:spPr>
          <a:xfrm>
            <a:off x="984504" y="7580376"/>
            <a:ext cx="2316480" cy="353568"/>
          </a:xfrm>
          <a:prstGeom prst="rect">
            <a:avLst/>
          </a:prstGeom>
        </p:spPr>
        <p:txBody>
          <a:bodyPr lIns="0" tIns="0" rIns="0" bIns="0">
            <a:noAutofit/>
          </a:bodyPr>
          <a:p>
            <a:pPr algn="ctr" indent="0">
              <a:lnSpc>
                <a:spcPts val="1656"/>
              </a:lnSpc>
            </a:pPr>
            <a:r>
              <a:rPr lang="en-US" sz="1100">
                <a:latin typeface="Calibri"/>
              </a:rPr>
              <a:t>The radio signal range of BlueTooth is ten meters.</a:t>
            </a:r>
          </a:p>
        </p:txBody>
      </p:sp>
      <p:sp>
        <p:nvSpPr>
          <p:cNvPr id="17" name=""/>
          <p:cNvSpPr/>
          <p:nvPr/>
        </p:nvSpPr>
        <p:spPr>
          <a:xfrm>
            <a:off x="3651504" y="7684008"/>
            <a:ext cx="3060192" cy="170688"/>
          </a:xfrm>
          <a:prstGeom prst="rect">
            <a:avLst/>
          </a:prstGeom>
        </p:spPr>
        <p:txBody>
          <a:bodyPr lIns="0" tIns="0" rIns="0" bIns="0" wrap="none">
            <a:noAutofit/>
          </a:bodyPr>
          <a:p>
            <a:pPr indent="0"/>
            <a:r>
              <a:rPr lang="en-US" sz="1100">
                <a:latin typeface="Calibri"/>
              </a:rPr>
              <a:t>Whereas in wifi this range is a hundred meters.</a:t>
            </a:r>
          </a:p>
        </p:txBody>
      </p:sp>
      <p:sp>
        <p:nvSpPr>
          <p:cNvPr id="18" name=""/>
          <p:cNvSpPr/>
          <p:nvPr/>
        </p:nvSpPr>
        <p:spPr>
          <a:xfrm>
            <a:off x="1014984" y="8369808"/>
            <a:ext cx="2267712" cy="170688"/>
          </a:xfrm>
          <a:prstGeom prst="rect">
            <a:avLst/>
          </a:prstGeom>
        </p:spPr>
        <p:txBody>
          <a:bodyPr lIns="0" tIns="0" rIns="0" bIns="0" wrap="none">
            <a:noAutofit/>
          </a:bodyPr>
          <a:p>
            <a:pPr indent="0"/>
            <a:r>
              <a:rPr lang="en-US" sz="1100">
                <a:latin typeface="Calibri"/>
              </a:rPr>
              <a:t>Bluetooth requires low bandwidth.</a:t>
            </a:r>
          </a:p>
        </p:txBody>
      </p:sp>
      <p:sp>
        <p:nvSpPr>
          <p:cNvPr id="19" name=""/>
          <p:cNvSpPr/>
          <p:nvPr/>
        </p:nvSpPr>
        <p:spPr>
          <a:xfrm>
            <a:off x="4093464" y="8369808"/>
            <a:ext cx="2176272" cy="170688"/>
          </a:xfrm>
          <a:prstGeom prst="rect">
            <a:avLst/>
          </a:prstGeom>
        </p:spPr>
        <p:txBody>
          <a:bodyPr lIns="0" tIns="0" rIns="0" bIns="0" wrap="none">
            <a:noAutofit/>
          </a:bodyPr>
          <a:p>
            <a:pPr indent="0"/>
            <a:r>
              <a:rPr lang="en-US" sz="1100">
                <a:latin typeface="Calibri"/>
              </a:rPr>
              <a:t>While it requires high bandwidth.</a:t>
            </a:r>
          </a:p>
        </p:txBody>
      </p:sp>
      <p:sp>
        <p:nvSpPr>
          <p:cNvPr id="20"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29640"/>
            <a:ext cx="2453640" cy="207264"/>
          </a:xfrm>
          <a:prstGeom prst="rect">
            <a:avLst/>
          </a:prstGeom>
        </p:spPr>
        <p:txBody>
          <a:bodyPr lIns="0" tIns="0" rIns="0" bIns="0" wrap="none">
            <a:noAutofit/>
          </a:bodyPr>
          <a:p>
            <a:pPr indent="0"/>
            <a:r>
              <a:rPr lang="en-US" b="1" sz="1400">
                <a:solidFill>
                  <a:srgbClr val="1B2437"/>
                </a:solidFill>
                <a:latin typeface="Arial"/>
              </a:rPr>
              <a:t>36. What is a reverse proxy?</a:t>
            </a:r>
          </a:p>
        </p:txBody>
      </p:sp>
      <p:sp>
        <p:nvSpPr>
          <p:cNvPr id="3" name=""/>
          <p:cNvSpPr/>
          <p:nvPr/>
        </p:nvSpPr>
        <p:spPr>
          <a:xfrm>
            <a:off x="899160" y="1362456"/>
            <a:ext cx="5971032" cy="2005584"/>
          </a:xfrm>
          <a:prstGeom prst="rect">
            <a:avLst/>
          </a:prstGeom>
        </p:spPr>
        <p:txBody>
          <a:bodyPr lIns="0" tIns="0" rIns="0" bIns="0">
            <a:noAutofit/>
          </a:bodyPr>
          <a:p>
            <a:pPr algn="just" indent="0">
              <a:lnSpc>
                <a:spcPts val="1488"/>
              </a:lnSpc>
              <a:spcAft>
                <a:spcPts val="1050"/>
              </a:spcAft>
            </a:pPr>
            <a:r>
              <a:rPr lang="en-US" sz="1300">
                <a:solidFill>
                  <a:srgbClr val="1B2437"/>
                </a:solidFill>
                <a:latin typeface="Arial"/>
              </a:rPr>
              <a:t>Reverse Proxy Server: The job of a reverse proxy server is to listen to the request made by the client and redirect to the particular web server which is present on different servers. This is also used to restrict the access of the clients to the confidential data residing on particular servers. For more details please refer to</a:t>
            </a:r>
            <a:r>
              <a:rPr lang="en-US" sz="1300">
                <a:solidFill>
                  <a:srgbClr val="1B2437"/>
                </a:solidFill>
                <a:latin typeface="Arial"/>
                <a:hlinkClick r:id="rLinkId0"/>
              </a:rPr>
              <a:t> </a:t>
            </a:r>
            <a:r>
              <a:rPr lang="en-US" u="sng" sz="1300">
                <a:solidFill>
                  <a:srgbClr val="0000FF"/>
                </a:solidFill>
                <a:latin typeface="Arial"/>
                <a:hlinkClick r:id="rLinkId0"/>
              </a:rPr>
              <a:t>what is proxy server</a:t>
            </a:r>
            <a:r>
              <a:rPr lang="en-US" sz="1300">
                <a:solidFill>
                  <a:srgbClr val="0000FF"/>
                </a:solidFill>
                <a:latin typeface="Arial"/>
                <a:hlinkClick r:id="rLinkId0"/>
              </a:rPr>
              <a:t> </a:t>
            </a:r>
            <a:r>
              <a:rPr lang="en-US" sz="1300">
                <a:solidFill>
                  <a:srgbClr val="1B2437"/>
                </a:solidFill>
                <a:latin typeface="Arial"/>
              </a:rPr>
              <a:t>article.</a:t>
            </a:r>
          </a:p>
          <a:p>
            <a:pPr algn="just" indent="0">
              <a:lnSpc>
                <a:spcPts val="1608"/>
              </a:lnSpc>
              <a:spcAft>
                <a:spcPts val="1050"/>
              </a:spcAft>
            </a:pPr>
            <a:r>
              <a:rPr lang="en-US" b="1" sz="1500" spc="-50">
                <a:solidFill>
                  <a:srgbClr val="1B2437"/>
                </a:solidFill>
                <a:latin typeface="Verdana"/>
              </a:rPr>
              <a:t>37.</a:t>
            </a:r>
            <a:r>
              <a:rPr lang="en-US" b="1" sz="1500" spc="-50">
                <a:latin typeface="Verdana"/>
              </a:rPr>
              <a:t> </a:t>
            </a:r>
            <a:r>
              <a:rPr lang="en-US" b="1" sz="1500" spc="-50">
                <a:solidFill>
                  <a:srgbClr val="1B2437"/>
                </a:solidFill>
                <a:latin typeface="Verdana"/>
              </a:rPr>
              <a:t>What is the role of address in a packet traveling through a datagram network?</a:t>
            </a:r>
          </a:p>
          <a:p>
            <a:pPr algn="just" indent="0">
              <a:spcAft>
                <a:spcPts val="1890"/>
              </a:spcAft>
            </a:pPr>
            <a:r>
              <a:rPr lang="en-US" sz="1300">
                <a:solidFill>
                  <a:srgbClr val="1B2437"/>
                </a:solidFill>
                <a:latin typeface="Arial"/>
              </a:rPr>
              <a:t>The address field in a datagram network is end-to-end addressing.</a:t>
            </a:r>
          </a:p>
        </p:txBody>
      </p:sp>
      <p:sp>
        <p:nvSpPr>
          <p:cNvPr id="4" name=""/>
          <p:cNvSpPr/>
          <p:nvPr/>
        </p:nvSpPr>
        <p:spPr>
          <a:xfrm>
            <a:off x="896112" y="3691128"/>
            <a:ext cx="5971032" cy="2420112"/>
          </a:xfrm>
          <a:prstGeom prst="rect">
            <a:avLst/>
          </a:prstGeom>
        </p:spPr>
        <p:txBody>
          <a:bodyPr lIns="0" tIns="0" rIns="0" bIns="0">
            <a:noAutofit/>
          </a:bodyPr>
          <a:p>
            <a:pPr algn="just" indent="0">
              <a:lnSpc>
                <a:spcPts val="1632"/>
              </a:lnSpc>
              <a:spcBef>
                <a:spcPts val="1890"/>
              </a:spcBef>
              <a:spcAft>
                <a:spcPts val="1050"/>
              </a:spcAft>
            </a:pPr>
            <a:r>
              <a:rPr lang="en-US" b="1" sz="1500" spc="-50">
                <a:solidFill>
                  <a:srgbClr val="1B2437"/>
                </a:solidFill>
                <a:latin typeface="Verdana"/>
              </a:rPr>
              <a:t>38.    Can a routing table in the datagram network have two entries with the same destination address?</a:t>
            </a:r>
          </a:p>
          <a:p>
            <a:pPr algn="just" indent="0">
              <a:lnSpc>
                <a:spcPts val="1488"/>
              </a:lnSpc>
              <a:spcAft>
                <a:spcPts val="1050"/>
              </a:spcAft>
            </a:pPr>
            <a:r>
              <a:rPr lang="en-US" sz="1300">
                <a:solidFill>
                  <a:srgbClr val="1B2437"/>
                </a:solidFill>
                <a:latin typeface="Arial"/>
              </a:rPr>
              <a:t>No. routing tables in the datagram network have two entries with the same destination address, not possible because the destination address or receiver address is unique in the datagram network.</a:t>
            </a:r>
          </a:p>
          <a:p>
            <a:pPr algn="just" indent="0">
              <a:lnSpc>
                <a:spcPts val="1632"/>
              </a:lnSpc>
              <a:spcAft>
                <a:spcPts val="1050"/>
              </a:spcAft>
            </a:pPr>
            <a:r>
              <a:rPr lang="en-US" b="1" sz="1500" spc="-50">
                <a:solidFill>
                  <a:srgbClr val="1B2437"/>
                </a:solidFill>
                <a:latin typeface="Verdana"/>
              </a:rPr>
              <a:t>39.    What kind of arithmetic is used to add data items in checksum calculation?</a:t>
            </a:r>
          </a:p>
          <a:p>
            <a:pPr algn="just" indent="0">
              <a:lnSpc>
                <a:spcPts val="1488"/>
              </a:lnSpc>
              <a:spcAft>
                <a:spcPts val="1680"/>
              </a:spcAft>
            </a:pPr>
            <a:r>
              <a:rPr lang="en-US" sz="1300">
                <a:solidFill>
                  <a:srgbClr val="1B2437"/>
                </a:solidFill>
                <a:latin typeface="Arial"/>
              </a:rPr>
              <a:t>To add data items in checksum calculations, one’s complement arithmetic is used.</a:t>
            </a:r>
          </a:p>
        </p:txBody>
      </p:sp>
      <p:sp>
        <p:nvSpPr>
          <p:cNvPr id="5" name=""/>
          <p:cNvSpPr/>
          <p:nvPr/>
        </p:nvSpPr>
        <p:spPr>
          <a:xfrm>
            <a:off x="896112" y="6467856"/>
            <a:ext cx="5964936" cy="2423160"/>
          </a:xfrm>
          <a:prstGeom prst="rect">
            <a:avLst/>
          </a:prstGeom>
        </p:spPr>
        <p:txBody>
          <a:bodyPr lIns="0" tIns="0" rIns="0" bIns="0">
            <a:noAutofit/>
          </a:bodyPr>
          <a:p>
            <a:pPr algn="just" indent="0">
              <a:spcBef>
                <a:spcPts val="1680"/>
              </a:spcBef>
              <a:spcAft>
                <a:spcPts val="1680"/>
              </a:spcAft>
            </a:pPr>
            <a:r>
              <a:rPr lang="en-US" b="1" sz="1500" spc="-50">
                <a:solidFill>
                  <a:srgbClr val="1B2437"/>
                </a:solidFill>
                <a:latin typeface="Verdana"/>
              </a:rPr>
              <a:t>40.    Define piggybacking?</a:t>
            </a:r>
          </a:p>
          <a:p>
            <a:pPr algn="just" indent="0">
              <a:lnSpc>
                <a:spcPts val="1488"/>
              </a:lnSpc>
              <a:spcAft>
                <a:spcPts val="1050"/>
              </a:spcAft>
            </a:pPr>
            <a:r>
              <a:rPr lang="en-US" u="sng" sz="1300">
                <a:solidFill>
                  <a:srgbClr val="0000FF"/>
                </a:solidFill>
                <a:latin typeface="Arial"/>
                <a:hlinkClick r:id="rLinkId1"/>
              </a:rPr>
              <a:t>Piggybacking</a:t>
            </a:r>
            <a:r>
              <a:rPr lang="en-US" sz="1300">
                <a:solidFill>
                  <a:srgbClr val="0000FF"/>
                </a:solidFill>
                <a:latin typeface="Arial"/>
                <a:hlinkClick r:id="rLinkId1"/>
              </a:rPr>
              <a:t> </a:t>
            </a:r>
            <a:r>
              <a:rPr lang="en-US" sz="1300">
                <a:solidFill>
                  <a:srgbClr val="1B2437"/>
                </a:solidFill>
                <a:latin typeface="Arial"/>
              </a:rPr>
              <a:t>is used to improve the efficiency of the bidirectional protocols. When a frame is carrying data from A to B, it can also carry control information about arrived (or lost) frames from B; when a frame is carrying data from B to A, it can also carry control information about the arrived (or lost) frames from A.</a:t>
            </a:r>
          </a:p>
          <a:p>
            <a:pPr indent="0">
              <a:lnSpc>
                <a:spcPts val="3408"/>
              </a:lnSpc>
            </a:pPr>
            <a:r>
              <a:rPr lang="en-US" b="1" sz="1500" spc="-50">
                <a:solidFill>
                  <a:srgbClr val="1B2437"/>
                </a:solidFill>
                <a:latin typeface="Verdana"/>
              </a:rPr>
              <a:t>41.    What are the advantages and disadvantages of piggybacking? Advantages of Piggybacking</a:t>
            </a:r>
          </a:p>
          <a:p>
            <a:pPr algn="just" indent="0">
              <a:lnSpc>
                <a:spcPts val="1488"/>
              </a:lnSpc>
            </a:pPr>
            <a:r>
              <a:rPr lang="en-US" sz="1300">
                <a:solidFill>
                  <a:srgbClr val="1B2437"/>
                </a:solidFill>
                <a:latin typeface="Arial"/>
              </a:rPr>
              <a:t>The major advantage of piggybacking is the better use of available channel bandwidth.</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71032" cy="2023872"/>
          </a:xfrm>
          <a:prstGeom prst="rect">
            <a:avLst/>
          </a:prstGeom>
        </p:spPr>
        <p:txBody>
          <a:bodyPr lIns="0" tIns="0" rIns="0" bIns="0">
            <a:noAutofit/>
          </a:bodyPr>
          <a:p>
            <a:pPr algn="just" indent="0">
              <a:spcAft>
                <a:spcPts val="210"/>
              </a:spcAft>
            </a:pPr>
            <a:r>
              <a:rPr lang="en-US" b="1" sz="1500" spc="-50">
                <a:solidFill>
                  <a:srgbClr val="1B2437"/>
                </a:solidFill>
                <a:latin typeface="Verdana"/>
              </a:rPr>
              <a:t>Disadvantages of Piggybacking</a:t>
            </a:r>
          </a:p>
          <a:p>
            <a:pPr algn="just" indent="0">
              <a:lnSpc>
                <a:spcPts val="1488"/>
              </a:lnSpc>
              <a:spcAft>
                <a:spcPts val="1260"/>
              </a:spcAft>
            </a:pPr>
            <a:r>
              <a:rPr lang="en-US" sz="1300">
                <a:solidFill>
                  <a:srgbClr val="1B2437"/>
                </a:solidFill>
                <a:latin typeface="Arial"/>
              </a:rPr>
              <a:t>The major disadvantage of piggybacking is additional complexity and if the data link layer waits too long before transmitting the acknowledgment, then retransmission of the frame would take place.</a:t>
            </a:r>
          </a:p>
          <a:p>
            <a:pPr algn="just" indent="0">
              <a:spcAft>
                <a:spcPts val="1470"/>
              </a:spcAft>
            </a:pPr>
            <a:r>
              <a:rPr lang="en-US" b="1" sz="1500" spc="-50">
                <a:solidFill>
                  <a:srgbClr val="1B2437"/>
                </a:solidFill>
                <a:latin typeface="Verdana"/>
              </a:rPr>
              <a:t>42.</a:t>
            </a:r>
            <a:r>
              <a:rPr lang="en-US" b="1" sz="1500" spc="-50">
                <a:latin typeface="Verdana"/>
              </a:rPr>
              <a:t> </a:t>
            </a:r>
            <a:r>
              <a:rPr lang="en-US" b="1" sz="1500" spc="-50">
                <a:solidFill>
                  <a:srgbClr val="1B2437"/>
                </a:solidFill>
                <a:latin typeface="Verdana"/>
              </a:rPr>
              <a:t>Which technique is used in byte-oriented protocols?</a:t>
            </a:r>
          </a:p>
          <a:p>
            <a:pPr algn="just" indent="0">
              <a:lnSpc>
                <a:spcPts val="1488"/>
              </a:lnSpc>
              <a:spcAft>
                <a:spcPts val="1470"/>
              </a:spcAft>
            </a:pPr>
            <a:r>
              <a:rPr lang="en-US" sz="1300">
                <a:solidFill>
                  <a:srgbClr val="1B2437"/>
                </a:solidFill>
                <a:latin typeface="Arial"/>
              </a:rPr>
              <a:t>Byte stuffing is used in byte-oriented protocols. A special byte is added to the data section of the frame when there is a character with the same pattern as the flag.</a:t>
            </a:r>
          </a:p>
        </p:txBody>
      </p:sp>
      <p:sp>
        <p:nvSpPr>
          <p:cNvPr id="3" name=""/>
          <p:cNvSpPr/>
          <p:nvPr/>
        </p:nvSpPr>
        <p:spPr>
          <a:xfrm>
            <a:off x="896112" y="3276600"/>
            <a:ext cx="5974080" cy="1350264"/>
          </a:xfrm>
          <a:prstGeom prst="rect">
            <a:avLst/>
          </a:prstGeom>
        </p:spPr>
        <p:txBody>
          <a:bodyPr lIns="0" tIns="0" rIns="0" bIns="0">
            <a:noAutofit/>
          </a:bodyPr>
          <a:p>
            <a:pPr algn="just" indent="0">
              <a:spcBef>
                <a:spcPts val="1470"/>
              </a:spcBef>
              <a:spcAft>
                <a:spcPts val="1470"/>
              </a:spcAft>
            </a:pPr>
            <a:r>
              <a:rPr lang="en-US" b="1" sz="1500" spc="-50">
                <a:solidFill>
                  <a:srgbClr val="1B2437"/>
                </a:solidFill>
                <a:latin typeface="Verdana"/>
              </a:rPr>
              <a:t>43.</a:t>
            </a:r>
            <a:r>
              <a:rPr lang="en-US" b="1" sz="1500" spc="-50">
                <a:latin typeface="Verdana"/>
              </a:rPr>
              <a:t> </a:t>
            </a:r>
            <a:r>
              <a:rPr lang="en-US" b="1" sz="1500" spc="-50">
                <a:solidFill>
                  <a:srgbClr val="1B2437"/>
                </a:solidFill>
                <a:latin typeface="Verdana"/>
              </a:rPr>
              <a:t>Define the term OFDM?</a:t>
            </a:r>
          </a:p>
          <a:p>
            <a:pPr algn="just" indent="0">
              <a:lnSpc>
                <a:spcPts val="1488"/>
              </a:lnSpc>
            </a:pPr>
            <a:r>
              <a:rPr lang="en-US" u="sng" sz="1300">
                <a:solidFill>
                  <a:srgbClr val="0000FF"/>
                </a:solidFill>
                <a:latin typeface="Arial"/>
                <a:hlinkClick r:id="rLinkId0"/>
              </a:rPr>
              <a:t>Orthogonal</a:t>
            </a:r>
            <a:r>
              <a:rPr lang="en-US" sz="1300">
                <a:solidFill>
                  <a:srgbClr val="0000FF"/>
                </a:solidFill>
                <a:latin typeface="Arial"/>
                <a:hlinkClick r:id="rLinkId0"/>
              </a:rPr>
              <a:t>_</a:t>
            </a:r>
            <a:r>
              <a:rPr lang="en-US" u="sng" sz="1300">
                <a:solidFill>
                  <a:srgbClr val="0000FF"/>
                </a:solidFill>
                <a:latin typeface="Arial"/>
                <a:hlinkClick r:id="rLinkId0"/>
              </a:rPr>
              <a:t>Frequency</a:t>
            </a:r>
            <a:r>
              <a:rPr lang="en-US" sz="1300">
                <a:solidFill>
                  <a:srgbClr val="0000FF"/>
                </a:solidFill>
                <a:latin typeface="Arial"/>
                <a:hlinkClick r:id="rLinkId0"/>
              </a:rPr>
              <a:t>_</a:t>
            </a:r>
            <a:r>
              <a:rPr lang="en-US" u="sng" sz="1300">
                <a:solidFill>
                  <a:srgbClr val="0000FF"/>
                </a:solidFill>
                <a:latin typeface="Arial"/>
                <a:hlinkClick r:id="rLinkId0"/>
              </a:rPr>
              <a:t>Division</a:t>
            </a:r>
            <a:r>
              <a:rPr lang="en-US" sz="1300">
                <a:solidFill>
                  <a:srgbClr val="0000FF"/>
                </a:solidFill>
                <a:latin typeface="Arial"/>
                <a:hlinkClick r:id="rLinkId0"/>
              </a:rPr>
              <a:t>_</a:t>
            </a:r>
            <a:r>
              <a:rPr lang="en-US" u="sng" sz="1300">
                <a:solidFill>
                  <a:srgbClr val="0000FF"/>
                </a:solidFill>
                <a:latin typeface="Arial"/>
                <a:hlinkClick r:id="rLinkId0"/>
              </a:rPr>
              <a:t>Multiplexing</a:t>
            </a:r>
            <a:r>
              <a:rPr lang="en-US" sz="1300">
                <a:solidFill>
                  <a:srgbClr val="0000FF"/>
                </a:solidFill>
                <a:latin typeface="Arial"/>
                <a:hlinkClick r:id="rLinkId0"/>
              </a:rPr>
              <a:t>_</a:t>
            </a:r>
            <a:r>
              <a:rPr lang="en-US" u="sng" sz="1300">
                <a:solidFill>
                  <a:srgbClr val="0000FF"/>
                </a:solidFill>
                <a:latin typeface="Arial"/>
                <a:hlinkClick r:id="rLinkId0"/>
              </a:rPr>
              <a:t>(OFDM):</a:t>
            </a:r>
          </a:p>
          <a:p>
            <a:pPr algn="just" indent="0">
              <a:lnSpc>
                <a:spcPts val="1488"/>
              </a:lnSpc>
            </a:pPr>
            <a:r>
              <a:rPr lang="en-US" sz="1300">
                <a:solidFill>
                  <a:srgbClr val="1B2437"/>
                </a:solidFill>
                <a:latin typeface="Arial"/>
              </a:rPr>
              <a:t>It is also the multiplexing technique that is used in an analog system. In OFDM, the Guard band is not required and the spectral efficiency of OFDM is high which oppose to the FDM. In OFDM, a Single data source attaches all the subchannels.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6669024" cy="4669536"/>
          </a:xfrm>
          <a:prstGeom prst="rect">
            <a:avLst/>
          </a:prstGeom>
        </p:spPr>
      </p:pic>
      <p:sp>
        <p:nvSpPr>
          <p:cNvPr id="3" name=""/>
          <p:cNvSpPr/>
          <p:nvPr/>
        </p:nvSpPr>
        <p:spPr>
          <a:xfrm>
            <a:off x="3706368" y="5721096"/>
            <a:ext cx="374904" cy="100584"/>
          </a:xfrm>
          <a:prstGeom prst="rect">
            <a:avLst/>
          </a:prstGeom>
        </p:spPr>
        <p:txBody>
          <a:bodyPr lIns="0" tIns="0" rIns="0" bIns="0" wrap="none">
            <a:noAutofit/>
          </a:bodyPr>
          <a:p>
            <a:pPr indent="0"/>
            <a:r>
              <a:rPr lang="en-US" i="1" sz="900">
                <a:solidFill>
                  <a:srgbClr val="1B2437"/>
                </a:solidFill>
                <a:latin typeface="Arial"/>
              </a:rPr>
              <a:t>OFDM</a:t>
            </a:r>
          </a:p>
        </p:txBody>
      </p:sp>
      <p:sp>
        <p:nvSpPr>
          <p:cNvPr id="4" name=""/>
          <p:cNvSpPr/>
          <p:nvPr/>
        </p:nvSpPr>
        <p:spPr>
          <a:xfrm>
            <a:off x="896112" y="6300216"/>
            <a:ext cx="5964936" cy="2298192"/>
          </a:xfrm>
          <a:prstGeom prst="rect">
            <a:avLst/>
          </a:prstGeom>
        </p:spPr>
        <p:txBody>
          <a:bodyPr lIns="0" tIns="0" rIns="0" bIns="0">
            <a:noAutofit/>
          </a:bodyPr>
          <a:p>
            <a:pPr algn="just" indent="0">
              <a:spcAft>
                <a:spcPts val="1470"/>
              </a:spcAft>
            </a:pPr>
            <a:r>
              <a:rPr lang="en-US" b="1" sz="1500" spc="-50">
                <a:solidFill>
                  <a:srgbClr val="1B2437"/>
                </a:solidFill>
                <a:latin typeface="Verdana"/>
              </a:rPr>
              <a:t>44.</a:t>
            </a:r>
            <a:r>
              <a:rPr lang="en-US" b="1" sz="1500" spc="-50">
                <a:latin typeface="Verdana"/>
              </a:rPr>
              <a:t> </a:t>
            </a:r>
            <a:r>
              <a:rPr lang="en-US" b="1" sz="1500" spc="-50">
                <a:solidFill>
                  <a:srgbClr val="1B2437"/>
                </a:solidFill>
                <a:latin typeface="Verdana"/>
              </a:rPr>
              <a:t>What is a transparent bridge?</a:t>
            </a:r>
          </a:p>
          <a:p>
            <a:pPr algn="just" indent="0">
              <a:lnSpc>
                <a:spcPts val="1488"/>
              </a:lnSpc>
            </a:pPr>
            <a:r>
              <a:rPr lang="en-US" sz="1300">
                <a:solidFill>
                  <a:srgbClr val="1B2437"/>
                </a:solidFill>
                <a:latin typeface="Arial"/>
              </a:rPr>
              <a:t>Transparent    Bridge:</a:t>
            </a:r>
          </a:p>
          <a:p>
            <a:pPr algn="just" indent="0">
              <a:lnSpc>
                <a:spcPts val="1488"/>
              </a:lnSpc>
            </a:pPr>
            <a:r>
              <a:rPr lang="en-US" sz="1300">
                <a:solidFill>
                  <a:srgbClr val="1B2437"/>
                </a:solidFill>
                <a:latin typeface="Arial"/>
              </a:rPr>
              <a:t>A transparent bridge automatically maintains a routing table and updates tables in response to maintaining changing topology. The transparent bridge mechanism consists of three mechanisms:</a:t>
            </a:r>
          </a:p>
          <a:p>
            <a:pPr algn="just" marL="482600" indent="0">
              <a:lnSpc>
                <a:spcPts val="1488"/>
              </a:lnSpc>
            </a:pPr>
            <a:r>
              <a:rPr lang="en-US" sz="1300">
                <a:solidFill>
                  <a:srgbClr val="1B2437"/>
                </a:solidFill>
                <a:latin typeface="Arial"/>
              </a:rPr>
              <a:t>•    Frame forwarding</a:t>
            </a:r>
          </a:p>
          <a:p>
            <a:pPr algn="just" marL="482600" indent="0">
              <a:lnSpc>
                <a:spcPts val="1488"/>
              </a:lnSpc>
            </a:pPr>
            <a:r>
              <a:rPr lang="en-US" sz="1300">
                <a:solidFill>
                  <a:srgbClr val="1B2437"/>
                </a:solidFill>
                <a:latin typeface="Arial"/>
              </a:rPr>
              <a:t>•    Address Learning</a:t>
            </a:r>
          </a:p>
          <a:p>
            <a:pPr algn="just" marL="482600" indent="0">
              <a:lnSpc>
                <a:spcPts val="1488"/>
              </a:lnSpc>
            </a:pPr>
            <a:r>
              <a:rPr lang="en-US" sz="1300">
                <a:solidFill>
                  <a:srgbClr val="1B2437"/>
                </a:solidFill>
                <a:latin typeface="Arial"/>
              </a:rPr>
              <a:t>•    Loop Resolution</a:t>
            </a:r>
          </a:p>
          <a:p>
            <a:pPr algn="just" indent="0">
              <a:lnSpc>
                <a:spcPts val="1488"/>
              </a:lnSpc>
            </a:pPr>
            <a:r>
              <a:rPr lang="en-US" sz="1300">
                <a:solidFill>
                  <a:srgbClr val="1B2437"/>
                </a:solidFill>
                <a:latin typeface="Arial"/>
              </a:rPr>
              <a:t>The Transparent bridge is easy to use. Install the bridge and no software changes are needed in the hosts. In all the cases, transparent bridges flooded the broadcast and multicast frames.</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29640"/>
            <a:ext cx="5977128" cy="4904232"/>
          </a:xfrm>
          <a:prstGeom prst="rect">
            <a:avLst/>
          </a:prstGeom>
        </p:spPr>
        <p:txBody>
          <a:bodyPr lIns="0" tIns="0" rIns="0" bIns="0">
            <a:noAutofit/>
          </a:bodyPr>
          <a:p>
            <a:pPr algn="just" indent="0">
              <a:lnSpc>
                <a:spcPts val="1608"/>
              </a:lnSpc>
              <a:spcAft>
                <a:spcPts val="1050"/>
              </a:spcAft>
            </a:pPr>
            <a:r>
              <a:rPr lang="en-US" b="1" sz="1500" spc="-50">
                <a:solidFill>
                  <a:srgbClr val="1B2437"/>
                </a:solidFill>
                <a:latin typeface="Verdana"/>
              </a:rPr>
              <a:t>45.    What is the minimum size of the icmpV4 packet what is the maximum size of the icmpv4 packet?</a:t>
            </a:r>
          </a:p>
          <a:p>
            <a:pPr algn="just" marL="708152" indent="-228600">
              <a:spcAft>
                <a:spcPts val="210"/>
              </a:spcAft>
            </a:pPr>
            <a:r>
              <a:rPr lang="en-US" sz="1300">
                <a:solidFill>
                  <a:srgbClr val="1B2437"/>
                </a:solidFill>
                <a:latin typeface="Arial"/>
              </a:rPr>
              <a:t>•    Minimum size ICMPv4 packet = 28 bytes</a:t>
            </a:r>
          </a:p>
          <a:p>
            <a:pPr algn="just" marL="708152" indent="-228600">
              <a:spcAft>
                <a:spcPts val="1470"/>
              </a:spcAft>
            </a:pPr>
            <a:r>
              <a:rPr lang="en-US" sz="1300">
                <a:solidFill>
                  <a:srgbClr val="1B2437"/>
                </a:solidFill>
                <a:latin typeface="Arial"/>
              </a:rPr>
              <a:t>•    Maximum size ICMPv4 packet = 2068 bytes</a:t>
            </a:r>
          </a:p>
          <a:p>
            <a:pPr algn="just" indent="0">
              <a:spcAft>
                <a:spcPts val="1470"/>
              </a:spcAft>
            </a:pPr>
            <a:r>
              <a:rPr lang="en-US" b="1" sz="1500" spc="-50">
                <a:solidFill>
                  <a:srgbClr val="1B2437"/>
                </a:solidFill>
                <a:latin typeface="Verdana"/>
              </a:rPr>
              <a:t>46.    Why do we OSPF a protocol that is faster than our RIP?</a:t>
            </a:r>
          </a:p>
          <a:p>
            <a:pPr algn="just" indent="0">
              <a:lnSpc>
                <a:spcPts val="1488"/>
              </a:lnSpc>
              <a:spcAft>
                <a:spcPts val="210"/>
              </a:spcAft>
            </a:pPr>
            <a:r>
              <a:rPr lang="en-US" sz="1300">
                <a:solidFill>
                  <a:srgbClr val="1B2437"/>
                </a:solidFill>
                <a:latin typeface="Arial"/>
              </a:rPr>
              <a:t>OSPF stands for Open Shortest Path First which uses a link-state routing algorithm. This protocol is faster than RIP because:</a:t>
            </a:r>
          </a:p>
          <a:p>
            <a:pPr algn="just" marL="708152" indent="-228600">
              <a:lnSpc>
                <a:spcPts val="1488"/>
              </a:lnSpc>
            </a:pPr>
            <a:r>
              <a:rPr lang="en-US" sz="1300">
                <a:solidFill>
                  <a:srgbClr val="1B2437"/>
                </a:solidFill>
                <a:latin typeface="Arial"/>
              </a:rPr>
              <a:t>•    Using the link-state information which is available in routers, it constructs the topology of Bluetooth which Bluetooth the topology determines the routing table for routing decisions.</a:t>
            </a:r>
          </a:p>
          <a:p>
            <a:pPr algn="just" marL="708152" indent="-228600">
              <a:lnSpc>
                <a:spcPts val="1488"/>
              </a:lnSpc>
            </a:pPr>
            <a:r>
              <a:rPr lang="en-US" sz="1300">
                <a:solidFill>
                  <a:srgbClr val="1B2437"/>
                </a:solidFill>
                <a:latin typeface="Arial"/>
              </a:rPr>
              <a:t>•    It supports both variable-length subnet masking and classless interdomain routing addressing models.</a:t>
            </a:r>
          </a:p>
          <a:p>
            <a:pPr algn="just" marL="708152" indent="-228600">
              <a:lnSpc>
                <a:spcPts val="1488"/>
              </a:lnSpc>
            </a:pPr>
            <a:r>
              <a:rPr lang="en-US" sz="1300">
                <a:solidFill>
                  <a:srgbClr val="1B2437"/>
                </a:solidFill>
                <a:latin typeface="Arial"/>
              </a:rPr>
              <a:t>•    Since it uses Dijkstra’s algorithm, it computes the shortest path tree for each route.</a:t>
            </a:r>
          </a:p>
          <a:p>
            <a:pPr algn="just" marL="708152" indent="-228600">
              <a:lnSpc>
                <a:spcPts val="1488"/>
              </a:lnSpc>
              <a:spcAft>
                <a:spcPts val="1050"/>
              </a:spcAft>
            </a:pPr>
            <a:r>
              <a:rPr lang="en-US" sz="1300">
                <a:solidFill>
                  <a:srgbClr val="1B2437"/>
                </a:solidFill>
                <a:latin typeface="Arial"/>
              </a:rPr>
              <a:t>•    OSPF (Open Shortest Path First) is handling the error detection by itself and it uses multicast addressing for routing in a broadcast domain</a:t>
            </a:r>
          </a:p>
          <a:p>
            <a:pPr algn="just" indent="0">
              <a:spcAft>
                <a:spcPts val="1470"/>
              </a:spcAft>
            </a:pPr>
            <a:r>
              <a:rPr lang="en-US" b="1" sz="1500" spc="-50">
                <a:solidFill>
                  <a:srgbClr val="1B2437"/>
                </a:solidFill>
                <a:latin typeface="Verdana"/>
              </a:rPr>
              <a:t>47.    What are the two main categories of DNS messages?</a:t>
            </a:r>
          </a:p>
          <a:p>
            <a:pPr algn="just" indent="0">
              <a:spcAft>
                <a:spcPts val="1890"/>
              </a:spcAft>
            </a:pPr>
            <a:r>
              <a:rPr lang="en-US" sz="1300">
                <a:solidFill>
                  <a:srgbClr val="1B2437"/>
                </a:solidFill>
                <a:latin typeface="Arial"/>
              </a:rPr>
              <a:t>The two categories of DNS messages are queries and replies.</a:t>
            </a:r>
          </a:p>
        </p:txBody>
      </p:sp>
      <p:sp>
        <p:nvSpPr>
          <p:cNvPr id="3" name=""/>
          <p:cNvSpPr/>
          <p:nvPr/>
        </p:nvSpPr>
        <p:spPr>
          <a:xfrm>
            <a:off x="896112" y="6156960"/>
            <a:ext cx="5967984" cy="2996184"/>
          </a:xfrm>
          <a:prstGeom prst="rect">
            <a:avLst/>
          </a:prstGeom>
        </p:spPr>
        <p:txBody>
          <a:bodyPr lIns="0" tIns="0" rIns="0" bIns="0">
            <a:noAutofit/>
          </a:bodyPr>
          <a:p>
            <a:pPr algn="just" indent="0">
              <a:spcBef>
                <a:spcPts val="1890"/>
              </a:spcBef>
              <a:spcAft>
                <a:spcPts val="1470"/>
              </a:spcAft>
            </a:pPr>
            <a:r>
              <a:rPr lang="en-US" b="1" sz="1500" spc="-50">
                <a:solidFill>
                  <a:srgbClr val="1B2437"/>
                </a:solidFill>
                <a:latin typeface="Verdana"/>
              </a:rPr>
              <a:t>48.    Why do we need the pop3 protocol for e-mail?</a:t>
            </a:r>
          </a:p>
          <a:p>
            <a:pPr algn="just" indent="0">
              <a:lnSpc>
                <a:spcPts val="1488"/>
              </a:lnSpc>
              <a:spcAft>
                <a:spcPts val="1050"/>
              </a:spcAft>
            </a:pPr>
            <a:r>
              <a:rPr lang="en-US" sz="1300">
                <a:solidFill>
                  <a:srgbClr val="1B2437"/>
                </a:solidFill>
                <a:latin typeface="Arial"/>
              </a:rPr>
              <a:t>Need of POP3: The</a:t>
            </a:r>
            <a:r>
              <a:rPr lang="en-US" sz="1300">
                <a:solidFill>
                  <a:srgbClr val="1B2437"/>
                </a:solidFill>
                <a:latin typeface="Arial"/>
                <a:hlinkClick r:id="rLinkId0"/>
              </a:rPr>
              <a:t> </a:t>
            </a:r>
            <a:r>
              <a:rPr lang="en-US" u="sng" sz="1300">
                <a:solidFill>
                  <a:srgbClr val="0000FF"/>
                </a:solidFill>
                <a:latin typeface="Arial"/>
                <a:hlinkClick r:id="rLinkId0"/>
              </a:rPr>
              <a:t>Post Office Protocol (POP3)</a:t>
            </a:r>
            <a:r>
              <a:rPr lang="en-US" sz="1300">
                <a:solidFill>
                  <a:srgbClr val="0000FF"/>
                </a:solidFill>
                <a:latin typeface="Arial"/>
                <a:hlinkClick r:id="rLinkId0"/>
              </a:rPr>
              <a:t> </a:t>
            </a:r>
            <a:r>
              <a:rPr lang="en-US" sz="1300">
                <a:solidFill>
                  <a:srgbClr val="1B2437"/>
                </a:solidFill>
                <a:latin typeface="Arial"/>
              </a:rPr>
              <a:t>is the most widely used protocol and is supported by most email clients. It provides a convenient and standard way for users to access mailboxes and download messages. An important advantage of this is that the mail messages get delivered to the client’s PC and they can be read with or without accessing the web.</a:t>
            </a:r>
          </a:p>
          <a:p>
            <a:pPr algn="just" indent="0">
              <a:spcAft>
                <a:spcPts val="1470"/>
              </a:spcAft>
            </a:pPr>
            <a:r>
              <a:rPr lang="en-US" b="1" sz="1500" spc="-50">
                <a:solidFill>
                  <a:srgbClr val="1B2437"/>
                </a:solidFill>
                <a:latin typeface="Verdana"/>
              </a:rPr>
              <a:t>49.    Define the term Jitter?</a:t>
            </a:r>
          </a:p>
          <a:p>
            <a:pPr algn="just" indent="0">
              <a:lnSpc>
                <a:spcPts val="1488"/>
              </a:lnSpc>
            </a:pPr>
            <a:r>
              <a:rPr lang="en-US" sz="1300">
                <a:solidFill>
                  <a:srgbClr val="1B2437"/>
                </a:solidFill>
                <a:latin typeface="Arial"/>
              </a:rPr>
              <a:t>Jitter is a “packet delay variance”. It can simply mean that jitter is considered a problem when different packets of data face different delays in a network and the data at the receiver application is time-sensitive, i.e. audio or video data. Jitter is measured in milliseconds(ms). It is defined as an interference in the normal order of sending data packets.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74080" cy="2157984"/>
          </a:xfrm>
          <a:prstGeom prst="rect">
            <a:avLst/>
          </a:prstGeom>
        </p:spPr>
        <p:txBody>
          <a:bodyPr lIns="0" tIns="0" rIns="0" bIns="0">
            <a:noAutofit/>
          </a:bodyPr>
          <a:p>
            <a:pPr algn="just" indent="0">
              <a:lnSpc>
                <a:spcPts val="1632"/>
              </a:lnSpc>
              <a:spcAft>
                <a:spcPts val="1050"/>
              </a:spcAft>
            </a:pPr>
            <a:r>
              <a:rPr lang="en-US" b="1" sz="1500" spc="-50">
                <a:solidFill>
                  <a:srgbClr val="1B2437"/>
                </a:solidFill>
                <a:latin typeface="Verdana"/>
              </a:rPr>
              <a:t>50.</a:t>
            </a:r>
            <a:r>
              <a:rPr lang="en-US" b="1" sz="1500" spc="-50">
                <a:latin typeface="Verdana"/>
              </a:rPr>
              <a:t> </a:t>
            </a:r>
            <a:r>
              <a:rPr lang="en-US" b="1" sz="1500" spc="-50">
                <a:solidFill>
                  <a:srgbClr val="1B2437"/>
                </a:solidFill>
                <a:latin typeface="Verdana"/>
              </a:rPr>
              <a:t>Why Bandwidth is important to network performance parameters?</a:t>
            </a:r>
          </a:p>
          <a:p>
            <a:pPr algn="just" indent="0">
              <a:lnSpc>
                <a:spcPts val="1488"/>
              </a:lnSpc>
            </a:pPr>
            <a:r>
              <a:rPr lang="en-US" sz="1300">
                <a:solidFill>
                  <a:srgbClr val="1B2437"/>
                </a:solidFill>
                <a:latin typeface="Arial"/>
              </a:rPr>
              <a:t>Bandwidth is characterized as the measure of data or information that can be transmitted in a fixed measure of time. The term can be used in two different contexts with two distinctive estimating values. In the case of digital devices, the bandwidth is measured in bits per second(bps) or bytes per second. In the case of analog devices, the bandwidth is measured in cycles per second, or Hertz (Hz). Bandwidth is only one component of what an individual sees as the speed of a network. True internet speed is actually the amount of data you receive every second and that has a lot to do with latency too.</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2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398520" y="9756648"/>
            <a:ext cx="972312" cy="112776"/>
          </a:xfrm>
          <a:prstGeom prst="rect">
            <a:avLst/>
          </a:prstGeom>
        </p:spPr>
        <p:txBody>
          <a:bodyPr lIns="0" tIns="0" rIns="0" bIns="0" wrap="none">
            <a:noAutofit/>
          </a:bodyPr>
          <a:p>
            <a:pPr algn="ct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71032" cy="8083296"/>
          </a:xfrm>
          <a:prstGeom prst="rect">
            <a:avLst/>
          </a:prstGeom>
        </p:spPr>
        <p:txBody>
          <a:bodyPr lIns="0" tIns="0" rIns="0" bIns="0">
            <a:noAutofit/>
          </a:bodyPr>
          <a:p>
            <a:pPr algn="just" marL="939800" marR="127000" indent="0">
              <a:lnSpc>
                <a:spcPts val="1536"/>
              </a:lnSpc>
            </a:pPr>
            <a:r>
              <a:rPr lang="en-US" sz="1300">
                <a:solidFill>
                  <a:srgbClr val="3A3A3A"/>
                </a:solidFill>
                <a:latin typeface="Times New Roman"/>
              </a:rPr>
              <a:t>a building is termed as LAN. Generally, it works for a single site where people can share resources like printers, data storage, etc.</a:t>
            </a:r>
          </a:p>
          <a:p>
            <a:pPr algn="just" marL="939800" indent="-228600">
              <a:lnSpc>
                <a:spcPts val="1536"/>
              </a:lnSpc>
            </a:pPr>
            <a:r>
              <a:rPr lang="en-US" sz="1300">
                <a:solidFill>
                  <a:srgbClr val="3A3A3A"/>
                </a:solidFill>
                <a:latin typeface="Times New Roman"/>
              </a:rPr>
              <a:t>2.    </a:t>
            </a:r>
            <a:r>
              <a:rPr lang="en-US" b="1" sz="1200">
                <a:solidFill>
                  <a:srgbClr val="3A3A3A"/>
                </a:solidFill>
                <a:latin typeface="Arial"/>
              </a:rPr>
              <a:t>Metropolitan Area Network (MAN): </a:t>
            </a:r>
            <a:r>
              <a:rPr lang="en-US" sz="1300">
                <a:solidFill>
                  <a:srgbClr val="3A3A3A"/>
                </a:solidFill>
                <a:latin typeface="Times New Roman"/>
              </a:rPr>
              <a:t>It is larger than LAN and used to connect various LANs across small regions, a city, campus of colleges or universities, etc which in turn forms a bigger network.</a:t>
            </a:r>
          </a:p>
          <a:p>
            <a:pPr marL="939800" indent="-228600">
              <a:lnSpc>
                <a:spcPts val="1536"/>
              </a:lnSpc>
            </a:pPr>
            <a:r>
              <a:rPr lang="en-US" sz="1300">
                <a:solidFill>
                  <a:srgbClr val="3A3A3A"/>
                </a:solidFill>
                <a:latin typeface="Times New Roman"/>
              </a:rPr>
              <a:t>3.    </a:t>
            </a:r>
            <a:r>
              <a:rPr lang="en-US" b="1" sz="1200">
                <a:solidFill>
                  <a:srgbClr val="3A3A3A"/>
                </a:solidFill>
                <a:latin typeface="Arial"/>
              </a:rPr>
              <a:t>Wide Area Network (WAN): </a:t>
            </a:r>
            <a:r>
              <a:rPr lang="en-US" sz="1300">
                <a:solidFill>
                  <a:srgbClr val="3A3A3A"/>
                </a:solidFill>
                <a:latin typeface="Times New Roman"/>
              </a:rPr>
              <a:t>Multiple LANs and MAN’s connected together form a WAN. It covers a wider area like a whole country or world.</a:t>
            </a:r>
          </a:p>
          <a:p>
            <a:pPr indent="0">
              <a:lnSpc>
                <a:spcPts val="1536"/>
              </a:lnSpc>
            </a:pPr>
            <a:r>
              <a:rPr lang="en-US" b="1" sz="1200">
                <a:solidFill>
                  <a:srgbClr val="FF6600"/>
                </a:solidFill>
                <a:latin typeface="Arial"/>
              </a:rPr>
              <a:t>Q #29) Define various types of Internet connections?</a:t>
            </a:r>
          </a:p>
          <a:p>
            <a:pPr indent="0">
              <a:lnSpc>
                <a:spcPts val="1536"/>
              </a:lnSpc>
            </a:pPr>
            <a:r>
              <a:rPr lang="en-US" b="1" sz="1200">
                <a:solidFill>
                  <a:srgbClr val="3A3A3A"/>
                </a:solidFill>
                <a:latin typeface="Arial"/>
              </a:rPr>
              <a:t>Answer: There are three types of Internet connections. They are listed below:</a:t>
            </a:r>
          </a:p>
          <a:p>
            <a:pPr marL="939800" indent="-228600">
              <a:lnSpc>
                <a:spcPts val="1536"/>
              </a:lnSpc>
            </a:pPr>
            <a:r>
              <a:rPr lang="en-US" sz="1300">
                <a:solidFill>
                  <a:srgbClr val="3A3A3A"/>
                </a:solidFill>
                <a:latin typeface="Times New Roman"/>
              </a:rPr>
              <a:t>1.    </a:t>
            </a:r>
            <a:r>
              <a:rPr lang="en-US" b="1" sz="1200">
                <a:solidFill>
                  <a:srgbClr val="3A3A3A"/>
                </a:solidFill>
                <a:latin typeface="Arial"/>
              </a:rPr>
              <a:t>Broadband Connection: </a:t>
            </a:r>
            <a:r>
              <a:rPr lang="en-US" sz="1300">
                <a:solidFill>
                  <a:srgbClr val="3A3A3A"/>
                </a:solidFill>
                <a:latin typeface="Times New Roman"/>
              </a:rPr>
              <a:t>This type of connection gives continuous high-speed Internet. In this type, if we log off from the Internet for any reason then there is no need to log in again. </a:t>
            </a:r>
            <a:r>
              <a:rPr lang="en-US" b="1" sz="1200">
                <a:solidFill>
                  <a:srgbClr val="3A3A3A"/>
                </a:solidFill>
                <a:latin typeface="Arial"/>
              </a:rPr>
              <a:t>For Example, </a:t>
            </a:r>
            <a:r>
              <a:rPr lang="en-US" sz="1300">
                <a:solidFill>
                  <a:srgbClr val="3A3A3A"/>
                </a:solidFill>
                <a:latin typeface="Times New Roman"/>
              </a:rPr>
              <a:t>Modems of cables, Fibres, wireless connection, satellite connection, etc.</a:t>
            </a:r>
          </a:p>
          <a:p>
            <a:pPr marL="939800" indent="-228600">
              <a:lnSpc>
                <a:spcPts val="1536"/>
              </a:lnSpc>
            </a:pPr>
            <a:r>
              <a:rPr lang="en-US" sz="1300">
                <a:solidFill>
                  <a:srgbClr val="3A3A3A"/>
                </a:solidFill>
                <a:latin typeface="Times New Roman"/>
              </a:rPr>
              <a:t>2.    </a:t>
            </a:r>
            <a:r>
              <a:rPr lang="en-US" b="1" sz="1200">
                <a:solidFill>
                  <a:srgbClr val="3A3A3A"/>
                </a:solidFill>
                <a:latin typeface="Arial"/>
              </a:rPr>
              <a:t>Wi-Fi: </a:t>
            </a:r>
            <a:r>
              <a:rPr lang="en-US" sz="1300">
                <a:solidFill>
                  <a:srgbClr val="3A3A3A"/>
                </a:solidFill>
                <a:latin typeface="Times New Roman"/>
              </a:rPr>
              <a:t>It is a wireless Internet connection between the devices. It uses radio waves to connect to the devices or gadgets.</a:t>
            </a:r>
          </a:p>
          <a:p>
            <a:pPr algn="just" marL="939800" marR="203200" indent="-228600">
              <a:lnSpc>
                <a:spcPts val="1536"/>
              </a:lnSpc>
            </a:pPr>
            <a:r>
              <a:rPr lang="en-US" sz="1300">
                <a:solidFill>
                  <a:srgbClr val="3A3A3A"/>
                </a:solidFill>
                <a:latin typeface="Times New Roman"/>
              </a:rPr>
              <a:t>3.    </a:t>
            </a:r>
            <a:r>
              <a:rPr lang="en-US" b="1" sz="1200">
                <a:solidFill>
                  <a:srgbClr val="3A3A3A"/>
                </a:solidFill>
                <a:latin typeface="Arial"/>
              </a:rPr>
              <a:t>WiMAX: </a:t>
            </a:r>
            <a:r>
              <a:rPr lang="en-US" sz="1300">
                <a:solidFill>
                  <a:srgbClr val="3A3A3A"/>
                </a:solidFill>
                <a:latin typeface="Times New Roman"/>
              </a:rPr>
              <a:t>It is the most advanced type of Internet connection which is more featured than Wi-Fi. It is nothing but a high-speed and advanced type of broadband connection.</a:t>
            </a:r>
          </a:p>
          <a:p>
            <a:pPr indent="0">
              <a:lnSpc>
                <a:spcPts val="1536"/>
              </a:lnSpc>
            </a:pPr>
            <a:r>
              <a:rPr lang="en-US" b="1" sz="1200">
                <a:solidFill>
                  <a:srgbClr val="FF6600"/>
                </a:solidFill>
                <a:latin typeface="Arial"/>
              </a:rPr>
              <a:t>Q #30) A few important terminologies we come across networking concepts?</a:t>
            </a:r>
          </a:p>
          <a:p>
            <a:pPr indent="0">
              <a:lnSpc>
                <a:spcPts val="1536"/>
              </a:lnSpc>
            </a:pPr>
            <a:r>
              <a:rPr lang="en-US" b="1" sz="1200">
                <a:solidFill>
                  <a:srgbClr val="3A3A3A"/>
                </a:solidFill>
                <a:latin typeface="Arial"/>
              </a:rPr>
              <a:t>Answer: Below are a few important terms we need to know in networking:</a:t>
            </a:r>
          </a:p>
          <a:p>
            <a:pPr marL="939800" indent="-228600">
              <a:lnSpc>
                <a:spcPts val="1536"/>
              </a:lnSpc>
            </a:pPr>
            <a:r>
              <a:rPr lang="en-US" b="1" sz="1200">
                <a:solidFill>
                  <a:srgbClr val="3A3A3A"/>
                </a:solidFill>
                <a:latin typeface="Arial"/>
              </a:rPr>
              <a:t>•    Network: </a:t>
            </a:r>
            <a:r>
              <a:rPr lang="en-US" sz="1300">
                <a:solidFill>
                  <a:srgbClr val="3A3A3A"/>
                </a:solidFill>
                <a:latin typeface="Times New Roman"/>
              </a:rPr>
              <a:t>A set of computers or devices connected together with a communication path to share data.</a:t>
            </a:r>
          </a:p>
          <a:p>
            <a:pPr marL="939800" indent="-228600">
              <a:lnSpc>
                <a:spcPts val="1536"/>
              </a:lnSpc>
            </a:pPr>
            <a:r>
              <a:rPr lang="en-US" b="1" sz="1200">
                <a:solidFill>
                  <a:srgbClr val="3A3A3A"/>
                </a:solidFill>
                <a:latin typeface="Arial"/>
              </a:rPr>
              <a:t>•    Networking: </a:t>
            </a:r>
            <a:r>
              <a:rPr lang="en-US" sz="1300">
                <a:solidFill>
                  <a:srgbClr val="3A3A3A"/>
                </a:solidFill>
                <a:latin typeface="Times New Roman"/>
              </a:rPr>
              <a:t>The design and construction of a network are termed as networking.</a:t>
            </a:r>
          </a:p>
          <a:p>
            <a:pPr marL="939800" indent="-228600">
              <a:lnSpc>
                <a:spcPts val="1536"/>
              </a:lnSpc>
            </a:pPr>
            <a:r>
              <a:rPr lang="en-US" b="1" sz="1200">
                <a:solidFill>
                  <a:srgbClr val="3A3A3A"/>
                </a:solidFill>
                <a:latin typeface="Arial"/>
              </a:rPr>
              <a:t>•    Link: </a:t>
            </a:r>
            <a:r>
              <a:rPr lang="en-US" sz="1300">
                <a:solidFill>
                  <a:srgbClr val="3A3A3A"/>
                </a:solidFill>
                <a:latin typeface="Times New Roman"/>
              </a:rPr>
              <a:t>The physical medium or the communication path through which the devices are connected in a network is called a Link.</a:t>
            </a:r>
          </a:p>
          <a:p>
            <a:pPr algn="just" marL="939800" indent="-228600">
              <a:lnSpc>
                <a:spcPts val="1536"/>
              </a:lnSpc>
            </a:pPr>
            <a:r>
              <a:rPr lang="en-US" b="1" sz="1200">
                <a:solidFill>
                  <a:srgbClr val="3A3A3A"/>
                </a:solidFill>
                <a:latin typeface="Arial"/>
              </a:rPr>
              <a:t>•    Node: </a:t>
            </a:r>
            <a:r>
              <a:rPr lang="en-US" sz="1300">
                <a:solidFill>
                  <a:srgbClr val="3A3A3A"/>
                </a:solidFill>
                <a:latin typeface="Times New Roman"/>
              </a:rPr>
              <a:t>The devices or the computers connected to the links are named as nodes.</a:t>
            </a:r>
          </a:p>
          <a:p>
            <a:pPr marL="939800" indent="-228600">
              <a:lnSpc>
                <a:spcPts val="1536"/>
              </a:lnSpc>
            </a:pPr>
            <a:r>
              <a:rPr lang="en-US" b="1" sz="1200">
                <a:solidFill>
                  <a:srgbClr val="3A3A3A"/>
                </a:solidFill>
                <a:latin typeface="Arial"/>
              </a:rPr>
              <a:t>•    Router/Gateway: </a:t>
            </a:r>
            <a:r>
              <a:rPr lang="en-US" sz="1300">
                <a:solidFill>
                  <a:srgbClr val="3A3A3A"/>
                </a:solidFill>
                <a:latin typeface="Times New Roman"/>
              </a:rPr>
              <a:t>A device/computer/node that is connected to different networks is termed as a Gateway or Router. The basic difference between these two is that Gateway is used to control the traffic of two contradictory networks whereas the router controls the traffic of similar networks.</a:t>
            </a:r>
          </a:p>
          <a:p>
            <a:pPr marL="939800" indent="-228600">
              <a:lnSpc>
                <a:spcPts val="1536"/>
              </a:lnSpc>
            </a:pPr>
            <a:r>
              <a:rPr lang="en-US" b="1" sz="1200">
                <a:solidFill>
                  <a:srgbClr val="3A3A3A"/>
                </a:solidFill>
                <a:latin typeface="Arial"/>
              </a:rPr>
              <a:t>•    The router </a:t>
            </a:r>
            <a:r>
              <a:rPr lang="en-US" sz="1300">
                <a:solidFill>
                  <a:srgbClr val="3A3A3A"/>
                </a:solidFill>
                <a:latin typeface="Times New Roman"/>
              </a:rPr>
              <a:t>is a switch that processes the signal/traffic using routing protocols.</a:t>
            </a:r>
          </a:p>
          <a:p>
            <a:pPr marL="939800" indent="-228600">
              <a:lnSpc>
                <a:spcPts val="1536"/>
              </a:lnSpc>
            </a:pPr>
            <a:r>
              <a:rPr lang="en-US" b="1" sz="1200">
                <a:solidFill>
                  <a:srgbClr val="3A3A3A"/>
                </a:solidFill>
                <a:latin typeface="Arial"/>
              </a:rPr>
              <a:t>•    Protocol: </a:t>
            </a:r>
            <a:r>
              <a:rPr lang="en-US" sz="1300">
                <a:solidFill>
                  <a:srgbClr val="3A3A3A"/>
                </a:solidFill>
                <a:latin typeface="Times New Roman"/>
              </a:rPr>
              <a:t>A set of instructions or rules or guidelines that are used in establishing communications between computers of a network is called Protocol.</a:t>
            </a:r>
          </a:p>
          <a:p>
            <a:pPr marL="939800" indent="-228600">
              <a:lnSpc>
                <a:spcPts val="1536"/>
              </a:lnSpc>
            </a:pPr>
            <a:r>
              <a:rPr lang="en-US" b="1" sz="1200">
                <a:solidFill>
                  <a:srgbClr val="3A3A3A"/>
                </a:solidFill>
                <a:latin typeface="Arial"/>
              </a:rPr>
              <a:t>•    Unicasting: </a:t>
            </a:r>
            <a:r>
              <a:rPr lang="en-US" sz="1300">
                <a:solidFill>
                  <a:srgbClr val="3A3A3A"/>
                </a:solidFill>
                <a:latin typeface="Times New Roman"/>
              </a:rPr>
              <a:t>When a piece of information or a packet is sent from a particular source to a specified destination then it is called Unicasting.</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46648" cy="7885176"/>
          </a:xfrm>
          <a:prstGeom prst="rect">
            <a:avLst/>
          </a:prstGeom>
        </p:spPr>
        <p:txBody>
          <a:bodyPr lIns="0" tIns="0" rIns="0" bIns="0">
            <a:noAutofit/>
          </a:bodyPr>
          <a:p>
            <a:pPr marL="939800" indent="-228600">
              <a:lnSpc>
                <a:spcPts val="1536"/>
              </a:lnSpc>
            </a:pPr>
            <a:r>
              <a:rPr lang="en-US" b="1" sz="1200">
                <a:solidFill>
                  <a:srgbClr val="3A3A3A"/>
                </a:solidFill>
                <a:latin typeface="Arial"/>
              </a:rPr>
              <a:t>•    Anycasting: </a:t>
            </a:r>
            <a:r>
              <a:rPr lang="en-US" sz="1300">
                <a:solidFill>
                  <a:srgbClr val="3A3A3A"/>
                </a:solidFill>
                <a:latin typeface="Times New Roman"/>
              </a:rPr>
              <a:t>Sending the datagrams from a source to the nearest device among the group of servers that provide the same service as the source is termed as Anycasting.</a:t>
            </a:r>
          </a:p>
          <a:p>
            <a:pPr marL="939800" indent="-228600">
              <a:lnSpc>
                <a:spcPts val="1536"/>
              </a:lnSpc>
            </a:pPr>
            <a:r>
              <a:rPr lang="en-US" b="1" sz="1200">
                <a:solidFill>
                  <a:srgbClr val="3A3A3A"/>
                </a:solidFill>
                <a:latin typeface="Arial"/>
              </a:rPr>
              <a:t>•    Multicasting: </a:t>
            </a:r>
            <a:r>
              <a:rPr lang="en-US" sz="1300">
                <a:solidFill>
                  <a:srgbClr val="3A3A3A"/>
                </a:solidFill>
                <a:latin typeface="Times New Roman"/>
              </a:rPr>
              <a:t>Sending one copy of data from a single sender to multiple clients or receivers (selected clients) of the networks which are in need of such data.</a:t>
            </a:r>
          </a:p>
          <a:p>
            <a:pPr marL="939800" indent="-228600">
              <a:lnSpc>
                <a:spcPts val="1536"/>
              </a:lnSpc>
            </a:pPr>
            <a:r>
              <a:rPr lang="en-US" b="1" sz="1200">
                <a:solidFill>
                  <a:srgbClr val="3A3A3A"/>
                </a:solidFill>
                <a:latin typeface="Arial"/>
              </a:rPr>
              <a:t>•    Broadcasting: </a:t>
            </a:r>
            <a:r>
              <a:rPr lang="en-US" sz="1300">
                <a:solidFill>
                  <a:srgbClr val="3A3A3A"/>
                </a:solidFill>
                <a:latin typeface="Times New Roman"/>
              </a:rPr>
              <a:t>Sending a packet to each device of the network is termed as broadcasting.</a:t>
            </a:r>
          </a:p>
          <a:p>
            <a:pPr indent="0">
              <a:lnSpc>
                <a:spcPts val="1536"/>
              </a:lnSpc>
            </a:pPr>
            <a:r>
              <a:rPr lang="en-US" b="1" sz="1200">
                <a:solidFill>
                  <a:srgbClr val="FF6600"/>
                </a:solidFill>
                <a:latin typeface="Arial"/>
              </a:rPr>
              <a:t>Q #31) Explain the characteristics of networking?</a:t>
            </a:r>
          </a:p>
          <a:p>
            <a:pPr indent="0">
              <a:lnSpc>
                <a:spcPts val="1536"/>
              </a:lnSpc>
            </a:pPr>
            <a:r>
              <a:rPr lang="en-US" b="1" sz="1200">
                <a:solidFill>
                  <a:srgbClr val="3A3A3A"/>
                </a:solidFill>
                <a:latin typeface="Arial"/>
              </a:rPr>
              <a:t>Answer: The main characteristics of networking are mentioned below:</a:t>
            </a:r>
          </a:p>
          <a:p>
            <a:pPr marL="939800" indent="-228600">
              <a:lnSpc>
                <a:spcPts val="1536"/>
              </a:lnSpc>
            </a:pPr>
            <a:r>
              <a:rPr lang="en-US" b="1" sz="1200">
                <a:solidFill>
                  <a:srgbClr val="3A3A3A"/>
                </a:solidFill>
                <a:latin typeface="Arial"/>
              </a:rPr>
              <a:t>•    Topology: </a:t>
            </a:r>
            <a:r>
              <a:rPr lang="en-US" sz="1300">
                <a:solidFill>
                  <a:srgbClr val="3A3A3A"/>
                </a:solidFill>
                <a:latin typeface="Times New Roman"/>
              </a:rPr>
              <a:t>This deals with how the computers or nodes are arranged in the network. The computers are arranged physically or logically.</a:t>
            </a:r>
          </a:p>
          <a:p>
            <a:pPr marL="939800" indent="-228600">
              <a:lnSpc>
                <a:spcPts val="1536"/>
              </a:lnSpc>
            </a:pPr>
            <a:r>
              <a:rPr lang="en-US" b="1" sz="1200">
                <a:solidFill>
                  <a:srgbClr val="3A3A3A"/>
                </a:solidFill>
                <a:latin typeface="Arial"/>
              </a:rPr>
              <a:t>•    Protocols: </a:t>
            </a:r>
            <a:r>
              <a:rPr lang="en-US" sz="1300">
                <a:solidFill>
                  <a:srgbClr val="3A3A3A"/>
                </a:solidFill>
                <a:latin typeface="Times New Roman"/>
              </a:rPr>
              <a:t>Deals with the process of how computers communicate with one another.</a:t>
            </a:r>
          </a:p>
          <a:p>
            <a:pPr marL="939800" indent="-228600">
              <a:lnSpc>
                <a:spcPts val="1536"/>
              </a:lnSpc>
            </a:pPr>
            <a:r>
              <a:rPr lang="en-US" b="1" sz="1200">
                <a:solidFill>
                  <a:srgbClr val="3A3A3A"/>
                </a:solidFill>
                <a:latin typeface="Arial"/>
              </a:rPr>
              <a:t>•    Medium: </a:t>
            </a:r>
            <a:r>
              <a:rPr lang="en-US" sz="1300">
                <a:solidFill>
                  <a:srgbClr val="3A3A3A"/>
                </a:solidFill>
                <a:latin typeface="Times New Roman"/>
              </a:rPr>
              <a:t>This is nothing but the medium used by computers for communication.</a:t>
            </a:r>
          </a:p>
          <a:p>
            <a:pPr indent="0">
              <a:lnSpc>
                <a:spcPts val="1536"/>
              </a:lnSpc>
            </a:pPr>
            <a:r>
              <a:rPr lang="en-US" b="1" sz="1200">
                <a:solidFill>
                  <a:srgbClr val="FF6600"/>
                </a:solidFill>
                <a:latin typeface="Arial"/>
              </a:rPr>
              <a:t>Q #32) How many types of modes are used in data transferring through networks?</a:t>
            </a:r>
          </a:p>
          <a:p>
            <a:pPr indent="0">
              <a:lnSpc>
                <a:spcPts val="1536"/>
              </a:lnSpc>
            </a:pPr>
            <a:r>
              <a:rPr lang="en-US" b="1" sz="1200">
                <a:solidFill>
                  <a:srgbClr val="3A3A3A"/>
                </a:solidFill>
                <a:latin typeface="Arial"/>
              </a:rPr>
              <a:t>Answer: Data transferring modes in computer networks are of three types. They are listed below,</a:t>
            </a:r>
          </a:p>
          <a:p>
            <a:pPr marL="939800" indent="-228600">
              <a:lnSpc>
                <a:spcPts val="1536"/>
              </a:lnSpc>
            </a:pPr>
            <a:r>
              <a:rPr lang="en-US" sz="1300">
                <a:solidFill>
                  <a:srgbClr val="3A3A3A"/>
                </a:solidFill>
                <a:latin typeface="Times New Roman"/>
              </a:rPr>
              <a:t>1.    </a:t>
            </a:r>
            <a:r>
              <a:rPr lang="en-US" b="1" sz="1200">
                <a:solidFill>
                  <a:srgbClr val="3A3A3A"/>
                </a:solidFill>
                <a:latin typeface="Arial"/>
              </a:rPr>
              <a:t>Simplex: </a:t>
            </a:r>
            <a:r>
              <a:rPr lang="en-US" sz="1300">
                <a:solidFill>
                  <a:srgbClr val="3A3A3A"/>
                </a:solidFill>
                <a:latin typeface="Times New Roman"/>
              </a:rPr>
              <a:t>Data transferring which takes place only in one direction is called Simplex. In Simplex mode, the data gets transferred either from sender to receiver or from receiver to sender. </a:t>
            </a:r>
            <a:r>
              <a:rPr lang="en-US" b="1" sz="1200">
                <a:solidFill>
                  <a:srgbClr val="3A3A3A"/>
                </a:solidFill>
                <a:latin typeface="Arial"/>
              </a:rPr>
              <a:t>For Example, </a:t>
            </a:r>
            <a:r>
              <a:rPr lang="en-US" sz="1300">
                <a:solidFill>
                  <a:srgbClr val="3A3A3A"/>
                </a:solidFill>
                <a:latin typeface="Times New Roman"/>
              </a:rPr>
              <a:t>Radio signal, the print signal given from computer to printer, etc.</a:t>
            </a:r>
          </a:p>
          <a:p>
            <a:pPr marL="939800" indent="-228600">
              <a:lnSpc>
                <a:spcPts val="1536"/>
              </a:lnSpc>
            </a:pPr>
            <a:r>
              <a:rPr lang="en-US" sz="1300">
                <a:solidFill>
                  <a:srgbClr val="3A3A3A"/>
                </a:solidFill>
                <a:latin typeface="Times New Roman"/>
              </a:rPr>
              <a:t>2.    </a:t>
            </a:r>
            <a:r>
              <a:rPr lang="en-US" b="1" sz="1200">
                <a:solidFill>
                  <a:srgbClr val="3A3A3A"/>
                </a:solidFill>
                <a:latin typeface="Arial"/>
              </a:rPr>
              <a:t>Half Duplex: </a:t>
            </a:r>
            <a:r>
              <a:rPr lang="en-US" sz="1300">
                <a:solidFill>
                  <a:srgbClr val="3A3A3A"/>
                </a:solidFill>
                <a:latin typeface="Times New Roman"/>
              </a:rPr>
              <a:t>Data transferring can happen in both directions but not at the same time. Alternatively, the data is sent and received. </a:t>
            </a:r>
            <a:r>
              <a:rPr lang="en-US" b="1" sz="1200">
                <a:solidFill>
                  <a:srgbClr val="3A3A3A"/>
                </a:solidFill>
                <a:latin typeface="Arial"/>
              </a:rPr>
              <a:t>For Example, </a:t>
            </a:r>
            <a:r>
              <a:rPr lang="en-US" sz="1300">
                <a:solidFill>
                  <a:srgbClr val="3A3A3A"/>
                </a:solidFill>
                <a:latin typeface="Times New Roman"/>
              </a:rPr>
              <a:t>Browsing through the internet, a user sends the request to the server and later the server processes the request and sends back the web page.</a:t>
            </a:r>
          </a:p>
          <a:p>
            <a:pPr marL="939800" indent="-228600">
              <a:lnSpc>
                <a:spcPts val="1536"/>
              </a:lnSpc>
            </a:pPr>
            <a:r>
              <a:rPr lang="en-US" sz="1300">
                <a:solidFill>
                  <a:srgbClr val="3A3A3A"/>
                </a:solidFill>
                <a:latin typeface="Times New Roman"/>
              </a:rPr>
              <a:t>3.    </a:t>
            </a:r>
            <a:r>
              <a:rPr lang="en-US" b="1" sz="1200">
                <a:solidFill>
                  <a:srgbClr val="3A3A3A"/>
                </a:solidFill>
                <a:latin typeface="Arial"/>
              </a:rPr>
              <a:t>Full Duplex: </a:t>
            </a:r>
            <a:r>
              <a:rPr lang="en-US" sz="1300">
                <a:solidFill>
                  <a:srgbClr val="3A3A3A"/>
                </a:solidFill>
                <a:latin typeface="Times New Roman"/>
              </a:rPr>
              <a:t>Data transferring happens in both directions that too simultaneously. </a:t>
            </a:r>
            <a:r>
              <a:rPr lang="en-US" b="1" sz="1200">
                <a:solidFill>
                  <a:srgbClr val="3A3A3A"/>
                </a:solidFill>
                <a:latin typeface="Arial"/>
              </a:rPr>
              <a:t>For Example, </a:t>
            </a:r>
            <a:r>
              <a:rPr lang="en-US" sz="1300">
                <a:solidFill>
                  <a:srgbClr val="3A3A3A"/>
                </a:solidFill>
                <a:latin typeface="Times New Roman"/>
              </a:rPr>
              <a:t>Two-lane roads where traffic flows in both directions, communication through telephone, etc.</a:t>
            </a:r>
          </a:p>
          <a:p>
            <a:pPr indent="0">
              <a:lnSpc>
                <a:spcPts val="1536"/>
              </a:lnSpc>
            </a:pPr>
            <a:r>
              <a:rPr lang="en-US" b="1" sz="1200">
                <a:solidFill>
                  <a:srgbClr val="FF6600"/>
                </a:solidFill>
                <a:latin typeface="Arial"/>
              </a:rPr>
              <a:t>Q #33) Name the different types of network topologies and brief their advantages?</a:t>
            </a:r>
          </a:p>
          <a:p>
            <a:pPr indent="0">
              <a:lnSpc>
                <a:spcPts val="1536"/>
              </a:lnSpc>
            </a:pPr>
            <a:r>
              <a:rPr lang="en-US" b="1" sz="1200">
                <a:solidFill>
                  <a:srgbClr val="3A3A3A"/>
                </a:solidFill>
                <a:latin typeface="Arial"/>
              </a:rPr>
              <a:t>Answer: </a:t>
            </a:r>
            <a:r>
              <a:rPr lang="en-US" sz="1300">
                <a:solidFill>
                  <a:srgbClr val="3A3A3A"/>
                </a:solidFill>
                <a:latin typeface="Times New Roman"/>
              </a:rPr>
              <a:t>Network Topology is nothing but the physical or logical way in which the devices (like nodes, links, and computers) of a network are arranged. Physical Topology means the actual place where the elements of a network are located.</a:t>
            </a:r>
          </a:p>
          <a:p>
            <a:pPr indent="0">
              <a:lnSpc>
                <a:spcPts val="1536"/>
              </a:lnSpc>
            </a:pPr>
            <a:r>
              <a:rPr lang="en-US" sz="1300">
                <a:solidFill>
                  <a:srgbClr val="3A3A3A"/>
                </a:solidFill>
                <a:latin typeface="Times New Roman"/>
              </a:rPr>
              <a:t>Logical Topology deals with the flow of data over the networks. A link is used to connect more than two devices of a network. And more than two links located nearby form a topology.</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47928" y="1895856"/>
            <a:ext cx="4529328" cy="1530096"/>
          </a:xfrm>
          <a:prstGeom prst="rect">
            <a:avLst/>
          </a:prstGeom>
        </p:spPr>
      </p:pic>
      <p:pic>
        <p:nvPicPr>
          <p:cNvPr id="3" name=""/>
          <p:cNvPicPr>
            <a:picLocks noChangeAspect="1"/>
          </p:cNvPicPr>
          <p:nvPr/>
        </p:nvPicPr>
        <p:blipFill>
          <a:blip r:embed="rPictId1"/>
          <a:stretch>
            <a:fillRect/>
          </a:stretch>
        </p:blipFill>
        <p:spPr>
          <a:xfrm>
            <a:off x="914400" y="5077968"/>
            <a:ext cx="3782568" cy="2965704"/>
          </a:xfrm>
          <a:prstGeom prst="rect">
            <a:avLst/>
          </a:prstGeom>
        </p:spPr>
      </p:pic>
      <p:sp>
        <p:nvSpPr>
          <p:cNvPr id="4" name=""/>
          <p:cNvSpPr/>
          <p:nvPr/>
        </p:nvSpPr>
        <p:spPr>
          <a:xfrm>
            <a:off x="899160" y="938784"/>
            <a:ext cx="5879592" cy="777240"/>
          </a:xfrm>
          <a:prstGeom prst="rect">
            <a:avLst/>
          </a:prstGeom>
        </p:spPr>
        <p:txBody>
          <a:bodyPr lIns="0" tIns="0" rIns="0" bIns="0">
            <a:noAutofit/>
          </a:bodyPr>
          <a:p>
            <a:pPr algn="just" indent="0">
              <a:lnSpc>
                <a:spcPts val="1536"/>
              </a:lnSpc>
            </a:pPr>
            <a:r>
              <a:rPr lang="en-US" b="1" sz="1200">
                <a:solidFill>
                  <a:srgbClr val="3A3A3A"/>
                </a:solidFill>
                <a:latin typeface="Arial"/>
              </a:rPr>
              <a:t>Network topologies are classified as below:</a:t>
            </a:r>
          </a:p>
          <a:p>
            <a:pPr algn="just" indent="0">
              <a:lnSpc>
                <a:spcPts val="1536"/>
              </a:lnSpc>
            </a:pPr>
            <a:r>
              <a:rPr lang="en-US" b="1" sz="1200">
                <a:solidFill>
                  <a:srgbClr val="3A3A3A"/>
                </a:solidFill>
                <a:latin typeface="Arial"/>
              </a:rPr>
              <a:t>a) Bus Topology: </a:t>
            </a:r>
            <a:r>
              <a:rPr lang="en-US" sz="1300">
                <a:solidFill>
                  <a:srgbClr val="3A3A3A"/>
                </a:solidFill>
                <a:latin typeface="Times New Roman"/>
              </a:rPr>
              <a:t>In Bus Topology, all the devices of the network are connected to a common cable (also called as the backbone). As the devices are connected to a single cable, it is also termed as Linear Bus Topology.</a:t>
            </a:r>
          </a:p>
        </p:txBody>
      </p:sp>
      <p:sp>
        <p:nvSpPr>
          <p:cNvPr id="5" name=""/>
          <p:cNvSpPr/>
          <p:nvPr/>
        </p:nvSpPr>
        <p:spPr>
          <a:xfrm>
            <a:off x="1505712" y="1758696"/>
            <a:ext cx="265176" cy="115824"/>
          </a:xfrm>
          <a:prstGeom prst="rect">
            <a:avLst/>
          </a:prstGeom>
        </p:spPr>
        <p:txBody>
          <a:bodyPr lIns="0" tIns="0" rIns="0" bIns="0" wrap="none">
            <a:noAutofit/>
          </a:bodyPr>
          <a:p>
            <a:pPr indent="0"/>
            <a:r>
              <a:rPr lang="en-US" sz="850">
                <a:solidFill>
                  <a:srgbClr val="878488"/>
                </a:solidFill>
                <a:latin typeface="Times New Roman"/>
                <a:hlinkClick r:id="rLinkId0"/>
              </a:rPr>
              <a:t>Nod*</a:t>
            </a:r>
          </a:p>
        </p:txBody>
      </p:sp>
      <p:sp>
        <p:nvSpPr>
          <p:cNvPr id="6" name=""/>
          <p:cNvSpPr/>
          <p:nvPr/>
        </p:nvSpPr>
        <p:spPr>
          <a:xfrm>
            <a:off x="896112" y="3471672"/>
            <a:ext cx="5873496" cy="341376"/>
          </a:xfrm>
          <a:prstGeom prst="rect">
            <a:avLst/>
          </a:prstGeom>
        </p:spPr>
        <p:txBody>
          <a:bodyPr lIns="0" tIns="0" rIns="0" bIns="0">
            <a:noAutofit/>
          </a:bodyPr>
          <a:p>
            <a:pPr algn="just" indent="0">
              <a:lnSpc>
                <a:spcPts val="1560"/>
              </a:lnSpc>
            </a:pPr>
            <a:r>
              <a:rPr lang="en-US" sz="1300">
                <a:solidFill>
                  <a:srgbClr val="3A3A3A"/>
                </a:solidFill>
                <a:latin typeface="Times New Roman"/>
              </a:rPr>
              <a:t>The advantage of bus topology is that it can be installed easily. And the disadvantage is that if the backbone cable breaks then the whole network will be down.</a:t>
            </a:r>
          </a:p>
        </p:txBody>
      </p:sp>
      <p:sp>
        <p:nvSpPr>
          <p:cNvPr id="7" name=""/>
          <p:cNvSpPr/>
          <p:nvPr/>
        </p:nvSpPr>
        <p:spPr>
          <a:xfrm>
            <a:off x="896112" y="4126992"/>
            <a:ext cx="5873496" cy="752856"/>
          </a:xfrm>
          <a:prstGeom prst="rect">
            <a:avLst/>
          </a:prstGeom>
        </p:spPr>
        <p:txBody>
          <a:bodyPr lIns="0" tIns="0" rIns="0" bIns="0">
            <a:noAutofit/>
          </a:bodyPr>
          <a:p>
            <a:pPr indent="0">
              <a:lnSpc>
                <a:spcPts val="1536"/>
              </a:lnSpc>
              <a:spcBef>
                <a:spcPts val="1470"/>
              </a:spcBef>
            </a:pPr>
            <a:r>
              <a:rPr lang="en-US" b="1" sz="1200">
                <a:solidFill>
                  <a:srgbClr val="3A3A3A"/>
                </a:solidFill>
                <a:latin typeface="Arial"/>
              </a:rPr>
              <a:t>b) Star Topology: </a:t>
            </a:r>
            <a:r>
              <a:rPr lang="en-US" sz="1300">
                <a:solidFill>
                  <a:srgbClr val="3A3A3A"/>
                </a:solidFill>
                <a:latin typeface="Times New Roman"/>
              </a:rPr>
              <a:t>In Star Topology, there is a central controller or hub to which every node or device is connected through a cable. In this topology, the devices are not linked to each other. If a device needs to communicate with the other, then it has to send the signal or data to the central hub. And then the hub sends the same data to</a:t>
            </a:r>
          </a:p>
        </p:txBody>
      </p:sp>
      <p:sp>
        <p:nvSpPr>
          <p:cNvPr id="8" name=""/>
          <p:cNvSpPr/>
          <p:nvPr/>
        </p:nvSpPr>
        <p:spPr>
          <a:xfrm>
            <a:off x="896112" y="4919472"/>
            <a:ext cx="1560576" cy="134112"/>
          </a:xfrm>
          <a:prstGeom prst="rect">
            <a:avLst/>
          </a:prstGeom>
        </p:spPr>
        <p:txBody>
          <a:bodyPr lIns="0" tIns="0" rIns="0" bIns="0" wrap="none">
            <a:noAutofit/>
          </a:bodyPr>
          <a:p>
            <a:pPr algn="just" indent="0">
              <a:spcAft>
                <a:spcPts val="210"/>
              </a:spcAft>
            </a:pPr>
            <a:r>
              <a:rPr lang="en-US" sz="1300">
                <a:solidFill>
                  <a:srgbClr val="3A3A3A"/>
                </a:solidFill>
                <a:latin typeface="Times New Roman"/>
              </a:rPr>
              <a:t>the destination device.</a:t>
            </a:r>
          </a:p>
        </p:txBody>
      </p:sp>
      <p:sp>
        <p:nvSpPr>
          <p:cNvPr id="9" name=""/>
          <p:cNvSpPr/>
          <p:nvPr/>
        </p:nvSpPr>
        <p:spPr>
          <a:xfrm>
            <a:off x="2517648" y="5096256"/>
            <a:ext cx="627888" cy="140208"/>
          </a:xfrm>
          <a:prstGeom prst="rect">
            <a:avLst/>
          </a:prstGeom>
        </p:spPr>
        <p:txBody>
          <a:bodyPr lIns="0" tIns="0" rIns="0" bIns="0" wrap="none">
            <a:noAutofit/>
          </a:bodyPr>
          <a:p>
            <a:pPr indent="0">
              <a:spcBef>
                <a:spcPts val="210"/>
              </a:spcBef>
              <a:spcAft>
                <a:spcPts val="1260"/>
              </a:spcAft>
            </a:pPr>
            <a:r>
              <a:rPr lang="en-US" b="1" sz="950">
                <a:solidFill>
                  <a:srgbClr val="3A3A3A"/>
                </a:solidFill>
                <a:latin typeface="Arial"/>
              </a:rPr>
              <a:t>Computer</a:t>
            </a:r>
          </a:p>
        </p:txBody>
      </p:sp>
      <p:sp>
        <p:nvSpPr>
          <p:cNvPr id="10" name=""/>
          <p:cNvSpPr/>
          <p:nvPr/>
        </p:nvSpPr>
        <p:spPr>
          <a:xfrm>
            <a:off x="4072128" y="5462016"/>
            <a:ext cx="499872" cy="164592"/>
          </a:xfrm>
          <a:prstGeom prst="rect">
            <a:avLst/>
          </a:prstGeom>
        </p:spPr>
        <p:txBody>
          <a:bodyPr lIns="0" tIns="0" rIns="0" bIns="0" wrap="none">
            <a:noAutofit/>
          </a:bodyPr>
          <a:p>
            <a:pPr indent="0">
              <a:spcBef>
                <a:spcPts val="1260"/>
              </a:spcBef>
              <a:spcAft>
                <a:spcPts val="210"/>
              </a:spcAft>
            </a:pPr>
            <a:r>
              <a:rPr lang="en-US" b="1" sz="1500">
                <a:latin typeface="Verdana"/>
              </a:rPr>
              <a:t>HUB</a:t>
            </a:r>
          </a:p>
        </p:txBody>
      </p:sp>
      <p:sp>
        <p:nvSpPr>
          <p:cNvPr id="11" name=""/>
          <p:cNvSpPr/>
          <p:nvPr/>
        </p:nvSpPr>
        <p:spPr>
          <a:xfrm>
            <a:off x="1091184" y="5650992"/>
            <a:ext cx="627888" cy="134112"/>
          </a:xfrm>
          <a:prstGeom prst="rect">
            <a:avLst/>
          </a:prstGeom>
        </p:spPr>
        <p:txBody>
          <a:bodyPr lIns="0" tIns="0" rIns="0" bIns="0" wrap="none">
            <a:noAutofit/>
          </a:bodyPr>
          <a:p>
            <a:pPr indent="0">
              <a:spcBef>
                <a:spcPts val="210"/>
              </a:spcBef>
              <a:spcAft>
                <a:spcPts val="210"/>
              </a:spcAft>
            </a:pPr>
            <a:r>
              <a:rPr lang="en-US" b="1" sz="950">
                <a:solidFill>
                  <a:srgbClr val="3A3A3A"/>
                </a:solidFill>
                <a:latin typeface="Arial"/>
                <a:hlinkClick r:id="rLinkId1"/>
              </a:rPr>
              <a:t>Computer</a:t>
            </a:r>
          </a:p>
        </p:txBody>
      </p:sp>
      <p:sp>
        <p:nvSpPr>
          <p:cNvPr id="12" name=""/>
          <p:cNvSpPr/>
          <p:nvPr/>
        </p:nvSpPr>
        <p:spPr>
          <a:xfrm>
            <a:off x="3919728" y="5785104"/>
            <a:ext cx="627888" cy="134112"/>
          </a:xfrm>
          <a:prstGeom prst="rect">
            <a:avLst/>
          </a:prstGeom>
        </p:spPr>
        <p:txBody>
          <a:bodyPr lIns="0" tIns="0" rIns="0" bIns="0" wrap="none">
            <a:noAutofit/>
          </a:bodyPr>
          <a:p>
            <a:pPr indent="0">
              <a:spcBef>
                <a:spcPts val="210"/>
              </a:spcBef>
              <a:spcAft>
                <a:spcPts val="9870"/>
              </a:spcAft>
            </a:pPr>
            <a:r>
              <a:rPr lang="en-US" b="1" sz="950">
                <a:solidFill>
                  <a:srgbClr val="3A3A3A"/>
                </a:solidFill>
                <a:latin typeface="Arial"/>
              </a:rPr>
              <a:t>Computer</a:t>
            </a:r>
          </a:p>
        </p:txBody>
      </p:sp>
      <p:sp>
        <p:nvSpPr>
          <p:cNvPr id="13" name=""/>
          <p:cNvSpPr/>
          <p:nvPr/>
        </p:nvSpPr>
        <p:spPr>
          <a:xfrm>
            <a:off x="3681984" y="7705344"/>
            <a:ext cx="414528" cy="109728"/>
          </a:xfrm>
          <a:prstGeom prst="rect">
            <a:avLst/>
          </a:prstGeom>
        </p:spPr>
        <p:txBody>
          <a:bodyPr lIns="0" tIns="0" rIns="0" bIns="0" wrap="none">
            <a:noAutofit/>
          </a:bodyPr>
          <a:p>
            <a:pPr algn="ctr" indent="0">
              <a:spcAft>
                <a:spcPts val="210"/>
              </a:spcAft>
            </a:pPr>
            <a:r>
              <a:rPr lang="en-US" b="1" sz="950">
                <a:solidFill>
                  <a:srgbClr val="3A3A3A"/>
                </a:solidFill>
                <a:latin typeface="Arial"/>
              </a:rPr>
              <a:t>Printer</a:t>
            </a:r>
          </a:p>
        </p:txBody>
      </p:sp>
      <p:sp>
        <p:nvSpPr>
          <p:cNvPr id="14" name=""/>
          <p:cNvSpPr/>
          <p:nvPr/>
        </p:nvSpPr>
        <p:spPr>
          <a:xfrm>
            <a:off x="1600200" y="7872984"/>
            <a:ext cx="627888" cy="131064"/>
          </a:xfrm>
          <a:prstGeom prst="rect">
            <a:avLst/>
          </a:prstGeom>
        </p:spPr>
        <p:txBody>
          <a:bodyPr lIns="0" tIns="0" rIns="0" bIns="0" wrap="none">
            <a:noAutofit/>
          </a:bodyPr>
          <a:p>
            <a:pPr indent="0">
              <a:spcAft>
                <a:spcPts val="210"/>
              </a:spcAft>
            </a:pPr>
            <a:r>
              <a:rPr lang="en-US" b="1" sz="950">
                <a:solidFill>
                  <a:srgbClr val="3A3A3A"/>
                </a:solidFill>
                <a:latin typeface="Arial"/>
              </a:rPr>
              <a:t>Computer</a:t>
            </a:r>
          </a:p>
        </p:txBody>
      </p:sp>
      <p:sp>
        <p:nvSpPr>
          <p:cNvPr id="15" name=""/>
          <p:cNvSpPr/>
          <p:nvPr/>
        </p:nvSpPr>
        <p:spPr>
          <a:xfrm>
            <a:off x="920496" y="8077200"/>
            <a:ext cx="5894832" cy="158496"/>
          </a:xfrm>
          <a:prstGeom prst="rect">
            <a:avLst/>
          </a:prstGeom>
        </p:spPr>
        <p:txBody>
          <a:bodyPr lIns="0" tIns="0" rIns="0" bIns="0" wrap="none">
            <a:noAutofit/>
          </a:bodyPr>
          <a:p>
            <a:pPr algn="just" indent="0">
              <a:spcAft>
                <a:spcPts val="210"/>
              </a:spcAft>
            </a:pPr>
            <a:r>
              <a:rPr lang="en-US" sz="1300">
                <a:solidFill>
                  <a:srgbClr val="3A3A3A"/>
                </a:solidFill>
                <a:latin typeface="Times New Roman"/>
              </a:rPr>
              <a:t>The advantage of the star topology is that if a link breaks then only that particular link</a:t>
            </a:r>
          </a:p>
        </p:txBody>
      </p:sp>
      <p:sp>
        <p:nvSpPr>
          <p:cNvPr id="16" name=""/>
          <p:cNvSpPr/>
          <p:nvPr/>
        </p:nvSpPr>
        <p:spPr>
          <a:xfrm>
            <a:off x="899160" y="8272272"/>
            <a:ext cx="5708904" cy="573024"/>
          </a:xfrm>
          <a:prstGeom prst="rect">
            <a:avLst/>
          </a:prstGeom>
        </p:spPr>
        <p:txBody>
          <a:bodyPr lIns="0" tIns="0" rIns="0" bIns="0">
            <a:noAutofit/>
          </a:bodyPr>
          <a:p>
            <a:pPr indent="0">
              <a:lnSpc>
                <a:spcPts val="1560"/>
              </a:lnSpc>
              <a:spcBef>
                <a:spcPts val="210"/>
              </a:spcBef>
            </a:pPr>
            <a:r>
              <a:rPr lang="en-US" sz="1300">
                <a:solidFill>
                  <a:srgbClr val="3A3A3A"/>
                </a:solidFill>
                <a:latin typeface="Times New Roman"/>
              </a:rPr>
              <a:t>is affected. The whole network remains undisturbed. The main disadvantage of the star topology is that all the devices of the network are dependent on a single point (hub). If the central hub gets failed, then the whole network gets down.</a:t>
            </a:r>
          </a:p>
        </p:txBody>
      </p:sp>
      <p:sp>
        <p:nvSpPr>
          <p:cNvPr id="1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3064" y="1502664"/>
            <a:ext cx="5989320" cy="2350008"/>
          </a:xfrm>
          <a:prstGeom prst="rect">
            <a:avLst/>
          </a:prstGeom>
        </p:spPr>
      </p:pic>
      <p:pic>
        <p:nvPicPr>
          <p:cNvPr id="3" name=""/>
          <p:cNvPicPr>
            <a:picLocks noChangeAspect="1"/>
          </p:cNvPicPr>
          <p:nvPr/>
        </p:nvPicPr>
        <p:blipFill>
          <a:blip r:embed="rPictId1"/>
          <a:stretch>
            <a:fillRect/>
          </a:stretch>
        </p:blipFill>
        <p:spPr>
          <a:xfrm>
            <a:off x="914400" y="5468112"/>
            <a:ext cx="3547872" cy="1511808"/>
          </a:xfrm>
          <a:prstGeom prst="rect">
            <a:avLst/>
          </a:prstGeom>
        </p:spPr>
      </p:pic>
      <p:sp>
        <p:nvSpPr>
          <p:cNvPr id="4" name=""/>
          <p:cNvSpPr/>
          <p:nvPr/>
        </p:nvSpPr>
        <p:spPr>
          <a:xfrm>
            <a:off x="896112" y="929640"/>
            <a:ext cx="5922264" cy="591312"/>
          </a:xfrm>
          <a:prstGeom prst="rect">
            <a:avLst/>
          </a:prstGeom>
        </p:spPr>
        <p:txBody>
          <a:bodyPr lIns="0" tIns="0" rIns="0" bIns="0">
            <a:noAutofit/>
          </a:bodyPr>
          <a:p>
            <a:pPr indent="0">
              <a:lnSpc>
                <a:spcPts val="1560"/>
              </a:lnSpc>
            </a:pPr>
            <a:r>
              <a:rPr lang="en-US" b="1" sz="1200">
                <a:solidFill>
                  <a:srgbClr val="3A3A3A"/>
                </a:solidFill>
                <a:latin typeface="Arial"/>
              </a:rPr>
              <a:t>c) Ring Topology: </a:t>
            </a:r>
            <a:r>
              <a:rPr lang="en-US" sz="1300">
                <a:solidFill>
                  <a:srgbClr val="3A3A3A"/>
                </a:solidFill>
                <a:latin typeface="Times New Roman"/>
              </a:rPr>
              <a:t>In Ring Topology, each device of the network is connected to two other devices on either side which in turn forms a loop. Data or Signal in ring topology flow only in a single direction from one device to another and reaches the</a:t>
            </a:r>
          </a:p>
        </p:txBody>
      </p:sp>
      <p:sp>
        <p:nvSpPr>
          <p:cNvPr id="5" name=""/>
          <p:cNvSpPr/>
          <p:nvPr/>
        </p:nvSpPr>
        <p:spPr>
          <a:xfrm>
            <a:off x="896112" y="3861816"/>
            <a:ext cx="5977128" cy="752856"/>
          </a:xfrm>
          <a:prstGeom prst="rect">
            <a:avLst/>
          </a:prstGeom>
        </p:spPr>
        <p:txBody>
          <a:bodyPr lIns="0" tIns="0" rIns="0" bIns="0">
            <a:noAutofit/>
          </a:bodyPr>
          <a:p>
            <a:pPr indent="0">
              <a:lnSpc>
                <a:spcPts val="1536"/>
              </a:lnSpc>
            </a:pPr>
            <a:r>
              <a:rPr lang="en-US" sz="1300">
                <a:solidFill>
                  <a:srgbClr val="3A3A3A"/>
                </a:solidFill>
                <a:latin typeface="Times New Roman"/>
              </a:rPr>
              <a:t>The advantage of ring topology is that it can be installed easily. Adding or deleting devices to the network is also easy. The main disadvantage of ring topology is the data flows only in one direction. And a break at a node in the network can affect the whole network.</a:t>
            </a:r>
          </a:p>
        </p:txBody>
      </p:sp>
      <p:sp>
        <p:nvSpPr>
          <p:cNvPr id="6" name=""/>
          <p:cNvSpPr/>
          <p:nvPr/>
        </p:nvSpPr>
        <p:spPr>
          <a:xfrm>
            <a:off x="896112" y="4895088"/>
            <a:ext cx="5855208" cy="573024"/>
          </a:xfrm>
          <a:prstGeom prst="rect">
            <a:avLst/>
          </a:prstGeom>
        </p:spPr>
        <p:txBody>
          <a:bodyPr lIns="0" tIns="0" rIns="0" bIns="0">
            <a:noAutofit/>
          </a:bodyPr>
          <a:p>
            <a:pPr indent="0">
              <a:lnSpc>
                <a:spcPts val="1536"/>
              </a:lnSpc>
              <a:spcBef>
                <a:spcPts val="1470"/>
              </a:spcBef>
            </a:pPr>
            <a:r>
              <a:rPr lang="en-US" b="1" sz="1200">
                <a:solidFill>
                  <a:srgbClr val="3A3A3A"/>
                </a:solidFill>
                <a:latin typeface="Arial"/>
              </a:rPr>
              <a:t>d) Mesh Topology: </a:t>
            </a:r>
            <a:r>
              <a:rPr lang="en-US" sz="1300">
                <a:solidFill>
                  <a:srgbClr val="3A3A3A"/>
                </a:solidFill>
                <a:latin typeface="Times New Roman"/>
              </a:rPr>
              <a:t>In a Mesh Topology, each device of the network is connected to all other devices of the network. Mesh Topology uses Routing and Flooding techniques for data transmission.</a:t>
            </a:r>
          </a:p>
        </p:txBody>
      </p:sp>
      <p:sp>
        <p:nvSpPr>
          <p:cNvPr id="7" name=""/>
          <p:cNvSpPr/>
          <p:nvPr/>
        </p:nvSpPr>
        <p:spPr>
          <a:xfrm>
            <a:off x="896112" y="6992112"/>
            <a:ext cx="5916168" cy="390144"/>
          </a:xfrm>
          <a:prstGeom prst="rect">
            <a:avLst/>
          </a:prstGeom>
        </p:spPr>
        <p:txBody>
          <a:bodyPr lIns="0" tIns="0" rIns="0" bIns="0">
            <a:noAutofit/>
          </a:bodyPr>
          <a:p>
            <a:pPr algn="just" indent="0">
              <a:lnSpc>
                <a:spcPts val="1536"/>
              </a:lnSpc>
            </a:pPr>
            <a:r>
              <a:rPr lang="en-US" sz="1300">
                <a:solidFill>
                  <a:srgbClr val="3A3A3A"/>
                </a:solidFill>
                <a:latin typeface="Times New Roman"/>
              </a:rPr>
              <a:t>The advantage of mesh topology is if one link breaks then it does not affect the whole network. And the disadvantage is, huge cabling is required and it is expensive.</a:t>
            </a:r>
          </a:p>
        </p:txBody>
      </p:sp>
      <p:sp>
        <p:nvSpPr>
          <p:cNvPr id="8" name=""/>
          <p:cNvSpPr/>
          <p:nvPr/>
        </p:nvSpPr>
        <p:spPr>
          <a:xfrm>
            <a:off x="896112" y="7635240"/>
            <a:ext cx="5855208" cy="1173480"/>
          </a:xfrm>
          <a:prstGeom prst="rect">
            <a:avLst/>
          </a:prstGeom>
        </p:spPr>
        <p:txBody>
          <a:bodyPr lIns="0" tIns="0" rIns="0" bIns="0">
            <a:noAutofit/>
          </a:bodyPr>
          <a:p>
            <a:pPr indent="0">
              <a:lnSpc>
                <a:spcPts val="1536"/>
              </a:lnSpc>
              <a:spcBef>
                <a:spcPts val="1470"/>
              </a:spcBef>
            </a:pPr>
            <a:r>
              <a:rPr lang="en-US" b="1" sz="1200">
                <a:solidFill>
                  <a:srgbClr val="FF6600"/>
                </a:solidFill>
                <a:latin typeface="Arial"/>
              </a:rPr>
              <a:t>Q #34) What is the </a:t>
            </a:r>
            <a:r>
              <a:rPr lang="en-US" b="1" sz="1200">
                <a:solidFill>
                  <a:srgbClr val="FF6600"/>
                </a:solidFill>
                <a:latin typeface="Arial"/>
              </a:rPr>
              <a:t>full</a:t>
            </a:r>
            <a:r>
              <a:rPr lang="en-US" b="1" sz="1200">
                <a:solidFill>
                  <a:srgbClr val="FF6600"/>
                </a:solidFill>
                <a:latin typeface="Arial"/>
              </a:rPr>
              <a:t> form of IDEA?</a:t>
            </a:r>
          </a:p>
          <a:p>
            <a:pPr indent="0">
              <a:lnSpc>
                <a:spcPts val="1536"/>
              </a:lnSpc>
            </a:pPr>
            <a:r>
              <a:rPr lang="en-US" b="1" sz="1200">
                <a:solidFill>
                  <a:srgbClr val="3A3A3A"/>
                </a:solidFill>
                <a:latin typeface="Arial"/>
              </a:rPr>
              <a:t>Answer: </a:t>
            </a:r>
            <a:r>
              <a:rPr lang="en-US" sz="1300">
                <a:solidFill>
                  <a:srgbClr val="3A3A3A"/>
                </a:solidFill>
                <a:latin typeface="Times New Roman"/>
              </a:rPr>
              <a:t>IDEA stands for International Data Encryption Algorithm.</a:t>
            </a:r>
          </a:p>
          <a:p>
            <a:pPr indent="0">
              <a:lnSpc>
                <a:spcPts val="1536"/>
              </a:lnSpc>
            </a:pPr>
            <a:r>
              <a:rPr lang="en-US" b="1" sz="1200">
                <a:solidFill>
                  <a:srgbClr val="FF6600"/>
                </a:solidFill>
                <a:latin typeface="Arial"/>
              </a:rPr>
              <a:t>Q #35) Define Piggybacking?</a:t>
            </a:r>
          </a:p>
          <a:p>
            <a:pPr indent="0">
              <a:lnSpc>
                <a:spcPts val="1536"/>
              </a:lnSpc>
            </a:pPr>
            <a:r>
              <a:rPr lang="en-US" b="1" sz="1200">
                <a:solidFill>
                  <a:srgbClr val="3A3A3A"/>
                </a:solidFill>
                <a:latin typeface="Arial"/>
              </a:rPr>
              <a:t>Answer: </a:t>
            </a:r>
            <a:r>
              <a:rPr lang="en-US" sz="1300">
                <a:solidFill>
                  <a:srgbClr val="3A3A3A"/>
                </a:solidFill>
                <a:latin typeface="Times New Roman"/>
              </a:rPr>
              <a:t>In data transmission, if the sender sends any data frame to the receiver then the receiver should send the acknowledgment to the sender. The receiver will temporarily delay (waits for the network layer to send the next data packet) the</a:t>
            </a:r>
          </a:p>
        </p:txBody>
      </p:sp>
      <p:sp>
        <p:nvSpPr>
          <p:cNvPr id="9"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4504944"/>
            <a:ext cx="4611624" cy="3938016"/>
          </a:xfrm>
          <a:prstGeom prst="rect">
            <a:avLst/>
          </a:prstGeom>
        </p:spPr>
      </p:pic>
      <p:sp>
        <p:nvSpPr>
          <p:cNvPr id="3" name=""/>
          <p:cNvSpPr/>
          <p:nvPr/>
        </p:nvSpPr>
        <p:spPr>
          <a:xfrm>
            <a:off x="896112" y="929640"/>
            <a:ext cx="5907024" cy="3541776"/>
          </a:xfrm>
          <a:prstGeom prst="rect">
            <a:avLst/>
          </a:prstGeom>
        </p:spPr>
        <p:txBody>
          <a:bodyPr lIns="0" tIns="0" rIns="0" bIns="0">
            <a:noAutofit/>
          </a:bodyPr>
          <a:p>
            <a:pPr indent="0">
              <a:lnSpc>
                <a:spcPts val="1536"/>
              </a:lnSpc>
            </a:pPr>
            <a:r>
              <a:rPr lang="en-US" sz="1300">
                <a:solidFill>
                  <a:srgbClr val="3A3A3A"/>
                </a:solidFill>
                <a:latin typeface="Times New Roman"/>
              </a:rPr>
              <a:t>acknowledgment and hooks it to the next outgoing data frame, this process is called Piggybacking.</a:t>
            </a:r>
          </a:p>
          <a:p>
            <a:pPr indent="0">
              <a:lnSpc>
                <a:spcPts val="1536"/>
              </a:lnSpc>
            </a:pPr>
            <a:r>
              <a:rPr lang="en-US" b="1" sz="1200">
                <a:solidFill>
                  <a:srgbClr val="FF6600"/>
                </a:solidFill>
                <a:latin typeface="Arial"/>
              </a:rPr>
              <a:t>Q #36) In how many ways the data is represented and what are they?</a:t>
            </a:r>
          </a:p>
          <a:p>
            <a:pPr indent="0">
              <a:lnSpc>
                <a:spcPts val="1536"/>
              </a:lnSpc>
            </a:pPr>
            <a:r>
              <a:rPr lang="en-US" b="1" sz="1200">
                <a:solidFill>
                  <a:srgbClr val="3A3A3A"/>
                </a:solidFill>
                <a:latin typeface="Arial"/>
              </a:rPr>
              <a:t>Answer: </a:t>
            </a:r>
            <a:r>
              <a:rPr lang="en-US" sz="1300">
                <a:solidFill>
                  <a:srgbClr val="3A3A3A"/>
                </a:solidFill>
                <a:latin typeface="Times New Roman"/>
              </a:rPr>
              <a:t>Data transmitted through the networks’ comes in different ways like text, audio, video, images, numbers, etc.</a:t>
            </a:r>
          </a:p>
          <a:p>
            <a:pPr marL="927100" indent="-215900">
              <a:lnSpc>
                <a:spcPts val="1536"/>
              </a:lnSpc>
            </a:pPr>
            <a:r>
              <a:rPr lang="en-US" b="1" sz="1200">
                <a:solidFill>
                  <a:srgbClr val="3A3A3A"/>
                </a:solidFill>
                <a:latin typeface="Arial"/>
              </a:rPr>
              <a:t>•    Audio: </a:t>
            </a:r>
            <a:r>
              <a:rPr lang="en-US" sz="1300">
                <a:solidFill>
                  <a:srgbClr val="3A3A3A"/>
                </a:solidFill>
                <a:latin typeface="Times New Roman"/>
              </a:rPr>
              <a:t>It is nothing but the continuous sound which is different from text and numbers.</a:t>
            </a:r>
          </a:p>
          <a:p>
            <a:pPr algn="just" marL="927100" indent="-215900">
              <a:lnSpc>
                <a:spcPts val="1536"/>
              </a:lnSpc>
            </a:pPr>
            <a:r>
              <a:rPr lang="en-US" b="1" sz="1200">
                <a:solidFill>
                  <a:srgbClr val="3A3A3A"/>
                </a:solidFill>
                <a:latin typeface="Arial"/>
              </a:rPr>
              <a:t>•    Video: </a:t>
            </a:r>
            <a:r>
              <a:rPr lang="en-US" sz="1300">
                <a:solidFill>
                  <a:srgbClr val="3A3A3A"/>
                </a:solidFill>
                <a:latin typeface="Times New Roman"/>
              </a:rPr>
              <a:t>Continuous visual images or a combination of images.</a:t>
            </a:r>
          </a:p>
          <a:p>
            <a:pPr algn="just" marL="927100" marR="698500" indent="-215900">
              <a:lnSpc>
                <a:spcPts val="1536"/>
              </a:lnSpc>
            </a:pPr>
            <a:r>
              <a:rPr lang="en-US" b="1" sz="1200">
                <a:solidFill>
                  <a:srgbClr val="3A3A3A"/>
                </a:solidFill>
                <a:latin typeface="Arial"/>
              </a:rPr>
              <a:t>•    Images: </a:t>
            </a:r>
            <a:r>
              <a:rPr lang="en-US" sz="1300">
                <a:solidFill>
                  <a:srgbClr val="3A3A3A"/>
                </a:solidFill>
                <a:latin typeface="Times New Roman"/>
              </a:rPr>
              <a:t>Every image is divided into pixels. And the pixels are represented using bits. Pixels may vary in size based on image resolution.</a:t>
            </a:r>
          </a:p>
          <a:p>
            <a:pPr marL="927100" indent="-215900">
              <a:lnSpc>
                <a:spcPts val="1536"/>
              </a:lnSpc>
            </a:pPr>
            <a:r>
              <a:rPr lang="en-US" b="1" sz="1200">
                <a:solidFill>
                  <a:srgbClr val="3A3A3A"/>
                </a:solidFill>
                <a:latin typeface="Arial"/>
              </a:rPr>
              <a:t>•    Numbers: </a:t>
            </a:r>
            <a:r>
              <a:rPr lang="en-US" sz="1300">
                <a:solidFill>
                  <a:srgbClr val="3A3A3A"/>
                </a:solidFill>
                <a:latin typeface="Times New Roman"/>
              </a:rPr>
              <a:t>These are converted into binary numbers and are represented using bits.</a:t>
            </a:r>
          </a:p>
          <a:p>
            <a:pPr algn="just" marL="927100" indent="-215900">
              <a:lnSpc>
                <a:spcPts val="1536"/>
              </a:lnSpc>
            </a:pPr>
            <a:r>
              <a:rPr lang="en-US" b="1" sz="1200">
                <a:solidFill>
                  <a:srgbClr val="3A3A3A"/>
                </a:solidFill>
                <a:latin typeface="Arial"/>
              </a:rPr>
              <a:t>•    Text: </a:t>
            </a:r>
            <a:r>
              <a:rPr lang="en-US" sz="1300">
                <a:solidFill>
                  <a:srgbClr val="3A3A3A"/>
                </a:solidFill>
                <a:latin typeface="Times New Roman"/>
              </a:rPr>
              <a:t>Text is also represented as bits.</a:t>
            </a:r>
          </a:p>
          <a:p>
            <a:pPr indent="0">
              <a:lnSpc>
                <a:spcPts val="1536"/>
              </a:lnSpc>
            </a:pPr>
            <a:r>
              <a:rPr lang="en-US" b="1" sz="1200">
                <a:solidFill>
                  <a:srgbClr val="FF6600"/>
                </a:solidFill>
                <a:latin typeface="Arial"/>
              </a:rPr>
              <a:t>Q #37) What is the </a:t>
            </a:r>
            <a:r>
              <a:rPr lang="en-US" b="1" sz="1200">
                <a:solidFill>
                  <a:srgbClr val="FF6600"/>
                </a:solidFill>
                <a:latin typeface="Arial"/>
              </a:rPr>
              <a:t>full</a:t>
            </a:r>
            <a:r>
              <a:rPr lang="en-US" b="1" sz="1200">
                <a:solidFill>
                  <a:srgbClr val="FF6600"/>
                </a:solidFill>
                <a:latin typeface="Arial"/>
              </a:rPr>
              <a:t> form of ASCII?</a:t>
            </a:r>
          </a:p>
          <a:p>
            <a:pPr indent="0">
              <a:lnSpc>
                <a:spcPts val="1536"/>
              </a:lnSpc>
            </a:pPr>
            <a:r>
              <a:rPr lang="en-US" b="1" sz="1200">
                <a:solidFill>
                  <a:srgbClr val="3A3A3A"/>
                </a:solidFill>
                <a:latin typeface="Arial"/>
              </a:rPr>
              <a:t>Answer: </a:t>
            </a:r>
            <a:r>
              <a:rPr lang="en-US" sz="1300">
                <a:solidFill>
                  <a:srgbClr val="3A3A3A"/>
                </a:solidFill>
                <a:latin typeface="Times New Roman"/>
              </a:rPr>
              <a:t>ASCII stands for American Standard Code for Information Interchange.</a:t>
            </a:r>
          </a:p>
          <a:p>
            <a:pPr indent="0">
              <a:lnSpc>
                <a:spcPts val="1536"/>
              </a:lnSpc>
            </a:pPr>
            <a:r>
              <a:rPr lang="en-US" b="1" sz="1200">
                <a:solidFill>
                  <a:srgbClr val="FF6600"/>
                </a:solidFill>
                <a:latin typeface="Arial"/>
              </a:rPr>
              <a:t>Q #38) How a Switch is different from a Hub?</a:t>
            </a:r>
          </a:p>
          <a:p>
            <a:pPr indent="0">
              <a:lnSpc>
                <a:spcPts val="1536"/>
              </a:lnSpc>
            </a:pPr>
            <a:r>
              <a:rPr lang="en-US" b="1" sz="1200">
                <a:solidFill>
                  <a:srgbClr val="3A3A3A"/>
                </a:solidFill>
                <a:latin typeface="Arial"/>
              </a:rPr>
              <a:t>Answer: </a:t>
            </a:r>
            <a:r>
              <a:rPr lang="en-US" sz="1300">
                <a:solidFill>
                  <a:srgbClr val="3A3A3A"/>
                </a:solidFill>
                <a:latin typeface="Times New Roman"/>
              </a:rPr>
              <a:t>Below are the differences between a Switch and a Hub,</a:t>
            </a:r>
          </a:p>
        </p:txBody>
      </p:sp>
      <p:sp>
        <p:nvSpPr>
          <p:cNvPr id="4" name=""/>
          <p:cNvSpPr/>
          <p:nvPr/>
        </p:nvSpPr>
        <p:spPr>
          <a:xfrm>
            <a:off x="902208" y="8464296"/>
            <a:ext cx="2459736" cy="192024"/>
          </a:xfrm>
          <a:prstGeom prst="rect">
            <a:avLst/>
          </a:prstGeom>
        </p:spPr>
        <p:txBody>
          <a:bodyPr lIns="0" tIns="0" rIns="0" bIns="0" wrap="none">
            <a:noAutofit/>
          </a:bodyPr>
          <a:p>
            <a:pPr indent="0"/>
            <a:r>
              <a:rPr lang="en-US" b="1" sz="1200">
                <a:solidFill>
                  <a:srgbClr val="FF6600"/>
                </a:solidFill>
                <a:latin typeface="Arial"/>
              </a:rPr>
              <a:t>Q #39) Define Round Trip Time?</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80176" cy="8174736"/>
          </a:xfrm>
          <a:prstGeom prst="rect">
            <a:avLst/>
          </a:prstGeom>
        </p:spPr>
        <p:txBody>
          <a:bodyPr lIns="0" tIns="0" rIns="0" bIns="0">
            <a:noAutofit/>
          </a:bodyPr>
          <a:p>
            <a:pPr indent="0">
              <a:lnSpc>
                <a:spcPts val="1536"/>
              </a:lnSpc>
            </a:pPr>
            <a:r>
              <a:rPr lang="en-US" b="1" sz="1200">
                <a:solidFill>
                  <a:srgbClr val="3A3A3A"/>
                </a:solidFill>
                <a:latin typeface="Arial"/>
              </a:rPr>
              <a:t>Answer: </a:t>
            </a:r>
            <a:r>
              <a:rPr lang="en-US" sz="1300">
                <a:solidFill>
                  <a:srgbClr val="3A3A3A"/>
                </a:solidFill>
                <a:latin typeface="Times New Roman"/>
              </a:rPr>
              <a:t>The time taken for a signal to reach the destination and travel back to the sender with the acknowledgment is termed as Round Trip Time (RTT). It is also called Round Trip Delay (RTD).</a:t>
            </a:r>
          </a:p>
          <a:p>
            <a:pPr indent="0">
              <a:lnSpc>
                <a:spcPts val="1536"/>
              </a:lnSpc>
            </a:pPr>
            <a:r>
              <a:rPr lang="en-US" b="1" sz="1200">
                <a:solidFill>
                  <a:srgbClr val="FF6600"/>
                </a:solidFill>
                <a:latin typeface="Arial"/>
              </a:rPr>
              <a:t>Q #40) Define Brouter?</a:t>
            </a:r>
          </a:p>
          <a:p>
            <a:pPr algn="just" marR="165100" indent="0">
              <a:lnSpc>
                <a:spcPts val="1536"/>
              </a:lnSpc>
            </a:pPr>
            <a:r>
              <a:rPr lang="en-US" b="1" sz="1200">
                <a:solidFill>
                  <a:srgbClr val="3A3A3A"/>
                </a:solidFill>
                <a:latin typeface="Arial"/>
              </a:rPr>
              <a:t>Answer: </a:t>
            </a:r>
            <a:r>
              <a:rPr lang="en-US" sz="1300">
                <a:solidFill>
                  <a:srgbClr val="3A3A3A"/>
                </a:solidFill>
                <a:latin typeface="Times New Roman"/>
              </a:rPr>
              <a:t>Brouter or Bridge Router is a device that acts as both a bridge and a router. As a bridge, it forwards data between the networks. And as a router, it routes the data to specified systems within a network.</a:t>
            </a:r>
          </a:p>
          <a:p>
            <a:pPr indent="0">
              <a:lnSpc>
                <a:spcPts val="1536"/>
              </a:lnSpc>
            </a:pPr>
            <a:r>
              <a:rPr lang="en-US" b="1" sz="1200">
                <a:solidFill>
                  <a:srgbClr val="FF6600"/>
                </a:solidFill>
                <a:latin typeface="Arial"/>
              </a:rPr>
              <a:t>Q #41) Define Static IP and Dynamic IP?</a:t>
            </a:r>
          </a:p>
          <a:p>
            <a:pPr indent="0">
              <a:lnSpc>
                <a:spcPts val="1536"/>
              </a:lnSpc>
            </a:pPr>
            <a:r>
              <a:rPr lang="en-US" b="1" sz="1200">
                <a:solidFill>
                  <a:srgbClr val="3A3A3A"/>
                </a:solidFill>
                <a:latin typeface="Arial"/>
              </a:rPr>
              <a:t>Answer: </a:t>
            </a:r>
            <a:r>
              <a:rPr lang="en-US" sz="1300">
                <a:solidFill>
                  <a:srgbClr val="3A3A3A"/>
                </a:solidFill>
                <a:latin typeface="Times New Roman"/>
              </a:rPr>
              <a:t>When a device or computer is assigned a specified IP address then it is named as Static IP. It is assigned by the Internet Service Provider as a permanent address.</a:t>
            </a:r>
          </a:p>
          <a:p>
            <a:pPr indent="0">
              <a:lnSpc>
                <a:spcPts val="1536"/>
              </a:lnSpc>
              <a:spcAft>
                <a:spcPts val="1260"/>
              </a:spcAft>
            </a:pPr>
            <a:r>
              <a:rPr lang="en-US" sz="1300">
                <a:solidFill>
                  <a:srgbClr val="3A3A3A"/>
                </a:solidFill>
                <a:latin typeface="Times New Roman"/>
              </a:rPr>
              <a:t>Dynamic IP is the temporary IP address assigned by the network to a computing device. Dynamic IP is automatically assigned by the server to the network device.</a:t>
            </a:r>
          </a:p>
          <a:p>
            <a:pPr indent="0">
              <a:lnSpc>
                <a:spcPts val="1536"/>
              </a:lnSpc>
            </a:pPr>
            <a:r>
              <a:rPr lang="en-US" b="1" sz="1200">
                <a:solidFill>
                  <a:srgbClr val="FF6600"/>
                </a:solidFill>
                <a:latin typeface="Arial"/>
              </a:rPr>
              <a:t>Q #42) How VPN is used in the corporate world?</a:t>
            </a:r>
          </a:p>
          <a:p>
            <a:pPr indent="0">
              <a:lnSpc>
                <a:spcPts val="1536"/>
              </a:lnSpc>
            </a:pPr>
            <a:r>
              <a:rPr lang="en-US" b="1" sz="1200">
                <a:solidFill>
                  <a:srgbClr val="3A3A3A"/>
                </a:solidFill>
                <a:latin typeface="Arial"/>
              </a:rPr>
              <a:t>Answer: </a:t>
            </a:r>
            <a:r>
              <a:rPr lang="en-US" sz="1300">
                <a:solidFill>
                  <a:srgbClr val="3A3A3A"/>
                </a:solidFill>
                <a:latin typeface="Times New Roman"/>
              </a:rPr>
              <a:t>VPN stands for Virtual Private Network. With the help of a VPN, remote users can securely connect to the organization’s network. Corporate companies, educational institutions, government offices, etc use this VPN.</a:t>
            </a:r>
          </a:p>
          <a:p>
            <a:pPr indent="0">
              <a:lnSpc>
                <a:spcPts val="1536"/>
              </a:lnSpc>
            </a:pPr>
            <a:r>
              <a:rPr lang="en-US" b="1" sz="1200">
                <a:solidFill>
                  <a:srgbClr val="FF6600"/>
                </a:solidFill>
                <a:latin typeface="Arial"/>
              </a:rPr>
              <a:t>Q #43) What is the difference between Firewall and Antivirus?</a:t>
            </a:r>
          </a:p>
          <a:p>
            <a:pPr indent="0">
              <a:lnSpc>
                <a:spcPts val="1536"/>
              </a:lnSpc>
            </a:pPr>
            <a:r>
              <a:rPr lang="en-US" b="1" sz="1200">
                <a:solidFill>
                  <a:srgbClr val="3A3A3A"/>
                </a:solidFill>
                <a:latin typeface="Arial"/>
              </a:rPr>
              <a:t>Answer: </a:t>
            </a:r>
            <a:r>
              <a:rPr lang="en-US" sz="1300">
                <a:solidFill>
                  <a:srgbClr val="3A3A3A"/>
                </a:solidFill>
                <a:latin typeface="Times New Roman"/>
              </a:rPr>
              <a:t>Firewall and Antivirus are two different security applications used in networking. A firewall acts as a gatekeeper which prevents unauthorized users to access the private networks as intranets. A firewall examines each message and blocks the same which are unsecured.</a:t>
            </a:r>
          </a:p>
          <a:p>
            <a:pPr indent="0">
              <a:lnSpc>
                <a:spcPts val="1536"/>
              </a:lnSpc>
              <a:spcAft>
                <a:spcPts val="1260"/>
              </a:spcAft>
            </a:pPr>
            <a:r>
              <a:rPr lang="en-US" sz="1300">
                <a:solidFill>
                  <a:srgbClr val="3A3A3A"/>
                </a:solidFill>
                <a:latin typeface="Times New Roman"/>
              </a:rPr>
              <a:t>Antivirus is a software program that protects a computer from any malicious software, any virus, spyware, adware, etc.</a:t>
            </a:r>
          </a:p>
          <a:p>
            <a:pPr indent="0">
              <a:lnSpc>
                <a:spcPts val="1536"/>
              </a:lnSpc>
            </a:pPr>
            <a:r>
              <a:rPr lang="en-US" b="1" sz="1200">
                <a:solidFill>
                  <a:srgbClr val="3A3A3A"/>
                </a:solidFill>
                <a:latin typeface="Arial"/>
              </a:rPr>
              <a:t>Note: </a:t>
            </a:r>
            <a:r>
              <a:rPr lang="en-US" sz="1300">
                <a:solidFill>
                  <a:srgbClr val="3A3A3A"/>
                </a:solidFill>
                <a:latin typeface="Times New Roman"/>
              </a:rPr>
              <a:t>A Firewall cannot protect the system from viruses, spyware, adware, etc.</a:t>
            </a:r>
          </a:p>
          <a:p>
            <a:pPr indent="0">
              <a:lnSpc>
                <a:spcPts val="1536"/>
              </a:lnSpc>
            </a:pPr>
            <a:r>
              <a:rPr lang="en-US" b="1" sz="1200">
                <a:solidFill>
                  <a:srgbClr val="FF6600"/>
                </a:solidFill>
                <a:latin typeface="Arial"/>
              </a:rPr>
              <a:t>Q #44) Explain Beaconing?</a:t>
            </a:r>
          </a:p>
          <a:p>
            <a:pPr indent="0">
              <a:lnSpc>
                <a:spcPts val="1536"/>
              </a:lnSpc>
            </a:pPr>
            <a:r>
              <a:rPr lang="en-US" b="1" sz="1200">
                <a:solidFill>
                  <a:srgbClr val="3A3A3A"/>
                </a:solidFill>
                <a:latin typeface="Arial"/>
              </a:rPr>
              <a:t>Answer: </a:t>
            </a:r>
            <a:r>
              <a:rPr lang="en-US" sz="1300">
                <a:solidFill>
                  <a:srgbClr val="3A3A3A"/>
                </a:solidFill>
                <a:latin typeface="Times New Roman"/>
              </a:rPr>
              <a:t>If a network self-repair its problem then it is termed as Beaconing. Mainly, it is used in the token ring and FDDI (Fiber Distributed Data Interface) networks. If a device in the network is facing any problem, then it notifies the other devices that they are not receiving any signal. Likewise, the problem gets repaired within the network.</a:t>
            </a:r>
          </a:p>
          <a:p>
            <a:pPr indent="0">
              <a:lnSpc>
                <a:spcPts val="1536"/>
              </a:lnSpc>
            </a:pPr>
            <a:r>
              <a:rPr lang="en-US" b="1" sz="1200">
                <a:solidFill>
                  <a:srgbClr val="FF6600"/>
                </a:solidFill>
                <a:latin typeface="Arial"/>
              </a:rPr>
              <a:t>Q #45) Why the standard of an OSI model is termed as 802.xx?</a:t>
            </a:r>
          </a:p>
          <a:p>
            <a:pPr indent="0">
              <a:lnSpc>
                <a:spcPts val="1536"/>
              </a:lnSpc>
            </a:pPr>
            <a:r>
              <a:rPr lang="en-US" b="1" sz="1200">
                <a:solidFill>
                  <a:srgbClr val="3A3A3A"/>
                </a:solidFill>
                <a:latin typeface="Arial"/>
              </a:rPr>
              <a:t>Answer: </a:t>
            </a:r>
            <a:r>
              <a:rPr lang="en-US" sz="1300">
                <a:solidFill>
                  <a:srgbClr val="3A3A3A"/>
                </a:solidFill>
                <a:latin typeface="Times New Roman"/>
              </a:rPr>
              <a:t>The OSI model was started in the month of February in 1980. So it is standardized as 802.XX. This ‘80’ stands for the year 1980 and ‘2’ represents the month of February.</a:t>
            </a:r>
          </a:p>
          <a:p>
            <a:pPr indent="0">
              <a:lnSpc>
                <a:spcPts val="1536"/>
              </a:lnSpc>
            </a:pPr>
            <a:r>
              <a:rPr lang="en-US" b="1" sz="1200">
                <a:solidFill>
                  <a:srgbClr val="FF6600"/>
                </a:solidFill>
                <a:latin typeface="Arial"/>
              </a:rPr>
              <a:t>Q #46) Expand DHCP and describe how it works?</a:t>
            </a:r>
          </a:p>
          <a:p>
            <a:pPr indent="0">
              <a:lnSpc>
                <a:spcPts val="1536"/>
              </a:lnSpc>
            </a:pPr>
            <a:r>
              <a:rPr lang="en-US" b="1" sz="1200">
                <a:solidFill>
                  <a:srgbClr val="3A3A3A"/>
                </a:solidFill>
                <a:latin typeface="Arial"/>
              </a:rPr>
              <a:t>Answer: </a:t>
            </a:r>
            <a:r>
              <a:rPr lang="en-US" sz="1300">
                <a:solidFill>
                  <a:srgbClr val="3A3A3A"/>
                </a:solidFill>
                <a:latin typeface="Times New Roman"/>
              </a:rPr>
              <a:t>DHCP stands for Dynamic Host Configuration Protocol.</a:t>
            </a:r>
          </a:p>
          <a:p>
            <a:pPr indent="0">
              <a:lnSpc>
                <a:spcPts val="1536"/>
              </a:lnSpc>
            </a:pPr>
            <a:r>
              <a:rPr lang="en-US" sz="1300">
                <a:solidFill>
                  <a:srgbClr val="3A3A3A"/>
                </a:solidFill>
                <a:latin typeface="Times New Roman"/>
              </a:rPr>
              <a:t>DHCP is used to assign IP addresses automatically to the devices over the network. When a new device is added to the network, it broadcasts a message stating that it is new to the network. Then the message is transmitted to all the devices of the network.</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34456" cy="7879080"/>
          </a:xfrm>
          <a:prstGeom prst="rect">
            <a:avLst/>
          </a:prstGeom>
        </p:spPr>
        <p:txBody>
          <a:bodyPr lIns="0" tIns="0" rIns="0" bIns="0">
            <a:noAutofit/>
          </a:bodyPr>
          <a:p>
            <a:pPr indent="0">
              <a:lnSpc>
                <a:spcPts val="1560"/>
              </a:lnSpc>
              <a:spcAft>
                <a:spcPts val="1260"/>
              </a:spcAft>
            </a:pPr>
            <a:r>
              <a:rPr lang="en-US" sz="1300">
                <a:solidFill>
                  <a:srgbClr val="3A3A3A"/>
                </a:solidFill>
                <a:latin typeface="Times New Roman"/>
              </a:rPr>
              <a:t>Only the DHCP server will react to the message and assigns a new IP address to the newly added device of the network. With the help of DHCP, IP management became very easy.</a:t>
            </a:r>
          </a:p>
          <a:p>
            <a:pPr indent="0">
              <a:lnSpc>
                <a:spcPts val="1536"/>
              </a:lnSpc>
            </a:pPr>
            <a:r>
              <a:rPr lang="en-US" b="1" sz="1200">
                <a:solidFill>
                  <a:srgbClr val="FF6600"/>
                </a:solidFill>
                <a:latin typeface="Arial"/>
              </a:rPr>
              <a:t>Q #47) How can a network be certified as an effective network? What are the factors affecting them?</a:t>
            </a:r>
          </a:p>
          <a:p>
            <a:pPr indent="0">
              <a:lnSpc>
                <a:spcPts val="1536"/>
              </a:lnSpc>
            </a:pPr>
            <a:r>
              <a:rPr lang="en-US" b="1" sz="1200">
                <a:solidFill>
                  <a:srgbClr val="3A3A3A"/>
                </a:solidFill>
                <a:latin typeface="Arial"/>
              </a:rPr>
              <a:t>Answer: A network can be certified as an effective network based on below-mentioned factors:</a:t>
            </a:r>
          </a:p>
          <a:p>
            <a:pPr marL="939800" indent="-228600">
              <a:lnSpc>
                <a:spcPts val="1536"/>
              </a:lnSpc>
            </a:pPr>
            <a:r>
              <a:rPr lang="en-US" b="1" sz="1200">
                <a:solidFill>
                  <a:srgbClr val="3A3A3A"/>
                </a:solidFill>
                <a:latin typeface="Arial"/>
              </a:rPr>
              <a:t>•    Performance: </a:t>
            </a:r>
            <a:r>
              <a:rPr lang="en-US" sz="1300">
                <a:solidFill>
                  <a:srgbClr val="3A3A3A"/>
                </a:solidFill>
                <a:latin typeface="Times New Roman"/>
              </a:rPr>
              <a:t>A network’s performance is based on its transmitted time and response time. The factors affecting the performance of a network are hardware, software, transmission medium types and the number of users using the network.</a:t>
            </a:r>
          </a:p>
          <a:p>
            <a:pPr marL="939800" indent="-228600">
              <a:lnSpc>
                <a:spcPts val="1536"/>
              </a:lnSpc>
            </a:pPr>
            <a:r>
              <a:rPr lang="en-US" b="1" sz="1200">
                <a:solidFill>
                  <a:srgbClr val="3A3A3A"/>
                </a:solidFill>
                <a:latin typeface="Arial"/>
              </a:rPr>
              <a:t>•    Reliability: </a:t>
            </a:r>
            <a:r>
              <a:rPr lang="en-US" sz="1300">
                <a:solidFill>
                  <a:srgbClr val="3A3A3A"/>
                </a:solidFill>
                <a:latin typeface="Times New Roman"/>
              </a:rPr>
              <a:t>Reliability is nothing but measuring the probability of failures occurred in a network and the time taken by it to recover from it. The factors affecting the same are the frequency of failure and recovery time from failure.</a:t>
            </a:r>
          </a:p>
          <a:p>
            <a:pPr marL="939800" indent="-228600">
              <a:lnSpc>
                <a:spcPts val="1536"/>
              </a:lnSpc>
            </a:pPr>
            <a:r>
              <a:rPr lang="en-US" b="1" sz="1200">
                <a:solidFill>
                  <a:srgbClr val="3A3A3A"/>
                </a:solidFill>
                <a:latin typeface="Arial"/>
              </a:rPr>
              <a:t>•    Security: </a:t>
            </a:r>
            <a:r>
              <a:rPr lang="en-US" sz="1300">
                <a:solidFill>
                  <a:srgbClr val="3A3A3A"/>
                </a:solidFill>
                <a:latin typeface="Times New Roman"/>
              </a:rPr>
              <a:t>Protecting the data from viruses and unauthorized users. The factors affecting the security are viruses and users who do not have permission to access the network.</a:t>
            </a:r>
          </a:p>
          <a:p>
            <a:pPr indent="0">
              <a:lnSpc>
                <a:spcPts val="1536"/>
              </a:lnSpc>
            </a:pPr>
            <a:r>
              <a:rPr lang="en-US" b="1" sz="1200">
                <a:solidFill>
                  <a:srgbClr val="FF6600"/>
                </a:solidFill>
                <a:latin typeface="Arial"/>
              </a:rPr>
              <a:t>Q #48) Explain DNS?</a:t>
            </a:r>
          </a:p>
          <a:p>
            <a:pPr indent="0">
              <a:lnSpc>
                <a:spcPts val="1536"/>
              </a:lnSpc>
            </a:pPr>
            <a:r>
              <a:rPr lang="en-US" b="1" sz="1200">
                <a:solidFill>
                  <a:srgbClr val="3A3A3A"/>
                </a:solidFill>
                <a:latin typeface="Arial"/>
              </a:rPr>
              <a:t>Answer: </a:t>
            </a:r>
            <a:r>
              <a:rPr lang="en-US" sz="1300">
                <a:solidFill>
                  <a:srgbClr val="3A3A3A"/>
                </a:solidFill>
                <a:latin typeface="Times New Roman"/>
              </a:rPr>
              <a:t>DNS stands for Domain Naming Server. DNS acts as a translator between domain names and IP addresses. As humans remember names, the computer understands only numbers. Generally, we assign names to websites and computers like Gmail.com, Hotmail, etc. When we type such names the DNS translates it into numbers and executes our requests.</a:t>
            </a:r>
          </a:p>
          <a:p>
            <a:pPr indent="0">
              <a:lnSpc>
                <a:spcPts val="3456"/>
              </a:lnSpc>
            </a:pPr>
            <a:r>
              <a:rPr lang="en-US" sz="1300">
                <a:solidFill>
                  <a:srgbClr val="3A3A3A"/>
                </a:solidFill>
                <a:latin typeface="Times New Roman"/>
              </a:rPr>
              <a:t>Translating the names into numbers or IP address is named as a Forward lookup. Translating the IP address to names is named as a Reverse lookup.</a:t>
            </a:r>
          </a:p>
          <a:p>
            <a:pPr indent="0">
              <a:lnSpc>
                <a:spcPts val="3456"/>
              </a:lnSpc>
            </a:pPr>
            <a:r>
              <a:rPr lang="en-US" b="1" sz="1200">
                <a:solidFill>
                  <a:srgbClr val="FF6600"/>
                </a:solidFill>
                <a:latin typeface="Arial"/>
              </a:rPr>
              <a:t>Q #49) Define IEEE in the networking world?</a:t>
            </a:r>
          </a:p>
          <a:p>
            <a:pPr indent="0">
              <a:lnSpc>
                <a:spcPts val="1536"/>
              </a:lnSpc>
            </a:pPr>
            <a:r>
              <a:rPr lang="en-US" b="1" sz="1200">
                <a:solidFill>
                  <a:srgbClr val="3A3A3A"/>
                </a:solidFill>
                <a:latin typeface="Arial"/>
              </a:rPr>
              <a:t>Answer: </a:t>
            </a:r>
            <a:r>
              <a:rPr lang="en-US" sz="1300">
                <a:solidFill>
                  <a:srgbClr val="3A3A3A"/>
                </a:solidFill>
                <a:latin typeface="Times New Roman"/>
              </a:rPr>
              <a:t>IEEE stands for the Institute of Electrical and Electronic Engineer. This is used to design or develop standards that are used for networking.</a:t>
            </a:r>
          </a:p>
          <a:p>
            <a:pPr indent="0">
              <a:lnSpc>
                <a:spcPts val="1536"/>
              </a:lnSpc>
            </a:pPr>
            <a:r>
              <a:rPr lang="en-US" b="1" sz="1200">
                <a:solidFill>
                  <a:srgbClr val="FF6600"/>
                </a:solidFill>
                <a:latin typeface="Arial"/>
              </a:rPr>
              <a:t>Q #50) What is the use of encryption and decryption?</a:t>
            </a:r>
          </a:p>
          <a:p>
            <a:pPr indent="0">
              <a:lnSpc>
                <a:spcPts val="1536"/>
              </a:lnSpc>
            </a:pPr>
            <a:r>
              <a:rPr lang="en-US" b="1" sz="1200">
                <a:solidFill>
                  <a:srgbClr val="3A3A3A"/>
                </a:solidFill>
                <a:latin typeface="Arial"/>
              </a:rPr>
              <a:t>Answer: </a:t>
            </a:r>
            <a:r>
              <a:rPr lang="en-US" sz="1300">
                <a:solidFill>
                  <a:srgbClr val="3A3A3A"/>
                </a:solidFill>
                <a:latin typeface="Times New Roman"/>
              </a:rPr>
              <a:t>Encryption is the process of converting the transmission data into another form that is not read by any other device other than the intended receiver.</a:t>
            </a:r>
          </a:p>
          <a:p>
            <a:pPr indent="0">
              <a:lnSpc>
                <a:spcPts val="1536"/>
              </a:lnSpc>
            </a:pPr>
            <a:r>
              <a:rPr lang="en-US" sz="1300">
                <a:solidFill>
                  <a:srgbClr val="3A3A3A"/>
                </a:solidFill>
                <a:latin typeface="Times New Roman"/>
              </a:rPr>
              <a:t>Decryption is the process of converting back the encrypted data to its normal form.</a:t>
            </a:r>
          </a:p>
          <a:p>
            <a:pPr indent="0">
              <a:lnSpc>
                <a:spcPts val="1536"/>
              </a:lnSpc>
              <a:spcAft>
                <a:spcPts val="1260"/>
              </a:spcAft>
            </a:pPr>
            <a:r>
              <a:rPr lang="en-US" sz="1300">
                <a:solidFill>
                  <a:srgbClr val="3A3A3A"/>
                </a:solidFill>
                <a:latin typeface="Times New Roman"/>
              </a:rPr>
              <a:t>An algorithm called cipher is used in this conversion process.</a:t>
            </a:r>
          </a:p>
          <a:p>
            <a:pPr indent="0"/>
            <a:r>
              <a:rPr lang="en-US" b="1" sz="1200">
                <a:solidFill>
                  <a:srgbClr val="FF6600"/>
                </a:solidFill>
                <a:latin typeface="Arial"/>
              </a:rPr>
              <a:t>Q #51) Brief Ethernet?</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1505712"/>
            <a:ext cx="4090416" cy="4364736"/>
          </a:xfrm>
          <a:prstGeom prst="rect">
            <a:avLst/>
          </a:prstGeom>
        </p:spPr>
      </p:pic>
      <p:sp>
        <p:nvSpPr>
          <p:cNvPr id="3" name=""/>
          <p:cNvSpPr/>
          <p:nvPr/>
        </p:nvSpPr>
        <p:spPr>
          <a:xfrm>
            <a:off x="902208" y="929640"/>
            <a:ext cx="5763768" cy="591312"/>
          </a:xfrm>
          <a:prstGeom prst="rect">
            <a:avLst/>
          </a:prstGeom>
        </p:spPr>
        <p:txBody>
          <a:bodyPr lIns="0" tIns="0" rIns="0" bIns="0">
            <a:noAutofit/>
          </a:bodyPr>
          <a:p>
            <a:pPr indent="0">
              <a:lnSpc>
                <a:spcPts val="1560"/>
              </a:lnSpc>
            </a:pPr>
            <a:r>
              <a:rPr lang="en-US" b="1" sz="1200">
                <a:solidFill>
                  <a:srgbClr val="3A3A3A"/>
                </a:solidFill>
                <a:latin typeface="Arial"/>
              </a:rPr>
              <a:t>d) Transport Layer (Layer 4): </a:t>
            </a:r>
            <a:r>
              <a:rPr lang="en-US" sz="1300">
                <a:solidFill>
                  <a:srgbClr val="3A3A3A"/>
                </a:solidFill>
                <a:latin typeface="Times New Roman"/>
              </a:rPr>
              <a:t>It transfers data between nodes and also provides acknowledgment of successful data transmission. It keeps track of transmission and sends the segments again if the transmission fails.</a:t>
            </a:r>
          </a:p>
        </p:txBody>
      </p:sp>
      <p:sp>
        <p:nvSpPr>
          <p:cNvPr id="4" name=""/>
          <p:cNvSpPr/>
          <p:nvPr/>
        </p:nvSpPr>
        <p:spPr>
          <a:xfrm>
            <a:off x="896112" y="5885688"/>
            <a:ext cx="5745480" cy="3133344"/>
          </a:xfrm>
          <a:prstGeom prst="rect">
            <a:avLst/>
          </a:prstGeom>
        </p:spPr>
        <p:txBody>
          <a:bodyPr lIns="0" tIns="0" rIns="0" bIns="0">
            <a:noAutofit/>
          </a:bodyPr>
          <a:p>
            <a:pPr indent="0">
              <a:lnSpc>
                <a:spcPts val="1536"/>
              </a:lnSpc>
            </a:pPr>
            <a:r>
              <a:rPr lang="en-US" b="1" sz="1200">
                <a:solidFill>
                  <a:srgbClr val="3A3A3A"/>
                </a:solidFill>
                <a:latin typeface="Arial"/>
              </a:rPr>
              <a:t>e)    Session Layer (Layer 5): </a:t>
            </a:r>
            <a:r>
              <a:rPr lang="en-US" sz="1300">
                <a:solidFill>
                  <a:srgbClr val="3A3A3A"/>
                </a:solidFill>
                <a:latin typeface="Times New Roman"/>
              </a:rPr>
              <a:t>This layer manages and controls the connections between computers. It establishes, coordinates, exchange and terminates the connections between local and remote applications.</a:t>
            </a:r>
          </a:p>
          <a:p>
            <a:pPr indent="0">
              <a:lnSpc>
                <a:spcPts val="1536"/>
              </a:lnSpc>
            </a:pPr>
            <a:r>
              <a:rPr lang="en-US" b="1" sz="1200">
                <a:solidFill>
                  <a:srgbClr val="3A3A3A"/>
                </a:solidFill>
                <a:latin typeface="Arial"/>
              </a:rPr>
              <a:t>f)    Presentation Layer (Layer 6): </a:t>
            </a:r>
            <a:r>
              <a:rPr lang="en-US" sz="1300">
                <a:solidFill>
                  <a:srgbClr val="3A3A3A"/>
                </a:solidFill>
                <a:latin typeface="Times New Roman"/>
              </a:rPr>
              <a:t>It is also called as “Syntax Layer”. Layer 6 transforms the data into the form in which the application layer accepts.</a:t>
            </a:r>
          </a:p>
          <a:p>
            <a:pPr indent="0">
              <a:lnSpc>
                <a:spcPts val="1536"/>
              </a:lnSpc>
            </a:pPr>
            <a:r>
              <a:rPr lang="en-US" b="1" sz="1200">
                <a:solidFill>
                  <a:srgbClr val="3A3A3A"/>
                </a:solidFill>
                <a:latin typeface="Arial"/>
              </a:rPr>
              <a:t>g)    Application Layer (Layer 7): </a:t>
            </a:r>
            <a:r>
              <a:rPr lang="en-US" sz="1300">
                <a:solidFill>
                  <a:srgbClr val="3A3A3A"/>
                </a:solidFill>
                <a:latin typeface="Times New Roman"/>
              </a:rPr>
              <a:t>This is the last layer of the OSI Reference Model and is the one that is close to the end-user. Both end-user and application layer interacts with the software application. This layer provides services for email, file transfer, etc.</a:t>
            </a:r>
          </a:p>
          <a:p>
            <a:pPr indent="0">
              <a:lnSpc>
                <a:spcPts val="1536"/>
              </a:lnSpc>
              <a:spcAft>
                <a:spcPts val="840"/>
              </a:spcAft>
            </a:pPr>
            <a:r>
              <a:rPr lang="en-US" b="1" sz="1200">
                <a:solidFill>
                  <a:srgbClr val="FF6600"/>
                </a:solidFill>
                <a:latin typeface="Arial"/>
              </a:rPr>
              <a:t>Q #7) What is the difference between Hub, Switch, and Router?</a:t>
            </a:r>
          </a:p>
          <a:p>
            <a:pPr indent="0">
              <a:lnSpc>
                <a:spcPts val="1560"/>
              </a:lnSpc>
            </a:pPr>
            <a:r>
              <a:rPr lang="en-US" b="1" sz="1200">
                <a:solidFill>
                  <a:srgbClr val="FF6600"/>
                </a:solidFill>
                <a:latin typeface="Arial"/>
              </a:rPr>
              <a:t>Q #8) Explain TCP/IP Model</a:t>
            </a:r>
          </a:p>
          <a:p>
            <a:pPr indent="0">
              <a:lnSpc>
                <a:spcPts val="1560"/>
              </a:lnSpc>
            </a:pPr>
            <a:r>
              <a:rPr lang="en-US" b="1" sz="1200">
                <a:solidFill>
                  <a:srgbClr val="3A3A3A"/>
                </a:solidFill>
                <a:latin typeface="Arial"/>
              </a:rPr>
              <a:t>Answer: </a:t>
            </a:r>
            <a:r>
              <a:rPr lang="en-US" sz="1300">
                <a:solidFill>
                  <a:srgbClr val="3A3A3A"/>
                </a:solidFill>
                <a:latin typeface="Times New Roman"/>
              </a:rPr>
              <a:t>The most widely used and available protocol is TCP/IP i.e. Transmission Control Protocol and Internet Protocol. TCP/IP specifies how data should be packaged, transmitted and routed in their end to end data communication.</a:t>
            </a:r>
          </a:p>
          <a:p>
            <a:pPr indent="0">
              <a:lnSpc>
                <a:spcPts val="1560"/>
              </a:lnSpc>
            </a:pPr>
            <a:r>
              <a:rPr lang="en-US" b="1" sz="1200">
                <a:solidFill>
                  <a:srgbClr val="3A3A3A"/>
                </a:solidFill>
                <a:latin typeface="Arial"/>
              </a:rPr>
              <a:t>There are four layers as shown in the below diagram:</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4114800"/>
            <a:ext cx="4611624" cy="2746248"/>
          </a:xfrm>
          <a:prstGeom prst="rect">
            <a:avLst/>
          </a:prstGeom>
        </p:spPr>
      </p:pic>
      <p:sp>
        <p:nvSpPr>
          <p:cNvPr id="3" name=""/>
          <p:cNvSpPr/>
          <p:nvPr/>
        </p:nvSpPr>
        <p:spPr>
          <a:xfrm>
            <a:off x="896112" y="929640"/>
            <a:ext cx="5879592" cy="1377696"/>
          </a:xfrm>
          <a:prstGeom prst="rect">
            <a:avLst/>
          </a:prstGeom>
        </p:spPr>
        <p:txBody>
          <a:bodyPr lIns="0" tIns="0" rIns="0" bIns="0">
            <a:noAutofit/>
          </a:bodyPr>
          <a:p>
            <a:pPr indent="0">
              <a:lnSpc>
                <a:spcPts val="1536"/>
              </a:lnSpc>
            </a:pPr>
            <a:r>
              <a:rPr lang="en-US" b="1" sz="1200">
                <a:solidFill>
                  <a:srgbClr val="3A3A3A"/>
                </a:solidFill>
                <a:latin typeface="Arial"/>
              </a:rPr>
              <a:t>Answer: </a:t>
            </a:r>
            <a:r>
              <a:rPr lang="en-US" sz="1300">
                <a:solidFill>
                  <a:srgbClr val="3A3A3A"/>
                </a:solidFill>
                <a:latin typeface="Times New Roman"/>
              </a:rPr>
              <a:t>Ethernet is a technology that is used to connect computers all over the network to transmit the data between each other.</a:t>
            </a:r>
          </a:p>
          <a:p>
            <a:pPr algn="just" indent="0">
              <a:lnSpc>
                <a:spcPts val="1536"/>
              </a:lnSpc>
            </a:pPr>
            <a:r>
              <a:rPr lang="en-US" b="1" sz="1200">
                <a:solidFill>
                  <a:srgbClr val="3A3A3A"/>
                </a:solidFill>
                <a:latin typeface="Arial"/>
              </a:rPr>
              <a:t>For Example, </a:t>
            </a:r>
            <a:r>
              <a:rPr lang="en-US" sz="1300">
                <a:solidFill>
                  <a:srgbClr val="3A3A3A"/>
                </a:solidFill>
                <a:latin typeface="Times New Roman"/>
              </a:rPr>
              <a:t>if we connect a computer and laptop to a printer, then we can call it as an Ethernet network. Ethernet acts as the carrier for the Internet within short distance networks like a network in a building.</a:t>
            </a:r>
          </a:p>
          <a:p>
            <a:pPr indent="0">
              <a:lnSpc>
                <a:spcPts val="1536"/>
              </a:lnSpc>
              <a:spcAft>
                <a:spcPts val="1260"/>
              </a:spcAft>
            </a:pPr>
            <a:r>
              <a:rPr lang="en-US" sz="1300">
                <a:solidFill>
                  <a:srgbClr val="3A3A3A"/>
                </a:solidFill>
                <a:latin typeface="Times New Roman"/>
              </a:rPr>
              <a:t>The main difference between the Internet and Ethernet is security. Ethernet is safer than the Internet as Ethernet is a closed-loop and has only limited access.</a:t>
            </a:r>
          </a:p>
        </p:txBody>
      </p:sp>
      <p:sp>
        <p:nvSpPr>
          <p:cNvPr id="4" name=""/>
          <p:cNvSpPr/>
          <p:nvPr/>
        </p:nvSpPr>
        <p:spPr>
          <a:xfrm>
            <a:off x="896112" y="2563368"/>
            <a:ext cx="5958840" cy="1566672"/>
          </a:xfrm>
          <a:prstGeom prst="rect">
            <a:avLst/>
          </a:prstGeom>
        </p:spPr>
        <p:txBody>
          <a:bodyPr lIns="0" tIns="0" rIns="0" bIns="0">
            <a:noAutofit/>
          </a:bodyPr>
          <a:p>
            <a:pPr indent="0">
              <a:lnSpc>
                <a:spcPts val="1536"/>
              </a:lnSpc>
              <a:spcBef>
                <a:spcPts val="1260"/>
              </a:spcBef>
            </a:pPr>
            <a:r>
              <a:rPr lang="en-US" b="1" sz="1200">
                <a:solidFill>
                  <a:srgbClr val="FF6600"/>
                </a:solidFill>
                <a:latin typeface="Arial"/>
              </a:rPr>
              <a:t>Q #52) Explain Data Encapsulation?</a:t>
            </a:r>
          </a:p>
          <a:p>
            <a:pPr indent="0">
              <a:lnSpc>
                <a:spcPts val="1536"/>
              </a:lnSpc>
            </a:pPr>
            <a:r>
              <a:rPr lang="en-US" b="1" sz="1200">
                <a:solidFill>
                  <a:srgbClr val="3A3A3A"/>
                </a:solidFill>
                <a:latin typeface="Arial"/>
              </a:rPr>
              <a:t>Answer: </a:t>
            </a:r>
            <a:r>
              <a:rPr lang="en-US" sz="1300">
                <a:solidFill>
                  <a:srgbClr val="3A3A3A"/>
                </a:solidFill>
                <a:latin typeface="Times New Roman"/>
              </a:rPr>
              <a:t>Encapsulation means adding one thing on top of the other thing. When a message or a packet is passed through the communication network (OSI layers), every layer adds its header information to the actual packet. This process is termed as Data Encapsulation.</a:t>
            </a:r>
          </a:p>
          <a:p>
            <a:pPr indent="0">
              <a:lnSpc>
                <a:spcPts val="1536"/>
              </a:lnSpc>
            </a:pPr>
            <a:r>
              <a:rPr lang="en-US" b="1" sz="1200">
                <a:solidFill>
                  <a:srgbClr val="3A3A3A"/>
                </a:solidFill>
                <a:latin typeface="Arial"/>
              </a:rPr>
              <a:t>Note: </a:t>
            </a:r>
            <a:r>
              <a:rPr lang="en-US" sz="1300">
                <a:solidFill>
                  <a:srgbClr val="3A3A3A"/>
                </a:solidFill>
                <a:latin typeface="Times New Roman"/>
              </a:rPr>
              <a:t>Decapsulation is exactly the opposite of encapsulation. The process of removing the headers added by the OSI layers from the actual packet is termed as Decapsulation.</a:t>
            </a:r>
          </a:p>
        </p:txBody>
      </p:sp>
      <p:sp>
        <p:nvSpPr>
          <p:cNvPr id="5" name=""/>
          <p:cNvSpPr/>
          <p:nvPr/>
        </p:nvSpPr>
        <p:spPr>
          <a:xfrm>
            <a:off x="896112" y="6882384"/>
            <a:ext cx="5885688" cy="1962912"/>
          </a:xfrm>
          <a:prstGeom prst="rect">
            <a:avLst/>
          </a:prstGeom>
        </p:spPr>
        <p:txBody>
          <a:bodyPr lIns="0" tIns="0" rIns="0" bIns="0">
            <a:noAutofit/>
          </a:bodyPr>
          <a:p>
            <a:pPr indent="0">
              <a:lnSpc>
                <a:spcPts val="1536"/>
              </a:lnSpc>
            </a:pPr>
            <a:r>
              <a:rPr lang="en-US" b="1" sz="1200">
                <a:solidFill>
                  <a:srgbClr val="FF6600"/>
                </a:solidFill>
                <a:latin typeface="Arial"/>
              </a:rPr>
              <a:t>Q #53) How are networks classified based on their connections?</a:t>
            </a:r>
          </a:p>
          <a:p>
            <a:pPr indent="0">
              <a:lnSpc>
                <a:spcPts val="1536"/>
              </a:lnSpc>
            </a:pPr>
            <a:r>
              <a:rPr lang="en-US" b="1" sz="1200">
                <a:solidFill>
                  <a:srgbClr val="3A3A3A"/>
                </a:solidFill>
                <a:latin typeface="Arial"/>
              </a:rPr>
              <a:t>Answer: </a:t>
            </a:r>
            <a:r>
              <a:rPr lang="en-US" sz="1300">
                <a:solidFill>
                  <a:srgbClr val="3A3A3A"/>
                </a:solidFill>
                <a:latin typeface="Times New Roman"/>
              </a:rPr>
              <a:t>Networks are classified into two categories based on their connection types. </a:t>
            </a:r>
            <a:r>
              <a:rPr lang="en-US" b="1" sz="1200">
                <a:solidFill>
                  <a:srgbClr val="3A3A3A"/>
                </a:solidFill>
                <a:latin typeface="Arial"/>
              </a:rPr>
              <a:t>They are mentioned below:</a:t>
            </a:r>
          </a:p>
          <a:p>
            <a:pPr marL="939800" indent="-228600">
              <a:lnSpc>
                <a:spcPts val="1536"/>
              </a:lnSpc>
            </a:pPr>
            <a:r>
              <a:rPr lang="en-US" b="1" sz="1200">
                <a:solidFill>
                  <a:srgbClr val="3A3A3A"/>
                </a:solidFill>
                <a:latin typeface="Arial"/>
              </a:rPr>
              <a:t>•    Peer-to-peer networks (P2P): </a:t>
            </a:r>
            <a:r>
              <a:rPr lang="en-US" sz="1300">
                <a:solidFill>
                  <a:srgbClr val="3A3A3A"/>
                </a:solidFill>
                <a:latin typeface="Times New Roman"/>
              </a:rPr>
              <a:t>When two or more computers are connected together to share resources without the use of a central server is termed as a peer-to-peer network. Computers in this type of network act as both server and client. It is generally used in small companies as they are not expensive.</a:t>
            </a:r>
          </a:p>
          <a:p>
            <a:pPr marL="939800" indent="-228600">
              <a:lnSpc>
                <a:spcPts val="1536"/>
              </a:lnSpc>
            </a:pPr>
            <a:r>
              <a:rPr lang="en-US" b="1" sz="1200">
                <a:solidFill>
                  <a:srgbClr val="3A3A3A"/>
                </a:solidFill>
                <a:latin typeface="Arial"/>
              </a:rPr>
              <a:t>•    Server-based networks: </a:t>
            </a:r>
            <a:r>
              <a:rPr lang="en-US" sz="1300">
                <a:solidFill>
                  <a:srgbClr val="3A3A3A"/>
                </a:solidFill>
                <a:latin typeface="Times New Roman"/>
              </a:rPr>
              <a:t>In this type of network, a central server is located to store the data, applications, etc of the clients. The server</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46648" cy="6306312"/>
          </a:xfrm>
          <a:prstGeom prst="rect">
            <a:avLst/>
          </a:prstGeom>
        </p:spPr>
        <p:txBody>
          <a:bodyPr lIns="0" tIns="0" rIns="0" bIns="0">
            <a:noAutofit/>
          </a:bodyPr>
          <a:p>
            <a:pPr marL="939800" indent="0">
              <a:lnSpc>
                <a:spcPts val="1536"/>
              </a:lnSpc>
            </a:pPr>
            <a:r>
              <a:rPr lang="en-US" sz="1300">
                <a:solidFill>
                  <a:srgbClr val="3A3A3A"/>
                </a:solidFill>
                <a:latin typeface="Times New Roman"/>
              </a:rPr>
              <a:t>computer provides the security and network administration to the network.</a:t>
            </a:r>
          </a:p>
          <a:p>
            <a:pPr indent="0">
              <a:lnSpc>
                <a:spcPts val="1536"/>
              </a:lnSpc>
            </a:pPr>
            <a:r>
              <a:rPr lang="en-US" b="1" sz="1200">
                <a:solidFill>
                  <a:srgbClr val="FF6600"/>
                </a:solidFill>
                <a:latin typeface="Arial"/>
              </a:rPr>
              <a:t>Q #54) Define Pipelining?</a:t>
            </a:r>
          </a:p>
          <a:p>
            <a:pPr indent="0">
              <a:lnSpc>
                <a:spcPts val="1536"/>
              </a:lnSpc>
            </a:pPr>
            <a:r>
              <a:rPr lang="en-US" b="1" sz="1200">
                <a:solidFill>
                  <a:srgbClr val="3A3A3A"/>
                </a:solidFill>
                <a:latin typeface="Arial"/>
              </a:rPr>
              <a:t>Answer: </a:t>
            </a:r>
            <a:r>
              <a:rPr lang="en-US" sz="1300">
                <a:solidFill>
                  <a:srgbClr val="3A3A3A"/>
                </a:solidFill>
                <a:latin typeface="Times New Roman"/>
              </a:rPr>
              <a:t>In Networking, when a task is in progress another task gets started before the previous task is finished. This is termed as Pipelining.</a:t>
            </a:r>
          </a:p>
          <a:p>
            <a:pPr indent="0">
              <a:lnSpc>
                <a:spcPts val="1536"/>
              </a:lnSpc>
            </a:pPr>
            <a:r>
              <a:rPr lang="en-US" b="1" sz="1200">
                <a:solidFill>
                  <a:srgbClr val="FF6600"/>
                </a:solidFill>
                <a:latin typeface="Arial"/>
              </a:rPr>
              <a:t>Q #55) What is an Encoder?</a:t>
            </a:r>
          </a:p>
          <a:p>
            <a:pPr indent="0">
              <a:lnSpc>
                <a:spcPts val="1536"/>
              </a:lnSpc>
            </a:pPr>
            <a:r>
              <a:rPr lang="en-US" b="1" sz="1200">
                <a:solidFill>
                  <a:srgbClr val="3A3A3A"/>
                </a:solidFill>
                <a:latin typeface="Arial"/>
              </a:rPr>
              <a:t>Answer: </a:t>
            </a:r>
            <a:r>
              <a:rPr lang="en-US" sz="1300">
                <a:solidFill>
                  <a:srgbClr val="3A3A3A"/>
                </a:solidFill>
                <a:latin typeface="Times New Roman"/>
              </a:rPr>
              <a:t>Encoder is a circuit that uses an algorithm to convert any data or compress audio data or video data for transmission purposes. An encoder converts the analog signal into the digital signal.</a:t>
            </a:r>
          </a:p>
          <a:p>
            <a:pPr indent="0">
              <a:lnSpc>
                <a:spcPts val="1536"/>
              </a:lnSpc>
            </a:pPr>
            <a:r>
              <a:rPr lang="en-US" b="1" sz="1200">
                <a:solidFill>
                  <a:srgbClr val="FF6600"/>
                </a:solidFill>
                <a:latin typeface="Arial"/>
              </a:rPr>
              <a:t>Q #56) What is a Decoder?</a:t>
            </a:r>
          </a:p>
          <a:p>
            <a:pPr indent="0">
              <a:lnSpc>
                <a:spcPts val="1536"/>
              </a:lnSpc>
            </a:pPr>
            <a:r>
              <a:rPr lang="en-US" b="1" sz="1200">
                <a:solidFill>
                  <a:srgbClr val="3A3A3A"/>
                </a:solidFill>
                <a:latin typeface="Arial"/>
              </a:rPr>
              <a:t>Answer: </a:t>
            </a:r>
            <a:r>
              <a:rPr lang="en-US" sz="1300">
                <a:solidFill>
                  <a:srgbClr val="3A3A3A"/>
                </a:solidFill>
                <a:latin typeface="Times New Roman"/>
              </a:rPr>
              <a:t>Decoder is a circuit that converts the encoded data to its actual format. It converts the digital signal into an analog signal.</a:t>
            </a:r>
          </a:p>
          <a:p>
            <a:pPr indent="0">
              <a:lnSpc>
                <a:spcPts val="1536"/>
              </a:lnSpc>
            </a:pPr>
            <a:r>
              <a:rPr lang="en-US" b="1" sz="1200">
                <a:solidFill>
                  <a:srgbClr val="FF6600"/>
                </a:solidFill>
                <a:latin typeface="Arial"/>
              </a:rPr>
              <a:t>Q #57) How can you recover the data from a system which is infected with a Virus?</a:t>
            </a:r>
          </a:p>
          <a:p>
            <a:pPr algn="just" indent="0">
              <a:lnSpc>
                <a:spcPts val="1536"/>
              </a:lnSpc>
            </a:pPr>
            <a:r>
              <a:rPr lang="en-US" b="1" sz="1200">
                <a:solidFill>
                  <a:srgbClr val="3A3A3A"/>
                </a:solidFill>
                <a:latin typeface="Arial"/>
              </a:rPr>
              <a:t>Answer: </a:t>
            </a:r>
            <a:r>
              <a:rPr lang="en-US" sz="1300">
                <a:solidFill>
                  <a:srgbClr val="3A3A3A"/>
                </a:solidFill>
                <a:latin typeface="Times New Roman"/>
              </a:rPr>
              <a:t>In another system (not infected with a virus) install an OS and antivirus with the latest updates. Then connect the HDD of the infected system as a secondary drive. Now scan the secondary HDD and clean it. Then copy the data into the system.</a:t>
            </a:r>
          </a:p>
          <a:p>
            <a:pPr indent="0">
              <a:lnSpc>
                <a:spcPts val="1536"/>
              </a:lnSpc>
            </a:pPr>
            <a:r>
              <a:rPr lang="en-US" b="1" sz="1200">
                <a:solidFill>
                  <a:srgbClr val="FF6600"/>
                </a:solidFill>
                <a:latin typeface="Arial"/>
              </a:rPr>
              <a:t>Q #58) Describe the key elements of the protocol?</a:t>
            </a:r>
          </a:p>
          <a:p>
            <a:pPr indent="0">
              <a:lnSpc>
                <a:spcPts val="1536"/>
              </a:lnSpc>
            </a:pPr>
            <a:r>
              <a:rPr lang="en-US" b="1" sz="1200">
                <a:solidFill>
                  <a:srgbClr val="3A3A3A"/>
                </a:solidFill>
                <a:latin typeface="Arial"/>
              </a:rPr>
              <a:t>Answer: Below are the 3 key elements of the protocol:</a:t>
            </a:r>
          </a:p>
          <a:p>
            <a:pPr marL="939800" indent="-228600">
              <a:lnSpc>
                <a:spcPts val="1536"/>
              </a:lnSpc>
            </a:pPr>
            <a:r>
              <a:rPr lang="en-US" b="1" sz="1200">
                <a:solidFill>
                  <a:srgbClr val="3A3A3A"/>
                </a:solidFill>
                <a:latin typeface="Arial"/>
              </a:rPr>
              <a:t>•    Syntax: </a:t>
            </a:r>
            <a:r>
              <a:rPr lang="en-US" sz="1300">
                <a:solidFill>
                  <a:srgbClr val="3A3A3A"/>
                </a:solidFill>
                <a:latin typeface="Times New Roman"/>
              </a:rPr>
              <a:t>It is the format of the data. That means in which order the data is displayed.</a:t>
            </a:r>
          </a:p>
          <a:p>
            <a:pPr algn="just" indent="711200">
              <a:lnSpc>
                <a:spcPts val="1536"/>
              </a:lnSpc>
            </a:pPr>
            <a:r>
              <a:rPr lang="en-US" b="1" sz="1200">
                <a:solidFill>
                  <a:srgbClr val="3A3A3A"/>
                </a:solidFill>
                <a:latin typeface="Arial"/>
              </a:rPr>
              <a:t>•    Semantics: </a:t>
            </a:r>
            <a:r>
              <a:rPr lang="en-US" sz="1300">
                <a:solidFill>
                  <a:srgbClr val="3A3A3A"/>
                </a:solidFill>
                <a:latin typeface="Times New Roman"/>
              </a:rPr>
              <a:t>Describes the meaning of the bits in each section.</a:t>
            </a:r>
          </a:p>
          <a:p>
            <a:pPr algn="just" marR="152400" indent="711200">
              <a:lnSpc>
                <a:spcPts val="1536"/>
              </a:lnSpc>
            </a:pPr>
            <a:r>
              <a:rPr lang="en-US" b="1" sz="1200">
                <a:solidFill>
                  <a:srgbClr val="3A3A3A"/>
                </a:solidFill>
                <a:latin typeface="Arial"/>
              </a:rPr>
              <a:t>•    Timing: </a:t>
            </a:r>
            <a:r>
              <a:rPr lang="en-US" sz="1300">
                <a:solidFill>
                  <a:srgbClr val="3A3A3A"/>
                </a:solidFill>
                <a:latin typeface="Times New Roman"/>
              </a:rPr>
              <a:t>At what time the data is to be sent and how fast it is to be sent. </a:t>
            </a:r>
            <a:r>
              <a:rPr lang="en-US" b="1" sz="1200">
                <a:solidFill>
                  <a:srgbClr val="FF6600"/>
                </a:solidFill>
                <a:latin typeface="Arial"/>
              </a:rPr>
              <a:t>Q #59) Explain the difference between baseband and broadband transmission? </a:t>
            </a:r>
            <a:r>
              <a:rPr lang="en-US" b="1" sz="1200">
                <a:solidFill>
                  <a:srgbClr val="3A3A3A"/>
                </a:solidFill>
                <a:latin typeface="Arial"/>
              </a:rPr>
              <a:t>Answer:</a:t>
            </a:r>
          </a:p>
          <a:p>
            <a:pPr marL="939800" indent="-228600">
              <a:lnSpc>
                <a:spcPts val="1536"/>
              </a:lnSpc>
            </a:pPr>
            <a:r>
              <a:rPr lang="en-US" b="1" sz="1200">
                <a:solidFill>
                  <a:srgbClr val="3A3A3A"/>
                </a:solidFill>
                <a:latin typeface="Arial"/>
              </a:rPr>
              <a:t>•    Baseband Transmission: </a:t>
            </a:r>
            <a:r>
              <a:rPr lang="en-US" sz="1300">
                <a:solidFill>
                  <a:srgbClr val="3A3A3A"/>
                </a:solidFill>
                <a:latin typeface="Times New Roman"/>
              </a:rPr>
              <a:t>A single signal consumes the whole bandwidth of the cable.</a:t>
            </a:r>
          </a:p>
          <a:p>
            <a:pPr marL="939800" indent="-228600">
              <a:lnSpc>
                <a:spcPts val="1536"/>
              </a:lnSpc>
            </a:pPr>
            <a:r>
              <a:rPr lang="en-US" b="1" sz="1200">
                <a:solidFill>
                  <a:srgbClr val="3A3A3A"/>
                </a:solidFill>
                <a:latin typeface="Arial"/>
              </a:rPr>
              <a:t>•    Broadband Transmission: </a:t>
            </a:r>
            <a:r>
              <a:rPr lang="en-US" sz="1300">
                <a:solidFill>
                  <a:srgbClr val="3A3A3A"/>
                </a:solidFill>
                <a:latin typeface="Times New Roman"/>
              </a:rPr>
              <a:t>Multiple signals of multiple frequencies are sent simultaneously.</a:t>
            </a:r>
          </a:p>
          <a:p>
            <a:pPr indent="0">
              <a:lnSpc>
                <a:spcPts val="1536"/>
              </a:lnSpc>
            </a:pPr>
            <a:r>
              <a:rPr lang="en-US" b="1" sz="1200">
                <a:solidFill>
                  <a:srgbClr val="FF6600"/>
                </a:solidFill>
                <a:latin typeface="Arial"/>
              </a:rPr>
              <a:t>Q #60) Expand SLIP?</a:t>
            </a:r>
          </a:p>
          <a:p>
            <a:pPr indent="0">
              <a:lnSpc>
                <a:spcPts val="1536"/>
              </a:lnSpc>
              <a:spcAft>
                <a:spcPts val="3990"/>
              </a:spcAft>
            </a:pPr>
            <a:r>
              <a:rPr lang="en-US" b="1" sz="1200">
                <a:solidFill>
                  <a:srgbClr val="3A3A3A"/>
                </a:solidFill>
                <a:latin typeface="Arial"/>
              </a:rPr>
              <a:t>Answer: </a:t>
            </a:r>
            <a:r>
              <a:rPr lang="en-US" sz="1300">
                <a:solidFill>
                  <a:srgbClr val="3A3A3A"/>
                </a:solidFill>
                <a:latin typeface="Times New Roman"/>
              </a:rPr>
              <a:t>SLIP stands for Serial Line Interface Protocol. SLIP is a protocol used for transmitting IP datagrams over a serial line</a:t>
            </a:r>
          </a:p>
        </p:txBody>
      </p:sp>
      <p:sp>
        <p:nvSpPr>
          <p:cNvPr id="3" name=""/>
          <p:cNvSpPr/>
          <p:nvPr/>
        </p:nvSpPr>
        <p:spPr>
          <a:xfrm>
            <a:off x="896112" y="7906512"/>
            <a:ext cx="5416296" cy="999744"/>
          </a:xfrm>
          <a:prstGeom prst="rect">
            <a:avLst/>
          </a:prstGeom>
        </p:spPr>
        <p:txBody>
          <a:bodyPr lIns="0" tIns="0" rIns="0" bIns="0">
            <a:noAutofit/>
          </a:bodyPr>
          <a:p>
            <a:pPr algn="just" indent="0">
              <a:spcBef>
                <a:spcPts val="3990"/>
              </a:spcBef>
              <a:spcAft>
                <a:spcPts val="840"/>
              </a:spcAft>
            </a:pPr>
            <a:r>
              <a:rPr lang="en-US" b="1" sz="2100">
                <a:solidFill>
                  <a:srgbClr val="222222"/>
                </a:solidFill>
                <a:latin typeface="Arial"/>
              </a:rPr>
              <a:t>Basic Networking Interview Questions and</a:t>
            </a:r>
          </a:p>
          <a:p>
            <a:pPr algn="just" indent="0">
              <a:lnSpc>
                <a:spcPts val="2688"/>
              </a:lnSpc>
            </a:pPr>
            <a:r>
              <a:rPr lang="en-US" b="1" sz="2100">
                <a:solidFill>
                  <a:srgbClr val="222222"/>
                </a:solidFill>
                <a:latin typeface="Arial"/>
              </a:rPr>
              <a:t>Answers for Freshers</a:t>
            </a:r>
          </a:p>
          <a:p>
            <a:pPr algn="just" indent="0">
              <a:lnSpc>
                <a:spcPts val="2688"/>
              </a:lnSpc>
            </a:pPr>
            <a:r>
              <a:rPr lang="en-US" b="1" sz="1800">
                <a:solidFill>
                  <a:srgbClr val="222222"/>
                </a:solidFill>
                <a:latin typeface="Arial"/>
              </a:rPr>
              <a:t>1)</a:t>
            </a:r>
            <a:r>
              <a:rPr lang="en-US" b="1" sz="1800">
                <a:latin typeface="Arial"/>
              </a:rPr>
              <a:t> </a:t>
            </a:r>
            <a:r>
              <a:rPr lang="en-US" b="1" sz="1800">
                <a:solidFill>
                  <a:srgbClr val="222222"/>
                </a:solidFill>
                <a:latin typeface="Arial"/>
              </a:rPr>
              <a:t>What is a Link?</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11808" y="2868168"/>
            <a:ext cx="4748784" cy="2307336"/>
          </a:xfrm>
          <a:prstGeom prst="rect">
            <a:avLst/>
          </a:prstGeom>
        </p:spPr>
      </p:pic>
      <p:sp>
        <p:nvSpPr>
          <p:cNvPr id="3" name=""/>
          <p:cNvSpPr/>
          <p:nvPr/>
        </p:nvSpPr>
        <p:spPr>
          <a:xfrm>
            <a:off x="896112" y="935736"/>
            <a:ext cx="5855208" cy="1886712"/>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A link refers to the connectivity between two devices. It includes the type of cables and protocols used for one device to be able to communicate with the other.</a:t>
            </a:r>
          </a:p>
          <a:p>
            <a:pPr algn="just" indent="0">
              <a:spcAft>
                <a:spcPts val="630"/>
              </a:spcAft>
            </a:pPr>
            <a:r>
              <a:rPr lang="en-US" b="1" sz="1800">
                <a:solidFill>
                  <a:srgbClr val="222222"/>
                </a:solidFill>
                <a:latin typeface="Arial"/>
              </a:rPr>
              <a:t>2)</a:t>
            </a:r>
            <a:r>
              <a:rPr lang="en-US" b="1" sz="1800">
                <a:latin typeface="Arial"/>
              </a:rPr>
              <a:t> </a:t>
            </a:r>
            <a:r>
              <a:rPr lang="en-US" b="1" sz="1800">
                <a:solidFill>
                  <a:srgbClr val="222222"/>
                </a:solidFill>
                <a:latin typeface="Arial"/>
              </a:rPr>
              <a:t>What are the layers of the OSI reference model?</a:t>
            </a:r>
          </a:p>
          <a:p>
            <a:pPr indent="0">
              <a:lnSpc>
                <a:spcPts val="1704"/>
              </a:lnSpc>
            </a:pPr>
            <a:r>
              <a:rPr lang="en-US" b="1" sz="1200">
                <a:solidFill>
                  <a:srgbClr val="222222"/>
                </a:solidFill>
                <a:latin typeface="Arial"/>
              </a:rPr>
              <a:t>There are 7 OSI layers: 1) Physical Layer, 2) Data Link Layer, 3) Network Layer, 4) Transport Layer, 5) Session Layer, 6) Presentation Layer, and 7) Application Layer.</a:t>
            </a:r>
          </a:p>
        </p:txBody>
      </p:sp>
      <p:sp>
        <p:nvSpPr>
          <p:cNvPr id="4" name=""/>
          <p:cNvSpPr/>
          <p:nvPr/>
        </p:nvSpPr>
        <p:spPr>
          <a:xfrm>
            <a:off x="896112" y="5437632"/>
            <a:ext cx="5946648" cy="1487424"/>
          </a:xfrm>
          <a:prstGeom prst="rect">
            <a:avLst/>
          </a:prstGeom>
        </p:spPr>
        <p:txBody>
          <a:bodyPr lIns="0" tIns="0" rIns="0" bIns="0">
            <a:noAutofit/>
          </a:bodyPr>
          <a:p>
            <a:pPr algn="just" indent="0">
              <a:spcBef>
                <a:spcPts val="1260"/>
              </a:spcBef>
              <a:spcAft>
                <a:spcPts val="630"/>
              </a:spcAft>
            </a:pPr>
            <a:r>
              <a:rPr lang="en-US" b="1" sz="1800">
                <a:solidFill>
                  <a:srgbClr val="222222"/>
                </a:solidFill>
                <a:latin typeface="Arial"/>
              </a:rPr>
              <a:t>3)    What is the backbone network?</a:t>
            </a:r>
          </a:p>
          <a:p>
            <a:pPr indent="0">
              <a:lnSpc>
                <a:spcPts val="1704"/>
              </a:lnSpc>
              <a:spcAft>
                <a:spcPts val="1260"/>
              </a:spcAft>
            </a:pPr>
            <a:r>
              <a:rPr lang="en-US" b="1" sz="1200">
                <a:solidFill>
                  <a:srgbClr val="222222"/>
                </a:solidFill>
                <a:latin typeface="Arial"/>
              </a:rPr>
              <a:t>A backbone network is a centralized infrastructure that is designed to distribute different routes and data to various networks. It also handles the management of bandwidth and multiple channels.</a:t>
            </a:r>
          </a:p>
          <a:p>
            <a:pPr algn="just" indent="0"/>
            <a:r>
              <a:rPr lang="en-US" b="1" sz="1800">
                <a:solidFill>
                  <a:srgbClr val="222222"/>
                </a:solidFill>
                <a:latin typeface="Arial"/>
              </a:rPr>
              <a:t>4)    What is a LAN?</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6112" y="911352"/>
            <a:ext cx="5983224" cy="3014472"/>
          </a:xfrm>
          <a:prstGeom prst="rect">
            <a:avLst/>
          </a:prstGeom>
        </p:spPr>
      </p:pic>
      <p:sp>
        <p:nvSpPr>
          <p:cNvPr id="3" name=""/>
          <p:cNvSpPr/>
          <p:nvPr/>
        </p:nvSpPr>
        <p:spPr>
          <a:xfrm>
            <a:off x="905256" y="3925824"/>
            <a:ext cx="5858256" cy="856488"/>
          </a:xfrm>
          <a:prstGeom prst="rect">
            <a:avLst/>
          </a:prstGeom>
        </p:spPr>
        <p:txBody>
          <a:bodyPr lIns="0" tIns="0" rIns="0" bIns="0">
            <a:noAutofit/>
          </a:bodyPr>
          <a:p>
            <a:pPr marL="4114800" indent="0">
              <a:lnSpc>
                <a:spcPts val="1728"/>
              </a:lnSpc>
            </a:pPr>
            <a:r>
              <a:rPr lang="en-US" b="1" sz="1200">
                <a:solidFill>
                  <a:srgbClr val="222222"/>
                </a:solidFill>
                <a:latin typeface="Arial"/>
              </a:rPr>
              <a:t>LAN network</a:t>
            </a:r>
          </a:p>
          <a:p>
            <a:pPr indent="0">
              <a:lnSpc>
                <a:spcPts val="1728"/>
              </a:lnSpc>
            </a:pPr>
            <a:r>
              <a:rPr lang="en-US" b="1" sz="1200">
                <a:solidFill>
                  <a:srgbClr val="222222"/>
                </a:solidFill>
                <a:latin typeface="Arial"/>
              </a:rPr>
              <a:t>LAN stands for Local Area Network. It refers to the connection between computers and other network devices that are located within a small physical location.</a:t>
            </a:r>
          </a:p>
        </p:txBody>
      </p:sp>
      <p:sp>
        <p:nvSpPr>
          <p:cNvPr id="4" name=""/>
          <p:cNvSpPr/>
          <p:nvPr/>
        </p:nvSpPr>
        <p:spPr>
          <a:xfrm>
            <a:off x="896112" y="5029200"/>
            <a:ext cx="5919216" cy="950976"/>
          </a:xfrm>
          <a:prstGeom prst="rect">
            <a:avLst/>
          </a:prstGeom>
        </p:spPr>
        <p:txBody>
          <a:bodyPr lIns="0" tIns="0" rIns="0" bIns="0">
            <a:noAutofit/>
          </a:bodyPr>
          <a:p>
            <a:pPr algn="just" indent="0">
              <a:spcBef>
                <a:spcPts val="1260"/>
              </a:spcBef>
              <a:spcAft>
                <a:spcPts val="630"/>
              </a:spcAft>
            </a:pPr>
            <a:r>
              <a:rPr lang="en-US" b="1" sz="1800">
                <a:solidFill>
                  <a:srgbClr val="222222"/>
                </a:solidFill>
                <a:latin typeface="Arial"/>
              </a:rPr>
              <a:t>5)</a:t>
            </a:r>
            <a:r>
              <a:rPr lang="en-US" b="1" sz="1800">
                <a:latin typeface="Arial"/>
              </a:rPr>
              <a:t> </a:t>
            </a:r>
            <a:r>
              <a:rPr lang="en-US" b="1" sz="1800">
                <a:solidFill>
                  <a:srgbClr val="222222"/>
                </a:solidFill>
                <a:latin typeface="Arial"/>
              </a:rPr>
              <a:t>What is a node?</a:t>
            </a:r>
          </a:p>
          <a:p>
            <a:pPr algn="just" indent="0">
              <a:lnSpc>
                <a:spcPts val="1728"/>
              </a:lnSpc>
              <a:spcAft>
                <a:spcPts val="1260"/>
              </a:spcAft>
            </a:pPr>
            <a:r>
              <a:rPr lang="en-US" b="1" sz="1200">
                <a:solidFill>
                  <a:srgbClr val="222222"/>
                </a:solidFill>
                <a:latin typeface="Arial"/>
              </a:rPr>
              <a:t>A node refers to a point or joint where a connection takes place. It can be a computer or device that is part of a network. Two or more nodes are needed to form a network connection.</a:t>
            </a:r>
          </a:p>
        </p:txBody>
      </p:sp>
      <p:sp>
        <p:nvSpPr>
          <p:cNvPr id="5" name=""/>
          <p:cNvSpPr/>
          <p:nvPr/>
        </p:nvSpPr>
        <p:spPr>
          <a:xfrm>
            <a:off x="905256" y="6263640"/>
            <a:ext cx="2240280" cy="249936"/>
          </a:xfrm>
          <a:prstGeom prst="rect">
            <a:avLst/>
          </a:prstGeom>
        </p:spPr>
        <p:txBody>
          <a:bodyPr lIns="0" tIns="0" rIns="0" bIns="0" wrap="none">
            <a:noAutofit/>
          </a:bodyPr>
          <a:p>
            <a:pPr algn="just" indent="0">
              <a:spcBef>
                <a:spcPts val="1260"/>
              </a:spcBef>
            </a:pPr>
            <a:r>
              <a:rPr lang="en-US" b="1" sz="1800">
                <a:solidFill>
                  <a:srgbClr val="222222"/>
                </a:solidFill>
                <a:latin typeface="Arial"/>
              </a:rPr>
              <a:t>6)</a:t>
            </a:r>
            <a:r>
              <a:rPr lang="en-US" b="1" sz="1800">
                <a:latin typeface="Arial"/>
              </a:rPr>
              <a:t> </a:t>
            </a:r>
            <a:r>
              <a:rPr lang="en-US" b="1" sz="1800">
                <a:solidFill>
                  <a:srgbClr val="222222"/>
                </a:solidFill>
                <a:latin typeface="Arial"/>
              </a:rPr>
              <a:t>What are routers?</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228088" y="914400"/>
            <a:ext cx="3316224" cy="3316224"/>
          </a:xfrm>
          <a:prstGeom prst="rect">
            <a:avLst/>
          </a:prstGeom>
        </p:spPr>
      </p:pic>
      <p:sp>
        <p:nvSpPr>
          <p:cNvPr id="3" name=""/>
          <p:cNvSpPr/>
          <p:nvPr/>
        </p:nvSpPr>
        <p:spPr>
          <a:xfrm>
            <a:off x="3596640" y="4251960"/>
            <a:ext cx="597408" cy="176784"/>
          </a:xfrm>
          <a:prstGeom prst="rect">
            <a:avLst/>
          </a:prstGeom>
        </p:spPr>
        <p:txBody>
          <a:bodyPr lIns="0" tIns="0" rIns="0" bIns="0" wrap="none">
            <a:noAutofit/>
          </a:bodyPr>
          <a:p>
            <a:pPr indent="0"/>
            <a:r>
              <a:rPr lang="en-US" b="1" sz="1200">
                <a:solidFill>
                  <a:srgbClr val="222222"/>
                </a:solidFill>
                <a:latin typeface="Arial"/>
              </a:rPr>
              <a:t>Router</a:t>
            </a:r>
          </a:p>
        </p:txBody>
      </p:sp>
      <p:sp>
        <p:nvSpPr>
          <p:cNvPr id="4" name=""/>
          <p:cNvSpPr/>
          <p:nvPr/>
        </p:nvSpPr>
        <p:spPr>
          <a:xfrm>
            <a:off x="896112" y="4471416"/>
            <a:ext cx="5919216" cy="4276344"/>
          </a:xfrm>
          <a:prstGeom prst="rect">
            <a:avLst/>
          </a:prstGeom>
        </p:spPr>
        <p:txBody>
          <a:bodyPr lIns="0" tIns="0" rIns="0" bIns="0">
            <a:noAutofit/>
          </a:bodyPr>
          <a:p>
            <a:pPr indent="0">
              <a:lnSpc>
                <a:spcPts val="1704"/>
              </a:lnSpc>
              <a:spcBef>
                <a:spcPts val="210"/>
              </a:spcBef>
              <a:spcAft>
                <a:spcPts val="1260"/>
              </a:spcAft>
            </a:pPr>
            <a:r>
              <a:rPr lang="en-US" b="1" sz="1200">
                <a:solidFill>
                  <a:srgbClr val="222222"/>
                </a:solidFill>
                <a:latin typeface="Arial"/>
              </a:rPr>
              <a:t>Routers can connect two or more network segments. These are intelligent network devices that store information in its routing tables, such as paths, hops, and bottlenecks. With this info, they can determine the best path for data transfer. Routers operate at the OSI Network Layer.</a:t>
            </a:r>
          </a:p>
          <a:p>
            <a:pPr algn="just" indent="0">
              <a:spcAft>
                <a:spcPts val="630"/>
              </a:spcAft>
            </a:pPr>
            <a:r>
              <a:rPr lang="en-US" b="1" sz="1800">
                <a:solidFill>
                  <a:srgbClr val="222222"/>
                </a:solidFill>
                <a:latin typeface="Arial"/>
              </a:rPr>
              <a:t>7)    What is a point to point link?</a:t>
            </a:r>
          </a:p>
          <a:p>
            <a:pPr indent="0">
              <a:lnSpc>
                <a:spcPts val="1704"/>
              </a:lnSpc>
            </a:pPr>
            <a:r>
              <a:rPr lang="en-US" b="1" sz="1200">
                <a:solidFill>
                  <a:srgbClr val="222222"/>
                </a:solidFill>
                <a:latin typeface="Arial"/>
              </a:rPr>
              <a:t>It refers to a direct connection between two computers on a network.</a:t>
            </a:r>
          </a:p>
          <a:p>
            <a:pPr indent="0">
              <a:lnSpc>
                <a:spcPts val="1704"/>
              </a:lnSpc>
              <a:spcAft>
                <a:spcPts val="1260"/>
              </a:spcAft>
            </a:pPr>
            <a:r>
              <a:rPr lang="en-US" b="1" sz="1200">
                <a:solidFill>
                  <a:srgbClr val="222222"/>
                </a:solidFill>
                <a:latin typeface="Arial"/>
              </a:rPr>
              <a:t>A point to point connection does not need any other network devices other than connecting a cable to the NIC cards of both computers.</a:t>
            </a:r>
          </a:p>
          <a:p>
            <a:pPr algn="just" indent="0">
              <a:spcAft>
                <a:spcPts val="630"/>
              </a:spcAft>
            </a:pPr>
            <a:r>
              <a:rPr lang="en-US" b="1" sz="1800">
                <a:solidFill>
                  <a:srgbClr val="222222"/>
                </a:solidFill>
                <a:latin typeface="Arial"/>
              </a:rPr>
              <a:t>8)    What is anonymous FTP?</a:t>
            </a:r>
          </a:p>
          <a:p>
            <a:pPr indent="0">
              <a:lnSpc>
                <a:spcPts val="1704"/>
              </a:lnSpc>
              <a:spcAft>
                <a:spcPts val="1260"/>
              </a:spcAft>
            </a:pPr>
            <a:r>
              <a:rPr lang="en-US" b="1" sz="1200">
                <a:solidFill>
                  <a:srgbClr val="222222"/>
                </a:solidFill>
                <a:latin typeface="Arial"/>
              </a:rPr>
              <a:t>Anonymous FTP is a way of granting user access to files in public servers. Users that are allowed access to data in these servers do not need to identify themselves, but instead, log in as an anonymous guest.</a:t>
            </a:r>
          </a:p>
          <a:p>
            <a:pPr algn="just" indent="0"/>
            <a:r>
              <a:rPr lang="en-US" b="1" sz="1800">
                <a:solidFill>
                  <a:srgbClr val="222222"/>
                </a:solidFill>
                <a:latin typeface="Arial"/>
              </a:rPr>
              <a:t>9)    What is a subnet mask?</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5736"/>
            <a:ext cx="5958840" cy="7491984"/>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A subnet mask is combined with an IP address to identify two parts: the extended network address and the host address. Like an IP address, a subnet mask is made up of 32 bits.</a:t>
            </a:r>
          </a:p>
          <a:p>
            <a:pPr marR="469900" indent="0">
              <a:lnSpc>
                <a:spcPts val="2088"/>
              </a:lnSpc>
            </a:pPr>
            <a:r>
              <a:rPr lang="en-US" b="1" sz="1800">
                <a:solidFill>
                  <a:srgbClr val="222222"/>
                </a:solidFill>
                <a:latin typeface="Arial"/>
              </a:rPr>
              <a:t>10)    What is the maximum length allowed for a UTP cable?</a:t>
            </a:r>
          </a:p>
          <a:p>
            <a:pPr indent="0">
              <a:lnSpc>
                <a:spcPts val="1704"/>
              </a:lnSpc>
              <a:spcAft>
                <a:spcPts val="1260"/>
              </a:spcAft>
            </a:pPr>
            <a:r>
              <a:rPr lang="en-US" b="1" sz="1200">
                <a:solidFill>
                  <a:srgbClr val="222222"/>
                </a:solidFill>
                <a:latin typeface="Arial"/>
              </a:rPr>
              <a:t>A single segment of UTP cable has an allowable length of 90 to 100 meters. This limitation can be overcome by using repeaters and switches.</a:t>
            </a:r>
          </a:p>
          <a:p>
            <a:pPr algn="just" indent="0">
              <a:spcAft>
                <a:spcPts val="630"/>
              </a:spcAft>
            </a:pPr>
            <a:r>
              <a:rPr lang="en-US" b="1" sz="1800">
                <a:solidFill>
                  <a:srgbClr val="222222"/>
                </a:solidFill>
                <a:latin typeface="Arial"/>
              </a:rPr>
              <a:t>11)    What is data encapsulation?</a:t>
            </a:r>
          </a:p>
          <a:p>
            <a:pPr indent="0">
              <a:lnSpc>
                <a:spcPts val="1704"/>
              </a:lnSpc>
              <a:spcAft>
                <a:spcPts val="1260"/>
              </a:spcAft>
            </a:pPr>
            <a:r>
              <a:rPr lang="en-US" b="1" sz="1200">
                <a:solidFill>
                  <a:srgbClr val="222222"/>
                </a:solidFill>
                <a:latin typeface="Arial"/>
              </a:rPr>
              <a:t>Data encapsulation is the process of breaking down information into smaller, manageable chunks before it is transmitted across the network. In this process that the source and destination addresses are attached to the headers, along with parity checks.</a:t>
            </a:r>
          </a:p>
          <a:p>
            <a:pPr algn="just" indent="0">
              <a:spcAft>
                <a:spcPts val="630"/>
              </a:spcAft>
            </a:pPr>
            <a:r>
              <a:rPr lang="en-US" b="1" sz="1800">
                <a:solidFill>
                  <a:srgbClr val="222222"/>
                </a:solidFill>
                <a:latin typeface="Arial"/>
              </a:rPr>
              <a:t>12)    Describe Network Topology</a:t>
            </a:r>
          </a:p>
          <a:p>
            <a:pPr indent="0">
              <a:lnSpc>
                <a:spcPts val="1728"/>
              </a:lnSpc>
              <a:spcAft>
                <a:spcPts val="1260"/>
              </a:spcAft>
            </a:pPr>
            <a:r>
              <a:rPr lang="en-US" b="1" u="sng" sz="1200">
                <a:solidFill>
                  <a:srgbClr val="0000FF"/>
                </a:solidFill>
                <a:latin typeface="Arial"/>
                <a:hlinkClick r:id="rLinkId0"/>
              </a:rPr>
              <a:t>Network Topology</a:t>
            </a:r>
            <a:r>
              <a:rPr lang="en-US" b="1" sz="1200">
                <a:solidFill>
                  <a:srgbClr val="0000FF"/>
                </a:solidFill>
                <a:latin typeface="Arial"/>
                <a:hlinkClick r:id="rLinkId0"/>
              </a:rPr>
              <a:t> </a:t>
            </a:r>
            <a:r>
              <a:rPr lang="en-US" b="1" sz="1200">
                <a:solidFill>
                  <a:srgbClr val="222222"/>
                </a:solidFill>
                <a:latin typeface="Arial"/>
              </a:rPr>
              <a:t>refers to the layout of a computer network. It shows how devices and cables are physically laid out, as well as how they connect.</a:t>
            </a:r>
          </a:p>
          <a:p>
            <a:pPr algn="just" indent="0">
              <a:spcAft>
                <a:spcPts val="630"/>
              </a:spcAft>
            </a:pPr>
            <a:r>
              <a:rPr lang="en-US" b="1" sz="1800">
                <a:solidFill>
                  <a:srgbClr val="222222"/>
                </a:solidFill>
                <a:latin typeface="Arial"/>
              </a:rPr>
              <a:t>13)    What is a VPN?</a:t>
            </a:r>
          </a:p>
          <a:p>
            <a:pPr indent="0">
              <a:lnSpc>
                <a:spcPts val="1728"/>
              </a:lnSpc>
              <a:spcAft>
                <a:spcPts val="1260"/>
              </a:spcAft>
            </a:pPr>
            <a:r>
              <a:rPr lang="en-US" b="1" sz="1200">
                <a:solidFill>
                  <a:srgbClr val="222222"/>
                </a:solidFill>
                <a:latin typeface="Arial"/>
              </a:rPr>
              <a:t>VPN means Virtual Private Network, a technology that allows a secure tunnel to be created across a network such as the Internet. For example, VPNs allow you to establish a secure dial-up connection to a remote server.</a:t>
            </a:r>
          </a:p>
          <a:p>
            <a:pPr algn="just" indent="0">
              <a:spcAft>
                <a:spcPts val="630"/>
              </a:spcAft>
            </a:pPr>
            <a:r>
              <a:rPr lang="en-US" b="1" sz="1800">
                <a:solidFill>
                  <a:srgbClr val="222222"/>
                </a:solidFill>
                <a:latin typeface="Arial"/>
              </a:rPr>
              <a:t>14)    Briefly describe NAT</a:t>
            </a:r>
          </a:p>
          <a:p>
            <a:pPr indent="0">
              <a:lnSpc>
                <a:spcPts val="1728"/>
              </a:lnSpc>
            </a:pPr>
            <a:r>
              <a:rPr lang="en-US" b="1" sz="1200">
                <a:solidFill>
                  <a:srgbClr val="222222"/>
                </a:solidFill>
                <a:latin typeface="Arial"/>
              </a:rPr>
              <a:t>NAT is Network Address Translation. This is a protocol that provides a way for multiple computers on a common network to share a single connection to the Internet.</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8784"/>
            <a:ext cx="5934456" cy="7434072"/>
          </a:xfrm>
          <a:prstGeom prst="rect">
            <a:avLst/>
          </a:prstGeom>
        </p:spPr>
        <p:txBody>
          <a:bodyPr lIns="0" tIns="0" rIns="0" bIns="0">
            <a:noAutofit/>
          </a:bodyPr>
          <a:p>
            <a:pPr algn="just" indent="0">
              <a:lnSpc>
                <a:spcPts val="2064"/>
              </a:lnSpc>
            </a:pPr>
            <a:r>
              <a:rPr lang="en-US" b="1" sz="1800">
                <a:solidFill>
                  <a:srgbClr val="222222"/>
                </a:solidFill>
                <a:latin typeface="Arial"/>
              </a:rPr>
              <a:t>15)    What is the job of the Network Layer under the OSI reference model?</a:t>
            </a:r>
          </a:p>
          <a:p>
            <a:pPr indent="0">
              <a:lnSpc>
                <a:spcPts val="1728"/>
              </a:lnSpc>
              <a:spcAft>
                <a:spcPts val="1260"/>
              </a:spcAft>
            </a:pPr>
            <a:r>
              <a:rPr lang="en-US" b="1" sz="1200">
                <a:solidFill>
                  <a:srgbClr val="222222"/>
                </a:solidFill>
                <a:latin typeface="Arial"/>
              </a:rPr>
              <a:t>The Network layer is responsible for data routing, packet switching, and control of network congestion. Routers operate under this layer.</a:t>
            </a:r>
          </a:p>
          <a:p>
            <a:pPr algn="just" indent="0">
              <a:lnSpc>
                <a:spcPts val="2064"/>
              </a:lnSpc>
            </a:pPr>
            <a:r>
              <a:rPr lang="en-US" b="1" sz="1800">
                <a:solidFill>
                  <a:srgbClr val="222222"/>
                </a:solidFill>
                <a:latin typeface="Arial"/>
              </a:rPr>
              <a:t>16)    How does a network topology affect your decision to set a network?</a:t>
            </a:r>
          </a:p>
          <a:p>
            <a:pPr algn="just" marR="152400" indent="0">
              <a:lnSpc>
                <a:spcPts val="1704"/>
              </a:lnSpc>
              <a:spcAft>
                <a:spcPts val="1260"/>
              </a:spcAft>
            </a:pPr>
            <a:r>
              <a:rPr lang="en-US" b="1" sz="1200">
                <a:solidFill>
                  <a:srgbClr val="222222"/>
                </a:solidFill>
                <a:latin typeface="Arial"/>
              </a:rPr>
              <a:t>Network topology dictates what media you must use to interconnect devices. It also serves as a basis on what materials, connectors, and terminations that is applicable for the setup.</a:t>
            </a:r>
          </a:p>
          <a:p>
            <a:pPr algn="just" indent="0">
              <a:spcAft>
                <a:spcPts val="630"/>
              </a:spcAft>
            </a:pPr>
            <a:r>
              <a:rPr lang="en-US" b="1" sz="1800">
                <a:solidFill>
                  <a:srgbClr val="222222"/>
                </a:solidFill>
                <a:latin typeface="Arial"/>
              </a:rPr>
              <a:t>17)    What is RIP?</a:t>
            </a:r>
          </a:p>
          <a:p>
            <a:pPr indent="0">
              <a:lnSpc>
                <a:spcPts val="1704"/>
              </a:lnSpc>
              <a:spcAft>
                <a:spcPts val="1260"/>
              </a:spcAft>
            </a:pPr>
            <a:r>
              <a:rPr lang="en-US" b="1" sz="1200">
                <a:solidFill>
                  <a:srgbClr val="222222"/>
                </a:solidFill>
                <a:latin typeface="Arial"/>
              </a:rPr>
              <a:t>RIP, short for Routing Information Protocol is used by routers to send data from one network to another. It efficiently manages routing data by broadcasting its routing table to all other routers within the network. It determines the network distance in units of hops.</a:t>
            </a:r>
          </a:p>
          <a:p>
            <a:pPr marR="1079500" indent="0">
              <a:lnSpc>
                <a:spcPts val="2088"/>
              </a:lnSpc>
            </a:pPr>
            <a:r>
              <a:rPr lang="en-US" b="1" sz="1800">
                <a:solidFill>
                  <a:srgbClr val="222222"/>
                </a:solidFill>
                <a:latin typeface="Arial"/>
              </a:rPr>
              <a:t>18)    What are the different ways of securing a computer network?</a:t>
            </a:r>
          </a:p>
          <a:p>
            <a:pPr indent="0">
              <a:lnSpc>
                <a:spcPts val="1704"/>
              </a:lnSpc>
              <a:spcAft>
                <a:spcPts val="1260"/>
              </a:spcAft>
            </a:pPr>
            <a:r>
              <a:rPr lang="en-US" b="1" sz="1200">
                <a:solidFill>
                  <a:srgbClr val="222222"/>
                </a:solidFill>
                <a:latin typeface="Arial"/>
              </a:rPr>
              <a:t>There are several ways to do this. Install a reliable and updated antivirus program on all computers. Make sure firewalls are setup and configured correctly. User authentication will also help a lot. All these combined would make a highly secured network.</a:t>
            </a:r>
          </a:p>
          <a:p>
            <a:pPr algn="just" indent="0">
              <a:spcAft>
                <a:spcPts val="630"/>
              </a:spcAft>
            </a:pPr>
            <a:r>
              <a:rPr lang="en-US" b="1" sz="1800">
                <a:solidFill>
                  <a:srgbClr val="222222"/>
                </a:solidFill>
                <a:latin typeface="Arial"/>
              </a:rPr>
              <a:t>19)    What is NIC?</a:t>
            </a:r>
          </a:p>
          <a:p>
            <a:pPr indent="0">
              <a:lnSpc>
                <a:spcPts val="1728"/>
              </a:lnSpc>
              <a:spcAft>
                <a:spcPts val="1260"/>
              </a:spcAft>
            </a:pPr>
            <a:r>
              <a:rPr lang="en-US" b="1" sz="1200">
                <a:solidFill>
                  <a:srgbClr val="222222"/>
                </a:solidFill>
                <a:latin typeface="Arial"/>
              </a:rPr>
              <a:t>NIC is short for Network Interface Card. This is a peripheral card that is attached to a PC in order to connect to a network. Every NIC has its own MAC address that identifies the PC on the network.</a:t>
            </a:r>
          </a:p>
          <a:p>
            <a:pPr algn="just" indent="0"/>
            <a:r>
              <a:rPr lang="en-US" b="1" sz="1800">
                <a:solidFill>
                  <a:srgbClr val="222222"/>
                </a:solidFill>
                <a:latin typeface="Arial"/>
              </a:rPr>
              <a:t>20)    What is WAN?</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6112" y="911352"/>
            <a:ext cx="6467856" cy="6672072"/>
          </a:xfrm>
          <a:prstGeom prst="rect">
            <a:avLst/>
          </a:prstGeom>
        </p:spPr>
      </p:pic>
      <p:sp>
        <p:nvSpPr>
          <p:cNvPr id="3" name=""/>
          <p:cNvSpPr/>
          <p:nvPr/>
        </p:nvSpPr>
        <p:spPr>
          <a:xfrm>
            <a:off x="899160" y="7623048"/>
            <a:ext cx="5873496" cy="850392"/>
          </a:xfrm>
          <a:prstGeom prst="rect">
            <a:avLst/>
          </a:prstGeom>
        </p:spPr>
        <p:txBody>
          <a:bodyPr lIns="0" tIns="0" rIns="0" bIns="0">
            <a:noAutofit/>
          </a:bodyPr>
          <a:p>
            <a:pPr algn="ctr" indent="0">
              <a:lnSpc>
                <a:spcPts val="1728"/>
              </a:lnSpc>
            </a:pPr>
            <a:r>
              <a:rPr lang="en-US" b="1" sz="1200">
                <a:solidFill>
                  <a:srgbClr val="222222"/>
                </a:solidFill>
                <a:latin typeface="Arial"/>
              </a:rPr>
              <a:t>WAN network</a:t>
            </a:r>
          </a:p>
          <a:p>
            <a:pPr indent="0">
              <a:lnSpc>
                <a:spcPts val="1728"/>
              </a:lnSpc>
            </a:pPr>
            <a:r>
              <a:rPr lang="en-US" b="1" sz="1200">
                <a:solidFill>
                  <a:srgbClr val="222222"/>
                </a:solidFill>
                <a:latin typeface="Arial"/>
              </a:rPr>
              <a:t>WAN stands for Wide Area Network. It is an interconnection of computers and devices that are geographically dispersed. It connects networks that are located in different regions and countries.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1027176"/>
            <a:ext cx="5894832" cy="2755392"/>
          </a:xfrm>
          <a:prstGeom prst="rect">
            <a:avLst/>
          </a:prstGeom>
        </p:spPr>
        <p:txBody>
          <a:bodyPr lIns="0" tIns="0" rIns="0" bIns="0">
            <a:noAutofit/>
          </a:bodyPr>
          <a:p>
            <a:pPr marR="763524" indent="0">
              <a:lnSpc>
                <a:spcPts val="3000"/>
              </a:lnSpc>
            </a:pPr>
            <a:r>
              <a:rPr lang="en-US" b="1" sz="2100">
                <a:solidFill>
                  <a:srgbClr val="222222"/>
                </a:solidFill>
                <a:latin typeface="Arial"/>
              </a:rPr>
              <a:t>Computer Network Engineer Interview Questions and Answers for Experienced</a:t>
            </a:r>
          </a:p>
          <a:p>
            <a:pPr algn="just" indent="0">
              <a:spcAft>
                <a:spcPts val="630"/>
              </a:spcAft>
            </a:pPr>
            <a:r>
              <a:rPr lang="en-US" b="1" sz="1800">
                <a:solidFill>
                  <a:srgbClr val="222222"/>
                </a:solidFill>
                <a:latin typeface="Arial"/>
              </a:rPr>
              <a:t>21)    What is the importance of the OSI Physical Layer?</a:t>
            </a:r>
          </a:p>
          <a:p>
            <a:pPr algn="just" indent="0">
              <a:lnSpc>
                <a:spcPts val="1704"/>
              </a:lnSpc>
              <a:spcAft>
                <a:spcPts val="1260"/>
              </a:spcAft>
            </a:pPr>
            <a:r>
              <a:rPr lang="en-US" b="1" sz="1200">
                <a:solidFill>
                  <a:srgbClr val="222222"/>
                </a:solidFill>
                <a:latin typeface="Arial"/>
              </a:rPr>
              <a:t>The physical layer does the conversion from data bits to the electrical signal, and vice versa. This is where network devices and cable types are considered and setup.</a:t>
            </a:r>
          </a:p>
          <a:p>
            <a:pPr algn="just" indent="0">
              <a:spcAft>
                <a:spcPts val="630"/>
              </a:spcAft>
            </a:pPr>
            <a:r>
              <a:rPr lang="en-US" b="1" sz="1800">
                <a:solidFill>
                  <a:srgbClr val="222222"/>
                </a:solidFill>
                <a:latin typeface="Arial"/>
              </a:rPr>
              <a:t>22)    How many layers are there under TCP/IP?</a:t>
            </a:r>
          </a:p>
          <a:p>
            <a:pPr marR="407924" indent="0">
              <a:lnSpc>
                <a:spcPts val="1728"/>
              </a:lnSpc>
              <a:spcAft>
                <a:spcPts val="6510"/>
              </a:spcAft>
            </a:pPr>
            <a:r>
              <a:rPr lang="en-US" b="1" sz="1200">
                <a:solidFill>
                  <a:srgbClr val="222222"/>
                </a:solidFill>
                <a:latin typeface="Arial"/>
              </a:rPr>
              <a:t>There are four layers: 1) The Network Layer, 2) Internet Layer, 3) Transport Layer, and 4) Application Layer.</a:t>
            </a:r>
          </a:p>
        </p:txBody>
      </p:sp>
      <p:sp>
        <p:nvSpPr>
          <p:cNvPr id="3" name=""/>
          <p:cNvSpPr/>
          <p:nvPr/>
        </p:nvSpPr>
        <p:spPr>
          <a:xfrm>
            <a:off x="3102864" y="4910328"/>
            <a:ext cx="1557528" cy="323088"/>
          </a:xfrm>
          <a:prstGeom prst="rect">
            <a:avLst/>
          </a:prstGeom>
          <a:solidFill>
            <a:srgbClr val="FED78E"/>
          </a:solidFill>
        </p:spPr>
        <p:txBody>
          <a:bodyPr lIns="0" tIns="0" rIns="0" bIns="0" wrap="none">
            <a:noAutofit/>
          </a:bodyPr>
          <a:p>
            <a:pPr algn="ctr" indent="0">
              <a:spcBef>
                <a:spcPts val="6510"/>
              </a:spcBef>
              <a:spcAft>
                <a:spcPts val="6510"/>
              </a:spcAft>
            </a:pPr>
            <a:r>
              <a:rPr lang="en-US" sz="2600">
                <a:latin typeface="Calibri"/>
              </a:rPr>
              <a:t>Application</a:t>
            </a:r>
          </a:p>
        </p:txBody>
      </p:sp>
      <p:sp>
        <p:nvSpPr>
          <p:cNvPr id="4" name=""/>
          <p:cNvSpPr/>
          <p:nvPr/>
        </p:nvSpPr>
        <p:spPr>
          <a:xfrm>
            <a:off x="3218688" y="6373368"/>
            <a:ext cx="1344168" cy="310896"/>
          </a:xfrm>
          <a:prstGeom prst="rect">
            <a:avLst/>
          </a:prstGeom>
          <a:solidFill>
            <a:srgbClr val="F5B398"/>
          </a:solidFill>
        </p:spPr>
        <p:txBody>
          <a:bodyPr lIns="0" tIns="0" rIns="0" bIns="0" wrap="none">
            <a:noAutofit/>
          </a:bodyPr>
          <a:p>
            <a:pPr indent="0"/>
            <a:r>
              <a:rPr lang="en-US" sz="2600">
                <a:latin typeface="Calibri"/>
              </a:rPr>
              <a:t>Transport</a:t>
            </a:r>
          </a:p>
        </p:txBody>
      </p:sp>
      <p:sp>
        <p:nvSpPr>
          <p:cNvPr id="5" name=""/>
          <p:cNvSpPr/>
          <p:nvPr/>
        </p:nvSpPr>
        <p:spPr>
          <a:xfrm>
            <a:off x="3340608" y="7065264"/>
            <a:ext cx="1118616" cy="256032"/>
          </a:xfrm>
          <a:prstGeom prst="rect">
            <a:avLst/>
          </a:prstGeom>
          <a:solidFill>
            <a:srgbClr val="9DC3E7"/>
          </a:solidFill>
        </p:spPr>
        <p:txBody>
          <a:bodyPr lIns="0" tIns="0" rIns="0" bIns="0" wrap="none">
            <a:noAutofit/>
          </a:bodyPr>
          <a:p>
            <a:pPr algn="ctr" indent="0">
              <a:spcBef>
                <a:spcPts val="2100"/>
              </a:spcBef>
              <a:spcAft>
                <a:spcPts val="3360"/>
              </a:spcAft>
            </a:pPr>
            <a:r>
              <a:rPr lang="en-US" sz="2600">
                <a:latin typeface="Calibri"/>
              </a:rPr>
              <a:t>Internet</a:t>
            </a:r>
          </a:p>
        </p:txBody>
      </p:sp>
      <p:sp>
        <p:nvSpPr>
          <p:cNvPr id="6" name=""/>
          <p:cNvSpPr/>
          <p:nvPr/>
        </p:nvSpPr>
        <p:spPr>
          <a:xfrm>
            <a:off x="3285744" y="7909560"/>
            <a:ext cx="1222248" cy="633984"/>
          </a:xfrm>
          <a:prstGeom prst="rect">
            <a:avLst/>
          </a:prstGeom>
          <a:solidFill>
            <a:srgbClr val="A8D18D"/>
          </a:solidFill>
        </p:spPr>
        <p:txBody>
          <a:bodyPr lIns="0" tIns="0" rIns="0" bIns="0">
            <a:noAutofit/>
          </a:bodyPr>
          <a:p>
            <a:pPr algn="ctr" indent="0">
              <a:spcBef>
                <a:spcPts val="3360"/>
              </a:spcBef>
              <a:spcAft>
                <a:spcPts val="630"/>
              </a:spcAft>
            </a:pPr>
            <a:r>
              <a:rPr lang="en-US" sz="2600">
                <a:latin typeface="Calibri"/>
              </a:rPr>
              <a:t>Network</a:t>
            </a:r>
          </a:p>
          <a:p>
            <a:pPr algn="ctr" indent="0"/>
            <a:r>
              <a:rPr lang="en-US" sz="2600">
                <a:latin typeface="Calibri"/>
              </a:rPr>
              <a:t>Interface</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5736"/>
            <a:ext cx="5900928" cy="7909560"/>
          </a:xfrm>
          <a:prstGeom prst="rect">
            <a:avLst/>
          </a:prstGeom>
        </p:spPr>
        <p:txBody>
          <a:bodyPr lIns="0" tIns="0" rIns="0" bIns="0">
            <a:noAutofit/>
          </a:bodyPr>
          <a:p>
            <a:pPr marL="2374900" indent="0">
              <a:spcAft>
                <a:spcPts val="1260"/>
              </a:spcAft>
            </a:pPr>
            <a:r>
              <a:rPr lang="en-US" b="1" sz="1200">
                <a:solidFill>
                  <a:srgbClr val="222222"/>
                </a:solidFill>
                <a:latin typeface="Arial"/>
              </a:rPr>
              <a:t>TCP/IP Layers</a:t>
            </a:r>
          </a:p>
          <a:p>
            <a:pPr marR="233172" indent="0">
              <a:lnSpc>
                <a:spcPts val="2064"/>
              </a:lnSpc>
            </a:pPr>
            <a:r>
              <a:rPr lang="en-US" b="1" sz="1800">
                <a:solidFill>
                  <a:srgbClr val="222222"/>
                </a:solidFill>
                <a:latin typeface="Arial"/>
              </a:rPr>
              <a:t>23)    What are proxy servers, and how do they protect computer networks?</a:t>
            </a:r>
          </a:p>
          <a:p>
            <a:pPr indent="0">
              <a:lnSpc>
                <a:spcPts val="1728"/>
              </a:lnSpc>
              <a:spcAft>
                <a:spcPts val="1260"/>
              </a:spcAft>
            </a:pPr>
            <a:r>
              <a:rPr lang="en-US" b="1" sz="1200">
                <a:solidFill>
                  <a:srgbClr val="222222"/>
                </a:solidFill>
                <a:latin typeface="Arial"/>
              </a:rPr>
              <a:t>Proxy servers primarily prevent external users who are identifying the IP addresses of an internal network. Without knowledge of the correct IP address, even the physical location of the network cannot be identified. Proxy servers can make a network virtually invisible to external users.</a:t>
            </a:r>
          </a:p>
          <a:p>
            <a:pPr algn="just" indent="0">
              <a:spcAft>
                <a:spcPts val="630"/>
              </a:spcAft>
            </a:pPr>
            <a:r>
              <a:rPr lang="en-US" b="1" sz="1800">
                <a:solidFill>
                  <a:srgbClr val="222222"/>
                </a:solidFill>
                <a:latin typeface="Arial"/>
              </a:rPr>
              <a:t>24)    What is the function of the OSI Session Layer?</a:t>
            </a:r>
          </a:p>
          <a:p>
            <a:pPr indent="0">
              <a:lnSpc>
                <a:spcPts val="1704"/>
              </a:lnSpc>
              <a:spcAft>
                <a:spcPts val="1260"/>
              </a:spcAft>
            </a:pPr>
            <a:r>
              <a:rPr lang="en-US" b="1" sz="1200">
                <a:solidFill>
                  <a:srgbClr val="222222"/>
                </a:solidFill>
                <a:latin typeface="Arial"/>
              </a:rPr>
              <a:t>This layer provides the protocols and means for two devices on the network to communicate with each other by holding a session. This includes setting up the session, managing information exchange during the session, and tear-down process upon termination of the session.</a:t>
            </a:r>
          </a:p>
          <a:p>
            <a:pPr marR="347472" indent="0">
              <a:lnSpc>
                <a:spcPts val="2064"/>
              </a:lnSpc>
            </a:pPr>
            <a:r>
              <a:rPr lang="en-US" b="1" sz="1800">
                <a:solidFill>
                  <a:srgbClr val="222222"/>
                </a:solidFill>
                <a:latin typeface="Arial"/>
              </a:rPr>
              <a:t>25)    What is the importance of implementing a Fault Tolerance System?</a:t>
            </a:r>
          </a:p>
          <a:p>
            <a:pPr indent="0">
              <a:lnSpc>
                <a:spcPts val="1680"/>
              </a:lnSpc>
              <a:spcAft>
                <a:spcPts val="1260"/>
              </a:spcAft>
            </a:pPr>
            <a:r>
              <a:rPr lang="en-US" b="1" sz="1200">
                <a:solidFill>
                  <a:srgbClr val="222222"/>
                </a:solidFill>
                <a:latin typeface="Arial"/>
              </a:rPr>
              <a:t>A fault tolerance system ensures continuous data availability. This is done by eliminating a single point of failure.</a:t>
            </a:r>
          </a:p>
          <a:p>
            <a:pPr algn="just" indent="0">
              <a:spcAft>
                <a:spcPts val="630"/>
              </a:spcAft>
            </a:pPr>
            <a:r>
              <a:rPr lang="en-US" b="1" sz="1800">
                <a:solidFill>
                  <a:srgbClr val="222222"/>
                </a:solidFill>
                <a:latin typeface="Arial"/>
              </a:rPr>
              <a:t>26)    What does 10Base-T mean?</a:t>
            </a:r>
          </a:p>
          <a:p>
            <a:pPr indent="0">
              <a:lnSpc>
                <a:spcPts val="1704"/>
              </a:lnSpc>
              <a:spcAft>
                <a:spcPts val="1260"/>
              </a:spcAft>
            </a:pPr>
            <a:r>
              <a:rPr lang="en-US" b="1" sz="1200">
                <a:solidFill>
                  <a:srgbClr val="222222"/>
                </a:solidFill>
                <a:latin typeface="Arial"/>
              </a:rPr>
              <a:t>The 10 refers to the data transfer rate. In this case, it is 10Mbps. The word Base refers to baseband, as opposed to broadband.</a:t>
            </a:r>
          </a:p>
          <a:p>
            <a:pPr algn="just" indent="0">
              <a:spcAft>
                <a:spcPts val="630"/>
              </a:spcAft>
            </a:pPr>
            <a:r>
              <a:rPr lang="en-US" b="1" sz="1800">
                <a:solidFill>
                  <a:srgbClr val="222222"/>
                </a:solidFill>
                <a:latin typeface="Arial"/>
              </a:rPr>
              <a:t>27)    What is a private IP address?</a:t>
            </a:r>
          </a:p>
          <a:p>
            <a:pPr indent="0">
              <a:lnSpc>
                <a:spcPts val="1704"/>
              </a:lnSpc>
            </a:pPr>
            <a:r>
              <a:rPr lang="en-US" b="1" sz="1200">
                <a:solidFill>
                  <a:srgbClr val="222222"/>
                </a:solidFill>
                <a:latin typeface="Arial"/>
              </a:rPr>
              <a:t>Private IP addresses are assigned for use on intranets. These addresses are used for internal networks and are not routable on external public networks. These ensure that no conflicts are present among internal networks. At the same time, the same range of private IP addresses is reusable for multiple intranets since they do not “see” each other.</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914400"/>
            <a:ext cx="3843528" cy="2173224"/>
          </a:xfrm>
          <a:prstGeom prst="rect">
            <a:avLst/>
          </a:prstGeom>
        </p:spPr>
      </p:pic>
      <p:sp>
        <p:nvSpPr>
          <p:cNvPr id="3" name=""/>
          <p:cNvSpPr/>
          <p:nvPr/>
        </p:nvSpPr>
        <p:spPr>
          <a:xfrm>
            <a:off x="896112" y="3108960"/>
            <a:ext cx="5986272" cy="4130040"/>
          </a:xfrm>
          <a:prstGeom prst="rect">
            <a:avLst/>
          </a:prstGeom>
        </p:spPr>
        <p:txBody>
          <a:bodyPr lIns="0" tIns="0" rIns="0" bIns="0">
            <a:noAutofit/>
          </a:bodyPr>
          <a:p>
            <a:pPr indent="0">
              <a:lnSpc>
                <a:spcPts val="1536"/>
              </a:lnSpc>
            </a:pPr>
            <a:r>
              <a:rPr lang="en-US" b="1" sz="1200">
                <a:solidFill>
                  <a:srgbClr val="3A3A3A"/>
                </a:solidFill>
                <a:latin typeface="Arial"/>
              </a:rPr>
              <a:t>Given below is a brief explanation of each layer:</a:t>
            </a:r>
          </a:p>
          <a:p>
            <a:pPr marL="939800" indent="-228600">
              <a:lnSpc>
                <a:spcPts val="1536"/>
              </a:lnSpc>
            </a:pPr>
            <a:r>
              <a:rPr lang="en-US" b="1" sz="1200">
                <a:solidFill>
                  <a:srgbClr val="3A3A3A"/>
                </a:solidFill>
                <a:latin typeface="Arial"/>
              </a:rPr>
              <a:t>•    Application Layer</a:t>
            </a:r>
            <a:r>
              <a:rPr lang="en-US" sz="1300">
                <a:solidFill>
                  <a:srgbClr val="3A3A3A"/>
                </a:solidFill>
                <a:latin typeface="Times New Roman"/>
              </a:rPr>
              <a:t>: This is the top layer in the TCP/IP model. It includes processes that use the Transport Layer Protocol to transmit the data to their destination. There are different Application Layer Protocols such as HTTP, FTP, SMTP, SNMP protocols, etc.</a:t>
            </a:r>
          </a:p>
          <a:p>
            <a:pPr marL="939800" indent="-228600">
              <a:lnSpc>
                <a:spcPts val="1536"/>
              </a:lnSpc>
            </a:pPr>
            <a:r>
              <a:rPr lang="en-US" b="1" sz="1200">
                <a:solidFill>
                  <a:srgbClr val="3A3A3A"/>
                </a:solidFill>
                <a:latin typeface="Arial"/>
              </a:rPr>
              <a:t>•    Transport Layer</a:t>
            </a:r>
            <a:r>
              <a:rPr lang="en-US" sz="1300">
                <a:solidFill>
                  <a:srgbClr val="3A3A3A"/>
                </a:solidFill>
                <a:latin typeface="Times New Roman"/>
              </a:rPr>
              <a:t>: It receives the data from the Application Layer which is above the Transport Layer. It acts as a backbone between the host’s system connected with each other and it mainly concerns about the transmission of data. TCP and UDP are mainly used as Transport Layer protocols.</a:t>
            </a:r>
          </a:p>
          <a:p>
            <a:pPr marL="939800" indent="-228600">
              <a:lnSpc>
                <a:spcPts val="1536"/>
              </a:lnSpc>
            </a:pPr>
            <a:r>
              <a:rPr lang="en-US" b="1" sz="1200">
                <a:solidFill>
                  <a:srgbClr val="3A3A3A"/>
                </a:solidFill>
                <a:latin typeface="Arial"/>
              </a:rPr>
              <a:t>•    Network or Internet Layer</a:t>
            </a:r>
            <a:r>
              <a:rPr lang="en-US" sz="1300">
                <a:solidFill>
                  <a:srgbClr val="3A3A3A"/>
                </a:solidFill>
                <a:latin typeface="Times New Roman"/>
              </a:rPr>
              <a:t>: This layer sends the packets across the network. Packets mainly contain source &amp; destination IP addresses and actual data to be transmitted.</a:t>
            </a:r>
          </a:p>
          <a:p>
            <a:pPr marL="939800" indent="-228600">
              <a:lnSpc>
                <a:spcPts val="1536"/>
              </a:lnSpc>
            </a:pPr>
            <a:r>
              <a:rPr lang="en-US" b="1" sz="1200">
                <a:solidFill>
                  <a:srgbClr val="3A3A3A"/>
                </a:solidFill>
                <a:latin typeface="Arial"/>
              </a:rPr>
              <a:t>•    Network Interface Layer</a:t>
            </a:r>
            <a:r>
              <a:rPr lang="en-US" sz="1300">
                <a:solidFill>
                  <a:srgbClr val="3A3A3A"/>
                </a:solidFill>
                <a:latin typeface="Times New Roman"/>
              </a:rPr>
              <a:t>: It is the lowest layer of the TCP/IP model. It transfers the packets between different hosts. It includes encapsulation of IP packets into frames, mapping IP addresses to physical hardware devices, etc.</a:t>
            </a:r>
          </a:p>
          <a:p>
            <a:pPr indent="0">
              <a:lnSpc>
                <a:spcPts val="1536"/>
              </a:lnSpc>
            </a:pPr>
            <a:r>
              <a:rPr lang="en-US" b="1" sz="1200">
                <a:solidFill>
                  <a:srgbClr val="FF6600"/>
                </a:solidFill>
                <a:latin typeface="Arial"/>
              </a:rPr>
              <a:t>Q #9) What is HTTP and what port does it use?</a:t>
            </a:r>
          </a:p>
          <a:p>
            <a:pPr indent="0">
              <a:lnSpc>
                <a:spcPts val="1536"/>
              </a:lnSpc>
            </a:pPr>
            <a:r>
              <a:rPr lang="en-US" b="1" sz="1200">
                <a:solidFill>
                  <a:srgbClr val="3A3A3A"/>
                </a:solidFill>
                <a:latin typeface="Arial"/>
              </a:rPr>
              <a:t>Answer: </a:t>
            </a:r>
            <a:r>
              <a:rPr lang="en-US" sz="1300">
                <a:solidFill>
                  <a:srgbClr val="3A3A3A"/>
                </a:solidFill>
                <a:latin typeface="Times New Roman"/>
              </a:rPr>
              <a:t>HTTP is HyperText Transfer Protocol and it is responsible for web content.</a:t>
            </a:r>
          </a:p>
          <a:p>
            <a:pPr indent="0">
              <a:lnSpc>
                <a:spcPts val="1536"/>
              </a:lnSpc>
            </a:pPr>
            <a:r>
              <a:rPr lang="en-US" sz="1300">
                <a:solidFill>
                  <a:srgbClr val="3A3A3A"/>
                </a:solidFill>
                <a:latin typeface="Times New Roman"/>
              </a:rPr>
              <a:t>Many web pages are using HTTP to transmit the web content and allow the display</a:t>
            </a:r>
          </a:p>
          <a:p>
            <a:pPr indent="0">
              <a:lnSpc>
                <a:spcPts val="1536"/>
              </a:lnSpc>
            </a:pPr>
            <a:r>
              <a:rPr lang="en-US" sz="1300">
                <a:solidFill>
                  <a:srgbClr val="3A3A3A"/>
                </a:solidFill>
                <a:latin typeface="Times New Roman"/>
              </a:rPr>
              <a:t>and navigation of HyperText. It is the primary protocol and port used here is TCP port</a:t>
            </a:r>
          </a:p>
        </p:txBody>
      </p:sp>
      <p:sp>
        <p:nvSpPr>
          <p:cNvPr id="4" name=""/>
          <p:cNvSpPr/>
          <p:nvPr/>
        </p:nvSpPr>
        <p:spPr>
          <a:xfrm>
            <a:off x="905256" y="7245096"/>
            <a:ext cx="228600" cy="158496"/>
          </a:xfrm>
          <a:prstGeom prst="rect">
            <a:avLst/>
          </a:prstGeom>
        </p:spPr>
        <p:txBody>
          <a:bodyPr lIns="0" tIns="0" rIns="0" bIns="0" wrap="none">
            <a:noAutofit/>
          </a:bodyPr>
          <a:p>
            <a:pPr indent="0">
              <a:spcAft>
                <a:spcPts val="210"/>
              </a:spcAft>
            </a:pPr>
            <a:r>
              <a:rPr lang="en-US" sz="1300">
                <a:solidFill>
                  <a:srgbClr val="3A3A3A"/>
                </a:solidFill>
                <a:latin typeface="Times New Roman"/>
              </a:rPr>
              <a:t>80.</a:t>
            </a:r>
          </a:p>
        </p:txBody>
      </p:sp>
      <p:sp>
        <p:nvSpPr>
          <p:cNvPr id="5" name=""/>
          <p:cNvSpPr/>
          <p:nvPr/>
        </p:nvSpPr>
        <p:spPr>
          <a:xfrm>
            <a:off x="896112" y="7446264"/>
            <a:ext cx="5964936" cy="1569720"/>
          </a:xfrm>
          <a:prstGeom prst="rect">
            <a:avLst/>
          </a:prstGeom>
        </p:spPr>
        <p:txBody>
          <a:bodyPr lIns="0" tIns="0" rIns="0" bIns="0">
            <a:noAutofit/>
          </a:bodyPr>
          <a:p>
            <a:pPr indent="0">
              <a:lnSpc>
                <a:spcPts val="1536"/>
              </a:lnSpc>
              <a:spcBef>
                <a:spcPts val="210"/>
              </a:spcBef>
            </a:pPr>
            <a:r>
              <a:rPr lang="en-US" b="1" sz="1200">
                <a:solidFill>
                  <a:srgbClr val="FF6600"/>
                </a:solidFill>
                <a:latin typeface="Arial"/>
              </a:rPr>
              <a:t>Q #10) What is HTTPs and what port does it use?</a:t>
            </a:r>
          </a:p>
          <a:p>
            <a:pPr indent="0">
              <a:lnSpc>
                <a:spcPts val="1536"/>
              </a:lnSpc>
            </a:pPr>
            <a:r>
              <a:rPr lang="en-US" b="1" sz="1200">
                <a:solidFill>
                  <a:srgbClr val="3A3A3A"/>
                </a:solidFill>
                <a:latin typeface="Arial"/>
              </a:rPr>
              <a:t>Answer: </a:t>
            </a:r>
            <a:r>
              <a:rPr lang="en-US" sz="1300">
                <a:solidFill>
                  <a:srgbClr val="3A3A3A"/>
                </a:solidFill>
                <a:latin typeface="Times New Roman"/>
              </a:rPr>
              <a:t>HTTPs is a Secure HTTP. HTTPs is used for secure communication over a computer network. HTTPs provides authentication of websites that prevents unwanted attacks.</a:t>
            </a:r>
          </a:p>
          <a:p>
            <a:pPr indent="0">
              <a:lnSpc>
                <a:spcPts val="1536"/>
              </a:lnSpc>
            </a:pPr>
            <a:r>
              <a:rPr lang="en-US" sz="1300">
                <a:solidFill>
                  <a:srgbClr val="3A3A3A"/>
                </a:solidFill>
                <a:latin typeface="Times New Roman"/>
              </a:rPr>
              <a:t>In bi-directional communication, the HTTPs protocol encrypts the communication so that the tampering of the data gets avoided. With the help of an SSL certificate, it verifies if the requested server connection is a valid connection or not. HTTPs use TCP with port 443.</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52744" cy="8205216"/>
          </a:xfrm>
          <a:prstGeom prst="rect">
            <a:avLst/>
          </a:prstGeom>
        </p:spPr>
        <p:txBody>
          <a:bodyPr lIns="0" tIns="0" rIns="0" bIns="0">
            <a:noAutofit/>
          </a:bodyPr>
          <a:p>
            <a:pPr algn="just" indent="0">
              <a:spcAft>
                <a:spcPts val="630"/>
              </a:spcAft>
            </a:pPr>
            <a:r>
              <a:rPr lang="en-US" b="1" sz="1800">
                <a:solidFill>
                  <a:srgbClr val="222222"/>
                </a:solidFill>
                <a:latin typeface="Arial"/>
              </a:rPr>
              <a:t>28)    What is NOS?</a:t>
            </a:r>
          </a:p>
          <a:p>
            <a:pPr indent="0">
              <a:lnSpc>
                <a:spcPts val="1704"/>
              </a:lnSpc>
              <a:spcAft>
                <a:spcPts val="1260"/>
              </a:spcAft>
            </a:pPr>
            <a:r>
              <a:rPr lang="en-US" b="1" sz="1200">
                <a:solidFill>
                  <a:srgbClr val="222222"/>
                </a:solidFill>
                <a:latin typeface="Arial"/>
              </a:rPr>
              <a:t>NOS, or Network Operating System, is specialized software. The main task of this software is to provide network connectivity to a computer in order to communicate with other computers and connected devices.</a:t>
            </a:r>
          </a:p>
          <a:p>
            <a:pPr algn="just" indent="0">
              <a:spcAft>
                <a:spcPts val="630"/>
              </a:spcAft>
            </a:pPr>
            <a:r>
              <a:rPr lang="en-US" b="1" sz="1800">
                <a:solidFill>
                  <a:srgbClr val="222222"/>
                </a:solidFill>
                <a:latin typeface="Arial"/>
              </a:rPr>
              <a:t>29)    What is DoS?</a:t>
            </a:r>
          </a:p>
          <a:p>
            <a:pPr indent="0">
              <a:lnSpc>
                <a:spcPts val="1704"/>
              </a:lnSpc>
              <a:spcAft>
                <a:spcPts val="1260"/>
              </a:spcAft>
            </a:pPr>
            <a:r>
              <a:rPr lang="en-US" b="1" sz="1200">
                <a:solidFill>
                  <a:srgbClr val="222222"/>
                </a:solidFill>
                <a:latin typeface="Arial"/>
              </a:rPr>
              <a:t>DoS, or Denial-of-Service attack, is an attempt to prevent users from being able to access the Internet or any other network services. Such attacks may come in different forms and are done by a group of perpetrators. One common method of doing this is to overload the system server so it cannot anymore process legitimate traffic and will be forced to reset.</a:t>
            </a:r>
          </a:p>
          <a:p>
            <a:pPr marR="1097788" indent="0">
              <a:lnSpc>
                <a:spcPts val="2064"/>
              </a:lnSpc>
            </a:pPr>
            <a:r>
              <a:rPr lang="en-US" b="1" sz="1800">
                <a:solidFill>
                  <a:srgbClr val="222222"/>
                </a:solidFill>
                <a:latin typeface="Arial"/>
              </a:rPr>
              <a:t>30)    What is OSI, and what role does it play in computer networks?</a:t>
            </a:r>
          </a:p>
          <a:p>
            <a:pPr indent="0">
              <a:lnSpc>
                <a:spcPts val="1704"/>
              </a:lnSpc>
              <a:spcAft>
                <a:spcPts val="1260"/>
              </a:spcAft>
            </a:pPr>
            <a:r>
              <a:rPr lang="en-US" b="1" sz="1200">
                <a:solidFill>
                  <a:srgbClr val="222222"/>
                </a:solidFill>
                <a:latin typeface="Arial"/>
              </a:rPr>
              <a:t>OSI (Open Systems Interconnect) serves as a reference model for data communication. It is made up of 7 layers, with each layer defining a particular aspect of how network devices connect and communicate with one another. One layer may deal with the physical media used, while another layer dictates how data is transmitted across the network.</a:t>
            </a:r>
          </a:p>
          <a:p>
            <a:pPr marR="157988" indent="0">
              <a:lnSpc>
                <a:spcPts val="2064"/>
              </a:lnSpc>
            </a:pPr>
            <a:r>
              <a:rPr lang="en-US" b="1" sz="1800">
                <a:solidFill>
                  <a:srgbClr val="222222"/>
                </a:solidFill>
                <a:latin typeface="Arial"/>
              </a:rPr>
              <a:t>31)    What is the purpose of cables being shielded and having twisted pairs?</a:t>
            </a:r>
          </a:p>
          <a:p>
            <a:pPr indent="0">
              <a:lnSpc>
                <a:spcPts val="1704"/>
              </a:lnSpc>
              <a:spcAft>
                <a:spcPts val="1260"/>
              </a:spcAft>
            </a:pPr>
            <a:r>
              <a:rPr lang="en-US" b="1" sz="1200">
                <a:solidFill>
                  <a:srgbClr val="222222"/>
                </a:solidFill>
                <a:latin typeface="Arial"/>
              </a:rPr>
              <a:t>The primary purpose of this is to prevent crosstalk. Crosstalk’s are electromagnetic interferences or noise that can affect data being transmitted across cables.</a:t>
            </a:r>
          </a:p>
          <a:p>
            <a:pPr algn="just" indent="0">
              <a:spcAft>
                <a:spcPts val="630"/>
              </a:spcAft>
            </a:pPr>
            <a:r>
              <a:rPr lang="en-US" b="1" sz="1800">
                <a:solidFill>
                  <a:srgbClr val="222222"/>
                </a:solidFill>
                <a:latin typeface="Arial"/>
              </a:rPr>
              <a:t>32)    What is the advantage of address sharing?</a:t>
            </a:r>
          </a:p>
          <a:p>
            <a:pPr indent="0">
              <a:lnSpc>
                <a:spcPts val="1704"/>
              </a:lnSpc>
            </a:pPr>
            <a:r>
              <a:rPr lang="en-US" b="1" sz="1200">
                <a:solidFill>
                  <a:srgbClr val="222222"/>
                </a:solidFill>
                <a:latin typeface="Arial"/>
              </a:rPr>
              <a:t>By using address translation instead of routing, address sharing provides an inherent security benefit. That’s because host PCs on the Internet can only see the public IP address of the external interface on the computer. Instead, it provides address translation and not the private IP addresses on the internal network.</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1115568"/>
            <a:ext cx="5934456" cy="7610856"/>
          </a:xfrm>
          <a:prstGeom prst="rect">
            <a:avLst/>
          </a:prstGeom>
        </p:spPr>
        <p:txBody>
          <a:bodyPr lIns="0" tIns="0" rIns="0" bIns="0">
            <a:noAutofit/>
          </a:bodyPr>
          <a:p>
            <a:pPr algn="just" indent="0">
              <a:spcAft>
                <a:spcPts val="630"/>
              </a:spcAft>
            </a:pPr>
            <a:r>
              <a:rPr lang="en-US" b="1" sz="1800">
                <a:solidFill>
                  <a:srgbClr val="222222"/>
                </a:solidFill>
                <a:latin typeface="Arial"/>
              </a:rPr>
              <a:t>33)    What are MAC addresses?</a:t>
            </a:r>
          </a:p>
          <a:p>
            <a:pPr indent="0">
              <a:lnSpc>
                <a:spcPts val="1728"/>
              </a:lnSpc>
              <a:spcAft>
                <a:spcPts val="1260"/>
              </a:spcAft>
            </a:pPr>
            <a:r>
              <a:rPr lang="en-US" b="1" sz="1200">
                <a:solidFill>
                  <a:srgbClr val="222222"/>
                </a:solidFill>
                <a:latin typeface="Arial"/>
              </a:rPr>
              <a:t>MAC, or Media Access Control, uniquely identifies a device on the network. It is also known as a physical address or an Ethernet address. A MAC address is made up of 6-byte parts.</a:t>
            </a:r>
          </a:p>
          <a:p>
            <a:pPr indent="0">
              <a:lnSpc>
                <a:spcPts val="2088"/>
              </a:lnSpc>
            </a:pPr>
            <a:r>
              <a:rPr lang="en-US" b="1" sz="1800">
                <a:solidFill>
                  <a:srgbClr val="222222"/>
                </a:solidFill>
                <a:latin typeface="Arial"/>
              </a:rPr>
              <a:t>34)    What is the equivalent layer or layers of the TCP/IP Application layer in terms of the OSI reference model?</a:t>
            </a:r>
          </a:p>
          <a:p>
            <a:pPr indent="0">
              <a:lnSpc>
                <a:spcPts val="1704"/>
              </a:lnSpc>
              <a:spcAft>
                <a:spcPts val="1260"/>
              </a:spcAft>
            </a:pPr>
            <a:r>
              <a:rPr lang="en-US" b="1" sz="1200">
                <a:solidFill>
                  <a:srgbClr val="222222"/>
                </a:solidFill>
                <a:latin typeface="Arial"/>
              </a:rPr>
              <a:t>The TCP/IP Application layer has three counterparts on the OSI model: 1) Session Layer, 2) Presentation Layer, and 3) Application Layer.</a:t>
            </a:r>
          </a:p>
          <a:p>
            <a:pPr marR="520700" indent="0">
              <a:lnSpc>
                <a:spcPts val="2088"/>
              </a:lnSpc>
            </a:pPr>
            <a:r>
              <a:rPr lang="en-US" b="1" sz="1800">
                <a:solidFill>
                  <a:srgbClr val="222222"/>
                </a:solidFill>
                <a:latin typeface="Arial"/>
              </a:rPr>
              <a:t>35)    How can you identify the IP class of a given IP address?</a:t>
            </a:r>
          </a:p>
          <a:p>
            <a:pPr indent="0">
              <a:lnSpc>
                <a:spcPts val="1704"/>
              </a:lnSpc>
              <a:spcAft>
                <a:spcPts val="1260"/>
              </a:spcAft>
            </a:pPr>
            <a:r>
              <a:rPr lang="en-US" b="1" sz="1200">
                <a:solidFill>
                  <a:srgbClr val="222222"/>
                </a:solidFill>
                <a:latin typeface="Arial"/>
              </a:rPr>
              <a:t>By looking at the first octet of any given IP address, you can identify whether it’s Class A, B, or C. If the first octet begins with a 0 bit, that address is Class A. If it begins with bits 10 then that address is a Class B address. If it begins with 110, then it’s a Class C network.</a:t>
            </a:r>
          </a:p>
          <a:p>
            <a:pPr algn="just" indent="0">
              <a:spcAft>
                <a:spcPts val="630"/>
              </a:spcAft>
            </a:pPr>
            <a:r>
              <a:rPr lang="en-US" b="1" sz="1800">
                <a:solidFill>
                  <a:srgbClr val="222222"/>
                </a:solidFill>
                <a:latin typeface="Arial"/>
              </a:rPr>
              <a:t>36)    What is the main purpose of OSPF?</a:t>
            </a:r>
          </a:p>
          <a:p>
            <a:pPr indent="0">
              <a:lnSpc>
                <a:spcPts val="1728"/>
              </a:lnSpc>
              <a:spcAft>
                <a:spcPts val="1260"/>
              </a:spcAft>
            </a:pPr>
            <a:r>
              <a:rPr lang="en-US" b="1" sz="1200">
                <a:solidFill>
                  <a:srgbClr val="222222"/>
                </a:solidFill>
                <a:latin typeface="Arial"/>
              </a:rPr>
              <a:t>OSPF, or Open Shortest Path First, is a link-state routing protocol that uses routing tables to determine the best possible path for data exchange.</a:t>
            </a:r>
          </a:p>
          <a:p>
            <a:pPr algn="just" indent="0">
              <a:spcAft>
                <a:spcPts val="630"/>
              </a:spcAft>
            </a:pPr>
            <a:r>
              <a:rPr lang="en-US" b="1" sz="1800">
                <a:solidFill>
                  <a:srgbClr val="222222"/>
                </a:solidFill>
                <a:latin typeface="Arial"/>
              </a:rPr>
              <a:t>37)    What are firewalls?</a:t>
            </a:r>
          </a:p>
          <a:p>
            <a:pPr indent="0">
              <a:lnSpc>
                <a:spcPts val="1704"/>
              </a:lnSpc>
              <a:spcAft>
                <a:spcPts val="1260"/>
              </a:spcAft>
            </a:pPr>
            <a:r>
              <a:rPr lang="en-US" b="1" sz="1200">
                <a:solidFill>
                  <a:srgbClr val="222222"/>
                </a:solidFill>
                <a:latin typeface="Arial"/>
              </a:rPr>
              <a:t>Firewalls serve to protect an internal network from external attacks. These external threats can be hackers who want to steal data or computer viruses that can wipe out data in an instant. It also prevents other users from external networks from gaining access to the private network.</a:t>
            </a:r>
          </a:p>
          <a:p>
            <a:pPr algn="just" indent="0"/>
            <a:r>
              <a:rPr lang="en-US" b="1" sz="1800">
                <a:solidFill>
                  <a:srgbClr val="222222"/>
                </a:solidFill>
                <a:latin typeface="Arial"/>
              </a:rPr>
              <a:t>38)    Describe star topology</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892808" y="1414272"/>
            <a:ext cx="3986784" cy="3785616"/>
          </a:xfrm>
          <a:prstGeom prst="rect">
            <a:avLst/>
          </a:prstGeom>
        </p:spPr>
      </p:pic>
      <p:sp>
        <p:nvSpPr>
          <p:cNvPr id="3" name=""/>
          <p:cNvSpPr/>
          <p:nvPr/>
        </p:nvSpPr>
        <p:spPr>
          <a:xfrm>
            <a:off x="905256" y="935736"/>
            <a:ext cx="5873496" cy="432816"/>
          </a:xfrm>
          <a:prstGeom prst="rect">
            <a:avLst/>
          </a:prstGeom>
        </p:spPr>
        <p:txBody>
          <a:bodyPr lIns="0" tIns="0" rIns="0" bIns="0">
            <a:noAutofit/>
          </a:bodyPr>
          <a:p>
            <a:pPr algn="just" indent="0">
              <a:lnSpc>
                <a:spcPts val="1704"/>
              </a:lnSpc>
            </a:pPr>
            <a:r>
              <a:rPr lang="en-US" b="1" sz="1200">
                <a:solidFill>
                  <a:srgbClr val="222222"/>
                </a:solidFill>
                <a:latin typeface="Arial"/>
              </a:rPr>
              <a:t>Star topology consists of a central hub that connects to nodes. This is one of the easiest to set up and maintain.</a:t>
            </a:r>
          </a:p>
        </p:txBody>
      </p:sp>
      <p:sp>
        <p:nvSpPr>
          <p:cNvPr id="4" name=""/>
          <p:cNvSpPr/>
          <p:nvPr/>
        </p:nvSpPr>
        <p:spPr>
          <a:xfrm>
            <a:off x="3285744" y="5218176"/>
            <a:ext cx="1210056" cy="216408"/>
          </a:xfrm>
          <a:prstGeom prst="rect">
            <a:avLst/>
          </a:prstGeom>
        </p:spPr>
        <p:txBody>
          <a:bodyPr lIns="0" tIns="0" rIns="0" bIns="0" wrap="none">
            <a:noAutofit/>
          </a:bodyPr>
          <a:p>
            <a:pPr indent="0"/>
            <a:r>
              <a:rPr lang="en-US" b="1" sz="1200">
                <a:solidFill>
                  <a:srgbClr val="222222"/>
                </a:solidFill>
                <a:latin typeface="Arial"/>
              </a:rPr>
              <a:t>Star Topology</a:t>
            </a:r>
          </a:p>
        </p:txBody>
      </p:sp>
      <p:sp>
        <p:nvSpPr>
          <p:cNvPr id="5" name=""/>
          <p:cNvSpPr/>
          <p:nvPr/>
        </p:nvSpPr>
        <p:spPr>
          <a:xfrm>
            <a:off x="896112" y="5437632"/>
            <a:ext cx="5797296" cy="3578352"/>
          </a:xfrm>
          <a:prstGeom prst="rect">
            <a:avLst/>
          </a:prstGeom>
        </p:spPr>
        <p:txBody>
          <a:bodyPr lIns="0" tIns="0" rIns="0" bIns="0">
            <a:noAutofit/>
          </a:bodyPr>
          <a:p>
            <a:pPr indent="0">
              <a:spcAft>
                <a:spcPts val="630"/>
              </a:spcAft>
            </a:pPr>
            <a:r>
              <a:rPr lang="en-US" b="1" sz="1200">
                <a:solidFill>
                  <a:srgbClr val="222222"/>
                </a:solidFill>
                <a:latin typeface="Arial"/>
              </a:rPr>
              <a:t>Advantages:</a:t>
            </a:r>
          </a:p>
          <a:p>
            <a:pPr indent="0">
              <a:spcAft>
                <a:spcPts val="840"/>
              </a:spcAft>
            </a:pPr>
            <a:r>
              <a:rPr lang="en-US" b="1" sz="1200">
                <a:solidFill>
                  <a:srgbClr val="222222"/>
                </a:solidFill>
                <a:latin typeface="Arial"/>
              </a:rPr>
              <a:t>Here are pros/benefits of start topology:</a:t>
            </a:r>
          </a:p>
          <a:p>
            <a:pPr algn="just" marL="254000" indent="0">
              <a:spcAft>
                <a:spcPts val="840"/>
              </a:spcAft>
            </a:pPr>
            <a:r>
              <a:rPr lang="en-US" b="1" sz="1200">
                <a:solidFill>
                  <a:srgbClr val="222222"/>
                </a:solidFill>
                <a:latin typeface="Arial"/>
              </a:rPr>
              <a:t>. Easy to troubleshoot, set up, and modify.</a:t>
            </a:r>
          </a:p>
          <a:p>
            <a:pPr marL="482600" indent="-228600">
              <a:lnSpc>
                <a:spcPts val="1704"/>
              </a:lnSpc>
              <a:spcAft>
                <a:spcPts val="630"/>
              </a:spcAft>
            </a:pPr>
            <a:r>
              <a:rPr lang="en-US" b="1" sz="1200">
                <a:solidFill>
                  <a:srgbClr val="222222"/>
                </a:solidFill>
                <a:latin typeface="Arial"/>
              </a:rPr>
              <a:t>. Only those nodes are affected, that has failed. Other nodes still work.</a:t>
            </a:r>
          </a:p>
          <a:p>
            <a:pPr algn="just" marL="254000" indent="0">
              <a:spcAft>
                <a:spcPts val="840"/>
              </a:spcAft>
            </a:pPr>
            <a:r>
              <a:rPr lang="en-US" b="1" sz="1200">
                <a:solidFill>
                  <a:srgbClr val="222222"/>
                </a:solidFill>
                <a:latin typeface="Arial"/>
              </a:rPr>
              <a:t>•    Fast performance with few nodes and very low network traffic.</a:t>
            </a:r>
          </a:p>
          <a:p>
            <a:pPr marL="482600" marR="129540" indent="-228600">
              <a:lnSpc>
                <a:spcPts val="1728"/>
              </a:lnSpc>
            </a:pPr>
            <a:r>
              <a:rPr lang="en-US" b="1" sz="1200">
                <a:solidFill>
                  <a:srgbClr val="222222"/>
                </a:solidFill>
                <a:latin typeface="Arial"/>
              </a:rPr>
              <a:t>. In Star topology, addition, deletion, and moving of the devices are easy.</a:t>
            </a:r>
          </a:p>
          <a:p>
            <a:pPr indent="0">
              <a:spcAft>
                <a:spcPts val="630"/>
              </a:spcAft>
            </a:pPr>
            <a:r>
              <a:rPr lang="en-US" b="1" sz="1200">
                <a:solidFill>
                  <a:srgbClr val="222222"/>
                </a:solidFill>
                <a:latin typeface="Arial"/>
              </a:rPr>
              <a:t>Disadvantages:</a:t>
            </a:r>
          </a:p>
          <a:p>
            <a:pPr indent="0">
              <a:lnSpc>
                <a:spcPts val="2736"/>
              </a:lnSpc>
            </a:pPr>
            <a:r>
              <a:rPr lang="en-US" b="1" sz="1200">
                <a:solidFill>
                  <a:srgbClr val="222222"/>
                </a:solidFill>
                <a:latin typeface="Arial"/>
              </a:rPr>
              <a:t>Here are cons/drawbacks of using Star:</a:t>
            </a:r>
          </a:p>
          <a:p>
            <a:pPr algn="just" marL="254000" indent="0">
              <a:lnSpc>
                <a:spcPts val="2736"/>
              </a:lnSpc>
            </a:pPr>
            <a:r>
              <a:rPr lang="en-US" b="1" sz="1200">
                <a:solidFill>
                  <a:srgbClr val="222222"/>
                </a:solidFill>
                <a:latin typeface="Arial"/>
              </a:rPr>
              <a:t>•    If the Hub or concentrator fails, attached nodes are disabled.</a:t>
            </a:r>
          </a:p>
          <a:p>
            <a:pPr algn="just" marL="254000" indent="0">
              <a:lnSpc>
                <a:spcPts val="2736"/>
              </a:lnSpc>
            </a:pPr>
            <a:r>
              <a:rPr lang="en-US" b="1" sz="1200">
                <a:solidFill>
                  <a:srgbClr val="222222"/>
                </a:solidFill>
                <a:latin typeface="Arial"/>
              </a:rPr>
              <a:t>•    The cost of installation of star topology is costly.</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2688"/>
            <a:ext cx="5955792" cy="7845552"/>
          </a:xfrm>
          <a:prstGeom prst="rect">
            <a:avLst/>
          </a:prstGeom>
        </p:spPr>
        <p:txBody>
          <a:bodyPr lIns="0" tIns="0" rIns="0" bIns="0">
            <a:noAutofit/>
          </a:bodyPr>
          <a:p>
            <a:pPr marL="479552" indent="-228600">
              <a:spcAft>
                <a:spcPts val="840"/>
              </a:spcAft>
            </a:pPr>
            <a:r>
              <a:rPr lang="en-US" b="1" sz="1200">
                <a:solidFill>
                  <a:srgbClr val="222222"/>
                </a:solidFill>
                <a:latin typeface="Arial"/>
              </a:rPr>
              <a:t>. Heavy network traffic can sometimes slow the bus considerably.</a:t>
            </a:r>
          </a:p>
          <a:p>
            <a:pPr marL="479552" indent="-228600">
              <a:spcAft>
                <a:spcPts val="840"/>
              </a:spcAft>
            </a:pPr>
            <a:r>
              <a:rPr lang="en-US" b="1" sz="1200">
                <a:solidFill>
                  <a:srgbClr val="222222"/>
                </a:solidFill>
                <a:latin typeface="Arial"/>
              </a:rPr>
              <a:t>. Performance depends on the Hub’s capacity</a:t>
            </a:r>
          </a:p>
          <a:p>
            <a:pPr marL="479552" marR="100584" indent="-228600">
              <a:lnSpc>
                <a:spcPts val="1704"/>
              </a:lnSpc>
              <a:spcAft>
                <a:spcPts val="1260"/>
              </a:spcAft>
            </a:pPr>
            <a:r>
              <a:rPr lang="en-US" b="1" sz="1200">
                <a:solidFill>
                  <a:srgbClr val="222222"/>
                </a:solidFill>
                <a:latin typeface="Arial"/>
              </a:rPr>
              <a:t>. A damaged cable or lack of proper termination may bring the network down.</a:t>
            </a:r>
          </a:p>
          <a:p>
            <a:pPr algn="just" indent="0">
              <a:spcAft>
                <a:spcPts val="840"/>
              </a:spcAft>
            </a:pPr>
            <a:r>
              <a:rPr lang="en-US" b="1" sz="1800">
                <a:solidFill>
                  <a:srgbClr val="222222"/>
                </a:solidFill>
                <a:latin typeface="Arial"/>
              </a:rPr>
              <a:t>39)    What are gateways?</a:t>
            </a:r>
          </a:p>
          <a:p>
            <a:pPr indent="0">
              <a:lnSpc>
                <a:spcPts val="1704"/>
              </a:lnSpc>
              <a:spcAft>
                <a:spcPts val="1260"/>
              </a:spcAft>
            </a:pPr>
            <a:r>
              <a:rPr lang="en-US" b="1" sz="1200">
                <a:solidFill>
                  <a:srgbClr val="222222"/>
                </a:solidFill>
                <a:latin typeface="Arial"/>
              </a:rPr>
              <a:t>Gateways provide connectivity between two or more network segments. It is usually a computer that runs the gateway software and provides translation services. This translation is key in allowing different systems to communicate on the network.</a:t>
            </a:r>
          </a:p>
          <a:p>
            <a:pPr algn="just" indent="0">
              <a:spcAft>
                <a:spcPts val="840"/>
              </a:spcAft>
            </a:pPr>
            <a:r>
              <a:rPr lang="en-US" b="1" sz="1800">
                <a:solidFill>
                  <a:srgbClr val="222222"/>
                </a:solidFill>
                <a:latin typeface="Arial"/>
              </a:rPr>
              <a:t>40)    What is the disadvantage of a star topology?</a:t>
            </a:r>
          </a:p>
          <a:p>
            <a:pPr indent="0">
              <a:lnSpc>
                <a:spcPts val="1728"/>
              </a:lnSpc>
              <a:spcAft>
                <a:spcPts val="1260"/>
              </a:spcAft>
            </a:pPr>
            <a:r>
              <a:rPr lang="en-US" b="1" sz="1200">
                <a:solidFill>
                  <a:srgbClr val="222222"/>
                </a:solidFill>
                <a:latin typeface="Arial"/>
              </a:rPr>
              <a:t>One major disadvantage of star topology is that once the central Hub or switch gets damaged, the entire network becomes unusable.</a:t>
            </a:r>
          </a:p>
          <a:p>
            <a:pPr algn="just" indent="0">
              <a:spcAft>
                <a:spcPts val="840"/>
              </a:spcAft>
            </a:pPr>
            <a:r>
              <a:rPr lang="en-US" b="1" sz="1800">
                <a:solidFill>
                  <a:srgbClr val="222222"/>
                </a:solidFill>
                <a:latin typeface="Arial"/>
              </a:rPr>
              <a:t>41)    What is SLIP?</a:t>
            </a:r>
          </a:p>
          <a:p>
            <a:pPr indent="0">
              <a:lnSpc>
                <a:spcPts val="1728"/>
              </a:lnSpc>
              <a:spcAft>
                <a:spcPts val="1260"/>
              </a:spcAft>
            </a:pPr>
            <a:r>
              <a:rPr lang="en-US" b="1" sz="1200">
                <a:solidFill>
                  <a:srgbClr val="222222"/>
                </a:solidFill>
                <a:latin typeface="Arial"/>
              </a:rPr>
              <a:t>SLIP, or Serial Line Interface Protocol, is an old protocol developed during the early UNIX days. This is one of the protocols that are used for remote access.</a:t>
            </a:r>
          </a:p>
          <a:p>
            <a:pPr marR="1256284" indent="0">
              <a:lnSpc>
                <a:spcPts val="2064"/>
              </a:lnSpc>
            </a:pPr>
            <a:r>
              <a:rPr lang="en-US" b="1" sz="1800">
                <a:solidFill>
                  <a:srgbClr val="222222"/>
                </a:solidFill>
                <a:latin typeface="Arial"/>
              </a:rPr>
              <a:t>42)    Give some examples of private network addresses.</a:t>
            </a:r>
          </a:p>
          <a:p>
            <a:pPr indent="0">
              <a:lnSpc>
                <a:spcPts val="1704"/>
              </a:lnSpc>
              <a:spcAft>
                <a:spcPts val="1260"/>
              </a:spcAft>
            </a:pPr>
            <a:r>
              <a:rPr lang="en-US" b="1" sz="1200">
                <a:solidFill>
                  <a:srgbClr val="222222"/>
                </a:solidFill>
                <a:latin typeface="Arial"/>
              </a:rPr>
              <a:t>10.0.0.0 with a subnet mask of 255.0.0.0172.16.0.0 with subnet mask of 255.240.0.0192.168.0.0 with subnet mask of 255.255.0.0</a:t>
            </a:r>
          </a:p>
          <a:p>
            <a:pPr algn="just" indent="0">
              <a:spcAft>
                <a:spcPts val="840"/>
              </a:spcAft>
            </a:pPr>
            <a:r>
              <a:rPr lang="en-US" b="1" sz="1800">
                <a:solidFill>
                  <a:srgbClr val="222222"/>
                </a:solidFill>
                <a:latin typeface="Arial"/>
              </a:rPr>
              <a:t>43)    What is tracert?</a:t>
            </a:r>
          </a:p>
          <a:p>
            <a:pPr indent="0">
              <a:lnSpc>
                <a:spcPts val="1704"/>
              </a:lnSpc>
              <a:spcAft>
                <a:spcPts val="1260"/>
              </a:spcAft>
            </a:pPr>
            <a:r>
              <a:rPr lang="en-US" b="1" sz="1200">
                <a:solidFill>
                  <a:srgbClr val="222222"/>
                </a:solidFill>
                <a:latin typeface="Arial"/>
              </a:rPr>
              <a:t>Tracert is a Windows utility program that can use to trace the route taken by data from the router to the destination network. It also shows the number of hops taken during the entire transmission route.</a:t>
            </a:r>
          </a:p>
          <a:p>
            <a:pPr algn="just" indent="0"/>
            <a:r>
              <a:rPr lang="en-US" b="1" sz="1800">
                <a:solidFill>
                  <a:srgbClr val="222222"/>
                </a:solidFill>
                <a:latin typeface="Arial"/>
              </a:rPr>
              <a:t>44)    What are the functions of a network administrator?</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67984" cy="8104632"/>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A network administrator has many responsibilities that can be summarized into 3 key functions: installation of a network, a configuration of network settings, and maintenance/troubleshooting of networks.</a:t>
            </a:r>
          </a:p>
          <a:p>
            <a:pPr marR="401828" indent="0">
              <a:lnSpc>
                <a:spcPts val="2040"/>
              </a:lnSpc>
              <a:spcAft>
                <a:spcPts val="210"/>
              </a:spcAft>
            </a:pPr>
            <a:r>
              <a:rPr lang="en-US" b="1" sz="1800">
                <a:solidFill>
                  <a:srgbClr val="222222"/>
                </a:solidFill>
                <a:latin typeface="Arial"/>
              </a:rPr>
              <a:t>45)    What is the main disadvantage of a peer to peer network?</a:t>
            </a:r>
          </a:p>
          <a:p>
            <a:pPr indent="0">
              <a:lnSpc>
                <a:spcPts val="1704"/>
              </a:lnSpc>
              <a:spcAft>
                <a:spcPts val="1260"/>
              </a:spcAft>
            </a:pPr>
            <a:r>
              <a:rPr lang="en-US" b="1" sz="1200">
                <a:solidFill>
                  <a:srgbClr val="222222"/>
                </a:solidFill>
                <a:latin typeface="Arial"/>
              </a:rPr>
              <a:t>Accessing the resources that are shared by one of the workstations on the network takes a performance hit.</a:t>
            </a:r>
          </a:p>
          <a:p>
            <a:pPr algn="just" indent="0">
              <a:spcAft>
                <a:spcPts val="840"/>
              </a:spcAft>
            </a:pPr>
            <a:r>
              <a:rPr lang="en-US" b="1" sz="1800">
                <a:solidFill>
                  <a:srgbClr val="222222"/>
                </a:solidFill>
                <a:latin typeface="Arial"/>
              </a:rPr>
              <a:t>46)    What is a Hybrid Network?</a:t>
            </a:r>
          </a:p>
          <a:p>
            <a:pPr indent="0">
              <a:lnSpc>
                <a:spcPts val="1728"/>
              </a:lnSpc>
              <a:spcAft>
                <a:spcPts val="1260"/>
              </a:spcAft>
            </a:pPr>
            <a:r>
              <a:rPr lang="en-US" b="1" sz="1200">
                <a:solidFill>
                  <a:srgbClr val="222222"/>
                </a:solidFill>
                <a:latin typeface="Arial"/>
              </a:rPr>
              <a:t>A hybrid network is a network setup that makes use of both client-server and peer-to-peer architecture.</a:t>
            </a:r>
          </a:p>
          <a:p>
            <a:pPr algn="just" indent="0">
              <a:spcAft>
                <a:spcPts val="840"/>
              </a:spcAft>
            </a:pPr>
            <a:r>
              <a:rPr lang="en-US" b="1" sz="1800">
                <a:solidFill>
                  <a:srgbClr val="222222"/>
                </a:solidFill>
                <a:latin typeface="Arial"/>
              </a:rPr>
              <a:t>47)    What is DHCP?</a:t>
            </a:r>
          </a:p>
          <a:p>
            <a:pPr indent="0">
              <a:lnSpc>
                <a:spcPts val="1704"/>
              </a:lnSpc>
              <a:spcAft>
                <a:spcPts val="1260"/>
              </a:spcAft>
            </a:pPr>
            <a:r>
              <a:rPr lang="en-US" b="1" sz="1200">
                <a:solidFill>
                  <a:srgbClr val="222222"/>
                </a:solidFill>
                <a:latin typeface="Arial"/>
              </a:rPr>
              <a:t>DHCP is short for Dynamic Host Configuration Protocol. Its main task is to assign an IP address to devices across the network automatically. It first checks for the next available address not yet taken by any device, then assigns this to a network device.</a:t>
            </a:r>
          </a:p>
          <a:p>
            <a:pPr algn="just" indent="0">
              <a:spcAft>
                <a:spcPts val="840"/>
              </a:spcAft>
            </a:pPr>
            <a:r>
              <a:rPr lang="en-US" b="1" sz="1800">
                <a:solidFill>
                  <a:srgbClr val="222222"/>
                </a:solidFill>
                <a:latin typeface="Arial"/>
              </a:rPr>
              <a:t>48)    What is the main job of the ARP?</a:t>
            </a:r>
          </a:p>
          <a:p>
            <a:pPr indent="0">
              <a:lnSpc>
                <a:spcPts val="1704"/>
              </a:lnSpc>
              <a:spcAft>
                <a:spcPts val="1260"/>
              </a:spcAft>
            </a:pPr>
            <a:r>
              <a:rPr lang="en-US" b="1" sz="1200">
                <a:solidFill>
                  <a:srgbClr val="222222"/>
                </a:solidFill>
                <a:latin typeface="Arial"/>
              </a:rPr>
              <a:t>The main task of the ARP or Address Resolution Protocol is to map a known IP address to a MAC layer address.</a:t>
            </a:r>
          </a:p>
          <a:p>
            <a:pPr algn="just" indent="0">
              <a:spcAft>
                <a:spcPts val="840"/>
              </a:spcAft>
            </a:pPr>
            <a:r>
              <a:rPr lang="en-US" b="1" sz="1800">
                <a:solidFill>
                  <a:srgbClr val="222222"/>
                </a:solidFill>
                <a:latin typeface="Arial"/>
              </a:rPr>
              <a:t>49)    What is TCP/IP?</a:t>
            </a:r>
          </a:p>
          <a:p>
            <a:pPr indent="0">
              <a:lnSpc>
                <a:spcPts val="1728"/>
              </a:lnSpc>
              <a:spcAft>
                <a:spcPts val="1260"/>
              </a:spcAft>
            </a:pPr>
            <a:r>
              <a:rPr lang="en-US" b="1" u="sng" sz="1200">
                <a:solidFill>
                  <a:srgbClr val="0000FF"/>
                </a:solidFill>
                <a:latin typeface="Arial"/>
                <a:hlinkClick r:id="rLinkId0"/>
              </a:rPr>
              <a:t>TCP/IP</a:t>
            </a:r>
            <a:r>
              <a:rPr lang="en-US" b="1" sz="1200">
                <a:solidFill>
                  <a:srgbClr val="0000FF"/>
                </a:solidFill>
                <a:latin typeface="Arial"/>
                <a:hlinkClick r:id="rLinkId0"/>
              </a:rPr>
              <a:t> </a:t>
            </a:r>
            <a:r>
              <a:rPr lang="en-US" b="1" sz="1200">
                <a:solidFill>
                  <a:srgbClr val="222222"/>
                </a:solidFill>
                <a:latin typeface="Arial"/>
              </a:rPr>
              <a:t>is short for Transmission Control Protocol / Internet Protocol. This is a set of protocol layers that is designed to make data exchange possible on different types of computer networks, also known as a heterogeneous network.</a:t>
            </a:r>
          </a:p>
          <a:p>
            <a:pPr algn="just" indent="0">
              <a:spcAft>
                <a:spcPts val="840"/>
              </a:spcAft>
            </a:pPr>
            <a:r>
              <a:rPr lang="en-US" b="1" sz="1800">
                <a:solidFill>
                  <a:srgbClr val="222222"/>
                </a:solidFill>
                <a:latin typeface="Arial"/>
              </a:rPr>
              <a:t>50)    How can you manage a network using a router?</a:t>
            </a:r>
          </a:p>
          <a:p>
            <a:pPr indent="0">
              <a:lnSpc>
                <a:spcPts val="1728"/>
              </a:lnSpc>
            </a:pPr>
            <a:r>
              <a:rPr lang="en-US" b="1" sz="1200">
                <a:solidFill>
                  <a:srgbClr val="222222"/>
                </a:solidFill>
                <a:latin typeface="Arial"/>
              </a:rPr>
              <a:t>Routers have a built-in console that lets you configure different settings, like security and data logging. You can assign restrictions to</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8784"/>
            <a:ext cx="5885688" cy="8049768"/>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computers, such as what resources it is allowed access or what particular time of the day, they can browse the Internet. You can even put restrictions on what websites are not viewable across the entire network.</a:t>
            </a:r>
          </a:p>
          <a:p>
            <a:pPr marR="322580" indent="0">
              <a:lnSpc>
                <a:spcPts val="2064"/>
              </a:lnSpc>
            </a:pPr>
            <a:r>
              <a:rPr lang="en-US" b="1" sz="1800">
                <a:solidFill>
                  <a:srgbClr val="222222"/>
                </a:solidFill>
                <a:latin typeface="Arial"/>
              </a:rPr>
              <a:t>51)    What protocol can be applied when you want to transfer files between different platforms, such as UNIX systems and Windows servers?</a:t>
            </a:r>
          </a:p>
          <a:p>
            <a:pPr indent="0">
              <a:lnSpc>
                <a:spcPts val="1728"/>
              </a:lnSpc>
              <a:spcAft>
                <a:spcPts val="1260"/>
              </a:spcAft>
            </a:pPr>
            <a:r>
              <a:rPr lang="en-US" b="1" sz="1200">
                <a:solidFill>
                  <a:srgbClr val="222222"/>
                </a:solidFill>
                <a:latin typeface="Arial"/>
              </a:rPr>
              <a:t>Use FTP (File Transfer Protocol) for file transfers between such different servers. This is possible because FTP is platform-independent.</a:t>
            </a:r>
          </a:p>
          <a:p>
            <a:pPr algn="just" indent="0">
              <a:spcAft>
                <a:spcPts val="630"/>
              </a:spcAft>
            </a:pPr>
            <a:r>
              <a:rPr lang="en-US" b="1" sz="1800">
                <a:solidFill>
                  <a:srgbClr val="222222"/>
                </a:solidFill>
                <a:latin typeface="Arial"/>
              </a:rPr>
              <a:t>52)    What is the use of a default gateway?</a:t>
            </a:r>
          </a:p>
          <a:p>
            <a:pPr indent="0">
              <a:lnSpc>
                <a:spcPts val="1728"/>
              </a:lnSpc>
              <a:spcAft>
                <a:spcPts val="1260"/>
              </a:spcAft>
            </a:pPr>
            <a:r>
              <a:rPr lang="en-US" b="1" sz="1200">
                <a:solidFill>
                  <a:srgbClr val="222222"/>
                </a:solidFill>
                <a:latin typeface="Arial"/>
              </a:rPr>
              <a:t>Default gateways provide means for the local networks to connect to the external network. The default gateway for connecting to the external network is usually the address of the external router port.</a:t>
            </a:r>
          </a:p>
          <a:p>
            <a:pPr algn="just" indent="0">
              <a:spcAft>
                <a:spcPts val="630"/>
              </a:spcAft>
            </a:pPr>
            <a:r>
              <a:rPr lang="en-US" b="1" sz="1800">
                <a:solidFill>
                  <a:srgbClr val="222222"/>
                </a:solidFill>
                <a:latin typeface="Arial"/>
              </a:rPr>
              <a:t>53)    What can be considered as good passwords?</a:t>
            </a:r>
          </a:p>
          <a:p>
            <a:pPr indent="0">
              <a:lnSpc>
                <a:spcPts val="1704"/>
              </a:lnSpc>
              <a:spcAft>
                <a:spcPts val="1260"/>
              </a:spcAft>
            </a:pPr>
            <a:r>
              <a:rPr lang="en-US" b="1" sz="1200">
                <a:solidFill>
                  <a:srgbClr val="222222"/>
                </a:solidFill>
                <a:latin typeface="Arial"/>
              </a:rPr>
              <a:t>Good passwords are made up of not just letters, but by combining letters and numbers. A password that combines uppercase and lowercase letters is favorable than one that uses all upper case or all lower-case letters. Passwords must be not words that can easily be guessed by hackers, such as dates, names, favorites, etc. Longer passwords are also better than short ones.</a:t>
            </a:r>
          </a:p>
          <a:p>
            <a:pPr marR="322580" indent="0">
              <a:lnSpc>
                <a:spcPts val="2064"/>
              </a:lnSpc>
            </a:pPr>
            <a:r>
              <a:rPr lang="en-US" b="1" sz="1800">
                <a:solidFill>
                  <a:srgbClr val="222222"/>
                </a:solidFill>
                <a:latin typeface="Arial"/>
              </a:rPr>
              <a:t>54)    What is the proper termination rate for UTP cables?</a:t>
            </a:r>
          </a:p>
          <a:p>
            <a:pPr indent="0">
              <a:lnSpc>
                <a:spcPts val="1704"/>
              </a:lnSpc>
              <a:spcAft>
                <a:spcPts val="1260"/>
              </a:spcAft>
            </a:pPr>
            <a:r>
              <a:rPr lang="en-US" b="1" sz="1200">
                <a:solidFill>
                  <a:srgbClr val="222222"/>
                </a:solidFill>
                <a:latin typeface="Arial"/>
              </a:rPr>
              <a:t>The proper termination for unshielded twisted pair network cable is 100 ohms.</a:t>
            </a:r>
          </a:p>
          <a:p>
            <a:pPr algn="just" indent="0">
              <a:spcAft>
                <a:spcPts val="630"/>
              </a:spcAft>
            </a:pPr>
            <a:r>
              <a:rPr lang="en-US" b="1" sz="1800">
                <a:solidFill>
                  <a:srgbClr val="222222"/>
                </a:solidFill>
                <a:latin typeface="Arial"/>
              </a:rPr>
              <a:t>55)    What is netstat?</a:t>
            </a:r>
          </a:p>
          <a:p>
            <a:pPr indent="0">
              <a:lnSpc>
                <a:spcPts val="1704"/>
              </a:lnSpc>
            </a:pPr>
            <a:r>
              <a:rPr lang="en-US" b="1" sz="1200">
                <a:solidFill>
                  <a:srgbClr val="222222"/>
                </a:solidFill>
                <a:latin typeface="Arial"/>
              </a:rPr>
              <a:t>Netstat is a command-line utility program. It provides useful information about the current TCP/IP settings of a connection.</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1115568"/>
            <a:ext cx="5888736" cy="7738872"/>
          </a:xfrm>
          <a:prstGeom prst="rect">
            <a:avLst/>
          </a:prstGeom>
        </p:spPr>
        <p:txBody>
          <a:bodyPr lIns="0" tIns="0" rIns="0" bIns="0">
            <a:noAutofit/>
          </a:bodyPr>
          <a:p>
            <a:pPr marR="401828" indent="0">
              <a:lnSpc>
                <a:spcPts val="2040"/>
              </a:lnSpc>
            </a:pPr>
            <a:r>
              <a:rPr lang="en-US" b="1" sz="1800">
                <a:solidFill>
                  <a:srgbClr val="222222"/>
                </a:solidFill>
                <a:latin typeface="Arial"/>
              </a:rPr>
              <a:t>56)    What is the number of network IDs in a Class C network?</a:t>
            </a:r>
          </a:p>
          <a:p>
            <a:pPr indent="0">
              <a:lnSpc>
                <a:spcPts val="1704"/>
              </a:lnSpc>
              <a:spcAft>
                <a:spcPts val="1260"/>
              </a:spcAft>
            </a:pPr>
            <a:r>
              <a:rPr lang="en-US" b="1" sz="1200">
                <a:solidFill>
                  <a:srgbClr val="222222"/>
                </a:solidFill>
                <a:latin typeface="Arial"/>
              </a:rPr>
              <a:t>For a Class C network, the number of usable Network ID bits is 21. The number of possible network IDs is 2 raised to 21 or 2,097,152. The number of host IDs per network ID is 2 raised to 8 minus 2, or 254.</a:t>
            </a:r>
          </a:p>
          <a:p>
            <a:pPr marR="274828" indent="0">
              <a:lnSpc>
                <a:spcPts val="2064"/>
              </a:lnSpc>
            </a:pPr>
            <a:r>
              <a:rPr lang="en-US" b="1" sz="1800">
                <a:solidFill>
                  <a:srgbClr val="222222"/>
                </a:solidFill>
                <a:latin typeface="Arial"/>
              </a:rPr>
              <a:t>57)    What happens when you use cables longer than the prescribed length?</a:t>
            </a:r>
          </a:p>
          <a:p>
            <a:pPr indent="0">
              <a:lnSpc>
                <a:spcPts val="1704"/>
              </a:lnSpc>
              <a:spcAft>
                <a:spcPts val="1260"/>
              </a:spcAft>
            </a:pPr>
            <a:r>
              <a:rPr lang="en-US" b="1" sz="1200">
                <a:solidFill>
                  <a:srgbClr val="222222"/>
                </a:solidFill>
                <a:latin typeface="Arial"/>
              </a:rPr>
              <a:t>Cables that are too long would result in signal loss. It means that data transmission and reception would be affected because the signal degrades over length.</a:t>
            </a:r>
          </a:p>
          <a:p>
            <a:pPr marR="566928" indent="0">
              <a:lnSpc>
                <a:spcPts val="2088"/>
              </a:lnSpc>
            </a:pPr>
            <a:r>
              <a:rPr lang="en-US" b="1" sz="1800">
                <a:solidFill>
                  <a:srgbClr val="222222"/>
                </a:solidFill>
                <a:latin typeface="Arial"/>
              </a:rPr>
              <a:t>58)    What common software problems can lead to network defects?</a:t>
            </a:r>
          </a:p>
          <a:p>
            <a:pPr indent="0">
              <a:lnSpc>
                <a:spcPts val="1704"/>
              </a:lnSpc>
              <a:spcAft>
                <a:spcPts val="630"/>
              </a:spcAft>
            </a:pPr>
            <a:r>
              <a:rPr lang="en-US" b="1" sz="1200">
                <a:solidFill>
                  <a:srgbClr val="222222"/>
                </a:solidFill>
                <a:latin typeface="Arial"/>
              </a:rPr>
              <a:t>Software related problems can be any or a combination of the following:</a:t>
            </a:r>
          </a:p>
          <a:p>
            <a:pPr marL="250952" marR="3513328" indent="0">
              <a:lnSpc>
                <a:spcPts val="2712"/>
              </a:lnSpc>
            </a:pPr>
            <a:r>
              <a:rPr lang="en-US" b="1" sz="1200">
                <a:solidFill>
                  <a:srgbClr val="222222"/>
                </a:solidFill>
                <a:latin typeface="Arial"/>
              </a:rPr>
              <a:t>•    Client-server problems . Application conflicts</a:t>
            </a:r>
          </a:p>
          <a:p>
            <a:pPr algn="just" marL="250952" indent="0">
              <a:lnSpc>
                <a:spcPts val="2712"/>
              </a:lnSpc>
            </a:pPr>
            <a:r>
              <a:rPr lang="en-US" b="1" sz="1200">
                <a:solidFill>
                  <a:srgbClr val="222222"/>
                </a:solidFill>
                <a:latin typeface="Arial"/>
              </a:rPr>
              <a:t>•    Error in configuration</a:t>
            </a:r>
          </a:p>
          <a:p>
            <a:pPr algn="just" marL="250952" indent="0">
              <a:lnSpc>
                <a:spcPts val="2712"/>
              </a:lnSpc>
            </a:pPr>
            <a:r>
              <a:rPr lang="en-US" b="1" sz="1200">
                <a:solidFill>
                  <a:srgbClr val="222222"/>
                </a:solidFill>
                <a:latin typeface="Arial"/>
              </a:rPr>
              <a:t>•    Protocol mismatch</a:t>
            </a:r>
          </a:p>
          <a:p>
            <a:pPr algn="just" marL="250952" indent="0">
              <a:lnSpc>
                <a:spcPts val="2712"/>
              </a:lnSpc>
            </a:pPr>
            <a:r>
              <a:rPr lang="en-US" b="1" sz="1200">
                <a:solidFill>
                  <a:srgbClr val="222222"/>
                </a:solidFill>
                <a:latin typeface="Arial"/>
              </a:rPr>
              <a:t>•    Security issues</a:t>
            </a:r>
          </a:p>
          <a:p>
            <a:pPr algn="just" marL="250952" indent="0">
              <a:lnSpc>
                <a:spcPts val="2712"/>
              </a:lnSpc>
              <a:spcAft>
                <a:spcPts val="630"/>
              </a:spcAft>
            </a:pPr>
            <a:r>
              <a:rPr lang="en-US" b="1" sz="1200">
                <a:solidFill>
                  <a:srgbClr val="222222"/>
                </a:solidFill>
                <a:latin typeface="Arial"/>
              </a:rPr>
              <a:t>•    User policy and rights issues</a:t>
            </a:r>
          </a:p>
          <a:p>
            <a:pPr algn="just" indent="0">
              <a:spcAft>
                <a:spcPts val="630"/>
              </a:spcAft>
            </a:pPr>
            <a:r>
              <a:rPr lang="en-US" b="1" sz="1800">
                <a:solidFill>
                  <a:srgbClr val="222222"/>
                </a:solidFill>
                <a:latin typeface="Arial"/>
              </a:rPr>
              <a:t>59)    What is ICMP?</a:t>
            </a:r>
          </a:p>
          <a:p>
            <a:pPr indent="0">
              <a:lnSpc>
                <a:spcPts val="1704"/>
              </a:lnSpc>
            </a:pPr>
            <a:r>
              <a:rPr lang="en-US" b="1" sz="1200">
                <a:solidFill>
                  <a:srgbClr val="222222"/>
                </a:solidFill>
                <a:latin typeface="Arial"/>
              </a:rPr>
              <a:t>ICMP is an Internet Control Message Protocol. It provides messaging and communication for protocols within the TCP/IP stack. This is also the protocol that manages error messages that are used by network tools such as PING.</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029968" y="2596896"/>
            <a:ext cx="3730752" cy="3425952"/>
          </a:xfrm>
          <a:prstGeom prst="rect">
            <a:avLst/>
          </a:prstGeom>
        </p:spPr>
      </p:pic>
      <p:sp>
        <p:nvSpPr>
          <p:cNvPr id="3" name=""/>
          <p:cNvSpPr/>
          <p:nvPr/>
        </p:nvSpPr>
        <p:spPr>
          <a:xfrm>
            <a:off x="905256" y="938784"/>
            <a:ext cx="5903976" cy="1484376"/>
          </a:xfrm>
          <a:prstGeom prst="rect">
            <a:avLst/>
          </a:prstGeom>
        </p:spPr>
        <p:txBody>
          <a:bodyPr lIns="0" tIns="0" rIns="0" bIns="0">
            <a:noAutofit/>
          </a:bodyPr>
          <a:p>
            <a:pPr algn="just" indent="0">
              <a:spcAft>
                <a:spcPts val="630"/>
              </a:spcAft>
            </a:pPr>
            <a:r>
              <a:rPr lang="en-US" b="1" sz="1800">
                <a:solidFill>
                  <a:srgbClr val="222222"/>
                </a:solidFill>
                <a:latin typeface="Arial"/>
              </a:rPr>
              <a:t>60)    What is Ping?</a:t>
            </a:r>
          </a:p>
          <a:p>
            <a:pPr algn="just" indent="0">
              <a:lnSpc>
                <a:spcPts val="1704"/>
              </a:lnSpc>
              <a:spcAft>
                <a:spcPts val="1260"/>
              </a:spcAft>
            </a:pPr>
            <a:r>
              <a:rPr lang="en-US" b="1" sz="1200">
                <a:solidFill>
                  <a:srgbClr val="222222"/>
                </a:solidFill>
                <a:latin typeface="Arial"/>
              </a:rPr>
              <a:t>Ping is a utility program that allows you to check connectivity between network devices on the network. You can ping a device by using its IP address or device name, such as a computer name.</a:t>
            </a:r>
          </a:p>
          <a:p>
            <a:pPr algn="just" indent="0">
              <a:spcAft>
                <a:spcPts val="1260"/>
              </a:spcAft>
            </a:pPr>
            <a:r>
              <a:rPr lang="en-US" b="1" sz="1800">
                <a:solidFill>
                  <a:srgbClr val="222222"/>
                </a:solidFill>
                <a:latin typeface="Arial"/>
              </a:rPr>
              <a:t>61)    What is peer to peer?</a:t>
            </a:r>
          </a:p>
        </p:txBody>
      </p:sp>
      <p:sp>
        <p:nvSpPr>
          <p:cNvPr id="4" name=""/>
          <p:cNvSpPr/>
          <p:nvPr/>
        </p:nvSpPr>
        <p:spPr>
          <a:xfrm>
            <a:off x="902208" y="6102096"/>
            <a:ext cx="5964936" cy="2947416"/>
          </a:xfrm>
          <a:prstGeom prst="rect">
            <a:avLst/>
          </a:prstGeom>
        </p:spPr>
        <p:txBody>
          <a:bodyPr lIns="0" tIns="0" rIns="0" bIns="0">
            <a:noAutofit/>
          </a:bodyPr>
          <a:p>
            <a:pPr marL="2445004" indent="0">
              <a:lnSpc>
                <a:spcPts val="1728"/>
              </a:lnSpc>
              <a:spcBef>
                <a:spcPts val="420"/>
              </a:spcBef>
            </a:pPr>
            <a:r>
              <a:rPr lang="en-US" b="1" sz="1200">
                <a:solidFill>
                  <a:srgbClr val="222222"/>
                </a:solidFill>
                <a:latin typeface="Arial"/>
              </a:rPr>
              <a:t>P2P Network</a:t>
            </a:r>
          </a:p>
          <a:p>
            <a:pPr marR="176276" indent="0">
              <a:lnSpc>
                <a:spcPts val="1728"/>
              </a:lnSpc>
              <a:spcAft>
                <a:spcPts val="1260"/>
              </a:spcAft>
            </a:pPr>
            <a:r>
              <a:rPr lang="en-US" b="1" sz="1200">
                <a:solidFill>
                  <a:srgbClr val="222222"/>
                </a:solidFill>
                <a:latin typeface="Arial"/>
              </a:rPr>
              <a:t>Peer to peer (P2P) are networks that do not rely on a server. All PCs on this network act as individual workstations.</a:t>
            </a:r>
          </a:p>
          <a:p>
            <a:pPr algn="just" indent="0">
              <a:spcAft>
                <a:spcPts val="630"/>
              </a:spcAft>
            </a:pPr>
            <a:r>
              <a:rPr lang="en-US" b="1" sz="1800">
                <a:solidFill>
                  <a:srgbClr val="222222"/>
                </a:solidFill>
                <a:latin typeface="Arial"/>
              </a:rPr>
              <a:t>62)    What is DNS?</a:t>
            </a:r>
          </a:p>
          <a:p>
            <a:pPr marR="176276" indent="0">
              <a:lnSpc>
                <a:spcPts val="1752"/>
              </a:lnSpc>
              <a:spcAft>
                <a:spcPts val="1260"/>
              </a:spcAft>
            </a:pPr>
            <a:r>
              <a:rPr lang="en-US" b="1" sz="1200">
                <a:solidFill>
                  <a:srgbClr val="222222"/>
                </a:solidFill>
                <a:latin typeface="Arial"/>
              </a:rPr>
              <a:t>DNS is the Domain Name System. The main function of this network service is to provide host names to TCP/IP address resolution.</a:t>
            </a:r>
          </a:p>
          <a:p>
            <a:pPr indent="0">
              <a:lnSpc>
                <a:spcPts val="2064"/>
              </a:lnSpc>
            </a:pPr>
            <a:r>
              <a:rPr lang="en-US" b="1" sz="1800">
                <a:solidFill>
                  <a:srgbClr val="222222"/>
                </a:solidFill>
                <a:latin typeface="Arial"/>
              </a:rPr>
              <a:t>63)    What advantages does fiber optics have over other media?</a:t>
            </a:r>
          </a:p>
          <a:p>
            <a:pPr marR="430276" indent="0">
              <a:lnSpc>
                <a:spcPts val="1728"/>
              </a:lnSpc>
            </a:pPr>
            <a:r>
              <a:rPr lang="en-US" b="1" sz="1200">
                <a:solidFill>
                  <a:srgbClr val="222222"/>
                </a:solidFill>
                <a:latin typeface="Arial"/>
              </a:rPr>
              <a:t>One major advantage of fiber optics is that it is less susceptible to electrical interference. It also supports higher bandwidth, meaning</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5736"/>
            <a:ext cx="5779008" cy="432816"/>
          </a:xfrm>
          <a:prstGeom prst="rect">
            <a:avLst/>
          </a:prstGeom>
        </p:spPr>
        <p:txBody>
          <a:bodyPr lIns="0" tIns="0" rIns="0" bIns="0">
            <a:noAutofit/>
          </a:bodyPr>
          <a:p>
            <a:pPr indent="0">
              <a:lnSpc>
                <a:spcPts val="1680"/>
              </a:lnSpc>
              <a:spcAft>
                <a:spcPts val="1260"/>
              </a:spcAft>
            </a:pPr>
            <a:r>
              <a:rPr lang="en-US" b="1" sz="1200">
                <a:solidFill>
                  <a:srgbClr val="222222"/>
                </a:solidFill>
                <a:latin typeface="Arial"/>
              </a:rPr>
              <a:t>more data can be transmitted and received. Signal degrading is also very minimal over long distances.</a:t>
            </a:r>
          </a:p>
        </p:txBody>
      </p:sp>
      <p:sp>
        <p:nvSpPr>
          <p:cNvPr id="3" name=""/>
          <p:cNvSpPr/>
          <p:nvPr/>
        </p:nvSpPr>
        <p:spPr>
          <a:xfrm>
            <a:off x="899160" y="1615440"/>
            <a:ext cx="5105400" cy="472440"/>
          </a:xfrm>
          <a:prstGeom prst="rect">
            <a:avLst/>
          </a:prstGeom>
        </p:spPr>
        <p:txBody>
          <a:bodyPr lIns="0" tIns="0" rIns="0" bIns="0">
            <a:noAutofit/>
          </a:bodyPr>
          <a:p>
            <a:pPr indent="0">
              <a:lnSpc>
                <a:spcPts val="2088"/>
              </a:lnSpc>
              <a:spcBef>
                <a:spcPts val="1260"/>
              </a:spcBef>
            </a:pPr>
            <a:r>
              <a:rPr lang="en-US" b="1" sz="1800">
                <a:solidFill>
                  <a:srgbClr val="222222"/>
                </a:solidFill>
                <a:latin typeface="Arial"/>
              </a:rPr>
              <a:t>64)</a:t>
            </a:r>
            <a:r>
              <a:rPr lang="en-US" b="1" sz="1800">
                <a:latin typeface="Arial"/>
              </a:rPr>
              <a:t> </a:t>
            </a:r>
            <a:r>
              <a:rPr lang="en-US" b="1" sz="1800">
                <a:solidFill>
                  <a:srgbClr val="222222"/>
                </a:solidFill>
                <a:latin typeface="Arial"/>
              </a:rPr>
              <a:t>What is the difference between a hub and a switch?</a:t>
            </a:r>
          </a:p>
        </p:txBody>
      </p:sp>
      <p:sp>
        <p:nvSpPr>
          <p:cNvPr id="4" name=""/>
          <p:cNvSpPr/>
          <p:nvPr/>
        </p:nvSpPr>
        <p:spPr>
          <a:xfrm>
            <a:off x="911352" y="2212848"/>
            <a:ext cx="4526280" cy="469392"/>
          </a:xfrm>
          <a:prstGeom prst="rect">
            <a:avLst/>
          </a:prstGeom>
        </p:spPr>
        <p:txBody>
          <a:bodyPr lIns="0" tIns="0" rIns="0" bIns="0">
            <a:noAutofit/>
          </a:bodyPr>
          <a:p>
            <a:pPr indent="0">
              <a:lnSpc>
                <a:spcPts val="2280"/>
              </a:lnSpc>
            </a:pPr>
            <a:r>
              <a:rPr lang="en-US" b="1" sz="1200">
                <a:solidFill>
                  <a:srgbClr val="222222"/>
                </a:solidFill>
                <a:latin typeface="Arial"/>
              </a:rPr>
              <a:t>Here is the major difference between Hub and switch: </a:t>
            </a:r>
            <a:r>
              <a:rPr lang="en-US" b="1" sz="1500">
                <a:solidFill>
                  <a:srgbClr val="222222"/>
                </a:solidFill>
                <a:latin typeface="Verdana"/>
              </a:rPr>
              <a:t>Hub    Switch</a:t>
            </a:r>
          </a:p>
        </p:txBody>
      </p:sp>
      <p:sp>
        <p:nvSpPr>
          <p:cNvPr id="5" name=""/>
          <p:cNvSpPr/>
          <p:nvPr/>
        </p:nvSpPr>
        <p:spPr>
          <a:xfrm>
            <a:off x="896112" y="2755392"/>
            <a:ext cx="3224784" cy="2511552"/>
          </a:xfrm>
          <a:prstGeom prst="rect">
            <a:avLst/>
          </a:prstGeom>
        </p:spPr>
        <p:txBody>
          <a:bodyPr lIns="0" tIns="0" rIns="0" bIns="0">
            <a:noAutofit/>
          </a:bodyPr>
          <a:p>
            <a:pPr indent="0">
              <a:lnSpc>
                <a:spcPts val="1824"/>
              </a:lnSpc>
            </a:pPr>
            <a:r>
              <a:rPr lang="en-US" b="1" sz="1200">
                <a:solidFill>
                  <a:srgbClr val="222222"/>
                </a:solidFill>
                <a:latin typeface="Arial"/>
              </a:rPr>
              <a:t>A hub operates on the physical layer. Hubs perform frame flooding that can be unicast, multicast, or broadcast. Just a singular domain of collision is present in a hub.</a:t>
            </a:r>
          </a:p>
          <a:p>
            <a:pPr algn="just" indent="0">
              <a:lnSpc>
                <a:spcPts val="1824"/>
              </a:lnSpc>
            </a:pPr>
            <a:r>
              <a:rPr lang="en-US" b="1" sz="1200">
                <a:solidFill>
                  <a:srgbClr val="222222"/>
                </a:solidFill>
                <a:latin typeface="Arial"/>
              </a:rPr>
              <a:t>The transmission mode is Half-duplex Hubs operate as a Layer 1 device per the OSI model.</a:t>
            </a:r>
          </a:p>
          <a:p>
            <a:pPr indent="0">
              <a:lnSpc>
                <a:spcPts val="1728"/>
              </a:lnSpc>
            </a:pPr>
            <a:r>
              <a:rPr lang="en-US" b="1" sz="1200">
                <a:solidFill>
                  <a:srgbClr val="222222"/>
                </a:solidFill>
                <a:latin typeface="Arial"/>
              </a:rPr>
              <a:t>To connect a network of personal computers should be joined through a central hub.</a:t>
            </a:r>
          </a:p>
        </p:txBody>
      </p:sp>
      <p:sp>
        <p:nvSpPr>
          <p:cNvPr id="6" name=""/>
          <p:cNvSpPr/>
          <p:nvPr/>
        </p:nvSpPr>
        <p:spPr>
          <a:xfrm>
            <a:off x="4279392" y="2755392"/>
            <a:ext cx="3493008" cy="2328672"/>
          </a:xfrm>
          <a:prstGeom prst="rect">
            <a:avLst/>
          </a:prstGeom>
        </p:spPr>
        <p:txBody>
          <a:bodyPr lIns="0" tIns="0" rIns="0" bIns="0">
            <a:noAutofit/>
          </a:bodyPr>
          <a:p>
            <a:pPr indent="0">
              <a:spcAft>
                <a:spcPts val="420"/>
              </a:spcAft>
            </a:pPr>
            <a:r>
              <a:rPr lang="en-US" b="1" sz="1200">
                <a:solidFill>
                  <a:srgbClr val="222222"/>
                </a:solidFill>
                <a:latin typeface="Arial"/>
              </a:rPr>
              <a:t>A switch operates on the data link layer.</a:t>
            </a:r>
          </a:p>
          <a:p>
            <a:pPr indent="0">
              <a:lnSpc>
                <a:spcPts val="1728"/>
              </a:lnSpc>
              <a:spcAft>
                <a:spcPts val="420"/>
              </a:spcAft>
            </a:pPr>
            <a:r>
              <a:rPr lang="en-US" b="1" sz="1200">
                <a:solidFill>
                  <a:srgbClr val="222222"/>
                </a:solidFill>
                <a:latin typeface="Arial"/>
              </a:rPr>
              <a:t>It performs broadcast, then the unicast ar as needed.</a:t>
            </a:r>
          </a:p>
          <a:p>
            <a:pPr indent="0">
              <a:spcAft>
                <a:spcPts val="1050"/>
              </a:spcAft>
            </a:pPr>
            <a:r>
              <a:rPr lang="en-US" b="1" sz="1200">
                <a:solidFill>
                  <a:srgbClr val="222222"/>
                </a:solidFill>
                <a:latin typeface="Arial"/>
              </a:rPr>
              <a:t>Varied ports have separate collision dom«</a:t>
            </a:r>
          </a:p>
          <a:p>
            <a:pPr indent="0">
              <a:lnSpc>
                <a:spcPts val="1824"/>
              </a:lnSpc>
              <a:spcAft>
                <a:spcPts val="1050"/>
              </a:spcAft>
            </a:pPr>
            <a:r>
              <a:rPr lang="en-US" b="1" sz="1200">
                <a:solidFill>
                  <a:srgbClr val="222222"/>
                </a:solidFill>
                <a:latin typeface="Arial"/>
              </a:rPr>
              <a:t>The transmission mode is Full duplex Network switches help you to operate at l the OSI model.</a:t>
            </a:r>
          </a:p>
          <a:p>
            <a:pPr indent="0"/>
            <a:r>
              <a:rPr lang="en-US" b="1" sz="1200">
                <a:solidFill>
                  <a:srgbClr val="222222"/>
                </a:solidFill>
                <a:latin typeface="Arial"/>
              </a:rPr>
              <a:t>Allow connecting multiple devices and po</a:t>
            </a:r>
          </a:p>
        </p:txBody>
      </p:sp>
      <p:sp>
        <p:nvSpPr>
          <p:cNvPr id="7" name=""/>
          <p:cNvSpPr/>
          <p:nvPr/>
        </p:nvSpPr>
        <p:spPr>
          <a:xfrm>
            <a:off x="905256" y="5337048"/>
            <a:ext cx="3270504" cy="890016"/>
          </a:xfrm>
          <a:prstGeom prst="rect">
            <a:avLst/>
          </a:prstGeom>
        </p:spPr>
        <p:txBody>
          <a:bodyPr lIns="0" tIns="0" rIns="0" bIns="0">
            <a:noAutofit/>
          </a:bodyPr>
          <a:p>
            <a:pPr indent="0">
              <a:lnSpc>
                <a:spcPts val="1872"/>
              </a:lnSpc>
            </a:pPr>
            <a:r>
              <a:rPr lang="en-US" b="1" sz="1200">
                <a:solidFill>
                  <a:srgbClr val="222222"/>
                </a:solidFill>
                <a:latin typeface="Arial"/>
              </a:rPr>
              <a:t>Uses electrical signal orbits Does not offer Spanning-Tree Collisions occur mostly in setups using hubs.</a:t>
            </a:r>
          </a:p>
        </p:txBody>
      </p:sp>
      <p:sp>
        <p:nvSpPr>
          <p:cNvPr id="8" name=""/>
          <p:cNvSpPr/>
          <p:nvPr/>
        </p:nvSpPr>
        <p:spPr>
          <a:xfrm>
            <a:off x="4294632" y="5334000"/>
            <a:ext cx="3462528" cy="819912"/>
          </a:xfrm>
          <a:prstGeom prst="rect">
            <a:avLst/>
          </a:prstGeom>
        </p:spPr>
        <p:txBody>
          <a:bodyPr lIns="0" tIns="0" rIns="0" bIns="0">
            <a:noAutofit/>
          </a:bodyPr>
          <a:p>
            <a:pPr indent="0">
              <a:spcAft>
                <a:spcPts val="420"/>
              </a:spcAft>
            </a:pPr>
            <a:r>
              <a:rPr lang="en-US" b="1" sz="1200">
                <a:solidFill>
                  <a:srgbClr val="222222"/>
                </a:solidFill>
                <a:latin typeface="Arial"/>
              </a:rPr>
              <a:t>Uses frame &amp; packet</a:t>
            </a:r>
          </a:p>
          <a:p>
            <a:pPr indent="0">
              <a:spcAft>
                <a:spcPts val="1050"/>
              </a:spcAft>
            </a:pPr>
            <a:r>
              <a:rPr lang="en-US" b="1" sz="1200">
                <a:solidFill>
                  <a:srgbClr val="222222"/>
                </a:solidFill>
                <a:latin typeface="Arial"/>
              </a:rPr>
              <a:t>Multiple Spanning-Tree is possible</a:t>
            </a:r>
          </a:p>
          <a:p>
            <a:pPr indent="0"/>
            <a:r>
              <a:rPr lang="en-US" b="1" sz="1200">
                <a:solidFill>
                  <a:srgbClr val="222222"/>
                </a:solidFill>
                <a:latin typeface="Arial"/>
              </a:rPr>
              <a:t>No collisions occur in a full-duplex switch</a:t>
            </a:r>
          </a:p>
        </p:txBody>
      </p:sp>
      <p:sp>
        <p:nvSpPr>
          <p:cNvPr id="9" name=""/>
          <p:cNvSpPr/>
          <p:nvPr/>
        </p:nvSpPr>
        <p:spPr>
          <a:xfrm>
            <a:off x="896112" y="6300216"/>
            <a:ext cx="2654808" cy="1603248"/>
          </a:xfrm>
          <a:prstGeom prst="rect">
            <a:avLst/>
          </a:prstGeom>
        </p:spPr>
        <p:txBody>
          <a:bodyPr lIns="0" tIns="0" rIns="0" bIns="0">
            <a:noAutofit/>
          </a:bodyPr>
          <a:p>
            <a:pPr indent="0">
              <a:spcAft>
                <a:spcPts val="1050"/>
              </a:spcAft>
            </a:pPr>
            <a:r>
              <a:rPr lang="en-US" b="1" sz="1200">
                <a:solidFill>
                  <a:srgbClr val="222222"/>
                </a:solidFill>
                <a:latin typeface="Arial"/>
              </a:rPr>
              <a:t>Hub is a passive device</a:t>
            </a:r>
          </a:p>
          <a:p>
            <a:pPr indent="0">
              <a:lnSpc>
                <a:spcPts val="1728"/>
              </a:lnSpc>
              <a:spcAft>
                <a:spcPts val="630"/>
              </a:spcAft>
            </a:pPr>
            <a:r>
              <a:rPr lang="en-US" b="1" sz="1200">
                <a:solidFill>
                  <a:srgbClr val="222222"/>
                </a:solidFill>
                <a:latin typeface="Arial"/>
              </a:rPr>
              <a:t>A network hub can’t store MAC addresses.</a:t>
            </a:r>
          </a:p>
          <a:p>
            <a:pPr indent="0">
              <a:lnSpc>
                <a:spcPts val="1944"/>
              </a:lnSpc>
            </a:pPr>
            <a:r>
              <a:rPr lang="en-US" b="1" sz="1200">
                <a:solidFill>
                  <a:srgbClr val="222222"/>
                </a:solidFill>
                <a:latin typeface="Arial"/>
              </a:rPr>
              <a:t>Not an intelligent device Its speed is up to 10 Mbps Does not use software</a:t>
            </a:r>
          </a:p>
        </p:txBody>
      </p:sp>
      <p:sp>
        <p:nvSpPr>
          <p:cNvPr id="10" name=""/>
          <p:cNvSpPr/>
          <p:nvPr/>
        </p:nvSpPr>
        <p:spPr>
          <a:xfrm>
            <a:off x="4279392" y="6300216"/>
            <a:ext cx="3493008" cy="1603248"/>
          </a:xfrm>
          <a:prstGeom prst="rect">
            <a:avLst/>
          </a:prstGeom>
        </p:spPr>
        <p:txBody>
          <a:bodyPr lIns="0" tIns="0" rIns="0" bIns="0">
            <a:noAutofit/>
          </a:bodyPr>
          <a:p>
            <a:pPr indent="0">
              <a:lnSpc>
                <a:spcPts val="1800"/>
              </a:lnSpc>
            </a:pPr>
            <a:r>
              <a:rPr lang="en-US" b="1" sz="1200">
                <a:solidFill>
                  <a:srgbClr val="222222"/>
                </a:solidFill>
                <a:latin typeface="Arial"/>
              </a:rPr>
              <a:t>A switch is an active device Switches use CAM (Content Accessible M can be accessed by ASIC (Application Sp Integrated Chips).</a:t>
            </a:r>
          </a:p>
          <a:p>
            <a:pPr indent="0">
              <a:lnSpc>
                <a:spcPts val="1944"/>
              </a:lnSpc>
            </a:pPr>
            <a:r>
              <a:rPr lang="en-US" b="1" sz="1200">
                <a:solidFill>
                  <a:srgbClr val="222222"/>
                </a:solidFill>
                <a:latin typeface="Arial"/>
              </a:rPr>
              <a:t>Intelligent device</a:t>
            </a:r>
          </a:p>
          <a:p>
            <a:pPr indent="0">
              <a:lnSpc>
                <a:spcPts val="1944"/>
              </a:lnSpc>
            </a:pPr>
            <a:r>
              <a:rPr lang="en-US" b="1" sz="1200">
                <a:solidFill>
                  <a:srgbClr val="222222"/>
                </a:solidFill>
                <a:latin typeface="Arial"/>
              </a:rPr>
              <a:t>10/100 Mbps, 1 Gbps, 10 Gbps</a:t>
            </a:r>
          </a:p>
          <a:p>
            <a:pPr indent="0">
              <a:lnSpc>
                <a:spcPts val="1944"/>
              </a:lnSpc>
            </a:pPr>
            <a:r>
              <a:rPr lang="en-US" b="1" sz="1200">
                <a:solidFill>
                  <a:srgbClr val="222222"/>
                </a:solidFill>
                <a:latin typeface="Arial"/>
              </a:rPr>
              <a:t>Has software for administration</a:t>
            </a:r>
          </a:p>
        </p:txBody>
      </p:sp>
      <p:sp>
        <p:nvSpPr>
          <p:cNvPr id="11" name=""/>
          <p:cNvSpPr/>
          <p:nvPr/>
        </p:nvSpPr>
        <p:spPr>
          <a:xfrm>
            <a:off x="899160" y="8132064"/>
            <a:ext cx="5702808" cy="518160"/>
          </a:xfrm>
          <a:prstGeom prst="rect">
            <a:avLst/>
          </a:prstGeom>
        </p:spPr>
        <p:txBody>
          <a:bodyPr lIns="0" tIns="0" rIns="0" bIns="0">
            <a:noAutofit/>
          </a:bodyPr>
          <a:p>
            <a:pPr indent="0">
              <a:lnSpc>
                <a:spcPts val="2088"/>
              </a:lnSpc>
            </a:pPr>
            <a:r>
              <a:rPr lang="en-US" b="1" sz="1800">
                <a:solidFill>
                  <a:srgbClr val="222222"/>
                </a:solidFill>
                <a:latin typeface="Arial"/>
              </a:rPr>
              <a:t>65)</a:t>
            </a:r>
            <a:r>
              <a:rPr lang="en-US" b="1" sz="1800">
                <a:latin typeface="Arial"/>
              </a:rPr>
              <a:t> </a:t>
            </a:r>
            <a:r>
              <a:rPr lang="en-US" b="1" sz="1800">
                <a:solidFill>
                  <a:srgbClr val="222222"/>
                </a:solidFill>
                <a:latin typeface="Arial"/>
              </a:rPr>
              <a:t>What are the different network protocols that are supported by Windows RRAS services?</a:t>
            </a:r>
          </a:p>
        </p:txBody>
      </p:sp>
      <p:sp>
        <p:nvSpPr>
          <p:cNvPr id="12"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5736"/>
            <a:ext cx="5980176" cy="7702296"/>
          </a:xfrm>
          <a:prstGeom prst="rect">
            <a:avLst/>
          </a:prstGeom>
        </p:spPr>
        <p:txBody>
          <a:bodyPr lIns="0" tIns="0" rIns="0" bIns="0">
            <a:noAutofit/>
          </a:bodyPr>
          <a:p>
            <a:pPr marR="138176" indent="0">
              <a:lnSpc>
                <a:spcPts val="1680"/>
              </a:lnSpc>
              <a:spcAft>
                <a:spcPts val="1260"/>
              </a:spcAft>
            </a:pPr>
            <a:r>
              <a:rPr lang="en-US" b="1" sz="1200">
                <a:solidFill>
                  <a:srgbClr val="222222"/>
                </a:solidFill>
                <a:latin typeface="Arial"/>
              </a:rPr>
              <a:t>There are three main network protocols supported: NetBEUI, TCP/IP, and IPX.</a:t>
            </a:r>
          </a:p>
          <a:p>
            <a:pPr indent="0">
              <a:lnSpc>
                <a:spcPts val="2088"/>
              </a:lnSpc>
            </a:pPr>
            <a:r>
              <a:rPr lang="en-US" b="1" sz="1800">
                <a:solidFill>
                  <a:srgbClr val="222222"/>
                </a:solidFill>
                <a:latin typeface="Arial"/>
              </a:rPr>
              <a:t>66)    What are the maximum networks and hosts in class A, B, and C network?</a:t>
            </a:r>
          </a:p>
          <a:p>
            <a:pPr marR="138176" indent="0">
              <a:lnSpc>
                <a:spcPts val="1728"/>
              </a:lnSpc>
            </a:pPr>
            <a:r>
              <a:rPr lang="en-US" b="1" sz="1200">
                <a:solidFill>
                  <a:srgbClr val="222222"/>
                </a:solidFill>
                <a:latin typeface="Arial"/>
              </a:rPr>
              <a:t>For Class A, there are 126 possible networks and 16,777,214 hosts. For Class B, there are 16,384 possible networks and 65,534 hosts.</a:t>
            </a:r>
          </a:p>
          <a:p>
            <a:pPr indent="0">
              <a:lnSpc>
                <a:spcPts val="1728"/>
              </a:lnSpc>
              <a:spcAft>
                <a:spcPts val="1260"/>
              </a:spcAft>
            </a:pPr>
            <a:r>
              <a:rPr lang="en-US" b="1" sz="1200">
                <a:solidFill>
                  <a:srgbClr val="222222"/>
                </a:solidFill>
                <a:latin typeface="Arial"/>
              </a:rPr>
              <a:t>For Class C, there are 2,097,152 possible networks and 254 hosts</a:t>
            </a:r>
          </a:p>
          <a:p>
            <a:pPr indent="0">
              <a:lnSpc>
                <a:spcPts val="2064"/>
              </a:lnSpc>
            </a:pPr>
            <a:r>
              <a:rPr lang="en-US" b="1" sz="1800">
                <a:solidFill>
                  <a:srgbClr val="222222"/>
                </a:solidFill>
                <a:latin typeface="Arial"/>
              </a:rPr>
              <a:t>67)    What is the standard color sequence of a straight-through cable?</a:t>
            </a:r>
          </a:p>
          <a:p>
            <a:pPr marR="138176" indent="0">
              <a:lnSpc>
                <a:spcPts val="1680"/>
              </a:lnSpc>
              <a:spcAft>
                <a:spcPts val="1260"/>
              </a:spcAft>
            </a:pPr>
            <a:r>
              <a:rPr lang="en-US" b="1" sz="1200">
                <a:solidFill>
                  <a:srgbClr val="222222"/>
                </a:solidFill>
                <a:latin typeface="Arial"/>
              </a:rPr>
              <a:t>Orange/white, orange, green/white, blue, blue/white, green, brown/white, brown.</a:t>
            </a:r>
          </a:p>
          <a:p>
            <a:pPr indent="0">
              <a:lnSpc>
                <a:spcPts val="2064"/>
              </a:lnSpc>
            </a:pPr>
            <a:r>
              <a:rPr lang="en-US" b="1" sz="1800">
                <a:solidFill>
                  <a:srgbClr val="222222"/>
                </a:solidFill>
                <a:latin typeface="Arial"/>
              </a:rPr>
              <a:t>68)    What protocols fall under the Application layer of the </a:t>
            </a:r>
            <a:r>
              <a:rPr lang="en-US" b="1" cap="small" sz="1800">
                <a:solidFill>
                  <a:srgbClr val="222222"/>
                </a:solidFill>
                <a:latin typeface="Arial"/>
              </a:rPr>
              <a:t>TCP/iP</a:t>
            </a:r>
            <a:r>
              <a:rPr lang="en-US" b="1" sz="1800">
                <a:solidFill>
                  <a:srgbClr val="222222"/>
                </a:solidFill>
                <a:latin typeface="Arial"/>
              </a:rPr>
              <a:t> stack?</a:t>
            </a:r>
          </a:p>
          <a:p>
            <a:pPr marR="138176" indent="0">
              <a:lnSpc>
                <a:spcPts val="1728"/>
              </a:lnSpc>
              <a:spcAft>
                <a:spcPts val="1260"/>
              </a:spcAft>
            </a:pPr>
            <a:r>
              <a:rPr lang="en-US" b="1" sz="1200">
                <a:solidFill>
                  <a:srgbClr val="222222"/>
                </a:solidFill>
                <a:latin typeface="Arial"/>
              </a:rPr>
              <a:t>The following are the protocols under the TCP/IP Application layer: FTP, TFTP, Telnet, and SMTP.</a:t>
            </a:r>
          </a:p>
          <a:p>
            <a:pPr indent="0">
              <a:lnSpc>
                <a:spcPts val="2064"/>
              </a:lnSpc>
            </a:pPr>
            <a:r>
              <a:rPr lang="en-US" b="1" sz="1800">
                <a:solidFill>
                  <a:srgbClr val="222222"/>
                </a:solidFill>
                <a:latin typeface="Arial"/>
              </a:rPr>
              <a:t>69)    You need to connect two computers for file sharing. Is it possible to do this without using a hub or a router?</a:t>
            </a:r>
          </a:p>
          <a:p>
            <a:pPr marR="138176" indent="0">
              <a:lnSpc>
                <a:spcPts val="1704"/>
              </a:lnSpc>
              <a:spcAft>
                <a:spcPts val="1260"/>
              </a:spcAft>
            </a:pPr>
            <a:r>
              <a:rPr lang="en-US" b="1" sz="1200">
                <a:solidFill>
                  <a:srgbClr val="222222"/>
                </a:solidFill>
                <a:latin typeface="Arial"/>
              </a:rPr>
              <a:t>Yes, you can connect two computers, using only one cable. A crossover type cable can be used in this scenario. In this setup, the data transmit pin of one cable is connected to the data receive pin of the other cable, and vice versa.</a:t>
            </a:r>
          </a:p>
          <a:p>
            <a:pPr algn="just" indent="0">
              <a:spcAft>
                <a:spcPts val="630"/>
              </a:spcAft>
            </a:pPr>
            <a:r>
              <a:rPr lang="en-US" b="1" sz="1800">
                <a:solidFill>
                  <a:srgbClr val="222222"/>
                </a:solidFill>
                <a:latin typeface="Arial"/>
              </a:rPr>
              <a:t>70)    What is ipconfig?</a:t>
            </a:r>
          </a:p>
          <a:p>
            <a:pPr marR="138176" indent="0">
              <a:lnSpc>
                <a:spcPts val="1704"/>
              </a:lnSpc>
            </a:pPr>
            <a:r>
              <a:rPr lang="en-US" b="1" sz="1200">
                <a:solidFill>
                  <a:srgbClr val="222222"/>
                </a:solidFill>
                <a:latin typeface="Arial"/>
              </a:rPr>
              <a:t>Ipconfig is a utility program that is commonly used to identify the addresses information of a computer on a network. It can show the physical address as well as the IP address.</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6112" y="6787896"/>
            <a:ext cx="5983224" cy="1880616"/>
          </a:xfrm>
          <a:prstGeom prst="rect">
            <a:avLst/>
          </a:prstGeom>
        </p:spPr>
      </p:pic>
      <p:sp>
        <p:nvSpPr>
          <p:cNvPr id="3" name=""/>
          <p:cNvSpPr/>
          <p:nvPr/>
        </p:nvSpPr>
        <p:spPr>
          <a:xfrm>
            <a:off x="896112" y="938784"/>
            <a:ext cx="5961888" cy="1734312"/>
          </a:xfrm>
          <a:prstGeom prst="rect">
            <a:avLst/>
          </a:prstGeom>
        </p:spPr>
        <p:txBody>
          <a:bodyPr lIns="0" tIns="0" rIns="0" bIns="0">
            <a:noAutofit/>
          </a:bodyPr>
          <a:p>
            <a:pPr indent="0">
              <a:lnSpc>
                <a:spcPts val="1536"/>
              </a:lnSpc>
            </a:pPr>
            <a:r>
              <a:rPr lang="en-US" b="1" sz="1200">
                <a:solidFill>
                  <a:srgbClr val="FF6600"/>
                </a:solidFill>
                <a:latin typeface="Arial"/>
              </a:rPr>
              <a:t>Q #11) What are TCP and UDP?</a:t>
            </a:r>
          </a:p>
          <a:p>
            <a:pPr indent="0">
              <a:lnSpc>
                <a:spcPts val="1536"/>
              </a:lnSpc>
            </a:pPr>
            <a:r>
              <a:rPr lang="en-US" b="1" sz="1200">
                <a:solidFill>
                  <a:srgbClr val="3A3A3A"/>
                </a:solidFill>
                <a:latin typeface="Arial"/>
              </a:rPr>
              <a:t>Answer: Common factors in TCP and UDP are:</a:t>
            </a:r>
          </a:p>
          <a:p>
            <a:pPr marL="939800" marR="215900" indent="-228600">
              <a:lnSpc>
                <a:spcPts val="1536"/>
              </a:lnSpc>
            </a:pPr>
            <a:r>
              <a:rPr lang="en-US" sz="1300">
                <a:solidFill>
                  <a:srgbClr val="3A3A3A"/>
                </a:solidFill>
                <a:latin typeface="Times New Roman"/>
              </a:rPr>
              <a:t>•    TCP and UDP are the most widely used protocols that are built on the top of the IP protocol.</a:t>
            </a:r>
          </a:p>
          <a:p>
            <a:pPr marL="939800" indent="-228600">
              <a:lnSpc>
                <a:spcPts val="1536"/>
              </a:lnSpc>
            </a:pPr>
            <a:r>
              <a:rPr lang="en-US" sz="1300">
                <a:solidFill>
                  <a:srgbClr val="3A3A3A"/>
                </a:solidFill>
                <a:latin typeface="Times New Roman"/>
              </a:rPr>
              <a:t>•    Both protocols TCP and UDP are used to send bits of data over the Internet, which is also known as ‘packets’.</a:t>
            </a:r>
          </a:p>
          <a:p>
            <a:pPr marL="939800" indent="-228600">
              <a:lnSpc>
                <a:spcPts val="1536"/>
              </a:lnSpc>
            </a:pPr>
            <a:r>
              <a:rPr lang="en-US" sz="1300">
                <a:solidFill>
                  <a:srgbClr val="3A3A3A"/>
                </a:solidFill>
                <a:latin typeface="Times New Roman"/>
              </a:rPr>
              <a:t>•    When packets are transferred using either TCP or UDP, it is sent to an IP address. These packets are traversed through routers to the destination.</a:t>
            </a:r>
          </a:p>
          <a:p>
            <a:pPr indent="0">
              <a:lnSpc>
                <a:spcPts val="1536"/>
              </a:lnSpc>
            </a:pPr>
            <a:r>
              <a:rPr lang="en-US" b="1" sz="1200">
                <a:solidFill>
                  <a:srgbClr val="3A3A3A"/>
                </a:solidFill>
                <a:latin typeface="Arial"/>
              </a:rPr>
              <a:t>The difference between TCP and UDP are enlisted in the below table:</a:t>
            </a:r>
          </a:p>
        </p:txBody>
      </p:sp>
      <p:sp>
        <p:nvSpPr>
          <p:cNvPr id="4" name=""/>
          <p:cNvSpPr/>
          <p:nvPr/>
        </p:nvSpPr>
        <p:spPr>
          <a:xfrm>
            <a:off x="899160" y="2709672"/>
            <a:ext cx="3468624" cy="2243328"/>
          </a:xfrm>
          <a:prstGeom prst="rect">
            <a:avLst/>
          </a:prstGeom>
        </p:spPr>
        <p:txBody>
          <a:bodyPr lIns="0" tIns="0" rIns="0" bIns="0">
            <a:noAutofit/>
          </a:bodyPr>
          <a:p>
            <a:pPr indent="0">
              <a:spcAft>
                <a:spcPts val="210"/>
              </a:spcAft>
            </a:pPr>
            <a:r>
              <a:rPr lang="en-US" b="1" sz="1200">
                <a:latin typeface="Times New Roman"/>
              </a:rPr>
              <a:t>TCP</a:t>
            </a:r>
          </a:p>
          <a:p>
            <a:pPr indent="0">
              <a:spcAft>
                <a:spcPts val="1050"/>
              </a:spcAft>
            </a:pPr>
            <a:r>
              <a:rPr lang="en-US" sz="1100">
                <a:latin typeface="Times New Roman"/>
              </a:rPr>
              <a:t>TCP stands for Transmission Control Protocol</a:t>
            </a:r>
          </a:p>
          <a:p>
            <a:pPr indent="0">
              <a:lnSpc>
                <a:spcPts val="1368"/>
              </a:lnSpc>
              <a:spcAft>
                <a:spcPts val="840"/>
              </a:spcAft>
            </a:pPr>
            <a:r>
              <a:rPr lang="en-US" sz="1100">
                <a:latin typeface="Times New Roman"/>
              </a:rPr>
              <a:t>Once the connection is setup, data can be sent bidirectional i.e. TCP is a connection oriented protocol The speed of TCP is slower than UDP TCP is used for the application where time is not critical part of data transmission TCP transmission occurs in a sequential manner</a:t>
            </a:r>
          </a:p>
          <a:p>
            <a:pPr indent="0">
              <a:lnSpc>
                <a:spcPts val="1368"/>
              </a:lnSpc>
            </a:pPr>
            <a:r>
              <a:rPr lang="en-US" sz="1100">
                <a:latin typeface="Times New Roman"/>
              </a:rPr>
              <a:t>It is heavy weight connection</a:t>
            </a:r>
          </a:p>
          <a:p>
            <a:pPr indent="0">
              <a:lnSpc>
                <a:spcPts val="1368"/>
              </a:lnSpc>
            </a:pPr>
            <a:r>
              <a:rPr lang="en-US" sz="1100">
                <a:latin typeface="Times New Roman"/>
              </a:rPr>
              <a:t>TCP tracks the data sent to ensure no data loss during data transmission</a:t>
            </a:r>
          </a:p>
        </p:txBody>
      </p:sp>
      <p:sp>
        <p:nvSpPr>
          <p:cNvPr id="5" name=""/>
          <p:cNvSpPr/>
          <p:nvPr/>
        </p:nvSpPr>
        <p:spPr>
          <a:xfrm>
            <a:off x="4413504" y="2712720"/>
            <a:ext cx="3358896" cy="2270760"/>
          </a:xfrm>
          <a:prstGeom prst="rect">
            <a:avLst/>
          </a:prstGeom>
        </p:spPr>
        <p:txBody>
          <a:bodyPr lIns="0" tIns="0" rIns="0" bIns="0">
            <a:noAutofit/>
          </a:bodyPr>
          <a:p>
            <a:pPr indent="0">
              <a:lnSpc>
                <a:spcPts val="1368"/>
              </a:lnSpc>
            </a:pPr>
            <a:r>
              <a:rPr lang="en-US" b="1" sz="1200">
                <a:latin typeface="Times New Roman"/>
              </a:rPr>
              <a:t>UDP</a:t>
            </a:r>
          </a:p>
          <a:p>
            <a:pPr indent="0">
              <a:lnSpc>
                <a:spcPts val="1368"/>
              </a:lnSpc>
            </a:pPr>
            <a:r>
              <a:rPr lang="en-US" sz="1100">
                <a:latin typeface="Times New Roman"/>
              </a:rPr>
              <a:t>UDP is stands for User Datagram Protocol or Universa Protocol</a:t>
            </a:r>
          </a:p>
          <a:p>
            <a:pPr indent="0">
              <a:lnSpc>
                <a:spcPts val="1368"/>
              </a:lnSpc>
            </a:pPr>
            <a:r>
              <a:rPr lang="en-US" sz="1100">
                <a:latin typeface="Times New Roman"/>
              </a:rPr>
              <a:t>UDP is connectionless, simple protocol. Using UDP, m as packets</a:t>
            </a:r>
          </a:p>
          <a:p>
            <a:pPr indent="0">
              <a:lnSpc>
                <a:spcPts val="1368"/>
              </a:lnSpc>
            </a:pPr>
            <a:r>
              <a:rPr lang="en-US" sz="1100">
                <a:latin typeface="Times New Roman"/>
              </a:rPr>
              <a:t>UDP is faster compared to TCP</a:t>
            </a:r>
          </a:p>
          <a:p>
            <a:pPr indent="0">
              <a:lnSpc>
                <a:spcPts val="1368"/>
              </a:lnSpc>
            </a:pPr>
            <a:r>
              <a:rPr lang="en-US" sz="1100">
                <a:latin typeface="Times New Roman"/>
              </a:rPr>
              <a:t>UDP is suitable for the applications which require fast</a:t>
            </a:r>
          </a:p>
          <a:p>
            <a:pPr indent="0">
              <a:lnSpc>
                <a:spcPts val="1368"/>
              </a:lnSpc>
            </a:pPr>
            <a:r>
              <a:rPr lang="en-US" sz="1100">
                <a:latin typeface="Times New Roman"/>
              </a:rPr>
              <a:t>data and time is crucial in this case.</a:t>
            </a:r>
          </a:p>
          <a:p>
            <a:pPr indent="0">
              <a:lnSpc>
                <a:spcPts val="1368"/>
              </a:lnSpc>
            </a:pPr>
            <a:r>
              <a:rPr lang="en-US" sz="1100">
                <a:latin typeface="Times New Roman"/>
              </a:rPr>
              <a:t>UDP transmission also occurs in a sequential manner b maintain the same sequence when it reaches the destina It is lightweight transport layer UDP does not ensure whether receiver receives packets packets are misses then they are just lost</a:t>
            </a:r>
          </a:p>
        </p:txBody>
      </p:sp>
      <p:sp>
        <p:nvSpPr>
          <p:cNvPr id="6" name=""/>
          <p:cNvSpPr/>
          <p:nvPr/>
        </p:nvSpPr>
        <p:spPr>
          <a:xfrm>
            <a:off x="896112" y="4989576"/>
            <a:ext cx="5952744" cy="1569720"/>
          </a:xfrm>
          <a:prstGeom prst="rect">
            <a:avLst/>
          </a:prstGeom>
        </p:spPr>
        <p:txBody>
          <a:bodyPr lIns="0" tIns="0" rIns="0" bIns="0">
            <a:noAutofit/>
          </a:bodyPr>
          <a:p>
            <a:pPr indent="0">
              <a:lnSpc>
                <a:spcPts val="1536"/>
              </a:lnSpc>
            </a:pPr>
            <a:r>
              <a:rPr lang="en-US" b="1" sz="1200">
                <a:solidFill>
                  <a:srgbClr val="FF6600"/>
                </a:solidFill>
                <a:latin typeface="Arial"/>
              </a:rPr>
              <a:t>Q #12) What is a Firewall?</a:t>
            </a:r>
          </a:p>
          <a:p>
            <a:pPr indent="0">
              <a:lnSpc>
                <a:spcPts val="1536"/>
              </a:lnSpc>
            </a:pPr>
            <a:r>
              <a:rPr lang="en-US" b="1" sz="1200">
                <a:solidFill>
                  <a:srgbClr val="3A3A3A"/>
                </a:solidFill>
                <a:latin typeface="Arial"/>
              </a:rPr>
              <a:t>Answer: </a:t>
            </a:r>
            <a:r>
              <a:rPr lang="en-US" sz="1300">
                <a:solidFill>
                  <a:srgbClr val="3A3A3A"/>
                </a:solidFill>
                <a:latin typeface="Times New Roman"/>
              </a:rPr>
              <a:t>Firewall is a network security system that is used to protect computer networks from unauthorized access. It prevents malicious access from outside to the computer network. A firewall can also be built to grant limited access to outside users. The firewall consists of a hardware device, software program or a combined configuration of both. All the messages that route through the firewall are examined by specific security criteria and the messages which meet the criteria are successfully traversed through the network or else those messages are blocked.</a:t>
            </a:r>
          </a:p>
        </p:txBody>
      </p:sp>
      <p:sp>
        <p:nvSpPr>
          <p:cNvPr id="7" name=""/>
          <p:cNvSpPr/>
          <p:nvPr/>
        </p:nvSpPr>
        <p:spPr>
          <a:xfrm>
            <a:off x="899160" y="8683752"/>
            <a:ext cx="1088136" cy="192024"/>
          </a:xfrm>
          <a:prstGeom prst="rect">
            <a:avLst/>
          </a:prstGeom>
        </p:spPr>
        <p:txBody>
          <a:bodyPr lIns="0" tIns="0" rIns="0" bIns="0" wrap="none">
            <a:noAutofit/>
          </a:bodyPr>
          <a:p>
            <a:pPr indent="0"/>
            <a:r>
              <a:rPr lang="en-US" i="1" sz="1300">
                <a:solidFill>
                  <a:srgbClr val="3A3A3A"/>
                </a:solidFill>
                <a:latin typeface="Times New Roman"/>
              </a:rPr>
              <a:t>[image</a:t>
            </a:r>
            <a:r>
              <a:rPr lang="en-US" i="1" sz="1300">
                <a:solidFill>
                  <a:srgbClr val="3A3A3A"/>
                </a:solidFill>
                <a:latin typeface="Times New Roman"/>
                <a:hlinkClick r:id="rLinkId0"/>
              </a:rPr>
              <a:t> </a:t>
            </a:r>
            <a:r>
              <a:rPr lang="en-US" i="1" sz="1300">
                <a:solidFill>
                  <a:srgbClr val="ED0000"/>
                </a:solidFill>
                <a:latin typeface="Times New Roman"/>
                <a:hlinkClick r:id="rLinkId0"/>
              </a:rPr>
              <a:t>source</a:t>
            </a:r>
            <a:r>
              <a:rPr lang="en-US" i="1" sz="1300">
                <a:solidFill>
                  <a:srgbClr val="3A3A3A"/>
                </a:solidFill>
                <a:latin typeface="Times New Roman"/>
                <a:hlinkClick r:id="rLinkId0"/>
              </a:rPr>
              <a:t>]</a:t>
            </a:r>
          </a:p>
        </p:txBody>
      </p:sp>
      <p:sp>
        <p:nvSpPr>
          <p:cNvPr id="8"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55792" cy="7918704"/>
          </a:xfrm>
          <a:prstGeom prst="rect">
            <a:avLst/>
          </a:prstGeom>
        </p:spPr>
        <p:txBody>
          <a:bodyPr lIns="0" tIns="0" rIns="0" bIns="0">
            <a:noAutofit/>
          </a:bodyPr>
          <a:p>
            <a:pPr indent="0">
              <a:lnSpc>
                <a:spcPts val="2064"/>
              </a:lnSpc>
            </a:pPr>
            <a:r>
              <a:rPr lang="en-US" b="1" sz="1800">
                <a:solidFill>
                  <a:srgbClr val="222222"/>
                </a:solidFill>
                <a:latin typeface="Arial"/>
              </a:rPr>
              <a:t>71)    What is the difference between a straight-through and crossover cable?</a:t>
            </a:r>
          </a:p>
          <a:p>
            <a:pPr indent="0">
              <a:lnSpc>
                <a:spcPts val="1704"/>
              </a:lnSpc>
              <a:spcAft>
                <a:spcPts val="1260"/>
              </a:spcAft>
            </a:pPr>
            <a:r>
              <a:rPr lang="en-US" b="1" sz="1200">
                <a:solidFill>
                  <a:srgbClr val="222222"/>
                </a:solidFill>
                <a:latin typeface="Arial"/>
              </a:rPr>
              <a:t>A straight-through cable is used to connect computers to a switch, hub, or router. A crossover cable is used to connect two similar devices, such as a PC to PC or Hub, to the Hub.</a:t>
            </a:r>
          </a:p>
          <a:p>
            <a:pPr algn="just" indent="0">
              <a:spcAft>
                <a:spcPts val="630"/>
              </a:spcAft>
            </a:pPr>
            <a:r>
              <a:rPr lang="en-US" b="1" sz="1800">
                <a:solidFill>
                  <a:srgbClr val="222222"/>
                </a:solidFill>
                <a:latin typeface="Arial"/>
              </a:rPr>
              <a:t>72)    What is the client/server?</a:t>
            </a:r>
          </a:p>
          <a:p>
            <a:pPr indent="0">
              <a:lnSpc>
                <a:spcPts val="1704"/>
              </a:lnSpc>
              <a:spcAft>
                <a:spcPts val="1260"/>
              </a:spcAft>
            </a:pPr>
            <a:r>
              <a:rPr lang="en-US" b="1" sz="1200">
                <a:solidFill>
                  <a:srgbClr val="222222"/>
                </a:solidFill>
                <a:latin typeface="Arial"/>
              </a:rPr>
              <a:t>Client/server is a type of network wherein one or more computers act as servers. Servers provide a centralized repository of resources such as printers and files. Clients refer to a workstation that accesses the server.</a:t>
            </a:r>
          </a:p>
          <a:p>
            <a:pPr algn="just" indent="0">
              <a:spcAft>
                <a:spcPts val="630"/>
              </a:spcAft>
            </a:pPr>
            <a:r>
              <a:rPr lang="en-US" b="1" sz="1800">
                <a:solidFill>
                  <a:srgbClr val="222222"/>
                </a:solidFill>
                <a:latin typeface="Arial"/>
              </a:rPr>
              <a:t>73)    Describe networking.</a:t>
            </a:r>
          </a:p>
          <a:p>
            <a:pPr indent="0">
              <a:lnSpc>
                <a:spcPts val="1704"/>
              </a:lnSpc>
              <a:spcAft>
                <a:spcPts val="1260"/>
              </a:spcAft>
            </a:pPr>
            <a:r>
              <a:rPr lang="en-US" b="1" sz="1200">
                <a:solidFill>
                  <a:srgbClr val="222222"/>
                </a:solidFill>
                <a:latin typeface="Arial"/>
              </a:rPr>
              <a:t>Networking refers to the interconnection between computers and peripherals for data communication. Networking can be done using wired cabling or through a wireless link.</a:t>
            </a:r>
          </a:p>
          <a:p>
            <a:pPr indent="0">
              <a:lnSpc>
                <a:spcPts val="2064"/>
              </a:lnSpc>
            </a:pPr>
            <a:r>
              <a:rPr lang="en-US" b="1" sz="1800">
                <a:solidFill>
                  <a:srgbClr val="222222"/>
                </a:solidFill>
                <a:latin typeface="Arial"/>
              </a:rPr>
              <a:t>74)    When you move the NIC cards from one PC to another PC, does the MAC address gets transferred as well?</a:t>
            </a:r>
          </a:p>
          <a:p>
            <a:pPr indent="0">
              <a:lnSpc>
                <a:spcPts val="1704"/>
              </a:lnSpc>
              <a:spcAft>
                <a:spcPts val="1260"/>
              </a:spcAft>
            </a:pPr>
            <a:r>
              <a:rPr lang="en-US" b="1" sz="1200">
                <a:solidFill>
                  <a:srgbClr val="222222"/>
                </a:solidFill>
                <a:latin typeface="Arial"/>
              </a:rPr>
              <a:t>Yes, that’s because MAC addresses are hard-wired into the NIC circuitry, not the PC. This also means that a PC can have a different MAC address when another one replaced the NIC card.</a:t>
            </a:r>
          </a:p>
          <a:p>
            <a:pPr algn="just" indent="0">
              <a:spcAft>
                <a:spcPts val="630"/>
              </a:spcAft>
            </a:pPr>
            <a:r>
              <a:rPr lang="en-US" b="1" sz="1800">
                <a:solidFill>
                  <a:srgbClr val="222222"/>
                </a:solidFill>
                <a:latin typeface="Arial"/>
              </a:rPr>
              <a:t>75)    Explain clustering support</a:t>
            </a:r>
          </a:p>
          <a:p>
            <a:pPr indent="0">
              <a:lnSpc>
                <a:spcPts val="1704"/>
              </a:lnSpc>
              <a:spcAft>
                <a:spcPts val="1260"/>
              </a:spcAft>
            </a:pPr>
            <a:r>
              <a:rPr lang="en-US" b="1" sz="1200">
                <a:solidFill>
                  <a:srgbClr val="222222"/>
                </a:solidFill>
                <a:latin typeface="Arial"/>
              </a:rPr>
              <a:t>Clustering support refers to the ability of a network operating system to connect multiple servers in a fault-tolerant group. The main purpose of this is the if one server fails, all processing will continue with the next server in the cluster.</a:t>
            </a:r>
          </a:p>
          <a:p>
            <a:pPr indent="0">
              <a:lnSpc>
                <a:spcPts val="2040"/>
              </a:lnSpc>
            </a:pPr>
            <a:r>
              <a:rPr lang="en-US" b="1" sz="1800">
                <a:solidFill>
                  <a:srgbClr val="222222"/>
                </a:solidFill>
                <a:latin typeface="Arial"/>
              </a:rPr>
              <a:t>76)    Where is the best place to install an Anti-virus program?</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46648" cy="7775448"/>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An anti-virus program must be installed on all servers and workstations to ensure protection. That’s because individual users can access any workstation and introduce a computer virus. You can plug in their removable hard drives or flash drives.</a:t>
            </a:r>
          </a:p>
          <a:p>
            <a:pPr algn="just" indent="0">
              <a:spcAft>
                <a:spcPts val="2310"/>
              </a:spcAft>
            </a:pPr>
            <a:r>
              <a:rPr lang="en-US" b="1" sz="1800">
                <a:solidFill>
                  <a:srgbClr val="222222"/>
                </a:solidFill>
                <a:latin typeface="Arial"/>
              </a:rPr>
              <a:t>77)    Describe Ethernet</a:t>
            </a:r>
          </a:p>
          <a:p>
            <a:pPr indent="0">
              <a:lnSpc>
                <a:spcPts val="1704"/>
              </a:lnSpc>
              <a:spcAft>
                <a:spcPts val="1260"/>
              </a:spcAft>
            </a:pPr>
            <a:r>
              <a:rPr lang="en-US" b="1" sz="1200">
                <a:solidFill>
                  <a:srgbClr val="222222"/>
                </a:solidFill>
                <a:latin typeface="Arial"/>
              </a:rPr>
              <a:t>Ethernet is one of the popular networking technologies used these days. It was developed during the early 1970s and is based on specifications, as stated in the IEEE. Ethernet is used in local area networks.</a:t>
            </a:r>
          </a:p>
          <a:p>
            <a:pPr marR="168148" indent="0">
              <a:lnSpc>
                <a:spcPts val="2064"/>
              </a:lnSpc>
            </a:pPr>
            <a:r>
              <a:rPr lang="en-US" b="1" sz="1800">
                <a:solidFill>
                  <a:srgbClr val="222222"/>
                </a:solidFill>
                <a:latin typeface="Arial"/>
              </a:rPr>
              <a:t>78)    What are some drawbacks of implementing a ring topology?</a:t>
            </a:r>
          </a:p>
          <a:p>
            <a:pPr indent="0">
              <a:lnSpc>
                <a:spcPts val="1704"/>
              </a:lnSpc>
              <a:spcAft>
                <a:spcPts val="1260"/>
              </a:spcAft>
            </a:pPr>
            <a:r>
              <a:rPr lang="en-US" b="1" sz="1200">
                <a:solidFill>
                  <a:srgbClr val="222222"/>
                </a:solidFill>
                <a:latin typeface="Arial"/>
              </a:rPr>
              <a:t>In case one workstation on the network suffers a malfunction, it can bring down the entire network. Another drawback is that when there are adjustments and reconfigurations needed to be performed on a particular network, the entire network must be temporarily brought down.</a:t>
            </a:r>
          </a:p>
          <a:p>
            <a:pPr marR="638048" indent="0">
              <a:lnSpc>
                <a:spcPts val="2040"/>
              </a:lnSpc>
            </a:pPr>
            <a:r>
              <a:rPr lang="en-US" b="1" sz="1800">
                <a:solidFill>
                  <a:srgbClr val="222222"/>
                </a:solidFill>
                <a:latin typeface="Arial"/>
              </a:rPr>
              <a:t>79)    What is the difference between CSMA/CD and CSMA/CA?</a:t>
            </a:r>
          </a:p>
          <a:p>
            <a:pPr indent="0">
              <a:lnSpc>
                <a:spcPts val="1704"/>
              </a:lnSpc>
              <a:spcAft>
                <a:spcPts val="1260"/>
              </a:spcAft>
            </a:pPr>
            <a:r>
              <a:rPr lang="en-US" b="1" sz="1200">
                <a:solidFill>
                  <a:srgbClr val="222222"/>
                </a:solidFill>
                <a:latin typeface="Arial"/>
              </a:rPr>
              <a:t>CSMA/CD, or Collision Detect, retransmits data frames whenever a collision occurred. CSMA/CA, or Collision Avoidance, will first broadcast intent to send prior to data transmission.</a:t>
            </a:r>
          </a:p>
          <a:p>
            <a:pPr algn="just" indent="0">
              <a:spcAft>
                <a:spcPts val="630"/>
              </a:spcAft>
            </a:pPr>
            <a:r>
              <a:rPr lang="en-US" b="1" sz="1800">
                <a:solidFill>
                  <a:srgbClr val="222222"/>
                </a:solidFill>
                <a:latin typeface="Arial"/>
              </a:rPr>
              <a:t>80)    What is SMTP?</a:t>
            </a:r>
          </a:p>
          <a:p>
            <a:pPr indent="0">
              <a:lnSpc>
                <a:spcPts val="1728"/>
              </a:lnSpc>
              <a:spcAft>
                <a:spcPts val="1260"/>
              </a:spcAft>
            </a:pPr>
            <a:r>
              <a:rPr lang="en-US" b="1" sz="1200">
                <a:solidFill>
                  <a:srgbClr val="222222"/>
                </a:solidFill>
                <a:latin typeface="Arial"/>
              </a:rPr>
              <a:t>SMTP is short for Simple Mail Transfer Protocol. This protocol deals with all internal mail and provides the necessary mail delivery services on the TCP/IP protocol stack.</a:t>
            </a:r>
          </a:p>
          <a:p>
            <a:pPr algn="just" indent="0"/>
            <a:r>
              <a:rPr lang="en-US" b="1" sz="1800">
                <a:solidFill>
                  <a:srgbClr val="222222"/>
                </a:solidFill>
                <a:latin typeface="Arial"/>
              </a:rPr>
              <a:t>81)    What is multicast routing?</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5736"/>
            <a:ext cx="5967984" cy="7933944"/>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Multicast routing is a targeted form of broadcasting that sends a message to a selected group of the user instead of sending it to all users on a subnet.</a:t>
            </a:r>
          </a:p>
          <a:p>
            <a:pPr marR="976884" indent="0">
              <a:lnSpc>
                <a:spcPts val="2040"/>
              </a:lnSpc>
              <a:spcAft>
                <a:spcPts val="210"/>
              </a:spcAft>
            </a:pPr>
            <a:r>
              <a:rPr lang="en-US" b="1" sz="1800">
                <a:solidFill>
                  <a:srgbClr val="222222"/>
                </a:solidFill>
                <a:latin typeface="Arial"/>
              </a:rPr>
              <a:t>82)    What is the importance of Encryption on a network?</a:t>
            </a:r>
          </a:p>
          <a:p>
            <a:pPr indent="0">
              <a:lnSpc>
                <a:spcPts val="1704"/>
              </a:lnSpc>
              <a:spcAft>
                <a:spcPts val="1260"/>
              </a:spcAft>
            </a:pPr>
            <a:r>
              <a:rPr lang="en-US" b="1" sz="1200">
                <a:solidFill>
                  <a:srgbClr val="222222"/>
                </a:solidFill>
                <a:latin typeface="Arial"/>
              </a:rPr>
              <a:t>Encryption is the process of translating information into a code that is unreadable by the user. It is then translated back or decrypted back to its normal readable format using a secret key or password. Encryption ensures that information that is intercepted halfway would remain unreadable because the user must have the correct password or key for it.</a:t>
            </a:r>
          </a:p>
          <a:p>
            <a:pPr algn="just" indent="0">
              <a:spcAft>
                <a:spcPts val="840"/>
              </a:spcAft>
            </a:pPr>
            <a:r>
              <a:rPr lang="en-US" b="1" sz="1800">
                <a:solidFill>
                  <a:srgbClr val="222222"/>
                </a:solidFill>
                <a:latin typeface="Arial"/>
              </a:rPr>
              <a:t>83)    How are IP addresses arranged and displayed?</a:t>
            </a:r>
          </a:p>
          <a:p>
            <a:pPr indent="0">
              <a:lnSpc>
                <a:spcPts val="1704"/>
              </a:lnSpc>
              <a:spcAft>
                <a:spcPts val="1260"/>
              </a:spcAft>
            </a:pPr>
            <a:r>
              <a:rPr lang="en-US" b="1" sz="1200">
                <a:solidFill>
                  <a:srgbClr val="222222"/>
                </a:solidFill>
                <a:latin typeface="Arial"/>
              </a:rPr>
              <a:t>IP addresses are displayed as a series of four decimal numbers that are separated by period or dots. Another term for this arrangement is the dotted-decimal format. An example is 192.168.101.2</a:t>
            </a:r>
          </a:p>
          <a:p>
            <a:pPr algn="just" indent="0">
              <a:spcAft>
                <a:spcPts val="840"/>
              </a:spcAft>
            </a:pPr>
            <a:r>
              <a:rPr lang="en-US" b="1" sz="1800">
                <a:solidFill>
                  <a:srgbClr val="222222"/>
                </a:solidFill>
                <a:latin typeface="Arial"/>
              </a:rPr>
              <a:t>84)    Explain the importance of authentication.</a:t>
            </a:r>
          </a:p>
          <a:p>
            <a:pPr indent="0">
              <a:lnSpc>
                <a:spcPts val="1704"/>
              </a:lnSpc>
              <a:spcAft>
                <a:spcPts val="1260"/>
              </a:spcAft>
            </a:pPr>
            <a:r>
              <a:rPr lang="en-US" b="1" sz="1200">
                <a:solidFill>
                  <a:srgbClr val="222222"/>
                </a:solidFill>
                <a:latin typeface="Arial"/>
              </a:rPr>
              <a:t>Authentication is the process of verifying a user’s credentials before he can log into the network. It is normally performed using a username and password. This provides a secure means of limiting access from unwanted intruders on the network.</a:t>
            </a:r>
          </a:p>
          <a:p>
            <a:pPr algn="just" indent="0">
              <a:spcAft>
                <a:spcPts val="840"/>
              </a:spcAft>
            </a:pPr>
            <a:r>
              <a:rPr lang="en-US" b="1" sz="1800">
                <a:solidFill>
                  <a:srgbClr val="222222"/>
                </a:solidFill>
                <a:latin typeface="Arial"/>
              </a:rPr>
              <a:t>85)    What is meaning by tunnel mode?</a:t>
            </a:r>
          </a:p>
          <a:p>
            <a:pPr indent="0">
              <a:lnSpc>
                <a:spcPts val="1704"/>
              </a:lnSpc>
              <a:spcAft>
                <a:spcPts val="1260"/>
              </a:spcAft>
            </a:pPr>
            <a:r>
              <a:rPr lang="en-US" b="1" sz="1200">
                <a:solidFill>
                  <a:srgbClr val="222222"/>
                </a:solidFill>
                <a:latin typeface="Arial"/>
              </a:rPr>
              <a:t>This is a mode of data exchange wherein two communicating computers do not use IPsec themselves. Instead, the gateway that is connecting their LANs to the transit network creates a virtual tunnel. So, it uses the IPsec protocol to secure all communication that passes through it.</a:t>
            </a:r>
          </a:p>
          <a:p>
            <a:pPr marR="468884" indent="0">
              <a:lnSpc>
                <a:spcPts val="2064"/>
              </a:lnSpc>
            </a:pPr>
            <a:r>
              <a:rPr lang="en-US" b="1" sz="1800">
                <a:solidFill>
                  <a:srgbClr val="222222"/>
                </a:solidFill>
                <a:latin typeface="Arial"/>
              </a:rPr>
              <a:t>86)    What are the different technologies involved in establishing WAN links?</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237488" y="4843272"/>
            <a:ext cx="5340096" cy="3694176"/>
          </a:xfrm>
          <a:prstGeom prst="rect">
            <a:avLst/>
          </a:prstGeom>
        </p:spPr>
      </p:pic>
      <p:sp>
        <p:nvSpPr>
          <p:cNvPr id="3" name=""/>
          <p:cNvSpPr/>
          <p:nvPr/>
        </p:nvSpPr>
        <p:spPr>
          <a:xfrm>
            <a:off x="899160" y="935736"/>
            <a:ext cx="5839968" cy="3800856"/>
          </a:xfrm>
          <a:prstGeom prst="rect">
            <a:avLst/>
          </a:prstGeom>
        </p:spPr>
        <p:txBody>
          <a:bodyPr lIns="0" tIns="0" rIns="0" bIns="0">
            <a:noAutofit/>
          </a:bodyPr>
          <a:p>
            <a:pPr marL="479552" indent="-228600">
              <a:spcAft>
                <a:spcPts val="840"/>
              </a:spcAft>
            </a:pPr>
            <a:r>
              <a:rPr lang="en-US" b="1" sz="1200">
                <a:solidFill>
                  <a:srgbClr val="222222"/>
                </a:solidFill>
                <a:latin typeface="Arial"/>
              </a:rPr>
              <a:t>. Analog connections - using conventional telephone lines</a:t>
            </a:r>
          </a:p>
          <a:p>
            <a:pPr marL="479552" indent="-228600">
              <a:spcAft>
                <a:spcPts val="840"/>
              </a:spcAft>
            </a:pPr>
            <a:r>
              <a:rPr lang="en-US" b="1" sz="1200">
                <a:solidFill>
                  <a:srgbClr val="222222"/>
                </a:solidFill>
                <a:latin typeface="Arial"/>
              </a:rPr>
              <a:t>• Digital connections - using digital-grade telephone lines</a:t>
            </a:r>
          </a:p>
          <a:p>
            <a:pPr marL="479552" indent="-228600">
              <a:lnSpc>
                <a:spcPts val="1728"/>
              </a:lnSpc>
              <a:spcAft>
                <a:spcPts val="1260"/>
              </a:spcAft>
            </a:pPr>
            <a:r>
              <a:rPr lang="en-US" b="1" sz="1200">
                <a:solidFill>
                  <a:srgbClr val="222222"/>
                </a:solidFill>
                <a:latin typeface="Arial"/>
              </a:rPr>
              <a:t>. Switched connections - using multiple sets of links between the sender and receiver to move data.</a:t>
            </a:r>
          </a:p>
          <a:p>
            <a:pPr algn="just" indent="0">
              <a:spcAft>
                <a:spcPts val="840"/>
              </a:spcAft>
            </a:pPr>
            <a:r>
              <a:rPr lang="en-US" b="1" sz="1800">
                <a:solidFill>
                  <a:srgbClr val="222222"/>
                </a:solidFill>
                <a:latin typeface="Arial"/>
              </a:rPr>
              <a:t>87)</a:t>
            </a:r>
            <a:r>
              <a:rPr lang="en-US" b="1" sz="1800">
                <a:latin typeface="Arial"/>
              </a:rPr>
              <a:t> </a:t>
            </a:r>
            <a:r>
              <a:rPr lang="en-US" b="1" sz="1800">
                <a:solidFill>
                  <a:srgbClr val="222222"/>
                </a:solidFill>
                <a:latin typeface="Arial"/>
              </a:rPr>
              <a:t>Explain Mesh Topology</a:t>
            </a:r>
          </a:p>
          <a:p>
            <a:pPr marR="166116" indent="0">
              <a:lnSpc>
                <a:spcPts val="1704"/>
              </a:lnSpc>
              <a:spcAft>
                <a:spcPts val="210"/>
              </a:spcAft>
            </a:pPr>
            <a:r>
              <a:rPr lang="en-US" b="1" sz="1200">
                <a:solidFill>
                  <a:srgbClr val="222222"/>
                </a:solidFill>
                <a:latin typeface="Arial"/>
              </a:rPr>
              <a:t>The mesh topology has a unique network design in which each computer on the network connects to every other. It is developing a P2P (point-to-point) connection between all the devices of the network. It offers a high level of redundancy, so even if one network cable fails, data still has an alternative path to reach its destination.</a:t>
            </a:r>
          </a:p>
          <a:p>
            <a:pPr algn="just" indent="0">
              <a:spcAft>
                <a:spcPts val="840"/>
              </a:spcAft>
            </a:pPr>
            <a:r>
              <a:rPr lang="en-US" b="1" sz="1500">
                <a:solidFill>
                  <a:srgbClr val="222222"/>
                </a:solidFill>
                <a:latin typeface="Verdana"/>
              </a:rPr>
              <a:t>Types of Mesh Topology:</a:t>
            </a:r>
          </a:p>
          <a:p>
            <a:pPr algn="just" indent="0">
              <a:lnSpc>
                <a:spcPts val="1728"/>
              </a:lnSpc>
            </a:pPr>
            <a:r>
              <a:rPr lang="en-US" b="1" sz="1500">
                <a:solidFill>
                  <a:srgbClr val="222222"/>
                </a:solidFill>
                <a:latin typeface="Verdana"/>
              </a:rPr>
              <a:t>Partial Mesh Topology: </a:t>
            </a:r>
            <a:r>
              <a:rPr lang="en-US" b="1" sz="1200">
                <a:solidFill>
                  <a:srgbClr val="222222"/>
                </a:solidFill>
                <a:latin typeface="Arial"/>
              </a:rPr>
              <a:t>In this type of topology, most of the devices are connected almost similarly as full topology. The only difference is that few devices are connected with just two or three devices.</a:t>
            </a:r>
          </a:p>
        </p:txBody>
      </p:sp>
      <p:sp>
        <p:nvSpPr>
          <p:cNvPr id="4" name=""/>
          <p:cNvSpPr/>
          <p:nvPr/>
        </p:nvSpPr>
        <p:spPr>
          <a:xfrm>
            <a:off x="2380488" y="8586216"/>
            <a:ext cx="3020568" cy="216408"/>
          </a:xfrm>
          <a:prstGeom prst="rect">
            <a:avLst/>
          </a:prstGeom>
        </p:spPr>
        <p:txBody>
          <a:bodyPr lIns="0" tIns="0" rIns="0" bIns="0" wrap="none">
            <a:noAutofit/>
          </a:bodyPr>
          <a:p>
            <a:pPr indent="0"/>
            <a:r>
              <a:rPr lang="en-US" b="1" sz="1200">
                <a:solidFill>
                  <a:srgbClr val="222222"/>
                </a:solidFill>
                <a:latin typeface="Arial"/>
              </a:rPr>
              <a:t>Partially Connected Mesh Topology</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935480" y="1414272"/>
            <a:ext cx="3901440" cy="3785616"/>
          </a:xfrm>
          <a:prstGeom prst="rect">
            <a:avLst/>
          </a:prstGeom>
        </p:spPr>
      </p:pic>
      <p:sp>
        <p:nvSpPr>
          <p:cNvPr id="3" name=""/>
          <p:cNvSpPr/>
          <p:nvPr/>
        </p:nvSpPr>
        <p:spPr>
          <a:xfrm>
            <a:off x="902208" y="935736"/>
            <a:ext cx="5407152" cy="432816"/>
          </a:xfrm>
          <a:prstGeom prst="rect">
            <a:avLst/>
          </a:prstGeom>
        </p:spPr>
        <p:txBody>
          <a:bodyPr lIns="0" tIns="0" rIns="0" bIns="0">
            <a:noAutofit/>
          </a:bodyPr>
          <a:p>
            <a:pPr algn="just" indent="0">
              <a:lnSpc>
                <a:spcPts val="1728"/>
              </a:lnSpc>
            </a:pPr>
            <a:r>
              <a:rPr lang="en-US" b="1" sz="1500">
                <a:solidFill>
                  <a:srgbClr val="222222"/>
                </a:solidFill>
                <a:latin typeface="Verdana"/>
              </a:rPr>
              <a:t>Full Mesh Topology: </a:t>
            </a:r>
            <a:r>
              <a:rPr lang="en-US" b="1" sz="1200">
                <a:solidFill>
                  <a:srgbClr val="222222"/>
                </a:solidFill>
                <a:latin typeface="Arial"/>
              </a:rPr>
              <a:t>In this topology, every node or device are directly connected with each other.</a:t>
            </a:r>
          </a:p>
        </p:txBody>
      </p:sp>
      <p:sp>
        <p:nvSpPr>
          <p:cNvPr id="4" name=""/>
          <p:cNvSpPr/>
          <p:nvPr/>
        </p:nvSpPr>
        <p:spPr>
          <a:xfrm>
            <a:off x="2517648" y="5218176"/>
            <a:ext cx="2746248" cy="216408"/>
          </a:xfrm>
          <a:prstGeom prst="rect">
            <a:avLst/>
          </a:prstGeom>
        </p:spPr>
        <p:txBody>
          <a:bodyPr lIns="0" tIns="0" rIns="0" bIns="0" wrap="none">
            <a:noAutofit/>
          </a:bodyPr>
          <a:p>
            <a:pPr indent="0"/>
            <a:r>
              <a:rPr lang="en-US" b="1" sz="1200">
                <a:solidFill>
                  <a:srgbClr val="222222"/>
                </a:solidFill>
                <a:latin typeface="Arial"/>
              </a:rPr>
              <a:t>Fully Connected Mesh Topology</a:t>
            </a:r>
          </a:p>
        </p:txBody>
      </p:sp>
      <p:sp>
        <p:nvSpPr>
          <p:cNvPr id="5" name=""/>
          <p:cNvSpPr/>
          <p:nvPr/>
        </p:nvSpPr>
        <p:spPr>
          <a:xfrm>
            <a:off x="896112" y="5620512"/>
            <a:ext cx="5879592" cy="1728216"/>
          </a:xfrm>
          <a:prstGeom prst="rect">
            <a:avLst/>
          </a:prstGeom>
        </p:spPr>
        <p:txBody>
          <a:bodyPr lIns="0" tIns="0" rIns="0" bIns="0">
            <a:noAutofit/>
          </a:bodyPr>
          <a:p>
            <a:pPr marR="177292" indent="0">
              <a:lnSpc>
                <a:spcPts val="2064"/>
              </a:lnSpc>
              <a:spcBef>
                <a:spcPts val="840"/>
              </a:spcBef>
            </a:pPr>
            <a:r>
              <a:rPr lang="en-US" b="1" sz="1800">
                <a:solidFill>
                  <a:srgbClr val="222222"/>
                </a:solidFill>
                <a:latin typeface="Arial"/>
              </a:rPr>
              <a:t>88)</a:t>
            </a:r>
            <a:r>
              <a:rPr lang="en-US" b="1" sz="1800">
                <a:latin typeface="Arial"/>
              </a:rPr>
              <a:t> </a:t>
            </a:r>
            <a:r>
              <a:rPr lang="en-US" b="1" sz="1800">
                <a:solidFill>
                  <a:srgbClr val="222222"/>
                </a:solidFill>
                <a:latin typeface="Arial"/>
              </a:rPr>
              <a:t>When troubleshooting computer network problems, what common hardware-related problems can occur?</a:t>
            </a:r>
          </a:p>
          <a:p>
            <a:pPr algn="just" indent="0">
              <a:lnSpc>
                <a:spcPts val="1704"/>
              </a:lnSpc>
              <a:spcAft>
                <a:spcPts val="1260"/>
              </a:spcAft>
            </a:pPr>
            <a:r>
              <a:rPr lang="en-US" b="1" sz="1200">
                <a:solidFill>
                  <a:srgbClr val="222222"/>
                </a:solidFill>
                <a:latin typeface="Arial"/>
              </a:rPr>
              <a:t>A large percentage of a network is made up of hardware. Problems in these areas can range from malfunctioning hard drives, broken NICs, and even hardware startups. Incorrect hardware configuration is also one of those culprits to look into.</a:t>
            </a:r>
          </a:p>
        </p:txBody>
      </p:sp>
      <p:sp>
        <p:nvSpPr>
          <p:cNvPr id="6" name=""/>
          <p:cNvSpPr/>
          <p:nvPr/>
        </p:nvSpPr>
        <p:spPr>
          <a:xfrm>
            <a:off x="896112" y="7595616"/>
            <a:ext cx="5937504" cy="987552"/>
          </a:xfrm>
          <a:prstGeom prst="rect">
            <a:avLst/>
          </a:prstGeom>
        </p:spPr>
        <p:txBody>
          <a:bodyPr lIns="0" tIns="0" rIns="0" bIns="0">
            <a:noAutofit/>
          </a:bodyPr>
          <a:p>
            <a:pPr algn="just" indent="0">
              <a:spcBef>
                <a:spcPts val="1260"/>
              </a:spcBef>
              <a:spcAft>
                <a:spcPts val="840"/>
              </a:spcAft>
            </a:pPr>
            <a:r>
              <a:rPr lang="en-US" b="1" sz="1800">
                <a:solidFill>
                  <a:srgbClr val="222222"/>
                </a:solidFill>
                <a:latin typeface="Arial"/>
              </a:rPr>
              <a:t>89)</a:t>
            </a:r>
            <a:r>
              <a:rPr lang="en-US" b="1" sz="1800">
                <a:latin typeface="Arial"/>
              </a:rPr>
              <a:t> </a:t>
            </a:r>
            <a:r>
              <a:rPr lang="en-US" b="1" sz="1800">
                <a:solidFill>
                  <a:srgbClr val="222222"/>
                </a:solidFill>
                <a:latin typeface="Arial"/>
              </a:rPr>
              <a:t>How can you fix signal attenuation problems?</a:t>
            </a:r>
          </a:p>
          <a:p>
            <a:pPr indent="0">
              <a:lnSpc>
                <a:spcPts val="1704"/>
              </a:lnSpc>
            </a:pPr>
            <a:r>
              <a:rPr lang="en-US" b="1" sz="1200">
                <a:solidFill>
                  <a:srgbClr val="222222"/>
                </a:solidFill>
                <a:latin typeface="Arial"/>
              </a:rPr>
              <a:t>A common way of dealing with such a problem is to use repeaters and hubs because it will help regenerate the signal and therefore prevent signal loss. Checking if cables are properly terminated is also a must.</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8784"/>
            <a:ext cx="5931408" cy="7952232"/>
          </a:xfrm>
          <a:prstGeom prst="rect">
            <a:avLst/>
          </a:prstGeom>
        </p:spPr>
        <p:txBody>
          <a:bodyPr lIns="0" tIns="0" rIns="0" bIns="0">
            <a:noAutofit/>
          </a:bodyPr>
          <a:p>
            <a:pPr indent="0">
              <a:lnSpc>
                <a:spcPts val="2040"/>
              </a:lnSpc>
            </a:pPr>
            <a:r>
              <a:rPr lang="en-US" b="1" sz="1800">
                <a:solidFill>
                  <a:srgbClr val="222222"/>
                </a:solidFill>
                <a:latin typeface="Arial"/>
              </a:rPr>
              <a:t>90)    How does dynamic host configuration protocol aid in network administration?</a:t>
            </a:r>
          </a:p>
          <a:p>
            <a:pPr indent="0">
              <a:lnSpc>
                <a:spcPts val="1704"/>
              </a:lnSpc>
              <a:spcAft>
                <a:spcPts val="1260"/>
              </a:spcAft>
            </a:pPr>
            <a:r>
              <a:rPr lang="en-US" b="1" sz="1200">
                <a:solidFill>
                  <a:srgbClr val="222222"/>
                </a:solidFill>
                <a:latin typeface="Arial"/>
              </a:rPr>
              <a:t>Instead of having to visit each client computer to configure a static IP address, the network administrator can apply dynamic host configuration protocol to create a pool of IP addresses known as scopes that can be dynamically assigned to clients.</a:t>
            </a:r>
          </a:p>
          <a:p>
            <a:pPr algn="just" indent="0">
              <a:spcAft>
                <a:spcPts val="630"/>
              </a:spcAft>
            </a:pPr>
            <a:r>
              <a:rPr lang="en-US" b="1" sz="1800">
                <a:solidFill>
                  <a:srgbClr val="222222"/>
                </a:solidFill>
                <a:latin typeface="Arial"/>
              </a:rPr>
              <a:t>91)    Explain profile in terms of networking concepts</a:t>
            </a:r>
          </a:p>
          <a:p>
            <a:pPr marR="155956" indent="0">
              <a:lnSpc>
                <a:spcPts val="1728"/>
              </a:lnSpc>
              <a:spcAft>
                <a:spcPts val="1260"/>
              </a:spcAft>
            </a:pPr>
            <a:r>
              <a:rPr lang="en-US" b="1" sz="1200">
                <a:solidFill>
                  <a:srgbClr val="222222"/>
                </a:solidFill>
                <a:latin typeface="Arial"/>
              </a:rPr>
              <a:t>Profiles are the configuration settings made for each user. A profile may be created that puts a user in a group, for example.</a:t>
            </a:r>
          </a:p>
          <a:p>
            <a:pPr algn="just" indent="0">
              <a:spcAft>
                <a:spcPts val="630"/>
              </a:spcAft>
            </a:pPr>
            <a:r>
              <a:rPr lang="en-US" b="1" sz="1800">
                <a:solidFill>
                  <a:srgbClr val="222222"/>
                </a:solidFill>
                <a:latin typeface="Arial"/>
              </a:rPr>
              <a:t>92)    What is sneakernet?</a:t>
            </a:r>
          </a:p>
          <a:p>
            <a:pPr indent="0">
              <a:lnSpc>
                <a:spcPts val="1728"/>
              </a:lnSpc>
              <a:spcAft>
                <a:spcPts val="1260"/>
              </a:spcAft>
            </a:pPr>
            <a:r>
              <a:rPr lang="en-US" b="1" sz="1200">
                <a:solidFill>
                  <a:srgbClr val="222222"/>
                </a:solidFill>
                <a:latin typeface="Arial"/>
              </a:rPr>
              <a:t>Sneakernet is believed to be the earliest form of networking wherein data is physically transported using removable media, such as disk, tapes.</a:t>
            </a:r>
          </a:p>
          <a:p>
            <a:pPr marR="1197356" indent="0">
              <a:lnSpc>
                <a:spcPts val="2040"/>
              </a:lnSpc>
            </a:pPr>
            <a:r>
              <a:rPr lang="en-US" b="1" sz="1800">
                <a:solidFill>
                  <a:srgbClr val="222222"/>
                </a:solidFill>
                <a:latin typeface="Arial"/>
              </a:rPr>
              <a:t>93)    What is the role of the IEEE in computer networking?</a:t>
            </a:r>
          </a:p>
          <a:p>
            <a:pPr indent="0">
              <a:lnSpc>
                <a:spcPts val="1704"/>
              </a:lnSpc>
              <a:spcAft>
                <a:spcPts val="1260"/>
              </a:spcAft>
            </a:pPr>
            <a:r>
              <a:rPr lang="en-US" b="1" sz="1200">
                <a:solidFill>
                  <a:srgbClr val="222222"/>
                </a:solidFill>
                <a:latin typeface="Arial"/>
              </a:rPr>
              <a:t>IEEE, or the Institute of Electrical and Electronics Engineers, is an organization composed of engineers that issues and manages standards for electrical and electronic devices. This includes networking devices, network interfaces, cablings, and connectors.</a:t>
            </a:r>
          </a:p>
          <a:p>
            <a:pPr marR="676656" indent="0">
              <a:lnSpc>
                <a:spcPts val="2112"/>
              </a:lnSpc>
            </a:pPr>
            <a:r>
              <a:rPr lang="en-US" b="1" sz="1800">
                <a:solidFill>
                  <a:srgbClr val="222222"/>
                </a:solidFill>
                <a:latin typeface="Arial"/>
              </a:rPr>
              <a:t>94)    What protocols fall under the TCP/IP Internet Layer?</a:t>
            </a:r>
          </a:p>
          <a:p>
            <a:pPr indent="0">
              <a:lnSpc>
                <a:spcPts val="1704"/>
              </a:lnSpc>
              <a:spcAft>
                <a:spcPts val="1260"/>
              </a:spcAft>
            </a:pPr>
            <a:r>
              <a:rPr lang="en-US" b="1" sz="1200">
                <a:solidFill>
                  <a:srgbClr val="222222"/>
                </a:solidFill>
                <a:latin typeface="Arial"/>
              </a:rPr>
              <a:t>There are 4 protocols that are being managed by this layer. These are ICMP, IGMP, IP, and ARP.</a:t>
            </a:r>
          </a:p>
          <a:p>
            <a:pPr algn="just" indent="0">
              <a:spcAft>
                <a:spcPts val="630"/>
              </a:spcAft>
            </a:pPr>
            <a:r>
              <a:rPr lang="en-US" b="1" sz="1800">
                <a:solidFill>
                  <a:srgbClr val="222222"/>
                </a:solidFill>
                <a:latin typeface="Arial"/>
              </a:rPr>
              <a:t>95)    When it comes to networking, what are rights?</a:t>
            </a:r>
          </a:p>
          <a:p>
            <a:pPr indent="0">
              <a:lnSpc>
                <a:spcPts val="1728"/>
              </a:lnSpc>
            </a:pPr>
            <a:r>
              <a:rPr lang="en-US" b="1" sz="1200">
                <a:solidFill>
                  <a:srgbClr val="222222"/>
                </a:solidFill>
                <a:latin typeface="Arial"/>
              </a:rPr>
              <a:t>Rights refer to the authorized permission to perform specific actions on the network. Each user on the network can be assigned individual rights, depending on what must be allowed for that user.</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74080" cy="8171688"/>
          </a:xfrm>
          <a:prstGeom prst="rect">
            <a:avLst/>
          </a:prstGeom>
        </p:spPr>
        <p:txBody>
          <a:bodyPr lIns="0" tIns="0" rIns="0" bIns="0">
            <a:noAutofit/>
          </a:bodyPr>
          <a:p>
            <a:pPr marR="462280" indent="0">
              <a:lnSpc>
                <a:spcPts val="2040"/>
              </a:lnSpc>
            </a:pPr>
            <a:r>
              <a:rPr lang="en-US" b="1" sz="1800">
                <a:solidFill>
                  <a:srgbClr val="222222"/>
                </a:solidFill>
                <a:latin typeface="Arial"/>
              </a:rPr>
              <a:t>96)    What is one basic requirement for establishing VLANs?</a:t>
            </a:r>
          </a:p>
          <a:p>
            <a:pPr indent="0">
              <a:lnSpc>
                <a:spcPts val="1704"/>
              </a:lnSpc>
              <a:spcAft>
                <a:spcPts val="1260"/>
              </a:spcAft>
            </a:pPr>
            <a:r>
              <a:rPr lang="en-US" b="1" sz="1200">
                <a:solidFill>
                  <a:srgbClr val="222222"/>
                </a:solidFill>
                <a:latin typeface="Arial"/>
              </a:rPr>
              <a:t>A VLAN is required because at the switch level. There is only one broadcast domain. It means whenever a new user is connected to switch. This information is spread throughout the network. VLAN on switch helps to create a separate broadcast domain at the switch level. It is used for security purposes.</a:t>
            </a:r>
          </a:p>
          <a:p>
            <a:pPr algn="just" indent="0">
              <a:spcAft>
                <a:spcPts val="840"/>
              </a:spcAft>
            </a:pPr>
            <a:r>
              <a:rPr lang="en-US" b="1" sz="1800">
                <a:solidFill>
                  <a:srgbClr val="222222"/>
                </a:solidFill>
                <a:latin typeface="Arial"/>
              </a:rPr>
              <a:t>97)    What is IPv6?</a:t>
            </a:r>
          </a:p>
          <a:p>
            <a:pPr indent="0">
              <a:lnSpc>
                <a:spcPts val="1704"/>
              </a:lnSpc>
              <a:spcAft>
                <a:spcPts val="1260"/>
              </a:spcAft>
            </a:pPr>
            <a:r>
              <a:rPr lang="en-US" b="1" sz="1200">
                <a:solidFill>
                  <a:srgbClr val="222222"/>
                </a:solidFill>
                <a:latin typeface="Arial"/>
              </a:rPr>
              <a:t>IPv6, or Internet Protocol version 6, was developed to replace IPv4. At present, IPv4 is being used to control internet traffic but is expected to get saturated in the near future. IPv6 was designed to overcome this limitation.</a:t>
            </a:r>
          </a:p>
          <a:p>
            <a:pPr algn="just" indent="0">
              <a:spcAft>
                <a:spcPts val="840"/>
              </a:spcAft>
            </a:pPr>
            <a:r>
              <a:rPr lang="en-US" b="1" sz="1800">
                <a:solidFill>
                  <a:srgbClr val="222222"/>
                </a:solidFill>
                <a:latin typeface="Arial"/>
              </a:rPr>
              <a:t>98)    What is the RSA algorithm?</a:t>
            </a:r>
          </a:p>
          <a:p>
            <a:pPr indent="0">
              <a:lnSpc>
                <a:spcPts val="1752"/>
              </a:lnSpc>
              <a:spcAft>
                <a:spcPts val="1260"/>
              </a:spcAft>
            </a:pPr>
            <a:r>
              <a:rPr lang="en-US" b="1" sz="1200">
                <a:solidFill>
                  <a:srgbClr val="222222"/>
                </a:solidFill>
                <a:latin typeface="Arial"/>
              </a:rPr>
              <a:t>RSA is short for the Rivest-Shamir-Adleman algorithm. It is the most commonly used public-key encryption algorithm in use today.</a:t>
            </a:r>
          </a:p>
          <a:p>
            <a:pPr algn="just" indent="0">
              <a:spcAft>
                <a:spcPts val="840"/>
              </a:spcAft>
            </a:pPr>
            <a:r>
              <a:rPr lang="en-US" b="1" sz="1800">
                <a:solidFill>
                  <a:srgbClr val="222222"/>
                </a:solidFill>
                <a:latin typeface="Arial"/>
              </a:rPr>
              <a:t>99)    What is mesh topology?</a:t>
            </a:r>
          </a:p>
          <a:p>
            <a:pPr indent="0">
              <a:lnSpc>
                <a:spcPts val="1728"/>
              </a:lnSpc>
              <a:spcAft>
                <a:spcPts val="1260"/>
              </a:spcAft>
            </a:pPr>
            <a:r>
              <a:rPr lang="en-US" b="1" sz="1200">
                <a:solidFill>
                  <a:srgbClr val="222222"/>
                </a:solidFill>
                <a:latin typeface="Arial"/>
              </a:rPr>
              <a:t>Mesh topology is a setup wherein each device is connected directly to every other device on the network. Consequently, it requires that each device has at least two network connections.</a:t>
            </a:r>
          </a:p>
          <a:p>
            <a:pPr marR="906780" indent="0">
              <a:lnSpc>
                <a:spcPts val="2064"/>
              </a:lnSpc>
            </a:pPr>
            <a:r>
              <a:rPr lang="en-US" b="1" sz="1800">
                <a:solidFill>
                  <a:srgbClr val="222222"/>
                </a:solidFill>
                <a:latin typeface="Arial"/>
              </a:rPr>
              <a:t>100)    what is the maximum segment length of a 100Base-FX network?</a:t>
            </a:r>
          </a:p>
          <a:p>
            <a:pPr indent="0">
              <a:lnSpc>
                <a:spcPts val="1704"/>
              </a:lnSpc>
              <a:spcAft>
                <a:spcPts val="1260"/>
              </a:spcAft>
            </a:pPr>
            <a:r>
              <a:rPr lang="en-US" b="1" sz="1200">
                <a:solidFill>
                  <a:srgbClr val="222222"/>
                </a:solidFill>
                <a:latin typeface="Arial"/>
              </a:rPr>
              <a:t>The maximum allowable length for a network segment using 100BaseFX is 412 meters. The maximum length for the entire network is 5 kilometers.</a:t>
            </a:r>
          </a:p>
          <a:p>
            <a:pPr marR="259080" indent="0">
              <a:lnSpc>
                <a:spcPts val="2088"/>
              </a:lnSpc>
            </a:pPr>
            <a:r>
              <a:rPr lang="en-US" b="1" sz="1800">
                <a:solidFill>
                  <a:srgbClr val="222222"/>
                </a:solidFill>
                <a:latin typeface="Arial"/>
              </a:rPr>
              <a:t>101)    What is the 5-4-3 rule, and in which architecture is it used?</a:t>
            </a:r>
          </a:p>
          <a:p>
            <a:pPr indent="0">
              <a:lnSpc>
                <a:spcPts val="1728"/>
              </a:lnSpc>
            </a:pPr>
            <a:r>
              <a:rPr lang="en-US" b="1" sz="1200">
                <a:solidFill>
                  <a:srgbClr val="222222"/>
                </a:solidFill>
                <a:latin typeface="Arial"/>
              </a:rPr>
              <a:t>The 5-4-3 rule is used in 10Base2 and 10Base5 Ethernet architectures. In this rule, there can be a maximum of five segments in</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35736"/>
            <a:ext cx="5827776" cy="432816"/>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a network connected with four repeaters. Out of these five segments, only three segments can be populated with nodes.</a:t>
            </a:r>
          </a:p>
        </p:txBody>
      </p:sp>
      <p:sp>
        <p:nvSpPr>
          <p:cNvPr id="3" name=""/>
          <p:cNvSpPr/>
          <p:nvPr/>
        </p:nvSpPr>
        <p:spPr>
          <a:xfrm>
            <a:off x="902208" y="1615440"/>
            <a:ext cx="5702808" cy="804672"/>
          </a:xfrm>
          <a:prstGeom prst="rect">
            <a:avLst/>
          </a:prstGeom>
        </p:spPr>
        <p:txBody>
          <a:bodyPr lIns="0" tIns="0" rIns="0" bIns="0">
            <a:noAutofit/>
          </a:bodyPr>
          <a:p>
            <a:pPr algn="just" indent="0">
              <a:spcBef>
                <a:spcPts val="1260"/>
              </a:spcBef>
              <a:spcAft>
                <a:spcPts val="840"/>
              </a:spcAft>
            </a:pPr>
            <a:r>
              <a:rPr lang="en-US" b="1" sz="1800">
                <a:solidFill>
                  <a:srgbClr val="222222"/>
                </a:solidFill>
                <a:latin typeface="Arial"/>
              </a:rPr>
              <a:t>102)</a:t>
            </a:r>
            <a:r>
              <a:rPr lang="en-US" b="1" sz="1800">
                <a:latin typeface="Arial"/>
              </a:rPr>
              <a:t> </a:t>
            </a:r>
            <a:r>
              <a:rPr lang="en-US" b="1" sz="1800">
                <a:solidFill>
                  <a:srgbClr val="222222"/>
                </a:solidFill>
                <a:latin typeface="Arial"/>
              </a:rPr>
              <a:t>What is the difference between TCP and UDP?</a:t>
            </a:r>
          </a:p>
          <a:p>
            <a:pPr indent="0">
              <a:lnSpc>
                <a:spcPts val="2256"/>
              </a:lnSpc>
            </a:pPr>
            <a:r>
              <a:rPr lang="en-US" b="1" sz="1200">
                <a:solidFill>
                  <a:srgbClr val="222222"/>
                </a:solidFill>
                <a:latin typeface="Arial"/>
              </a:rPr>
              <a:t>Here are some major differences between</a:t>
            </a:r>
            <a:r>
              <a:rPr lang="en-US" b="1" sz="1200">
                <a:solidFill>
                  <a:srgbClr val="222222"/>
                </a:solidFill>
                <a:latin typeface="Arial"/>
                <a:hlinkClick r:id="rLinkId0"/>
              </a:rPr>
              <a:t> </a:t>
            </a:r>
            <a:r>
              <a:rPr lang="en-US" b="1" u="sng" sz="1200">
                <a:solidFill>
                  <a:srgbClr val="0000FF"/>
                </a:solidFill>
                <a:latin typeface="Arial"/>
                <a:hlinkClick r:id="rLinkId0"/>
              </a:rPr>
              <a:t>TCP and UDP</a:t>
            </a:r>
            <a:r>
              <a:rPr lang="en-US" b="1" sz="1200">
                <a:solidFill>
                  <a:srgbClr val="0000FF"/>
                </a:solidFill>
                <a:latin typeface="Arial"/>
                <a:hlinkClick r:id="rLinkId0"/>
              </a:rPr>
              <a:t> </a:t>
            </a:r>
            <a:r>
              <a:rPr lang="en-US" b="1" sz="1200">
                <a:solidFill>
                  <a:srgbClr val="222222"/>
                </a:solidFill>
                <a:latin typeface="Arial"/>
              </a:rPr>
              <a:t>protocols: </a:t>
            </a:r>
            <a:r>
              <a:rPr lang="en-US" b="1" sz="1500">
                <a:solidFill>
                  <a:srgbClr val="222222"/>
                </a:solidFill>
                <a:latin typeface="Verdana"/>
              </a:rPr>
              <a:t>TCP    UDP</a:t>
            </a:r>
          </a:p>
        </p:txBody>
      </p:sp>
      <p:sp>
        <p:nvSpPr>
          <p:cNvPr id="4" name=""/>
          <p:cNvSpPr/>
          <p:nvPr/>
        </p:nvSpPr>
        <p:spPr>
          <a:xfrm>
            <a:off x="899160" y="2493264"/>
            <a:ext cx="3974592" cy="789432"/>
          </a:xfrm>
          <a:prstGeom prst="rect">
            <a:avLst/>
          </a:prstGeom>
        </p:spPr>
        <p:txBody>
          <a:bodyPr lIns="0" tIns="0" rIns="0" bIns="0">
            <a:noAutofit/>
          </a:bodyPr>
          <a:p>
            <a:pPr indent="0">
              <a:spcAft>
                <a:spcPts val="840"/>
              </a:spcAft>
            </a:pPr>
            <a:r>
              <a:rPr lang="en-US" b="1" sz="1200">
                <a:solidFill>
                  <a:srgbClr val="222222"/>
                </a:solidFill>
                <a:latin typeface="Arial"/>
              </a:rPr>
              <a:t>It is a connection-oriented protocol.</a:t>
            </a:r>
          </a:p>
          <a:p>
            <a:pPr indent="0">
              <a:lnSpc>
                <a:spcPts val="1728"/>
              </a:lnSpc>
              <a:spcAft>
                <a:spcPts val="840"/>
              </a:spcAft>
            </a:pPr>
            <a:r>
              <a:rPr lang="en-US" b="1" sz="1200">
                <a:solidFill>
                  <a:srgbClr val="222222"/>
                </a:solidFill>
                <a:latin typeface="Arial"/>
              </a:rPr>
              <a:t>TCP reads data as streams of bytes, and the message is transmitted to segment boundaries</a:t>
            </a:r>
          </a:p>
        </p:txBody>
      </p:sp>
      <p:sp>
        <p:nvSpPr>
          <p:cNvPr id="5" name=""/>
          <p:cNvSpPr/>
          <p:nvPr/>
        </p:nvSpPr>
        <p:spPr>
          <a:xfrm>
            <a:off x="4992624" y="2493264"/>
            <a:ext cx="2779776" cy="862584"/>
          </a:xfrm>
          <a:prstGeom prst="rect">
            <a:avLst/>
          </a:prstGeom>
        </p:spPr>
        <p:txBody>
          <a:bodyPr lIns="0" tIns="0" rIns="0" bIns="0">
            <a:noAutofit/>
          </a:bodyPr>
          <a:p>
            <a:pPr indent="0">
              <a:lnSpc>
                <a:spcPts val="1776"/>
              </a:lnSpc>
            </a:pPr>
            <a:r>
              <a:rPr lang="en-US" b="1" sz="1200">
                <a:solidFill>
                  <a:srgbClr val="222222"/>
                </a:solidFill>
                <a:latin typeface="Arial"/>
              </a:rPr>
              <a:t>It is a connectionless protocol. UDP messages contain packets ■ sent one by one. It also checks f&lt; the arrival time.</a:t>
            </a:r>
          </a:p>
        </p:txBody>
      </p:sp>
      <p:sp>
        <p:nvSpPr>
          <p:cNvPr id="6" name=""/>
          <p:cNvSpPr/>
          <p:nvPr/>
        </p:nvSpPr>
        <p:spPr>
          <a:xfrm>
            <a:off x="899160" y="3422904"/>
            <a:ext cx="4029456" cy="2267712"/>
          </a:xfrm>
          <a:prstGeom prst="rect">
            <a:avLst/>
          </a:prstGeom>
        </p:spPr>
        <p:txBody>
          <a:bodyPr lIns="0" tIns="0" rIns="0" bIns="0">
            <a:noAutofit/>
          </a:bodyPr>
          <a:p>
            <a:pPr indent="0">
              <a:lnSpc>
                <a:spcPts val="1728"/>
              </a:lnSpc>
              <a:spcBef>
                <a:spcPts val="840"/>
              </a:spcBef>
            </a:pPr>
            <a:r>
              <a:rPr lang="en-US" b="1" sz="1200">
                <a:solidFill>
                  <a:srgbClr val="222222"/>
                </a:solidFill>
                <a:latin typeface="Arial"/>
              </a:rPr>
              <a:t>TCP messages make their way across the Internet from one computer to another.</a:t>
            </a:r>
          </a:p>
          <a:p>
            <a:pPr indent="0">
              <a:lnSpc>
                <a:spcPts val="1728"/>
              </a:lnSpc>
              <a:spcAft>
                <a:spcPts val="840"/>
              </a:spcAft>
            </a:pPr>
            <a:r>
              <a:rPr lang="en-US" b="1" sz="1200">
                <a:solidFill>
                  <a:srgbClr val="222222"/>
                </a:solidFill>
                <a:latin typeface="Arial"/>
              </a:rPr>
              <a:t>TCP rearranges data packets in the specific order.</a:t>
            </a:r>
          </a:p>
          <a:p>
            <a:pPr indent="0">
              <a:spcAft>
                <a:spcPts val="840"/>
              </a:spcAft>
            </a:pPr>
            <a:r>
              <a:rPr lang="en-US" b="1" sz="1200">
                <a:solidFill>
                  <a:srgbClr val="222222"/>
                </a:solidFill>
                <a:latin typeface="Arial"/>
              </a:rPr>
              <a:t>The speed for TCP is slower.</a:t>
            </a:r>
          </a:p>
          <a:p>
            <a:pPr indent="0">
              <a:spcAft>
                <a:spcPts val="420"/>
              </a:spcAft>
            </a:pPr>
            <a:r>
              <a:rPr lang="en-US" b="1" sz="1200">
                <a:solidFill>
                  <a:srgbClr val="222222"/>
                </a:solidFill>
                <a:latin typeface="Arial"/>
              </a:rPr>
              <a:t>Header size is 20 bytes</a:t>
            </a:r>
          </a:p>
          <a:p>
            <a:pPr indent="0">
              <a:lnSpc>
                <a:spcPts val="1728"/>
              </a:lnSpc>
            </a:pPr>
            <a:r>
              <a:rPr lang="en-US" b="1" sz="1200">
                <a:solidFill>
                  <a:srgbClr val="222222"/>
                </a:solidFill>
                <a:latin typeface="Arial"/>
              </a:rPr>
              <a:t>TCP is heavy-weight. TCP needs three packets to set up a socket connection before any user data can be sent.</a:t>
            </a:r>
          </a:p>
        </p:txBody>
      </p:sp>
      <p:sp>
        <p:nvSpPr>
          <p:cNvPr id="7" name=""/>
          <p:cNvSpPr/>
          <p:nvPr/>
        </p:nvSpPr>
        <p:spPr>
          <a:xfrm>
            <a:off x="4992624" y="3425952"/>
            <a:ext cx="2779776" cy="2191512"/>
          </a:xfrm>
          <a:prstGeom prst="rect">
            <a:avLst/>
          </a:prstGeom>
        </p:spPr>
        <p:txBody>
          <a:bodyPr lIns="0" tIns="0" rIns="0" bIns="0">
            <a:noAutofit/>
          </a:bodyPr>
          <a:p>
            <a:pPr algn="just" indent="0">
              <a:lnSpc>
                <a:spcPts val="1800"/>
              </a:lnSpc>
            </a:pPr>
            <a:r>
              <a:rPr lang="en-US" b="1" sz="1200">
                <a:solidFill>
                  <a:srgbClr val="222222"/>
                </a:solidFill>
                <a:latin typeface="Arial"/>
              </a:rPr>
              <a:t>It is not connection-based, so one can send lots of packets to anoth UDP protocol has no fixed order packets are independent of each UDP is faster as error recovery is attempted.</a:t>
            </a:r>
          </a:p>
          <a:p>
            <a:pPr algn="just" indent="0">
              <a:spcAft>
                <a:spcPts val="1050"/>
              </a:spcAft>
            </a:pPr>
            <a:r>
              <a:rPr lang="en-US" b="1" sz="1200">
                <a:solidFill>
                  <a:srgbClr val="222222"/>
                </a:solidFill>
                <a:latin typeface="Arial"/>
              </a:rPr>
              <a:t>The header size is 8 bytes.</a:t>
            </a:r>
          </a:p>
          <a:p>
            <a:pPr algn="just" indent="0">
              <a:lnSpc>
                <a:spcPts val="1728"/>
              </a:lnSpc>
            </a:pPr>
            <a:r>
              <a:rPr lang="en-US" b="1" sz="1200">
                <a:solidFill>
                  <a:srgbClr val="222222"/>
                </a:solidFill>
                <a:latin typeface="Arial"/>
              </a:rPr>
              <a:t>UDP is lightweight. There are no connections, ordering of message</a:t>
            </a:r>
          </a:p>
        </p:txBody>
      </p:sp>
      <p:sp>
        <p:nvSpPr>
          <p:cNvPr id="8" name=""/>
          <p:cNvSpPr/>
          <p:nvPr/>
        </p:nvSpPr>
        <p:spPr>
          <a:xfrm>
            <a:off x="896112" y="5757672"/>
            <a:ext cx="4011168" cy="1112520"/>
          </a:xfrm>
          <a:prstGeom prst="rect">
            <a:avLst/>
          </a:prstGeom>
        </p:spPr>
        <p:txBody>
          <a:bodyPr lIns="0" tIns="0" rIns="0" bIns="0">
            <a:noAutofit/>
          </a:bodyPr>
          <a:p>
            <a:pPr indent="0">
              <a:lnSpc>
                <a:spcPts val="1728"/>
              </a:lnSpc>
            </a:pPr>
            <a:r>
              <a:rPr lang="en-US" b="1" sz="1200">
                <a:solidFill>
                  <a:srgbClr val="222222"/>
                </a:solidFill>
                <a:latin typeface="Arial"/>
              </a:rPr>
              <a:t>TCP does error checking and also makes error recovery.</a:t>
            </a:r>
          </a:p>
          <a:p>
            <a:pPr indent="0">
              <a:spcAft>
                <a:spcPts val="420"/>
              </a:spcAft>
            </a:pPr>
            <a:r>
              <a:rPr lang="en-US" b="1" sz="1200">
                <a:solidFill>
                  <a:srgbClr val="222222"/>
                </a:solidFill>
                <a:latin typeface="Arial"/>
              </a:rPr>
              <a:t>Acknowledgment segments</a:t>
            </a:r>
          </a:p>
          <a:p>
            <a:pPr indent="0">
              <a:spcAft>
                <a:spcPts val="420"/>
              </a:spcAft>
            </a:pPr>
            <a:r>
              <a:rPr lang="en-US" b="1" sz="1200">
                <a:solidFill>
                  <a:srgbClr val="222222"/>
                </a:solidFill>
                <a:latin typeface="Arial"/>
              </a:rPr>
              <a:t>Using handshake protocol like SYN, SYN-ACK,</a:t>
            </a:r>
          </a:p>
          <a:p>
            <a:pPr indent="0">
              <a:spcAft>
                <a:spcPts val="420"/>
              </a:spcAft>
            </a:pPr>
            <a:r>
              <a:rPr lang="en-US" b="1" sz="1200">
                <a:solidFill>
                  <a:srgbClr val="222222"/>
                </a:solidFill>
                <a:latin typeface="Arial"/>
              </a:rPr>
              <a:t>ACK</a:t>
            </a:r>
          </a:p>
        </p:txBody>
      </p:sp>
      <p:sp>
        <p:nvSpPr>
          <p:cNvPr id="9" name=""/>
          <p:cNvSpPr/>
          <p:nvPr/>
        </p:nvSpPr>
        <p:spPr>
          <a:xfrm>
            <a:off x="4995672" y="5757672"/>
            <a:ext cx="2776728" cy="1039368"/>
          </a:xfrm>
          <a:prstGeom prst="rect">
            <a:avLst/>
          </a:prstGeom>
        </p:spPr>
        <p:txBody>
          <a:bodyPr lIns="0" tIns="0" rIns="0" bIns="0">
            <a:noAutofit/>
          </a:bodyPr>
          <a:p>
            <a:pPr algn="just" indent="0">
              <a:lnSpc>
                <a:spcPts val="1752"/>
              </a:lnSpc>
            </a:pPr>
            <a:r>
              <a:rPr lang="en-US" b="1" sz="1200">
                <a:solidFill>
                  <a:srgbClr val="222222"/>
                </a:solidFill>
                <a:latin typeface="Arial"/>
              </a:rPr>
              <a:t>UDP performs error checking, bu erroneous packets.</a:t>
            </a:r>
          </a:p>
          <a:p>
            <a:pPr algn="just" indent="0">
              <a:spcAft>
                <a:spcPts val="1050"/>
              </a:spcAft>
            </a:pPr>
            <a:r>
              <a:rPr lang="en-US" b="1" sz="1200">
                <a:solidFill>
                  <a:srgbClr val="222222"/>
                </a:solidFill>
                <a:latin typeface="Arial"/>
              </a:rPr>
              <a:t>No Acknowledgment segments</a:t>
            </a:r>
          </a:p>
          <a:p>
            <a:pPr algn="just" indent="0"/>
            <a:r>
              <a:rPr lang="en-US" b="1" sz="1200">
                <a:solidFill>
                  <a:srgbClr val="222222"/>
                </a:solidFill>
                <a:latin typeface="Arial"/>
              </a:rPr>
              <a:t>No handshake (so connectionles</a:t>
            </a:r>
          </a:p>
        </p:txBody>
      </p:sp>
      <p:sp>
        <p:nvSpPr>
          <p:cNvPr id="10" name=""/>
          <p:cNvSpPr/>
          <p:nvPr/>
        </p:nvSpPr>
        <p:spPr>
          <a:xfrm>
            <a:off x="899160" y="6937248"/>
            <a:ext cx="6873240" cy="435864"/>
          </a:xfrm>
          <a:prstGeom prst="rect">
            <a:avLst/>
          </a:prstGeom>
        </p:spPr>
        <p:txBody>
          <a:bodyPr lIns="0" tIns="0" rIns="0" bIns="0">
            <a:noAutofit/>
          </a:bodyPr>
          <a:p>
            <a:pPr indent="0">
              <a:lnSpc>
                <a:spcPts val="1728"/>
              </a:lnSpc>
              <a:spcBef>
                <a:spcPts val="420"/>
              </a:spcBef>
            </a:pPr>
            <a:r>
              <a:rPr lang="en-US" b="1" sz="1200">
                <a:solidFill>
                  <a:srgbClr val="222222"/>
                </a:solidFill>
                <a:latin typeface="Arial"/>
              </a:rPr>
              <a:t>TCP is reliable as it guarantees delivery of data The delivery of data to the destin to the destination router.    be guaranteed in UDP.</a:t>
            </a:r>
          </a:p>
        </p:txBody>
      </p:sp>
      <p:sp>
        <p:nvSpPr>
          <p:cNvPr id="11" name=""/>
          <p:cNvSpPr/>
          <p:nvPr/>
        </p:nvSpPr>
        <p:spPr>
          <a:xfrm>
            <a:off x="899160" y="7403592"/>
            <a:ext cx="3797808" cy="655320"/>
          </a:xfrm>
          <a:prstGeom prst="rect">
            <a:avLst/>
          </a:prstGeom>
        </p:spPr>
        <p:txBody>
          <a:bodyPr lIns="0" tIns="0" rIns="0" bIns="0">
            <a:noAutofit/>
          </a:bodyPr>
          <a:p>
            <a:pPr indent="0">
              <a:lnSpc>
                <a:spcPts val="1728"/>
              </a:lnSpc>
              <a:spcAft>
                <a:spcPts val="840"/>
              </a:spcAft>
            </a:pPr>
            <a:r>
              <a:rPr lang="en-US" b="1" sz="1200">
                <a:solidFill>
                  <a:srgbClr val="222222"/>
                </a:solidFill>
                <a:latin typeface="Arial"/>
              </a:rPr>
              <a:t>TCP offers extensive error checking mechanisms because it provides flow control and acknowledgment of data.</a:t>
            </a:r>
          </a:p>
        </p:txBody>
      </p:sp>
      <p:sp>
        <p:nvSpPr>
          <p:cNvPr id="12" name=""/>
          <p:cNvSpPr/>
          <p:nvPr/>
        </p:nvSpPr>
        <p:spPr>
          <a:xfrm>
            <a:off x="5001768" y="7516368"/>
            <a:ext cx="2770632" cy="396240"/>
          </a:xfrm>
          <a:prstGeom prst="rect">
            <a:avLst/>
          </a:prstGeom>
        </p:spPr>
        <p:txBody>
          <a:bodyPr lIns="0" tIns="0" rIns="0" bIns="0">
            <a:noAutofit/>
          </a:bodyPr>
          <a:p>
            <a:pPr algn="just" indent="0">
              <a:lnSpc>
                <a:spcPts val="1728"/>
              </a:lnSpc>
            </a:pPr>
            <a:r>
              <a:rPr lang="en-US" b="1" sz="1200">
                <a:solidFill>
                  <a:srgbClr val="222222"/>
                </a:solidFill>
                <a:latin typeface="Arial"/>
              </a:rPr>
              <a:t>UDP has just a single error checl mechanism that is used for ched</a:t>
            </a:r>
          </a:p>
        </p:txBody>
      </p:sp>
      <p:sp>
        <p:nvSpPr>
          <p:cNvPr id="13" name=""/>
          <p:cNvSpPr/>
          <p:nvPr/>
        </p:nvSpPr>
        <p:spPr>
          <a:xfrm>
            <a:off x="911352" y="8250936"/>
            <a:ext cx="5882640" cy="548640"/>
          </a:xfrm>
          <a:prstGeom prst="rect">
            <a:avLst/>
          </a:prstGeom>
        </p:spPr>
        <p:txBody>
          <a:bodyPr lIns="0" tIns="0" rIns="0" bIns="0">
            <a:noAutofit/>
          </a:bodyPr>
          <a:p>
            <a:pPr algn="just" indent="0">
              <a:spcBef>
                <a:spcPts val="840"/>
              </a:spcBef>
              <a:spcAft>
                <a:spcPts val="840"/>
              </a:spcAft>
            </a:pPr>
            <a:r>
              <a:rPr lang="en-US" b="1" sz="1800">
                <a:solidFill>
                  <a:srgbClr val="222222"/>
                </a:solidFill>
                <a:latin typeface="Arial"/>
              </a:rPr>
              <a:t>103)</a:t>
            </a:r>
            <a:r>
              <a:rPr lang="en-US" b="1" sz="1800">
                <a:latin typeface="Arial"/>
              </a:rPr>
              <a:t> </a:t>
            </a:r>
            <a:r>
              <a:rPr lang="en-US" b="1" sz="1800">
                <a:solidFill>
                  <a:srgbClr val="222222"/>
                </a:solidFill>
                <a:latin typeface="Arial"/>
              </a:rPr>
              <a:t>What are the important elements of the protocol?</a:t>
            </a:r>
          </a:p>
          <a:p>
            <a:pPr indent="0"/>
            <a:r>
              <a:rPr lang="en-US" b="1" sz="1200">
                <a:solidFill>
                  <a:srgbClr val="222222"/>
                </a:solidFill>
                <a:latin typeface="Arial"/>
              </a:rPr>
              <a:t>Here, are three most important elements of the protocol:</a:t>
            </a:r>
          </a:p>
        </p:txBody>
      </p:sp>
      <p:sp>
        <p:nvSpPr>
          <p:cNvPr id="1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2688"/>
            <a:ext cx="5952744" cy="8144256"/>
          </a:xfrm>
          <a:prstGeom prst="rect">
            <a:avLst/>
          </a:prstGeom>
        </p:spPr>
        <p:txBody>
          <a:bodyPr lIns="0" tIns="0" rIns="0" bIns="0">
            <a:noAutofit/>
          </a:bodyPr>
          <a:p>
            <a:pPr marL="479552" indent="-228600">
              <a:lnSpc>
                <a:spcPts val="1728"/>
              </a:lnSpc>
              <a:spcAft>
                <a:spcPts val="630"/>
              </a:spcAft>
            </a:pPr>
            <a:r>
              <a:rPr lang="en-US" b="1" sz="1500">
                <a:solidFill>
                  <a:srgbClr val="222222"/>
                </a:solidFill>
                <a:latin typeface="Verdana"/>
              </a:rPr>
              <a:t>. Syntax: </a:t>
            </a:r>
            <a:r>
              <a:rPr lang="en-US" b="1" sz="1200">
                <a:solidFill>
                  <a:srgbClr val="222222"/>
                </a:solidFill>
                <a:latin typeface="Arial"/>
              </a:rPr>
              <a:t>It is the format of the data. It is an order the data is displayed.</a:t>
            </a:r>
          </a:p>
          <a:p>
            <a:pPr marL="479552" indent="-228600">
              <a:spcAft>
                <a:spcPts val="1050"/>
              </a:spcAft>
            </a:pPr>
            <a:r>
              <a:rPr lang="en-US" b="1" sz="1500">
                <a:solidFill>
                  <a:srgbClr val="222222"/>
                </a:solidFill>
                <a:latin typeface="Verdana"/>
              </a:rPr>
              <a:t>• Semantics: </a:t>
            </a:r>
            <a:r>
              <a:rPr lang="en-US" b="1" sz="1200">
                <a:solidFill>
                  <a:srgbClr val="222222"/>
                </a:solidFill>
                <a:latin typeface="Arial"/>
              </a:rPr>
              <a:t>It describes the meaning of the bits in each section.</a:t>
            </a:r>
          </a:p>
          <a:p>
            <a:pPr marL="479552" indent="-228600">
              <a:lnSpc>
                <a:spcPts val="1728"/>
              </a:lnSpc>
              <a:spcAft>
                <a:spcPts val="1260"/>
              </a:spcAft>
            </a:pPr>
            <a:r>
              <a:rPr lang="en-US" b="1" sz="1500">
                <a:solidFill>
                  <a:srgbClr val="222222"/>
                </a:solidFill>
                <a:latin typeface="Verdana"/>
              </a:rPr>
              <a:t>. Timing: </a:t>
            </a:r>
            <a:r>
              <a:rPr lang="en-US" b="1" sz="1200">
                <a:solidFill>
                  <a:srgbClr val="222222"/>
                </a:solidFill>
                <a:latin typeface="Arial"/>
              </a:rPr>
              <a:t>What time the data is to be sent and how fast it is to be sent.</a:t>
            </a:r>
          </a:p>
          <a:p>
            <a:pPr indent="0">
              <a:lnSpc>
                <a:spcPts val="2088"/>
              </a:lnSpc>
            </a:pPr>
            <a:r>
              <a:rPr lang="en-US" b="1" sz="1800">
                <a:solidFill>
                  <a:srgbClr val="222222"/>
                </a:solidFill>
                <a:latin typeface="Arial"/>
              </a:rPr>
              <a:t>104)    What is the maximum segment length of a 100Base-FX network?</a:t>
            </a:r>
          </a:p>
          <a:p>
            <a:pPr indent="0">
              <a:lnSpc>
                <a:spcPts val="1752"/>
              </a:lnSpc>
              <a:spcAft>
                <a:spcPts val="1260"/>
              </a:spcAft>
            </a:pPr>
            <a:r>
              <a:rPr lang="en-US" b="1" sz="1200">
                <a:solidFill>
                  <a:srgbClr val="222222"/>
                </a:solidFill>
                <a:latin typeface="Arial"/>
              </a:rPr>
              <a:t>The maximum length for a network segment using 100Base-FX is 412 meters.</a:t>
            </a:r>
          </a:p>
          <a:p>
            <a:pPr algn="just" indent="0">
              <a:spcAft>
                <a:spcPts val="630"/>
              </a:spcAft>
            </a:pPr>
            <a:r>
              <a:rPr lang="en-US" b="1" sz="1800">
                <a:solidFill>
                  <a:srgbClr val="222222"/>
                </a:solidFill>
                <a:latin typeface="Arial"/>
              </a:rPr>
              <a:t>105)    What is a Decoder?</a:t>
            </a:r>
          </a:p>
          <a:p>
            <a:pPr indent="0">
              <a:lnSpc>
                <a:spcPts val="1704"/>
              </a:lnSpc>
              <a:spcAft>
                <a:spcPts val="1260"/>
              </a:spcAft>
            </a:pPr>
            <a:r>
              <a:rPr lang="en-US" b="1" sz="1200">
                <a:solidFill>
                  <a:srgbClr val="222222"/>
                </a:solidFill>
                <a:latin typeface="Arial"/>
              </a:rPr>
              <a:t>The decoder is a type of circuit that converts the encoded data to its original format. It also converts the digital signal into an analog signal.</a:t>
            </a:r>
          </a:p>
          <a:p>
            <a:pPr algn="just" indent="0">
              <a:spcAft>
                <a:spcPts val="630"/>
              </a:spcAft>
            </a:pPr>
            <a:r>
              <a:rPr lang="en-US" b="1" sz="1800">
                <a:solidFill>
                  <a:srgbClr val="222222"/>
                </a:solidFill>
                <a:latin typeface="Arial"/>
              </a:rPr>
              <a:t>106)    What is Brouter?</a:t>
            </a:r>
          </a:p>
          <a:p>
            <a:pPr indent="0">
              <a:lnSpc>
                <a:spcPts val="1704"/>
              </a:lnSpc>
              <a:spcAft>
                <a:spcPts val="1260"/>
              </a:spcAft>
            </a:pPr>
            <a:r>
              <a:rPr lang="en-US" b="1" sz="1200">
                <a:solidFill>
                  <a:srgbClr val="222222"/>
                </a:solidFill>
                <a:latin typeface="Arial"/>
              </a:rPr>
              <a:t>Brouter is also known as Bridge Router. It is a device that acts as both a bridge and a router. As a bridge can forwards data between the networks. It also routes the data to specified systems within a network.</a:t>
            </a:r>
          </a:p>
          <a:p>
            <a:pPr algn="just" indent="0">
              <a:spcAft>
                <a:spcPts val="630"/>
              </a:spcAft>
            </a:pPr>
            <a:r>
              <a:rPr lang="en-US" b="1" sz="1800">
                <a:solidFill>
                  <a:srgbClr val="222222"/>
                </a:solidFill>
                <a:latin typeface="Arial"/>
              </a:rPr>
              <a:t>107)    How to use VPN?</a:t>
            </a:r>
          </a:p>
          <a:p>
            <a:pPr indent="0">
              <a:lnSpc>
                <a:spcPts val="1704"/>
              </a:lnSpc>
              <a:spcAft>
                <a:spcPts val="1260"/>
              </a:spcAft>
            </a:pPr>
            <a:r>
              <a:rPr lang="en-US" b="1" sz="1200">
                <a:solidFill>
                  <a:srgbClr val="222222"/>
                </a:solidFill>
                <a:latin typeface="Arial"/>
              </a:rPr>
              <a:t>By using a Virtual Private Network (VPN), users can connect to the organization’s network. Corporate companies, educational institutions, government offices.</a:t>
            </a:r>
          </a:p>
          <a:p>
            <a:pPr algn="just" indent="0">
              <a:spcAft>
                <a:spcPts val="630"/>
              </a:spcAft>
            </a:pPr>
            <a:r>
              <a:rPr lang="en-US" b="1" sz="1800">
                <a:solidFill>
                  <a:srgbClr val="222222"/>
                </a:solidFill>
                <a:latin typeface="Arial"/>
              </a:rPr>
              <a:t>108)    Why the standard OSI model is known as 802.xx?</a:t>
            </a:r>
          </a:p>
          <a:p>
            <a:pPr indent="0">
              <a:lnSpc>
                <a:spcPts val="1728"/>
              </a:lnSpc>
              <a:spcAft>
                <a:spcPts val="1260"/>
              </a:spcAft>
            </a:pPr>
            <a:r>
              <a:rPr lang="en-US" b="1" sz="1200">
                <a:solidFill>
                  <a:srgbClr val="222222"/>
                </a:solidFill>
                <a:latin typeface="Arial"/>
              </a:rPr>
              <a:t>The OSI model was started in February 1980. In 802.XX, ’80’ stands for the year 1980, and ‘2’ represents the month of February.</a:t>
            </a:r>
          </a:p>
          <a:p>
            <a:pPr algn="just" indent="0">
              <a:spcAft>
                <a:spcPts val="630"/>
              </a:spcAft>
            </a:pPr>
            <a:r>
              <a:rPr lang="en-US" b="1" sz="1800">
                <a:solidFill>
                  <a:srgbClr val="222222"/>
                </a:solidFill>
                <a:latin typeface="Arial"/>
              </a:rPr>
              <a:t>109)    What is NVT (Network Virtual Terminal)?</a:t>
            </a:r>
          </a:p>
          <a:p>
            <a:pPr indent="0">
              <a:lnSpc>
                <a:spcPts val="1728"/>
              </a:lnSpc>
            </a:pPr>
            <a:r>
              <a:rPr lang="en-US" b="1" sz="1200">
                <a:solidFill>
                  <a:srgbClr val="222222"/>
                </a:solidFill>
                <a:latin typeface="Arial"/>
              </a:rPr>
              <a:t>NVT is a set of pre-defined rules to very simple virtual terminal interaction. This terminal helps you to start a Telnet session.</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1115568"/>
            <a:ext cx="5971032" cy="8025384"/>
          </a:xfrm>
          <a:prstGeom prst="rect">
            <a:avLst/>
          </a:prstGeom>
        </p:spPr>
        <p:txBody>
          <a:bodyPr lIns="0" tIns="0" rIns="0" bIns="0">
            <a:noAutofit/>
          </a:bodyPr>
          <a:p>
            <a:pPr algn="just" indent="0">
              <a:spcAft>
                <a:spcPts val="840"/>
              </a:spcAft>
            </a:pPr>
            <a:r>
              <a:rPr lang="en-US" b="1" sz="1800">
                <a:solidFill>
                  <a:srgbClr val="222222"/>
                </a:solidFill>
                <a:latin typeface="Arial"/>
              </a:rPr>
              <a:t>110)    What is the source route?</a:t>
            </a:r>
          </a:p>
          <a:p>
            <a:pPr indent="0">
              <a:lnSpc>
                <a:spcPts val="1728"/>
              </a:lnSpc>
              <a:spcAft>
                <a:spcPts val="1470"/>
              </a:spcAft>
            </a:pPr>
            <a:r>
              <a:rPr lang="en-US" b="1" sz="1200">
                <a:solidFill>
                  <a:srgbClr val="222222"/>
                </a:solidFill>
                <a:latin typeface="Arial"/>
              </a:rPr>
              <a:t>The source route is a sequence of IP addresses that helps you to identify the route a datagram. You can include the source route in the IP datagram header.</a:t>
            </a:r>
          </a:p>
          <a:p>
            <a:pPr algn="just" indent="0">
              <a:spcAft>
                <a:spcPts val="840"/>
              </a:spcAft>
            </a:pPr>
            <a:r>
              <a:rPr lang="en-US" b="1" sz="1800">
                <a:solidFill>
                  <a:srgbClr val="222222"/>
                </a:solidFill>
                <a:latin typeface="Arial"/>
              </a:rPr>
              <a:t>111)    Explain the term Pipelining</a:t>
            </a:r>
          </a:p>
          <a:p>
            <a:pPr indent="0">
              <a:lnSpc>
                <a:spcPts val="1704"/>
              </a:lnSpc>
              <a:spcAft>
                <a:spcPts val="1470"/>
              </a:spcAft>
            </a:pPr>
            <a:r>
              <a:rPr lang="en-US" b="1" sz="1200">
                <a:solidFill>
                  <a:srgbClr val="222222"/>
                </a:solidFill>
                <a:latin typeface="Arial"/>
              </a:rPr>
              <a:t>Pipelining describes the sequencing of processes. When any new task begins before an ongoing task is finished, it is called sequencing.</a:t>
            </a:r>
          </a:p>
          <a:p>
            <a:pPr marR="164592" indent="0">
              <a:lnSpc>
                <a:spcPts val="2064"/>
              </a:lnSpc>
            </a:pPr>
            <a:r>
              <a:rPr lang="en-US" b="1" sz="1800">
                <a:solidFill>
                  <a:srgbClr val="222222"/>
                </a:solidFill>
                <a:latin typeface="Arial"/>
              </a:rPr>
              <a:t>112)    Which measurement unit is used to measure the transmission speed of Ethernet?</a:t>
            </a:r>
          </a:p>
          <a:p>
            <a:pPr indent="0">
              <a:spcAft>
                <a:spcPts val="1470"/>
              </a:spcAft>
            </a:pPr>
            <a:r>
              <a:rPr lang="en-US" b="1" sz="1200">
                <a:solidFill>
                  <a:srgbClr val="222222"/>
                </a:solidFill>
                <a:latin typeface="Arial"/>
              </a:rPr>
              <a:t>The transmission speed of Ethernet is mostly measured in Mbps.</a:t>
            </a:r>
          </a:p>
          <a:p>
            <a:pPr algn="just" indent="0">
              <a:spcAft>
                <a:spcPts val="840"/>
              </a:spcAft>
            </a:pPr>
            <a:r>
              <a:rPr lang="en-US" b="1" sz="1800">
                <a:solidFill>
                  <a:srgbClr val="222222"/>
                </a:solidFill>
                <a:latin typeface="Arial"/>
              </a:rPr>
              <a:t>113)    What is the maximum length of Thinnet cable?</a:t>
            </a:r>
          </a:p>
          <a:p>
            <a:pPr indent="0">
              <a:spcAft>
                <a:spcPts val="1470"/>
              </a:spcAft>
            </a:pPr>
            <a:r>
              <a:rPr lang="en-US" b="1" sz="1200">
                <a:solidFill>
                  <a:srgbClr val="222222"/>
                </a:solidFill>
                <a:latin typeface="Arial"/>
              </a:rPr>
              <a:t>The length of the Thinnet cable is 185 meters.</a:t>
            </a:r>
          </a:p>
          <a:p>
            <a:pPr algn="just" indent="0">
              <a:spcAft>
                <a:spcPts val="840"/>
              </a:spcAft>
            </a:pPr>
            <a:r>
              <a:rPr lang="en-US" b="1" sz="1800">
                <a:solidFill>
                  <a:srgbClr val="222222"/>
                </a:solidFill>
                <a:latin typeface="Arial"/>
              </a:rPr>
              <a:t>114)    Which cable is also called as the RG8 cable?</a:t>
            </a:r>
          </a:p>
          <a:p>
            <a:pPr indent="0">
              <a:spcAft>
                <a:spcPts val="1470"/>
              </a:spcAft>
            </a:pPr>
            <a:r>
              <a:rPr lang="en-US" b="1" sz="1200">
                <a:solidFill>
                  <a:srgbClr val="222222"/>
                </a:solidFill>
                <a:latin typeface="Arial"/>
              </a:rPr>
              <a:t>Thicknet cable is also called as the RG8 cable.</a:t>
            </a:r>
          </a:p>
          <a:p>
            <a:pPr marR="926592" indent="0">
              <a:lnSpc>
                <a:spcPts val="2040"/>
              </a:lnSpc>
            </a:pPr>
            <a:r>
              <a:rPr lang="en-US" b="1" sz="1800">
                <a:solidFill>
                  <a:srgbClr val="222222"/>
                </a:solidFill>
                <a:latin typeface="Arial"/>
              </a:rPr>
              <a:t>115)    Is coaxial cable still used in the computer network?</a:t>
            </a:r>
          </a:p>
          <a:p>
            <a:pPr indent="0">
              <a:spcAft>
                <a:spcPts val="1470"/>
              </a:spcAft>
            </a:pPr>
            <a:r>
              <a:rPr lang="en-US" b="1" sz="1200">
                <a:solidFill>
                  <a:srgbClr val="222222"/>
                </a:solidFill>
                <a:latin typeface="Arial"/>
              </a:rPr>
              <a:t>No, Nowadays, coaxial cable no longer used in a computer network.</a:t>
            </a:r>
          </a:p>
          <a:p>
            <a:pPr algn="just" indent="0">
              <a:spcAft>
                <a:spcPts val="840"/>
              </a:spcAft>
            </a:pPr>
            <a:r>
              <a:rPr lang="en-US" b="1" sz="1800">
                <a:solidFill>
                  <a:srgbClr val="222222"/>
                </a:solidFill>
                <a:latin typeface="Arial"/>
              </a:rPr>
              <a:t>116)    Which cable uses the RJ11 connector?</a:t>
            </a:r>
          </a:p>
          <a:p>
            <a:pPr indent="0">
              <a:spcAft>
                <a:spcPts val="1470"/>
              </a:spcAft>
            </a:pPr>
            <a:r>
              <a:rPr lang="en-US" b="1" sz="1200">
                <a:solidFill>
                  <a:srgbClr val="222222"/>
                </a:solidFill>
                <a:latin typeface="Arial"/>
              </a:rPr>
              <a:t>Most of the telephone cable uses the RJ11 connector.</a:t>
            </a:r>
          </a:p>
          <a:p>
            <a:pPr algn="just" indent="0">
              <a:spcAft>
                <a:spcPts val="840"/>
              </a:spcAft>
            </a:pPr>
            <a:r>
              <a:rPr lang="en-US" b="1" sz="1800">
                <a:solidFill>
                  <a:srgbClr val="222222"/>
                </a:solidFill>
                <a:latin typeface="Arial"/>
              </a:rPr>
              <a:t>117)    Explain Multi-homed Host</a:t>
            </a:r>
          </a:p>
          <a:p>
            <a:pPr indent="0">
              <a:lnSpc>
                <a:spcPts val="1704"/>
              </a:lnSpc>
              <a:spcAft>
                <a:spcPts val="1470"/>
              </a:spcAft>
            </a:pPr>
            <a:r>
              <a:rPr lang="en-US" b="1" sz="1200">
                <a:solidFill>
                  <a:srgbClr val="222222"/>
                </a:solidFill>
                <a:latin typeface="Arial"/>
              </a:rPr>
              <a:t>It is a host that has multiple network interfaces that multiple IP addresses is called a Multi-homed Host.</a:t>
            </a:r>
          </a:p>
          <a:p>
            <a:pPr algn="just" indent="0"/>
            <a:r>
              <a:rPr lang="en-US" b="1" sz="1800">
                <a:solidFill>
                  <a:srgbClr val="222222"/>
                </a:solidFill>
                <a:latin typeface="Arial"/>
              </a:rPr>
              <a:t>118)    Explain EGP</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96696" y="6385560"/>
            <a:ext cx="5084064" cy="1118616"/>
          </a:xfrm>
          <a:prstGeom prst="rect">
            <a:avLst/>
          </a:prstGeom>
        </p:spPr>
      </p:pic>
      <p:sp>
        <p:nvSpPr>
          <p:cNvPr id="3" name=""/>
          <p:cNvSpPr/>
          <p:nvPr/>
        </p:nvSpPr>
        <p:spPr>
          <a:xfrm>
            <a:off x="896112" y="929640"/>
            <a:ext cx="5946648" cy="5324856"/>
          </a:xfrm>
          <a:prstGeom prst="rect">
            <a:avLst/>
          </a:prstGeom>
        </p:spPr>
        <p:txBody>
          <a:bodyPr lIns="0" tIns="0" rIns="0" bIns="0">
            <a:noAutofit/>
          </a:bodyPr>
          <a:p>
            <a:pPr indent="0">
              <a:lnSpc>
                <a:spcPts val="1560"/>
              </a:lnSpc>
              <a:spcAft>
                <a:spcPts val="1260"/>
              </a:spcAft>
            </a:pPr>
            <a:r>
              <a:rPr lang="en-US" sz="1300">
                <a:solidFill>
                  <a:srgbClr val="3A3A3A"/>
                </a:solidFill>
                <a:latin typeface="Times New Roman"/>
              </a:rPr>
              <a:t>Firewalls can be installed just like any other computer software and later can be customized as per the need and have some control over the access and security features. “</a:t>
            </a:r>
          </a:p>
          <a:p>
            <a:pPr indent="0">
              <a:lnSpc>
                <a:spcPts val="1560"/>
              </a:lnSpc>
              <a:spcAft>
                <a:spcPts val="1260"/>
              </a:spcAft>
            </a:pPr>
            <a:r>
              <a:rPr lang="en-US" sz="1300">
                <a:solidFill>
                  <a:srgbClr val="3A3A3A"/>
                </a:solidFill>
                <a:latin typeface="Times New Roman"/>
              </a:rPr>
              <a:t>Windows Firewall” is an inbuilt Microsoft Windows application that comes along with the operating system. This “Windows Firewall” also helps to prevent viruses, worms, etc.</a:t>
            </a:r>
          </a:p>
          <a:p>
            <a:pPr indent="0">
              <a:spcAft>
                <a:spcPts val="210"/>
              </a:spcAft>
            </a:pPr>
            <a:r>
              <a:rPr lang="en-US" b="1" sz="1200">
                <a:solidFill>
                  <a:srgbClr val="FF6600"/>
                </a:solidFill>
                <a:latin typeface="Arial"/>
              </a:rPr>
              <a:t>Q #13) What is DNS?</a:t>
            </a:r>
          </a:p>
          <a:p>
            <a:pPr indent="0">
              <a:lnSpc>
                <a:spcPts val="1536"/>
              </a:lnSpc>
            </a:pPr>
            <a:r>
              <a:rPr lang="en-US" b="1" sz="1200">
                <a:solidFill>
                  <a:srgbClr val="3A3A3A"/>
                </a:solidFill>
                <a:latin typeface="Arial"/>
              </a:rPr>
              <a:t>Answer: </a:t>
            </a:r>
            <a:r>
              <a:rPr lang="en-US" sz="1300">
                <a:solidFill>
                  <a:srgbClr val="3A3A3A"/>
                </a:solidFill>
                <a:latin typeface="Times New Roman"/>
              </a:rPr>
              <a:t>Domain Name Server (DNS), in a non-professional language and we can call it an Internet’s phone book. All the public IP addresses and their hostnames are stored in the DNS and later it translates into a corresponding IP address.</a:t>
            </a:r>
          </a:p>
          <a:p>
            <a:pPr indent="0">
              <a:lnSpc>
                <a:spcPts val="1536"/>
              </a:lnSpc>
              <a:spcAft>
                <a:spcPts val="1260"/>
              </a:spcAft>
            </a:pPr>
            <a:r>
              <a:rPr lang="en-US" sz="1300">
                <a:solidFill>
                  <a:srgbClr val="3A3A3A"/>
                </a:solidFill>
                <a:latin typeface="Times New Roman"/>
              </a:rPr>
              <a:t>For a human being, it is easy to remember and recognize the domain name, however, the computer is a machine that does not understand the human language and they only understand the language of IP addresses for data transfer.</a:t>
            </a:r>
          </a:p>
          <a:p>
            <a:pPr indent="0">
              <a:lnSpc>
                <a:spcPts val="1536"/>
              </a:lnSpc>
              <a:spcAft>
                <a:spcPts val="1260"/>
              </a:spcAft>
            </a:pPr>
            <a:r>
              <a:rPr lang="en-US" sz="1300">
                <a:solidFill>
                  <a:srgbClr val="3A3A3A"/>
                </a:solidFill>
                <a:latin typeface="Times New Roman"/>
              </a:rPr>
              <a:t>There is a “Central Registry” where all the domain names are stored and it gets updated on a periodic basis. All Internet service providers and different host companies usually interact with this central registry to get the updated DNS details.</a:t>
            </a:r>
          </a:p>
          <a:p>
            <a:pPr indent="0">
              <a:lnSpc>
                <a:spcPts val="1560"/>
              </a:lnSpc>
            </a:pPr>
            <a:r>
              <a:rPr lang="en-US" b="1" sz="1200">
                <a:solidFill>
                  <a:srgbClr val="3A3A3A"/>
                </a:solidFill>
                <a:latin typeface="Arial"/>
              </a:rPr>
              <a:t>For Example</a:t>
            </a:r>
            <a:r>
              <a:rPr lang="en-US" sz="1300">
                <a:solidFill>
                  <a:srgbClr val="3A3A3A"/>
                </a:solidFill>
                <a:latin typeface="Times New Roman"/>
              </a:rPr>
              <a:t>, When you type a website</a:t>
            </a:r>
            <a:r>
              <a:rPr lang="en-US" sz="1300">
                <a:solidFill>
                  <a:srgbClr val="3A3A3A"/>
                </a:solidFill>
                <a:latin typeface="Times New Roman"/>
                <a:hlinkClick r:id="rLinkId0"/>
              </a:rPr>
              <a:t> </a:t>
            </a:r>
            <a:r>
              <a:rPr lang="en-US" u="sng" sz="1300">
                <a:solidFill>
                  <a:srgbClr val="ED0000"/>
                </a:solidFill>
                <a:latin typeface="Times New Roman"/>
                <a:hlinkClick r:id="rLinkId0"/>
              </a:rPr>
              <a:t>www.softwaretestinghelp.com</a:t>
            </a:r>
            <a:r>
              <a:rPr lang="en-US" sz="1300">
                <a:solidFill>
                  <a:srgbClr val="3A3A3A"/>
                </a:solidFill>
                <a:latin typeface="Times New Roman"/>
                <a:hlinkClick r:id="rLinkId0"/>
              </a:rPr>
              <a:t>,</a:t>
            </a:r>
            <a:r>
              <a:rPr lang="en-US" sz="1300">
                <a:solidFill>
                  <a:srgbClr val="3A3A3A"/>
                </a:solidFill>
                <a:latin typeface="Times New Roman"/>
              </a:rPr>
              <a:t> then your Internet service provider looks for the DNS associated with this domain name and translates this website command into a machine language - IP address -151.144.210.59 (note that, this is the imaginary IP address and not the actual IP for the given website) so that you will get redirected to the appropriate destination.</a:t>
            </a:r>
          </a:p>
          <a:p>
            <a:pPr indent="0">
              <a:lnSpc>
                <a:spcPts val="1560"/>
              </a:lnSpc>
            </a:pPr>
            <a:r>
              <a:rPr lang="en-US" b="1" sz="1200">
                <a:solidFill>
                  <a:srgbClr val="3A3A3A"/>
                </a:solidFill>
                <a:latin typeface="Arial"/>
              </a:rPr>
              <a:t>This process is explained in the below diagram:</a:t>
            </a:r>
          </a:p>
        </p:txBody>
      </p:sp>
      <p:sp>
        <p:nvSpPr>
          <p:cNvPr id="4" name=""/>
          <p:cNvSpPr/>
          <p:nvPr/>
        </p:nvSpPr>
        <p:spPr>
          <a:xfrm>
            <a:off x="3102864" y="7543800"/>
            <a:ext cx="755904" cy="143256"/>
          </a:xfrm>
          <a:prstGeom prst="rect">
            <a:avLst/>
          </a:prstGeom>
        </p:spPr>
        <p:txBody>
          <a:bodyPr lIns="0" tIns="0" rIns="0" bIns="0" wrap="none">
            <a:noAutofit/>
          </a:bodyPr>
          <a:p>
            <a:pPr indent="0"/>
            <a:r>
              <a:rPr lang="en-US" b="1" sz="950">
                <a:solidFill>
                  <a:srgbClr val="3A3A3A"/>
                </a:solidFill>
                <a:latin typeface="Arial"/>
                <a:hlinkClick r:id="rLinkId1"/>
              </a:rPr>
              <a:t>DNS Server</a:t>
            </a:r>
          </a:p>
        </p:txBody>
      </p:sp>
      <p:sp>
        <p:nvSpPr>
          <p:cNvPr id="5" name=""/>
          <p:cNvSpPr/>
          <p:nvPr/>
        </p:nvSpPr>
        <p:spPr>
          <a:xfrm>
            <a:off x="896112" y="7808976"/>
            <a:ext cx="5574792" cy="978408"/>
          </a:xfrm>
          <a:prstGeom prst="rect">
            <a:avLst/>
          </a:prstGeom>
        </p:spPr>
        <p:txBody>
          <a:bodyPr lIns="0" tIns="0" rIns="0" bIns="0">
            <a:noAutofit/>
          </a:bodyPr>
          <a:p>
            <a:pPr indent="0">
              <a:lnSpc>
                <a:spcPts val="1536"/>
              </a:lnSpc>
              <a:spcBef>
                <a:spcPts val="630"/>
              </a:spcBef>
            </a:pPr>
            <a:r>
              <a:rPr lang="en-US" i="1" sz="1300">
                <a:solidFill>
                  <a:srgbClr val="3A3A3A"/>
                </a:solidFill>
                <a:latin typeface="Times New Roman"/>
              </a:rPr>
              <a:t>[image</a:t>
            </a:r>
            <a:r>
              <a:rPr lang="en-US" i="1" sz="1300">
                <a:solidFill>
                  <a:srgbClr val="3A3A3A"/>
                </a:solidFill>
                <a:latin typeface="Times New Roman"/>
                <a:hlinkClick r:id="rLinkId2"/>
              </a:rPr>
              <a:t> </a:t>
            </a:r>
            <a:r>
              <a:rPr lang="en-US" i="1" u="sng" sz="1300">
                <a:solidFill>
                  <a:srgbClr val="ED0000"/>
                </a:solidFill>
                <a:latin typeface="Times New Roman"/>
                <a:hlinkClick r:id="rLinkId2"/>
              </a:rPr>
              <a:t>source </a:t>
            </a:r>
            <a:r>
              <a:rPr lang="en-US" i="1" u="sng" sz="1300">
                <a:solidFill>
                  <a:srgbClr val="3A3A3A"/>
                </a:solidFill>
                <a:latin typeface="Times New Roman"/>
                <a:hlinkClick r:id="rLinkId2"/>
              </a:rPr>
              <a:t>]</a:t>
            </a:r>
          </a:p>
          <a:p>
            <a:pPr indent="0">
              <a:lnSpc>
                <a:spcPts val="1536"/>
              </a:lnSpc>
            </a:pPr>
            <a:r>
              <a:rPr lang="en-US" b="1" sz="1200">
                <a:solidFill>
                  <a:srgbClr val="FF6600"/>
                </a:solidFill>
                <a:latin typeface="Arial"/>
              </a:rPr>
              <a:t>Q #14) What is the difference between a Domain and a Workgroup? </a:t>
            </a:r>
            <a:r>
              <a:rPr lang="en-US" b="1" sz="1200">
                <a:solidFill>
                  <a:srgbClr val="3A3A3A"/>
                </a:solidFill>
                <a:latin typeface="Arial"/>
              </a:rPr>
              <a:t>Answer: </a:t>
            </a:r>
            <a:r>
              <a:rPr lang="en-US" sz="1300">
                <a:solidFill>
                  <a:srgbClr val="3A3A3A"/>
                </a:solidFill>
                <a:latin typeface="Times New Roman"/>
              </a:rPr>
              <a:t>In a computer network, different computers are organized in different methods and these methods are - Domains and Workgroups. Usually, computers which run on the home network belong to a Workgroup.</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84504" y="5730240"/>
            <a:ext cx="6787896" cy="1615440"/>
          </a:xfrm>
          <a:prstGeom prst="rect">
            <a:avLst/>
          </a:prstGeom>
        </p:spPr>
      </p:pic>
      <p:sp>
        <p:nvSpPr>
          <p:cNvPr id="3" name=""/>
          <p:cNvSpPr/>
          <p:nvPr/>
        </p:nvSpPr>
        <p:spPr>
          <a:xfrm>
            <a:off x="899160" y="935736"/>
            <a:ext cx="5961888" cy="4139184"/>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The full form of EGP is Exterior Gateway Protocol. It is the protocol of the routers. It is the neighboring autonomous systems that help you to identify the set of networks that you will able to reach within or via each independent system.</a:t>
            </a:r>
          </a:p>
          <a:p>
            <a:pPr algn="just" indent="0">
              <a:spcAft>
                <a:spcPts val="840"/>
              </a:spcAft>
            </a:pPr>
            <a:r>
              <a:rPr lang="en-US" b="1" sz="1800">
                <a:solidFill>
                  <a:srgbClr val="222222"/>
                </a:solidFill>
                <a:latin typeface="Arial"/>
              </a:rPr>
              <a:t>119)    Explain the term Passive Topology</a:t>
            </a:r>
          </a:p>
          <a:p>
            <a:pPr indent="0">
              <a:lnSpc>
                <a:spcPts val="1704"/>
              </a:lnSpc>
              <a:spcAft>
                <a:spcPts val="1260"/>
              </a:spcAft>
            </a:pPr>
            <a:r>
              <a:rPr lang="en-US" b="1" sz="1200">
                <a:solidFill>
                  <a:srgbClr val="222222"/>
                </a:solidFill>
                <a:latin typeface="Arial"/>
              </a:rPr>
              <a:t>When a computer in the network listen and receive the signal, they are called passive topology.</a:t>
            </a:r>
          </a:p>
          <a:p>
            <a:pPr algn="just" indent="0">
              <a:spcAft>
                <a:spcPts val="840"/>
              </a:spcAft>
            </a:pPr>
            <a:r>
              <a:rPr lang="en-US" b="1" sz="1800">
                <a:solidFill>
                  <a:srgbClr val="222222"/>
                </a:solidFill>
                <a:latin typeface="Arial"/>
              </a:rPr>
              <a:t>120)    What is the use of a Pseudo TTY?</a:t>
            </a:r>
          </a:p>
          <a:p>
            <a:pPr indent="0">
              <a:lnSpc>
                <a:spcPts val="1704"/>
              </a:lnSpc>
              <a:spcAft>
                <a:spcPts val="1260"/>
              </a:spcAft>
            </a:pPr>
            <a:r>
              <a:rPr lang="en-US" b="1" sz="1200">
                <a:solidFill>
                  <a:srgbClr val="222222"/>
                </a:solidFill>
                <a:latin typeface="Arial"/>
              </a:rPr>
              <a:t>It is a false terminal which allows you external machines to connect through Telnet or log in. Without this, no connection can take place.</a:t>
            </a:r>
          </a:p>
          <a:p>
            <a:pPr algn="just" indent="0">
              <a:spcAft>
                <a:spcPts val="840"/>
              </a:spcAft>
            </a:pPr>
            <a:r>
              <a:rPr lang="en-US" b="1" sz="1800">
                <a:solidFill>
                  <a:srgbClr val="222222"/>
                </a:solidFill>
                <a:latin typeface="Arial"/>
              </a:rPr>
              <a:t>121)    Explain Redirector</a:t>
            </a:r>
          </a:p>
          <a:p>
            <a:pPr indent="0">
              <a:lnSpc>
                <a:spcPts val="1728"/>
              </a:lnSpc>
              <a:spcAft>
                <a:spcPts val="1260"/>
              </a:spcAft>
            </a:pPr>
            <a:r>
              <a:rPr lang="en-US" b="1" sz="1200">
                <a:solidFill>
                  <a:srgbClr val="222222"/>
                </a:solidFill>
                <a:latin typeface="Arial"/>
              </a:rPr>
              <a:t>Redirector is a kind of software which intercepts file or prints I/O requests and translates them into network requests. This component comes under the presentation layer.</a:t>
            </a:r>
          </a:p>
        </p:txBody>
      </p:sp>
      <p:sp>
        <p:nvSpPr>
          <p:cNvPr id="4" name=""/>
          <p:cNvSpPr/>
          <p:nvPr/>
        </p:nvSpPr>
        <p:spPr>
          <a:xfrm>
            <a:off x="914400" y="5321808"/>
            <a:ext cx="4520184" cy="252984"/>
          </a:xfrm>
          <a:prstGeom prst="rect">
            <a:avLst/>
          </a:prstGeom>
        </p:spPr>
        <p:txBody>
          <a:bodyPr lIns="0" tIns="0" rIns="0" bIns="0" wrap="none">
            <a:noAutofit/>
          </a:bodyPr>
          <a:p>
            <a:pPr algn="just" indent="0">
              <a:spcBef>
                <a:spcPts val="1260"/>
              </a:spcBef>
            </a:pPr>
            <a:r>
              <a:rPr lang="en-US" b="1" sz="1800">
                <a:solidFill>
                  <a:srgbClr val="222222"/>
                </a:solidFill>
                <a:latin typeface="Arial"/>
              </a:rPr>
              <a:t>122)</a:t>
            </a:r>
            <a:r>
              <a:rPr lang="en-US" b="1" sz="1800">
                <a:latin typeface="Arial"/>
              </a:rPr>
              <a:t> </a:t>
            </a:r>
            <a:r>
              <a:rPr lang="en-US" b="1" sz="1800">
                <a:solidFill>
                  <a:srgbClr val="222222"/>
                </a:solidFill>
                <a:latin typeface="Arial"/>
              </a:rPr>
              <a:t>What Is TCP Three-Way Handshake?</a:t>
            </a:r>
          </a:p>
        </p:txBody>
      </p:sp>
      <p:sp>
        <p:nvSpPr>
          <p:cNvPr id="5" name=""/>
          <p:cNvSpPr/>
          <p:nvPr/>
        </p:nvSpPr>
        <p:spPr>
          <a:xfrm>
            <a:off x="3925824" y="7327392"/>
            <a:ext cx="893064" cy="176784"/>
          </a:xfrm>
          <a:prstGeom prst="rect">
            <a:avLst/>
          </a:prstGeom>
        </p:spPr>
        <p:txBody>
          <a:bodyPr lIns="0" tIns="0" rIns="0" bIns="0" wrap="none">
            <a:noAutofit/>
          </a:bodyPr>
          <a:p>
            <a:pPr indent="0"/>
            <a:r>
              <a:rPr lang="en-US" sz="1100">
                <a:solidFill>
                  <a:srgbClr val="6B6B6B"/>
                </a:solidFill>
                <a:latin typeface="Calibri"/>
              </a:rPr>
              <a:t>© guru99.com</a:t>
            </a:r>
          </a:p>
        </p:txBody>
      </p:sp>
      <p:sp>
        <p:nvSpPr>
          <p:cNvPr id="6" name=""/>
          <p:cNvSpPr/>
          <p:nvPr/>
        </p:nvSpPr>
        <p:spPr>
          <a:xfrm>
            <a:off x="899160" y="7580376"/>
            <a:ext cx="6873240" cy="1197864"/>
          </a:xfrm>
          <a:prstGeom prst="rect">
            <a:avLst/>
          </a:prstGeom>
        </p:spPr>
        <p:txBody>
          <a:bodyPr lIns="0" tIns="0" rIns="0" bIns="0">
            <a:noAutofit/>
          </a:bodyPr>
          <a:p>
            <a:pPr algn="just" marL="558800" indent="0">
              <a:spcAft>
                <a:spcPts val="420"/>
              </a:spcAft>
            </a:pPr>
            <a:r>
              <a:rPr lang="en-US" b="1" sz="2100" spc="-50">
                <a:solidFill>
                  <a:srgbClr val="6FAD47"/>
                </a:solidFill>
                <a:latin typeface="Arial"/>
              </a:rPr>
              <a:t>Host X    Servi</a:t>
            </a:r>
          </a:p>
          <a:p>
            <a:pPr marL="1790700" indent="0">
              <a:lnSpc>
                <a:spcPts val="1728"/>
              </a:lnSpc>
            </a:pPr>
            <a:r>
              <a:rPr lang="en-US" b="1" sz="1200">
                <a:solidFill>
                  <a:srgbClr val="222222"/>
                </a:solidFill>
                <a:latin typeface="Arial"/>
              </a:rPr>
              <a:t>TCP Three-Way Handshake</a:t>
            </a:r>
          </a:p>
          <a:p>
            <a:pPr algn="just" marR="952500" indent="0">
              <a:lnSpc>
                <a:spcPts val="1728"/>
              </a:lnSpc>
            </a:pPr>
            <a:r>
              <a:rPr lang="en-US" b="1" sz="1200">
                <a:solidFill>
                  <a:srgbClr val="222222"/>
                </a:solidFill>
                <a:latin typeface="Arial"/>
              </a:rPr>
              <a:t>THREE-WAY handshake or a TCP 3-way handshake is a process that is used in a TCP/IP network to make a connection between the server and client. It is a three-step process that requires both the client and</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8784"/>
            <a:ext cx="5803392" cy="7714488"/>
          </a:xfrm>
          <a:prstGeom prst="rect">
            <a:avLst/>
          </a:prstGeom>
        </p:spPr>
        <p:txBody>
          <a:bodyPr lIns="0" tIns="0" rIns="0" bIns="0">
            <a:noAutofit/>
          </a:bodyPr>
          <a:p>
            <a:pPr marR="238252" indent="0">
              <a:lnSpc>
                <a:spcPts val="1704"/>
              </a:lnSpc>
              <a:spcAft>
                <a:spcPts val="1260"/>
              </a:spcAft>
            </a:pPr>
            <a:r>
              <a:rPr lang="en-US" b="1" sz="1200">
                <a:solidFill>
                  <a:srgbClr val="222222"/>
                </a:solidFill>
                <a:latin typeface="Arial"/>
              </a:rPr>
              <a:t>server to exchange synchronization and acknowledgment packets before the real data communication process starts.</a:t>
            </a:r>
          </a:p>
          <a:p>
            <a:pPr algn="just" indent="0">
              <a:spcAft>
                <a:spcPts val="630"/>
              </a:spcAft>
            </a:pPr>
            <a:r>
              <a:rPr lang="en-US" b="1" sz="1800">
                <a:solidFill>
                  <a:srgbClr val="222222"/>
                </a:solidFill>
                <a:latin typeface="Arial"/>
              </a:rPr>
              <a:t>123)    What is a Hamming code?</a:t>
            </a:r>
          </a:p>
          <a:p>
            <a:pPr marR="98552" indent="0">
              <a:lnSpc>
                <a:spcPts val="1704"/>
              </a:lnSpc>
              <a:spcAft>
                <a:spcPts val="210"/>
              </a:spcAft>
            </a:pPr>
            <a:r>
              <a:rPr lang="en-US" b="1" u="sng" sz="1200">
                <a:solidFill>
                  <a:srgbClr val="0000FF"/>
                </a:solidFill>
                <a:latin typeface="Arial"/>
                <a:hlinkClick r:id="rLinkId0"/>
              </a:rPr>
              <a:t>Hamming code</a:t>
            </a:r>
            <a:r>
              <a:rPr lang="en-US" b="1" sz="1200">
                <a:solidFill>
                  <a:srgbClr val="0000FF"/>
                </a:solidFill>
                <a:latin typeface="Arial"/>
                <a:hlinkClick r:id="rLinkId0"/>
              </a:rPr>
              <a:t> </a:t>
            </a:r>
            <a:r>
              <a:rPr lang="en-US" b="1" sz="1200">
                <a:solidFill>
                  <a:srgbClr val="222222"/>
                </a:solidFill>
                <a:latin typeface="Arial"/>
              </a:rPr>
              <a:t>is a liner code that is useful for error detection up to two immediate bit errors. It is capable of single-bit errors.</a:t>
            </a:r>
          </a:p>
          <a:p>
            <a:pPr marR="98552" indent="0">
              <a:lnSpc>
                <a:spcPts val="1728"/>
              </a:lnSpc>
              <a:spcAft>
                <a:spcPts val="1260"/>
              </a:spcAft>
            </a:pPr>
            <a:r>
              <a:rPr lang="en-US" b="1" sz="1200">
                <a:solidFill>
                  <a:srgbClr val="222222"/>
                </a:solidFill>
                <a:latin typeface="Arial"/>
              </a:rPr>
              <a:t>In Hamming code, the source encodes the message by adding redundant bits in the message. These redundant bits are mostly inserted and generated at certain positions in the message to accomplish the error detection and correction process.</a:t>
            </a:r>
          </a:p>
          <a:p>
            <a:pPr algn="just" indent="0">
              <a:spcAft>
                <a:spcPts val="630"/>
              </a:spcAft>
            </a:pPr>
            <a:r>
              <a:rPr lang="en-US" b="1" sz="1800">
                <a:solidFill>
                  <a:srgbClr val="222222"/>
                </a:solidFill>
                <a:latin typeface="Arial"/>
              </a:rPr>
              <a:t>124)    What is the Application of Hamming code?</a:t>
            </a:r>
          </a:p>
          <a:p>
            <a:pPr indent="0">
              <a:lnSpc>
                <a:spcPts val="2712"/>
              </a:lnSpc>
            </a:pPr>
            <a:r>
              <a:rPr lang="en-US" b="1" sz="1200">
                <a:solidFill>
                  <a:srgbClr val="222222"/>
                </a:solidFill>
                <a:latin typeface="Arial"/>
              </a:rPr>
              <a:t>Here are some common applications of using Hemming code:</a:t>
            </a:r>
          </a:p>
          <a:p>
            <a:pPr algn="just" marL="254000" indent="0">
              <a:lnSpc>
                <a:spcPts val="2712"/>
              </a:lnSpc>
            </a:pPr>
            <a:r>
              <a:rPr lang="en-US" b="1" sz="1200">
                <a:solidFill>
                  <a:srgbClr val="222222"/>
                </a:solidFill>
                <a:latin typeface="Arial"/>
              </a:rPr>
              <a:t>. Satellites</a:t>
            </a:r>
          </a:p>
          <a:p>
            <a:pPr marL="254000" marR="3756152" indent="0">
              <a:lnSpc>
                <a:spcPts val="2712"/>
              </a:lnSpc>
            </a:pPr>
            <a:r>
              <a:rPr lang="en-US" b="1" sz="1200">
                <a:solidFill>
                  <a:srgbClr val="222222"/>
                </a:solidFill>
                <a:latin typeface="Arial"/>
              </a:rPr>
              <a:t>•    Computer Memory . Modems</a:t>
            </a:r>
          </a:p>
          <a:p>
            <a:pPr algn="just" marL="254000" indent="0">
              <a:lnSpc>
                <a:spcPts val="2712"/>
              </a:lnSpc>
            </a:pPr>
            <a:r>
              <a:rPr lang="en-US" b="1" sz="1200">
                <a:solidFill>
                  <a:srgbClr val="222222"/>
                </a:solidFill>
                <a:latin typeface="Arial"/>
              </a:rPr>
              <a:t>•    PlasmaCAM</a:t>
            </a:r>
          </a:p>
          <a:p>
            <a:pPr algn="just" marL="254000" indent="0">
              <a:lnSpc>
                <a:spcPts val="2712"/>
              </a:lnSpc>
            </a:pPr>
            <a:r>
              <a:rPr lang="en-US" b="1" sz="1200">
                <a:solidFill>
                  <a:srgbClr val="222222"/>
                </a:solidFill>
                <a:latin typeface="Arial"/>
              </a:rPr>
              <a:t>•    Open connectors</a:t>
            </a:r>
          </a:p>
          <a:p>
            <a:pPr algn="just" marL="254000" indent="0">
              <a:lnSpc>
                <a:spcPts val="2712"/>
              </a:lnSpc>
            </a:pPr>
            <a:r>
              <a:rPr lang="en-US" b="1" sz="1200">
                <a:solidFill>
                  <a:srgbClr val="222222"/>
                </a:solidFill>
                <a:latin typeface="Arial"/>
              </a:rPr>
              <a:t>•    Shielding wire</a:t>
            </a:r>
          </a:p>
          <a:p>
            <a:pPr algn="just" marL="254000" indent="0">
              <a:lnSpc>
                <a:spcPts val="2712"/>
              </a:lnSpc>
              <a:spcAft>
                <a:spcPts val="630"/>
              </a:spcAft>
            </a:pPr>
            <a:r>
              <a:rPr lang="en-US" b="1" sz="1200">
                <a:solidFill>
                  <a:srgbClr val="222222"/>
                </a:solidFill>
                <a:latin typeface="Arial"/>
              </a:rPr>
              <a:t>•    Embedded Processor</a:t>
            </a:r>
          </a:p>
          <a:p>
            <a:pPr algn="just" indent="0">
              <a:spcAft>
                <a:spcPts val="630"/>
              </a:spcAft>
            </a:pPr>
            <a:r>
              <a:rPr lang="en-US" b="1" sz="1800">
                <a:solidFill>
                  <a:srgbClr val="222222"/>
                </a:solidFill>
                <a:latin typeface="Arial"/>
              </a:rPr>
              <a:t>125)    What are the benefits of the Hamming code?</a:t>
            </a:r>
          </a:p>
          <a:p>
            <a:pPr indent="0">
              <a:spcAft>
                <a:spcPts val="630"/>
              </a:spcAft>
            </a:pPr>
            <a:r>
              <a:rPr lang="en-US" b="1" sz="1200">
                <a:solidFill>
                  <a:srgbClr val="222222"/>
                </a:solidFill>
                <a:latin typeface="Arial"/>
              </a:rPr>
              <a:t>Here, are important benefits of Hamming code</a:t>
            </a:r>
          </a:p>
          <a:p>
            <a:pPr marL="482600" indent="-228600">
              <a:lnSpc>
                <a:spcPts val="1728"/>
              </a:lnSpc>
              <a:spcAft>
                <a:spcPts val="630"/>
              </a:spcAft>
            </a:pPr>
            <a:r>
              <a:rPr lang="en-US" b="1" sz="1200">
                <a:solidFill>
                  <a:srgbClr val="222222"/>
                </a:solidFill>
                <a:latin typeface="Arial"/>
              </a:rPr>
              <a:t>•    The Hamming code method is effective on networks where the data streams are given for the single-bit errors.</a:t>
            </a:r>
          </a:p>
          <a:p>
            <a:pPr marL="482600" indent="-228600">
              <a:lnSpc>
                <a:spcPts val="1728"/>
              </a:lnSpc>
            </a:pPr>
            <a:r>
              <a:rPr lang="en-US" b="1" sz="1200">
                <a:solidFill>
                  <a:srgbClr val="222222"/>
                </a:solidFill>
                <a:latin typeface="Arial"/>
              </a:rPr>
              <a:t>•    Hamming code not only provides the detection of a bit error but also helps you to indent bit containing error so that it can be corrected.</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2688"/>
            <a:ext cx="5958840" cy="7495032"/>
          </a:xfrm>
          <a:prstGeom prst="rect">
            <a:avLst/>
          </a:prstGeom>
        </p:spPr>
        <p:txBody>
          <a:bodyPr lIns="0" tIns="0" rIns="0" bIns="0">
            <a:noAutofit/>
          </a:bodyPr>
          <a:p>
            <a:pPr marL="482600" indent="-228600">
              <a:lnSpc>
                <a:spcPts val="1728"/>
              </a:lnSpc>
              <a:spcAft>
                <a:spcPts val="1260"/>
              </a:spcAft>
            </a:pPr>
            <a:r>
              <a:rPr lang="en-US" b="1" sz="1200">
                <a:solidFill>
                  <a:srgbClr val="222222"/>
                </a:solidFill>
                <a:latin typeface="Arial"/>
              </a:rPr>
              <a:t>•    The ease of use of hamming codes makes it suitable for use in computer memory and single-error correction.</a:t>
            </a:r>
          </a:p>
          <a:p>
            <a:pPr algn="just" indent="0">
              <a:spcAft>
                <a:spcPts val="840"/>
              </a:spcAft>
            </a:pPr>
            <a:r>
              <a:rPr lang="en-US" b="1" sz="1800">
                <a:solidFill>
                  <a:srgbClr val="222222"/>
                </a:solidFill>
                <a:latin typeface="Arial"/>
              </a:rPr>
              <a:t>126)    What is a MAC Address?</a:t>
            </a:r>
          </a:p>
          <a:p>
            <a:pPr marR="114300" indent="0">
              <a:lnSpc>
                <a:spcPts val="1704"/>
              </a:lnSpc>
              <a:spcAft>
                <a:spcPts val="1260"/>
              </a:spcAft>
            </a:pPr>
            <a:r>
              <a:rPr lang="en-US" b="1" sz="1200">
                <a:solidFill>
                  <a:srgbClr val="222222"/>
                </a:solidFill>
                <a:latin typeface="Arial"/>
              </a:rPr>
              <a:t>MAC address is a unique identifier that is assigned to a NIC (Network Interface Controller/ Card). It consists of a 48 bit or 64-bit address, which is associated with the network adapter. MAC address can be in hexadecimal format. The full form of MAC address is Media Access Control address.</a:t>
            </a:r>
          </a:p>
          <a:p>
            <a:pPr algn="just" indent="0">
              <a:spcAft>
                <a:spcPts val="840"/>
              </a:spcAft>
            </a:pPr>
            <a:r>
              <a:rPr lang="en-US" b="1" sz="1800">
                <a:solidFill>
                  <a:srgbClr val="222222"/>
                </a:solidFill>
                <a:latin typeface="Arial"/>
              </a:rPr>
              <a:t>127)    Why Use MAC Address?</a:t>
            </a:r>
          </a:p>
          <a:p>
            <a:pPr indent="0">
              <a:spcAft>
                <a:spcPts val="840"/>
              </a:spcAft>
            </a:pPr>
            <a:r>
              <a:rPr lang="en-US" b="1" sz="1200">
                <a:solidFill>
                  <a:srgbClr val="222222"/>
                </a:solidFill>
                <a:latin typeface="Arial"/>
              </a:rPr>
              <a:t>Here are the important reasons for using MAC address:</a:t>
            </a:r>
          </a:p>
          <a:p>
            <a:pPr marL="482600" indent="-228600">
              <a:lnSpc>
                <a:spcPts val="1704"/>
              </a:lnSpc>
              <a:spcAft>
                <a:spcPts val="840"/>
              </a:spcAft>
            </a:pPr>
            <a:r>
              <a:rPr lang="en-US" b="1" sz="1200">
                <a:solidFill>
                  <a:srgbClr val="222222"/>
                </a:solidFill>
                <a:latin typeface="Arial"/>
              </a:rPr>
              <a:t>•    It provides a secure way to find senders or receivers in the network.</a:t>
            </a:r>
          </a:p>
          <a:p>
            <a:pPr algn="just" marL="254000" indent="0">
              <a:spcAft>
                <a:spcPts val="840"/>
              </a:spcAft>
            </a:pPr>
            <a:r>
              <a:rPr lang="en-US" b="1" sz="1200">
                <a:solidFill>
                  <a:srgbClr val="222222"/>
                </a:solidFill>
                <a:latin typeface="Arial"/>
              </a:rPr>
              <a:t>•    MAC address helps you to prevent unwanted network access.</a:t>
            </a:r>
          </a:p>
          <a:p>
            <a:pPr marL="482600" indent="-228600">
              <a:lnSpc>
                <a:spcPts val="1728"/>
              </a:lnSpc>
              <a:spcAft>
                <a:spcPts val="840"/>
              </a:spcAft>
            </a:pPr>
            <a:r>
              <a:rPr lang="en-US" b="1" sz="1200">
                <a:solidFill>
                  <a:srgbClr val="222222"/>
                </a:solidFill>
                <a:latin typeface="Arial"/>
              </a:rPr>
              <a:t>•    MAC address is a unique number. Hence it can be used to track the device.</a:t>
            </a:r>
          </a:p>
          <a:p>
            <a:pPr marL="482600" indent="-228600">
              <a:lnSpc>
                <a:spcPts val="1704"/>
              </a:lnSpc>
              <a:spcAft>
                <a:spcPts val="1260"/>
              </a:spcAft>
            </a:pPr>
            <a:r>
              <a:rPr lang="en-US" b="1" sz="1200">
                <a:solidFill>
                  <a:srgbClr val="222222"/>
                </a:solidFill>
                <a:latin typeface="Arial"/>
              </a:rPr>
              <a:t>•    Wi-Fi networks at the airport use the MAC address of a specific device in order to identify it.</a:t>
            </a:r>
          </a:p>
          <a:p>
            <a:pPr algn="just" indent="0">
              <a:spcAft>
                <a:spcPts val="840"/>
              </a:spcAft>
            </a:pPr>
            <a:r>
              <a:rPr lang="en-US" b="1" sz="1800">
                <a:solidFill>
                  <a:srgbClr val="222222"/>
                </a:solidFill>
                <a:latin typeface="Arial"/>
              </a:rPr>
              <a:t>128)    What are the types of MAC Addresses?</a:t>
            </a:r>
          </a:p>
          <a:p>
            <a:pPr indent="0">
              <a:spcAft>
                <a:spcPts val="840"/>
              </a:spcAft>
            </a:pPr>
            <a:r>
              <a:rPr lang="en-US" b="1" sz="1200">
                <a:solidFill>
                  <a:srgbClr val="222222"/>
                </a:solidFill>
                <a:latin typeface="Arial"/>
              </a:rPr>
              <a:t>Here are the important types of MAC addresses:</a:t>
            </a:r>
          </a:p>
          <a:p>
            <a:pPr marL="482600" indent="-228600">
              <a:lnSpc>
                <a:spcPts val="1728"/>
              </a:lnSpc>
              <a:spcAft>
                <a:spcPts val="840"/>
              </a:spcAft>
            </a:pPr>
            <a:r>
              <a:rPr lang="en-US" b="1" sz="1200">
                <a:solidFill>
                  <a:srgbClr val="222222"/>
                </a:solidFill>
                <a:latin typeface="Arial"/>
              </a:rPr>
              <a:t>•    Universally Administered AddressUAA(Universally Administered Address) is the most used type of MAC address. It is given to the network adapter at the time of manufacturing.</a:t>
            </a:r>
          </a:p>
          <a:p>
            <a:pPr marL="482600" indent="-228600">
              <a:lnSpc>
                <a:spcPts val="1704"/>
              </a:lnSpc>
            </a:pPr>
            <a:r>
              <a:rPr lang="en-US" b="1" sz="1200">
                <a:solidFill>
                  <a:srgbClr val="222222"/>
                </a:solidFill>
                <a:latin typeface="Arial"/>
              </a:rPr>
              <a:t>•    Locally Administered AddressLAA (Locally Administered Address) is an address that changes the MAC address of the adapter. You may assign this address to a device used by network administrator.</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8784"/>
            <a:ext cx="6873240" cy="3694176"/>
          </a:xfrm>
          <a:prstGeom prst="rect">
            <a:avLst/>
          </a:prstGeom>
        </p:spPr>
        <p:txBody>
          <a:bodyPr lIns="0" tIns="0" rIns="0" bIns="0">
            <a:noAutofit/>
          </a:bodyPr>
          <a:p>
            <a:pPr marR="1016000" indent="0">
              <a:lnSpc>
                <a:spcPts val="2064"/>
              </a:lnSpc>
            </a:pPr>
            <a:r>
              <a:rPr lang="en-US" b="1" sz="1800">
                <a:solidFill>
                  <a:srgbClr val="222222"/>
                </a:solidFill>
                <a:latin typeface="Arial"/>
              </a:rPr>
              <a:t>129)    What are the important differences between MAC address and IP address</a:t>
            </a:r>
          </a:p>
          <a:p>
            <a:pPr algn="just" indent="0">
              <a:spcAft>
                <a:spcPts val="420"/>
              </a:spcAft>
            </a:pPr>
            <a:r>
              <a:rPr lang="en-US" b="1" sz="1200">
                <a:solidFill>
                  <a:srgbClr val="222222"/>
                </a:solidFill>
                <a:latin typeface="Arial"/>
              </a:rPr>
              <a:t>Here, are some difference between</a:t>
            </a:r>
            <a:r>
              <a:rPr lang="en-US" b="1" sz="1200">
                <a:solidFill>
                  <a:srgbClr val="222222"/>
                </a:solidFill>
                <a:latin typeface="Arial"/>
                <a:hlinkClick r:id="rLinkId0"/>
              </a:rPr>
              <a:t> </a:t>
            </a:r>
            <a:r>
              <a:rPr lang="en-US" b="1" u="sng" sz="1200">
                <a:solidFill>
                  <a:srgbClr val="0000FF"/>
                </a:solidFill>
                <a:latin typeface="Arial"/>
                <a:hlinkClick r:id="rLinkId0"/>
              </a:rPr>
              <a:t>MAC and IP</a:t>
            </a:r>
            <a:r>
              <a:rPr lang="en-US" b="1" sz="1200">
                <a:solidFill>
                  <a:srgbClr val="0000FF"/>
                </a:solidFill>
                <a:latin typeface="Arial"/>
                <a:hlinkClick r:id="rLinkId0"/>
              </a:rPr>
              <a:t> </a:t>
            </a:r>
            <a:r>
              <a:rPr lang="en-US" b="1" sz="1200">
                <a:solidFill>
                  <a:srgbClr val="222222"/>
                </a:solidFill>
                <a:latin typeface="Arial"/>
              </a:rPr>
              <a:t>address:</a:t>
            </a:r>
          </a:p>
          <a:p>
            <a:pPr algn="just" indent="0">
              <a:spcAft>
                <a:spcPts val="420"/>
              </a:spcAft>
            </a:pPr>
            <a:r>
              <a:rPr lang="en-US" b="1" sz="1500">
                <a:solidFill>
                  <a:srgbClr val="222222"/>
                </a:solidFill>
                <a:latin typeface="Verdana"/>
              </a:rPr>
              <a:t>MAC    IP address</a:t>
            </a:r>
          </a:p>
          <a:p>
            <a:pPr algn="just" indent="0">
              <a:lnSpc>
                <a:spcPts val="1728"/>
              </a:lnSpc>
            </a:pPr>
            <a:r>
              <a:rPr lang="en-US" b="1" sz="1200">
                <a:solidFill>
                  <a:srgbClr val="222222"/>
                </a:solidFill>
                <a:latin typeface="Arial"/>
              </a:rPr>
              <a:t>The MAC address stands for Media Access IP address stands for Internet Pr Control Address.    Address.</a:t>
            </a:r>
          </a:p>
          <a:p>
            <a:pPr algn="just" indent="0">
              <a:lnSpc>
                <a:spcPts val="1824"/>
              </a:lnSpc>
            </a:pPr>
            <a:r>
              <a:rPr lang="en-US" b="1" sz="1200">
                <a:solidFill>
                  <a:srgbClr val="222222"/>
                </a:solidFill>
                <a:latin typeface="Arial"/>
              </a:rPr>
              <a:t>It consists of a 48-bit address.    It consists of a 32-bit address.</a:t>
            </a:r>
          </a:p>
          <a:p>
            <a:pPr algn="just" indent="0">
              <a:lnSpc>
                <a:spcPts val="1824"/>
              </a:lnSpc>
            </a:pPr>
            <a:r>
              <a:rPr lang="en-US" b="1" sz="1200">
                <a:solidFill>
                  <a:srgbClr val="222222"/>
                </a:solidFill>
                <a:latin typeface="Arial"/>
              </a:rPr>
              <a:t>MAC address works at the link layer of the OSI IP address works at the network model.    model.</a:t>
            </a:r>
          </a:p>
          <a:p>
            <a:pPr algn="just" indent="0">
              <a:lnSpc>
                <a:spcPts val="1824"/>
              </a:lnSpc>
            </a:pPr>
            <a:r>
              <a:rPr lang="en-US" b="1" sz="1200">
                <a:solidFill>
                  <a:srgbClr val="222222"/>
                </a:solidFill>
                <a:latin typeface="Arial"/>
              </a:rPr>
              <a:t>It is referred to as a physical address.    It is referred to as a logical addre</a:t>
            </a:r>
          </a:p>
          <a:p>
            <a:pPr algn="just" indent="0">
              <a:lnSpc>
                <a:spcPts val="1824"/>
              </a:lnSpc>
            </a:pPr>
            <a:r>
              <a:rPr lang="en-US" b="1" sz="1200">
                <a:solidFill>
                  <a:srgbClr val="222222"/>
                </a:solidFill>
                <a:latin typeface="Arial"/>
              </a:rPr>
              <a:t>You can retrieve the MAC address of any device You can retrieve the MAC addrei using ARP protocol.    device RARP protocol.</a:t>
            </a:r>
          </a:p>
          <a:p>
            <a:pPr algn="just" indent="0">
              <a:spcAft>
                <a:spcPts val="1260"/>
              </a:spcAft>
            </a:pPr>
            <a:r>
              <a:rPr lang="en-US" b="1" sz="1200">
                <a:solidFill>
                  <a:srgbClr val="222222"/>
                </a:solidFill>
                <a:latin typeface="Arial"/>
              </a:rPr>
              <a:t>Classes are not used in MAC address.    In IP, IPv4 uses A, B, C, D, and I</a:t>
            </a:r>
          </a:p>
          <a:p>
            <a:pPr algn="just" indent="0"/>
            <a:r>
              <a:rPr lang="en-US" b="1" sz="1800">
                <a:solidFill>
                  <a:srgbClr val="222222"/>
                </a:solidFill>
                <a:latin typeface="Arial"/>
              </a:rPr>
              <a:t>130)    What is an Analog Signal?</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6858000" cy="4770120"/>
          </a:xfrm>
          <a:prstGeom prst="rect">
            <a:avLst/>
          </a:prstGeom>
        </p:spPr>
      </p:pic>
      <p:sp>
        <p:nvSpPr>
          <p:cNvPr id="3" name=""/>
          <p:cNvSpPr/>
          <p:nvPr/>
        </p:nvSpPr>
        <p:spPr>
          <a:xfrm>
            <a:off x="896112" y="5708904"/>
            <a:ext cx="5974080" cy="1371600"/>
          </a:xfrm>
          <a:prstGeom prst="rect">
            <a:avLst/>
          </a:prstGeom>
        </p:spPr>
        <p:txBody>
          <a:bodyPr lIns="0" tIns="0" rIns="0" bIns="0">
            <a:noAutofit/>
          </a:bodyPr>
          <a:p>
            <a:pPr indent="0">
              <a:lnSpc>
                <a:spcPts val="1728"/>
              </a:lnSpc>
              <a:spcAft>
                <a:spcPts val="1260"/>
              </a:spcAft>
            </a:pPr>
            <a:r>
              <a:rPr lang="en-US" b="1" sz="1200">
                <a:solidFill>
                  <a:srgbClr val="222222"/>
                </a:solidFill>
                <a:latin typeface="Arial"/>
              </a:rPr>
              <a:t>Analog signal is a continuous signal in which one time-varying quantity represents another time-based variable. These kind of signals works with physical values and natural phenomena such as earthquake, frequency, volcano, speed of wind, weight, lighting, etc.</a:t>
            </a:r>
          </a:p>
          <a:p>
            <a:pPr algn="just" indent="0"/>
            <a:r>
              <a:rPr lang="en-US" b="1" sz="1800">
                <a:solidFill>
                  <a:srgbClr val="222222"/>
                </a:solidFill>
                <a:latin typeface="Arial"/>
              </a:rPr>
              <a:t>131)</a:t>
            </a:r>
            <a:r>
              <a:rPr lang="en-US" b="1" sz="1800">
                <a:latin typeface="Arial"/>
              </a:rPr>
              <a:t> </a:t>
            </a:r>
            <a:r>
              <a:rPr lang="en-US" b="1" sz="1800">
                <a:solidFill>
                  <a:srgbClr val="222222"/>
                </a:solidFill>
                <a:latin typeface="Arial"/>
              </a:rPr>
              <a:t>What is a Digital Signal?</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33272" y="914400"/>
            <a:ext cx="5705856" cy="4245864"/>
          </a:xfrm>
          <a:prstGeom prst="rect">
            <a:avLst/>
          </a:prstGeom>
        </p:spPr>
      </p:pic>
      <p:sp>
        <p:nvSpPr>
          <p:cNvPr id="3" name=""/>
          <p:cNvSpPr/>
          <p:nvPr/>
        </p:nvSpPr>
        <p:spPr>
          <a:xfrm>
            <a:off x="896112" y="5184648"/>
            <a:ext cx="5967984" cy="871728"/>
          </a:xfrm>
          <a:prstGeom prst="rect">
            <a:avLst/>
          </a:prstGeom>
        </p:spPr>
        <p:txBody>
          <a:bodyPr lIns="0" tIns="0" rIns="0" bIns="0">
            <a:noAutofit/>
          </a:bodyPr>
          <a:p>
            <a:pPr indent="0">
              <a:lnSpc>
                <a:spcPts val="1728"/>
              </a:lnSpc>
            </a:pPr>
            <a:r>
              <a:rPr lang="en-US" b="1" sz="1200">
                <a:solidFill>
                  <a:srgbClr val="222222"/>
                </a:solidFill>
                <a:latin typeface="Arial"/>
              </a:rPr>
              <a:t>A digital signal is a signal that is used to represent data as a sequence of separate values at any point in time. It can only take on one of a fixed number of values. This type of signal represents a real number within a constant range of values.</a:t>
            </a:r>
          </a:p>
        </p:txBody>
      </p:sp>
      <p:sp>
        <p:nvSpPr>
          <p:cNvPr id="4" name=""/>
          <p:cNvSpPr/>
          <p:nvPr/>
        </p:nvSpPr>
        <p:spPr>
          <a:xfrm>
            <a:off x="905256" y="6303264"/>
            <a:ext cx="5532120" cy="810768"/>
          </a:xfrm>
          <a:prstGeom prst="rect">
            <a:avLst/>
          </a:prstGeom>
        </p:spPr>
        <p:txBody>
          <a:bodyPr lIns="0" tIns="0" rIns="0" bIns="0">
            <a:noAutofit/>
          </a:bodyPr>
          <a:p>
            <a:pPr marR="112776" indent="0">
              <a:lnSpc>
                <a:spcPts val="2040"/>
              </a:lnSpc>
              <a:spcBef>
                <a:spcPts val="1260"/>
              </a:spcBef>
            </a:pPr>
            <a:r>
              <a:rPr lang="en-US" b="1" sz="1800">
                <a:solidFill>
                  <a:srgbClr val="222222"/>
                </a:solidFill>
                <a:latin typeface="Arial"/>
              </a:rPr>
              <a:t>132)</a:t>
            </a:r>
            <a:r>
              <a:rPr lang="en-US" b="1" sz="1800">
                <a:latin typeface="Arial"/>
              </a:rPr>
              <a:t> </a:t>
            </a:r>
            <a:r>
              <a:rPr lang="en-US" b="1" sz="1800">
                <a:solidFill>
                  <a:srgbClr val="222222"/>
                </a:solidFill>
                <a:latin typeface="Arial"/>
              </a:rPr>
              <a:t>What are the differences between analog and digital signal?</a:t>
            </a:r>
          </a:p>
          <a:p>
            <a:pPr algn="just" indent="0">
              <a:spcAft>
                <a:spcPts val="630"/>
              </a:spcAft>
            </a:pPr>
            <a:r>
              <a:rPr lang="en-US" b="1" sz="1200">
                <a:solidFill>
                  <a:srgbClr val="222222"/>
                </a:solidFill>
                <a:latin typeface="Arial"/>
              </a:rPr>
              <a:t>Here are the main differences between</a:t>
            </a:r>
            <a:r>
              <a:rPr lang="en-US" b="1" sz="1200">
                <a:solidFill>
                  <a:srgbClr val="222222"/>
                </a:solidFill>
                <a:latin typeface="Arial"/>
                <a:hlinkClick r:id="rLinkId0"/>
              </a:rPr>
              <a:t> </a:t>
            </a:r>
            <a:r>
              <a:rPr lang="en-US" b="1" u="sng" sz="1200">
                <a:solidFill>
                  <a:srgbClr val="0000FF"/>
                </a:solidFill>
                <a:latin typeface="Arial"/>
                <a:hlinkClick r:id="rLinkId0"/>
              </a:rPr>
              <a:t>Analog and Digital</a:t>
            </a:r>
            <a:r>
              <a:rPr lang="en-US" b="1" sz="1200">
                <a:solidFill>
                  <a:srgbClr val="0000FF"/>
                </a:solidFill>
                <a:latin typeface="Arial"/>
                <a:hlinkClick r:id="rLinkId0"/>
              </a:rPr>
              <a:t> </a:t>
            </a:r>
            <a:r>
              <a:rPr lang="en-US" b="1" sz="1200">
                <a:solidFill>
                  <a:srgbClr val="222222"/>
                </a:solidFill>
                <a:latin typeface="Arial"/>
              </a:rPr>
              <a:t>Signal:</a:t>
            </a:r>
          </a:p>
        </p:txBody>
      </p:sp>
      <p:sp>
        <p:nvSpPr>
          <p:cNvPr id="5" name=""/>
          <p:cNvSpPr/>
          <p:nvPr/>
        </p:nvSpPr>
        <p:spPr>
          <a:xfrm>
            <a:off x="896112" y="7193280"/>
            <a:ext cx="6876288" cy="1889760"/>
          </a:xfrm>
          <a:prstGeom prst="rect">
            <a:avLst/>
          </a:prstGeom>
        </p:spPr>
        <p:txBody>
          <a:bodyPr lIns="0" tIns="0" rIns="0" bIns="0">
            <a:noAutofit/>
          </a:bodyPr>
          <a:p>
            <a:pPr algn="just" indent="0">
              <a:spcBef>
                <a:spcPts val="630"/>
              </a:spcBef>
              <a:spcAft>
                <a:spcPts val="630"/>
              </a:spcAft>
            </a:pPr>
            <a:r>
              <a:rPr lang="en-US" b="1" sz="1500">
                <a:solidFill>
                  <a:srgbClr val="222222"/>
                </a:solidFill>
                <a:latin typeface="Verdana"/>
              </a:rPr>
              <a:t>Analog    Digital</a:t>
            </a:r>
          </a:p>
          <a:p>
            <a:pPr algn="just" indent="0">
              <a:lnSpc>
                <a:spcPts val="1824"/>
              </a:lnSpc>
            </a:pPr>
            <a:r>
              <a:rPr lang="en-US" b="1" sz="1200">
                <a:solidFill>
                  <a:srgbClr val="222222"/>
                </a:solidFill>
                <a:latin typeface="Arial"/>
              </a:rPr>
              <a:t>An analog signal is a continuous signal that Digital signals are time separated si represents physical measurements.    are generated using digital modulati</a:t>
            </a:r>
          </a:p>
          <a:p>
            <a:pPr algn="just" indent="0">
              <a:lnSpc>
                <a:spcPts val="1824"/>
              </a:lnSpc>
            </a:pPr>
            <a:r>
              <a:rPr lang="en-US" b="1" sz="1200">
                <a:solidFill>
                  <a:srgbClr val="222222"/>
                </a:solidFill>
                <a:latin typeface="Arial"/>
              </a:rPr>
              <a:t>It is denoted by sine waves    It is denoted by square waves.</a:t>
            </a:r>
          </a:p>
          <a:p>
            <a:pPr algn="just" indent="0">
              <a:lnSpc>
                <a:spcPts val="1704"/>
              </a:lnSpc>
            </a:pPr>
            <a:r>
              <a:rPr lang="en-US" b="1" sz="1200">
                <a:solidFill>
                  <a:srgbClr val="222222"/>
                </a:solidFill>
                <a:latin typeface="Arial"/>
              </a:rPr>
              <a:t>It uses a continuous range of values that    The Digital signal uses discrete 0 ar</a:t>
            </a:r>
          </a:p>
          <a:p>
            <a:pPr algn="just" indent="0">
              <a:lnSpc>
                <a:spcPts val="1704"/>
              </a:lnSpc>
            </a:pPr>
            <a:r>
              <a:rPr lang="en-US" b="1" sz="1200">
                <a:solidFill>
                  <a:srgbClr val="222222"/>
                </a:solidFill>
                <a:latin typeface="Arial"/>
              </a:rPr>
              <a:t>help you to represent information.    represent information.</a:t>
            </a:r>
          </a:p>
          <a:p>
            <a:pPr algn="just" indent="0">
              <a:lnSpc>
                <a:spcPts val="1944"/>
              </a:lnSpc>
            </a:pPr>
            <a:r>
              <a:rPr lang="en-US" b="1" sz="1200">
                <a:solidFill>
                  <a:srgbClr val="222222"/>
                </a:solidFill>
                <a:latin typeface="Arial"/>
              </a:rPr>
              <a:t>The analog signal bandwidth is low    The digital signal bandwidth is high.</a:t>
            </a:r>
          </a:p>
          <a:p>
            <a:pPr algn="just" indent="0">
              <a:lnSpc>
                <a:spcPts val="1944"/>
              </a:lnSpc>
            </a:pPr>
            <a:r>
              <a:rPr lang="en-US" b="1" sz="1200">
                <a:solidFill>
                  <a:srgbClr val="222222"/>
                </a:solidFill>
                <a:latin typeface="Arial"/>
              </a:rPr>
              <a:t>Analog hardware never offers flexible    Digital hardware offers flexibility in</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703832" y="2389632"/>
            <a:ext cx="4364736" cy="3419856"/>
          </a:xfrm>
          <a:prstGeom prst="rect">
            <a:avLst/>
          </a:prstGeom>
        </p:spPr>
      </p:pic>
      <p:sp>
        <p:nvSpPr>
          <p:cNvPr id="3" name=""/>
          <p:cNvSpPr/>
          <p:nvPr/>
        </p:nvSpPr>
        <p:spPr>
          <a:xfrm>
            <a:off x="899160" y="957072"/>
            <a:ext cx="3721608" cy="926592"/>
          </a:xfrm>
          <a:prstGeom prst="rect">
            <a:avLst/>
          </a:prstGeom>
        </p:spPr>
        <p:txBody>
          <a:bodyPr lIns="0" tIns="0" rIns="0" bIns="0">
            <a:noAutofit/>
          </a:bodyPr>
          <a:p>
            <a:pPr indent="0">
              <a:spcAft>
                <a:spcPts val="420"/>
              </a:spcAft>
            </a:pPr>
            <a:r>
              <a:rPr lang="en-US" b="1" sz="1200">
                <a:solidFill>
                  <a:srgbClr val="222222"/>
                </a:solidFill>
                <a:latin typeface="Arial"/>
              </a:rPr>
              <a:t>implementation.</a:t>
            </a:r>
          </a:p>
          <a:p>
            <a:pPr indent="0">
              <a:lnSpc>
                <a:spcPts val="1824"/>
              </a:lnSpc>
              <a:spcAft>
                <a:spcPts val="1050"/>
              </a:spcAft>
            </a:pPr>
            <a:r>
              <a:rPr lang="en-US" b="1" sz="1200">
                <a:solidFill>
                  <a:srgbClr val="222222"/>
                </a:solidFill>
                <a:latin typeface="Arial"/>
              </a:rPr>
              <a:t>It is suited for audio and video transmission. The Analog signal doesn’t offer any fixed range.</a:t>
            </a:r>
          </a:p>
        </p:txBody>
      </p:sp>
      <p:sp>
        <p:nvSpPr>
          <p:cNvPr id="4" name=""/>
          <p:cNvSpPr/>
          <p:nvPr/>
        </p:nvSpPr>
        <p:spPr>
          <a:xfrm>
            <a:off x="4751832" y="957072"/>
            <a:ext cx="3020568" cy="816864"/>
          </a:xfrm>
          <a:prstGeom prst="rect">
            <a:avLst/>
          </a:prstGeom>
        </p:spPr>
        <p:txBody>
          <a:bodyPr lIns="0" tIns="0" rIns="0" bIns="0">
            <a:noAutofit/>
          </a:bodyPr>
          <a:p>
            <a:pPr algn="just" indent="0">
              <a:spcAft>
                <a:spcPts val="420"/>
              </a:spcAft>
            </a:pPr>
            <a:r>
              <a:rPr lang="en-US" b="1" sz="1200">
                <a:solidFill>
                  <a:srgbClr val="222222"/>
                </a:solidFill>
                <a:latin typeface="Arial"/>
              </a:rPr>
              <a:t>implementation.</a:t>
            </a:r>
          </a:p>
          <a:p>
            <a:pPr algn="just" indent="0">
              <a:lnSpc>
                <a:spcPts val="2784"/>
              </a:lnSpc>
            </a:pPr>
            <a:r>
              <a:rPr lang="en-US" b="1" sz="1200">
                <a:solidFill>
                  <a:srgbClr val="222222"/>
                </a:solidFill>
                <a:latin typeface="Arial"/>
              </a:rPr>
              <a:t>It is suited for Computing and digital Digital signal has a finite number, i.e</a:t>
            </a:r>
          </a:p>
        </p:txBody>
      </p:sp>
      <p:sp>
        <p:nvSpPr>
          <p:cNvPr id="5" name=""/>
          <p:cNvSpPr/>
          <p:nvPr/>
        </p:nvSpPr>
        <p:spPr>
          <a:xfrm>
            <a:off x="914400" y="2075688"/>
            <a:ext cx="2066544" cy="249936"/>
          </a:xfrm>
          <a:prstGeom prst="rect">
            <a:avLst/>
          </a:prstGeom>
        </p:spPr>
        <p:txBody>
          <a:bodyPr lIns="0" tIns="0" rIns="0" bIns="0" wrap="none">
            <a:noAutofit/>
          </a:bodyPr>
          <a:p>
            <a:pPr algn="just" indent="0">
              <a:spcBef>
                <a:spcPts val="1050"/>
              </a:spcBef>
            </a:pPr>
            <a:r>
              <a:rPr lang="en-US" b="1" sz="1800">
                <a:solidFill>
                  <a:srgbClr val="222222"/>
                </a:solidFill>
                <a:latin typeface="Arial"/>
              </a:rPr>
              <a:t>133)</a:t>
            </a:r>
            <a:r>
              <a:rPr lang="en-US" b="1" sz="1800">
                <a:latin typeface="Arial"/>
              </a:rPr>
              <a:t> </a:t>
            </a:r>
            <a:r>
              <a:rPr lang="en-US" b="1" sz="1800">
                <a:solidFill>
                  <a:srgbClr val="222222"/>
                </a:solidFill>
                <a:latin typeface="Arial"/>
              </a:rPr>
              <a:t>What is MAN?</a:t>
            </a:r>
          </a:p>
        </p:txBody>
      </p:sp>
      <p:sp>
        <p:nvSpPr>
          <p:cNvPr id="6" name=""/>
          <p:cNvSpPr/>
          <p:nvPr/>
        </p:nvSpPr>
        <p:spPr>
          <a:xfrm>
            <a:off x="896112" y="5867400"/>
            <a:ext cx="5900928" cy="1274064"/>
          </a:xfrm>
          <a:prstGeom prst="rect">
            <a:avLst/>
          </a:prstGeom>
        </p:spPr>
        <p:txBody>
          <a:bodyPr lIns="0" tIns="0" rIns="0" bIns="0">
            <a:noAutofit/>
          </a:bodyPr>
          <a:p>
            <a:pPr indent="0">
              <a:lnSpc>
                <a:spcPts val="1704"/>
              </a:lnSpc>
              <a:spcAft>
                <a:spcPts val="1260"/>
              </a:spcAft>
            </a:pPr>
            <a:r>
              <a:rPr lang="en-US" b="1" sz="1200">
                <a:solidFill>
                  <a:srgbClr val="222222"/>
                </a:solidFill>
                <a:latin typeface="Arial"/>
              </a:rPr>
              <a:t>A Metropolitan Area Network or MAN is consisting of a</a:t>
            </a:r>
            <a:r>
              <a:rPr lang="en-US" b="1" sz="1200">
                <a:solidFill>
                  <a:srgbClr val="222222"/>
                </a:solidFill>
                <a:latin typeface="Arial"/>
                <a:hlinkClick r:id="rLinkId0"/>
              </a:rPr>
              <a:t> </a:t>
            </a:r>
            <a:r>
              <a:rPr lang="en-US" b="1" u="sng" sz="1200">
                <a:solidFill>
                  <a:srgbClr val="0000FF"/>
                </a:solidFill>
                <a:latin typeface="Arial"/>
                <a:hlinkClick r:id="rLinkId0"/>
              </a:rPr>
              <a:t>computer</a:t>
            </a:r>
            <a:r>
              <a:rPr lang="en-US" b="1" u="sng" sz="1200">
                <a:solidFill>
                  <a:srgbClr val="0000FF"/>
                </a:solidFill>
                <a:latin typeface="Arial"/>
              </a:rPr>
              <a:t> </a:t>
            </a:r>
            <a:r>
              <a:rPr lang="en-US" b="1" u="sng" sz="1200">
                <a:solidFill>
                  <a:srgbClr val="0000FF"/>
                </a:solidFill>
                <a:latin typeface="Arial"/>
                <a:hlinkClick r:id="rLinkId1"/>
              </a:rPr>
              <a:t>network</a:t>
            </a:r>
            <a:r>
              <a:rPr lang="en-US" b="1" sz="1200">
                <a:solidFill>
                  <a:srgbClr val="0000FF"/>
                </a:solidFill>
                <a:latin typeface="Arial"/>
                <a:hlinkClick r:id="rLinkId1"/>
              </a:rPr>
              <a:t> </a:t>
            </a:r>
            <a:r>
              <a:rPr lang="en-US" b="1" sz="1200">
                <a:solidFill>
                  <a:srgbClr val="222222"/>
                </a:solidFill>
                <a:latin typeface="Arial"/>
              </a:rPr>
              <a:t>across an entire city, college campus, or a small region. This type of network is large than a LAN, which is mostly limited to a single building or site. Depending upon the type of configuration, this type of network allows you to cover an area from several miles to tens of miles.</a:t>
            </a:r>
          </a:p>
        </p:txBody>
      </p:sp>
      <p:sp>
        <p:nvSpPr>
          <p:cNvPr id="7" name=""/>
          <p:cNvSpPr/>
          <p:nvPr/>
        </p:nvSpPr>
        <p:spPr>
          <a:xfrm>
            <a:off x="896112" y="7424928"/>
            <a:ext cx="5745480" cy="1490472"/>
          </a:xfrm>
          <a:prstGeom prst="rect">
            <a:avLst/>
          </a:prstGeom>
        </p:spPr>
        <p:txBody>
          <a:bodyPr lIns="0" tIns="0" rIns="0" bIns="0">
            <a:noAutofit/>
          </a:bodyPr>
          <a:p>
            <a:pPr algn="just" indent="0">
              <a:spcBef>
                <a:spcPts val="1260"/>
              </a:spcBef>
              <a:spcAft>
                <a:spcPts val="840"/>
              </a:spcAft>
            </a:pPr>
            <a:r>
              <a:rPr lang="en-US" b="1" sz="1800">
                <a:solidFill>
                  <a:srgbClr val="222222"/>
                </a:solidFill>
                <a:latin typeface="Arial"/>
              </a:rPr>
              <a:t>134)</a:t>
            </a:r>
            <a:r>
              <a:rPr lang="en-US" b="1" sz="1800">
                <a:latin typeface="Arial"/>
              </a:rPr>
              <a:t> </a:t>
            </a:r>
            <a:r>
              <a:rPr lang="en-US" b="1" sz="1800">
                <a:solidFill>
                  <a:srgbClr val="222222"/>
                </a:solidFill>
                <a:latin typeface="Arial"/>
              </a:rPr>
              <a:t>What is Modem?</a:t>
            </a:r>
          </a:p>
          <a:p>
            <a:pPr indent="0">
              <a:lnSpc>
                <a:spcPts val="1704"/>
              </a:lnSpc>
              <a:spcAft>
                <a:spcPts val="210"/>
              </a:spcAft>
            </a:pPr>
            <a:r>
              <a:rPr lang="en-US" b="1" sz="1200">
                <a:solidFill>
                  <a:srgbClr val="222222"/>
                </a:solidFill>
                <a:latin typeface="Arial"/>
              </a:rPr>
              <a:t>A modem (modulator-demodulator) is a device that modulates an analog signal to digital information. It also decodes carrier signals to demodulates the transmitted information.</a:t>
            </a:r>
          </a:p>
          <a:p>
            <a:pPr indent="0">
              <a:lnSpc>
                <a:spcPts val="1704"/>
              </a:lnSpc>
            </a:pPr>
            <a:r>
              <a:rPr lang="en-US" b="1" sz="1200">
                <a:solidFill>
                  <a:srgbClr val="222222"/>
                </a:solidFill>
                <a:latin typeface="Arial"/>
              </a:rPr>
              <a:t>The main aim of the Modem is to produce a signal that can be transmitted easily and decoded to reproduce the digital data in its</a:t>
            </a:r>
          </a:p>
        </p:txBody>
      </p:sp>
      <p:sp>
        <p:nvSpPr>
          <p:cNvPr id="8"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6112" y="1414272"/>
            <a:ext cx="5983224" cy="2618232"/>
          </a:xfrm>
          <a:prstGeom prst="rect">
            <a:avLst/>
          </a:prstGeom>
        </p:spPr>
      </p:pic>
      <p:sp>
        <p:nvSpPr>
          <p:cNvPr id="3" name=""/>
          <p:cNvSpPr/>
          <p:nvPr/>
        </p:nvSpPr>
        <p:spPr>
          <a:xfrm>
            <a:off x="899160" y="935736"/>
            <a:ext cx="5736336" cy="432816"/>
          </a:xfrm>
          <a:prstGeom prst="rect">
            <a:avLst/>
          </a:prstGeom>
        </p:spPr>
        <p:txBody>
          <a:bodyPr lIns="0" tIns="0" rIns="0" bIns="0">
            <a:noAutofit/>
          </a:bodyPr>
          <a:p>
            <a:pPr algn="just" indent="0">
              <a:lnSpc>
                <a:spcPts val="1680"/>
              </a:lnSpc>
            </a:pPr>
            <a:r>
              <a:rPr lang="en-US" b="1" sz="1200">
                <a:solidFill>
                  <a:srgbClr val="222222"/>
                </a:solidFill>
                <a:latin typeface="Arial"/>
              </a:rPr>
              <a:t>original form. Modems are also used for transmitting analog signals, from Light Emitting Diodes (LED) to radio.</a:t>
            </a:r>
          </a:p>
        </p:txBody>
      </p:sp>
      <p:sp>
        <p:nvSpPr>
          <p:cNvPr id="4" name=""/>
          <p:cNvSpPr/>
          <p:nvPr/>
        </p:nvSpPr>
        <p:spPr>
          <a:xfrm>
            <a:off x="3566160" y="4047744"/>
            <a:ext cx="646176" cy="176784"/>
          </a:xfrm>
          <a:prstGeom prst="rect">
            <a:avLst/>
          </a:prstGeom>
        </p:spPr>
        <p:txBody>
          <a:bodyPr lIns="0" tIns="0" rIns="0" bIns="0" wrap="none">
            <a:noAutofit/>
          </a:bodyPr>
          <a:p>
            <a:pPr indent="0"/>
            <a:r>
              <a:rPr lang="en-US" b="1" sz="1200">
                <a:solidFill>
                  <a:srgbClr val="222222"/>
                </a:solidFill>
                <a:latin typeface="Arial"/>
              </a:rPr>
              <a:t>Modem</a:t>
            </a:r>
          </a:p>
        </p:txBody>
      </p:sp>
      <p:sp>
        <p:nvSpPr>
          <p:cNvPr id="5" name=""/>
          <p:cNvSpPr/>
          <p:nvPr/>
        </p:nvSpPr>
        <p:spPr>
          <a:xfrm>
            <a:off x="899160" y="4443984"/>
            <a:ext cx="5273040" cy="2090928"/>
          </a:xfrm>
          <a:prstGeom prst="rect">
            <a:avLst/>
          </a:prstGeom>
        </p:spPr>
        <p:txBody>
          <a:bodyPr lIns="0" tIns="0" rIns="0" bIns="0">
            <a:noAutofit/>
          </a:bodyPr>
          <a:p>
            <a:pPr algn="just" indent="0">
              <a:spcAft>
                <a:spcPts val="630"/>
              </a:spcAft>
            </a:pPr>
            <a:r>
              <a:rPr lang="en-US" b="1" sz="1800">
                <a:solidFill>
                  <a:srgbClr val="222222"/>
                </a:solidFill>
                <a:latin typeface="Arial"/>
              </a:rPr>
              <a:t>135)</a:t>
            </a:r>
            <a:r>
              <a:rPr lang="en-US" b="1" sz="1800">
                <a:latin typeface="Arial"/>
              </a:rPr>
              <a:t> </a:t>
            </a:r>
            <a:r>
              <a:rPr lang="en-US" b="1" sz="1800">
                <a:solidFill>
                  <a:srgbClr val="222222"/>
                </a:solidFill>
                <a:latin typeface="Arial"/>
              </a:rPr>
              <a:t>What are the advantages of a Modem?</a:t>
            </a:r>
          </a:p>
          <a:p>
            <a:pPr indent="0">
              <a:lnSpc>
                <a:spcPts val="2712"/>
              </a:lnSpc>
            </a:pPr>
            <a:r>
              <a:rPr lang="en-US" b="1" sz="1200">
                <a:solidFill>
                  <a:srgbClr val="222222"/>
                </a:solidFill>
                <a:latin typeface="Arial"/>
              </a:rPr>
              <a:t>Here, are pros/advantage of Modem:</a:t>
            </a:r>
          </a:p>
          <a:p>
            <a:pPr marL="250952" marR="797560" indent="0">
              <a:lnSpc>
                <a:spcPts val="2712"/>
              </a:lnSpc>
            </a:pPr>
            <a:r>
              <a:rPr lang="en-US" b="1" sz="1200">
                <a:solidFill>
                  <a:srgbClr val="222222"/>
                </a:solidFill>
                <a:latin typeface="Arial"/>
              </a:rPr>
              <a:t>. More useful in connecting LAN with the Internet . Speed depends on the cost</a:t>
            </a:r>
          </a:p>
          <a:p>
            <a:pPr marL="479552" indent="-228600">
              <a:lnSpc>
                <a:spcPts val="1728"/>
              </a:lnSpc>
              <a:spcAft>
                <a:spcPts val="210"/>
              </a:spcAft>
            </a:pPr>
            <a:r>
              <a:rPr lang="en-US" b="1" sz="1200">
                <a:solidFill>
                  <a:srgbClr val="222222"/>
                </a:solidFill>
                <a:latin typeface="Arial"/>
              </a:rPr>
              <a:t>. The Modem is the most widely used data communication roadway.</a:t>
            </a:r>
          </a:p>
          <a:p>
            <a:pPr indent="0"/>
            <a:r>
              <a:rPr lang="en-US" b="1" sz="1200">
                <a:solidFill>
                  <a:srgbClr val="222222"/>
                </a:solidFill>
                <a:latin typeface="Arial"/>
              </a:rPr>
              <a:t>These interview questions will also help in your viva(orals)</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5282184"/>
            <a:ext cx="2877312" cy="2087880"/>
          </a:xfrm>
          <a:prstGeom prst="rect">
            <a:avLst/>
          </a:prstGeom>
        </p:spPr>
      </p:pic>
      <p:sp>
        <p:nvSpPr>
          <p:cNvPr id="3" name=""/>
          <p:cNvSpPr/>
          <p:nvPr/>
        </p:nvSpPr>
        <p:spPr>
          <a:xfrm>
            <a:off x="899160" y="954024"/>
            <a:ext cx="5971032" cy="2865120"/>
          </a:xfrm>
          <a:prstGeom prst="rect">
            <a:avLst/>
          </a:prstGeom>
        </p:spPr>
        <p:txBody>
          <a:bodyPr lIns="0" tIns="0" rIns="0" bIns="0">
            <a:noAutofit/>
          </a:bodyPr>
          <a:p>
            <a:pPr indent="0">
              <a:spcAft>
                <a:spcPts val="1050"/>
              </a:spcAft>
            </a:pPr>
            <a:r>
              <a:rPr lang="en-US" sz="2200" spc="-50">
                <a:solidFill>
                  <a:srgbClr val="610B38"/>
                </a:solidFill>
                <a:latin typeface="Calibri"/>
              </a:rPr>
              <a:t>Networking Interview Questions</a:t>
            </a:r>
          </a:p>
          <a:p>
            <a:pPr algn="just" indent="0">
              <a:lnSpc>
                <a:spcPts val="1584"/>
              </a:lnSpc>
              <a:spcAft>
                <a:spcPts val="630"/>
              </a:spcAft>
            </a:pPr>
            <a:r>
              <a:rPr lang="en-US" sz="1100">
                <a:solidFill>
                  <a:srgbClr val="3A3A3A"/>
                </a:solidFill>
                <a:latin typeface="Calibri"/>
              </a:rPr>
              <a:t>A list of top frequently asked </a:t>
            </a:r>
            <a:r>
              <a:rPr lang="en-US" b="1" sz="1150">
                <a:solidFill>
                  <a:srgbClr val="3A3A3A"/>
                </a:solidFill>
                <a:latin typeface="Segoe UI"/>
              </a:rPr>
              <a:t>networking interview questions </a:t>
            </a:r>
            <a:r>
              <a:rPr lang="en-US" sz="1100">
                <a:solidFill>
                  <a:srgbClr val="3A3A3A"/>
                </a:solidFill>
                <a:latin typeface="Calibri"/>
              </a:rPr>
              <a:t>and answers are given below</a:t>
            </a:r>
          </a:p>
          <a:p>
            <a:pPr algn="just" indent="0">
              <a:spcAft>
                <a:spcPts val="1050"/>
              </a:spcAft>
            </a:pPr>
            <a:r>
              <a:rPr lang="en-US" sz="1600">
                <a:solidFill>
                  <a:srgbClr val="610B4B"/>
                </a:solidFill>
                <a:latin typeface="Arial"/>
              </a:rPr>
              <a:t>1)</a:t>
            </a:r>
            <a:r>
              <a:rPr lang="en-US" sz="1600">
                <a:latin typeface="Arial"/>
              </a:rPr>
              <a:t> </a:t>
            </a:r>
            <a:r>
              <a:rPr lang="en-US" sz="1600">
                <a:solidFill>
                  <a:srgbClr val="610B4B"/>
                </a:solidFill>
                <a:latin typeface="Arial"/>
              </a:rPr>
              <a:t>What is the network?</a:t>
            </a:r>
          </a:p>
          <a:p>
            <a:pPr algn="just" marL="482600" indent="-228600">
              <a:lnSpc>
                <a:spcPts val="1872"/>
              </a:lnSpc>
              <a:spcAft>
                <a:spcPts val="420"/>
              </a:spcAft>
            </a:pPr>
            <a:r>
              <a:rPr lang="en-US" b="1" sz="750">
                <a:latin typeface="Arial"/>
              </a:rPr>
              <a:t>o </a:t>
            </a:r>
            <a:r>
              <a:rPr lang="en-US" sz="1100">
                <a:latin typeface="Calibri"/>
              </a:rPr>
              <a:t>A network is a set of devices that are connected with a physical media link. In a network, two or more nodes are connected by a physical link or two or more networks are connected by one or more nodes.</a:t>
            </a:r>
          </a:p>
          <a:p>
            <a:pPr algn="just" marL="482600" indent="-228600">
              <a:spcAft>
                <a:spcPts val="1050"/>
              </a:spcAft>
            </a:pPr>
            <a:r>
              <a:rPr lang="en-US" b="1" sz="750">
                <a:latin typeface="Arial"/>
              </a:rPr>
              <a:t>o </a:t>
            </a:r>
            <a:r>
              <a:rPr lang="en-US" sz="1100">
                <a:latin typeface="Calibri"/>
              </a:rPr>
              <a:t>A network is a collection of devices connected to each other to allow the sharing of data.</a:t>
            </a:r>
          </a:p>
          <a:p>
            <a:pPr algn="just" marL="482600" indent="-228600">
              <a:lnSpc>
                <a:spcPts val="1872"/>
              </a:lnSpc>
              <a:spcAft>
                <a:spcPts val="1050"/>
              </a:spcAft>
            </a:pPr>
            <a:r>
              <a:rPr lang="en-US" b="1" sz="750">
                <a:latin typeface="Arial"/>
              </a:rPr>
              <a:t>o </a:t>
            </a:r>
            <a:r>
              <a:rPr lang="en-US" sz="1100">
                <a:latin typeface="Calibri"/>
              </a:rPr>
              <a:t>Example of a network is an internet. An internet connects the millions of people across the world.</a:t>
            </a:r>
          </a:p>
        </p:txBody>
      </p:sp>
      <p:sp>
        <p:nvSpPr>
          <p:cNvPr id="4" name=""/>
          <p:cNvSpPr/>
          <p:nvPr/>
        </p:nvSpPr>
        <p:spPr>
          <a:xfrm>
            <a:off x="902208" y="4145280"/>
            <a:ext cx="5955792" cy="1054608"/>
          </a:xfrm>
          <a:prstGeom prst="rect">
            <a:avLst/>
          </a:prstGeom>
        </p:spPr>
        <p:txBody>
          <a:bodyPr lIns="0" tIns="0" rIns="0" bIns="0">
            <a:noAutofit/>
          </a:bodyPr>
          <a:p>
            <a:pPr algn="just" indent="0">
              <a:spcBef>
                <a:spcPts val="1050"/>
              </a:spcBef>
              <a:spcAft>
                <a:spcPts val="1050"/>
              </a:spcAft>
            </a:pPr>
            <a:r>
              <a:rPr lang="en-US" sz="1600">
                <a:solidFill>
                  <a:srgbClr val="610B4B"/>
                </a:solidFill>
                <a:latin typeface="Arial"/>
              </a:rPr>
              <a:t>2)</a:t>
            </a:r>
            <a:r>
              <a:rPr lang="en-US" sz="1600">
                <a:latin typeface="Arial"/>
              </a:rPr>
              <a:t> </a:t>
            </a:r>
            <a:r>
              <a:rPr lang="en-US" sz="1600">
                <a:solidFill>
                  <a:srgbClr val="610B4B"/>
                </a:solidFill>
                <a:latin typeface="Arial"/>
              </a:rPr>
              <a:t>What do you mean by network topology?</a:t>
            </a:r>
          </a:p>
          <a:p>
            <a:pPr algn="just" indent="0">
              <a:lnSpc>
                <a:spcPts val="1608"/>
              </a:lnSpc>
              <a:spcAft>
                <a:spcPts val="420"/>
              </a:spcAft>
            </a:pPr>
            <a:r>
              <a:rPr lang="en-US" sz="1100">
                <a:solidFill>
                  <a:srgbClr val="3A3A3A"/>
                </a:solidFill>
                <a:latin typeface="Calibri"/>
              </a:rPr>
              <a:t>Network topology specifies the layout of a computer network. It shows how devices and cables are connected to each other. The types of topologies are:</a:t>
            </a:r>
          </a:p>
          <a:p>
            <a:pPr algn="just" indent="0"/>
            <a:r>
              <a:rPr lang="en-US" b="1" sz="1150">
                <a:solidFill>
                  <a:srgbClr val="3A3A3A"/>
                </a:solidFill>
                <a:latin typeface="Segoe UI"/>
              </a:rPr>
              <a:t>Bus:</a:t>
            </a:r>
          </a:p>
        </p:txBody>
      </p:sp>
      <p:sp>
        <p:nvSpPr>
          <p:cNvPr id="5" name=""/>
          <p:cNvSpPr/>
          <p:nvPr/>
        </p:nvSpPr>
        <p:spPr>
          <a:xfrm>
            <a:off x="1133856" y="7598664"/>
            <a:ext cx="5736336" cy="1197864"/>
          </a:xfrm>
          <a:prstGeom prst="rect">
            <a:avLst/>
          </a:prstGeom>
        </p:spPr>
        <p:txBody>
          <a:bodyPr lIns="0" tIns="0" rIns="0" bIns="0">
            <a:noAutofit/>
          </a:bodyPr>
          <a:p>
            <a:pPr algn="just" marL="247904" indent="-228600">
              <a:lnSpc>
                <a:spcPts val="1872"/>
              </a:lnSpc>
              <a:spcBef>
                <a:spcPts val="1050"/>
              </a:spcBef>
              <a:spcAft>
                <a:spcPts val="420"/>
              </a:spcAft>
            </a:pPr>
            <a:r>
              <a:rPr lang="en-US" b="1" sz="750">
                <a:latin typeface="Arial"/>
              </a:rPr>
              <a:t>o </a:t>
            </a:r>
            <a:r>
              <a:rPr lang="en-US" sz="1100">
                <a:latin typeface="Calibri"/>
              </a:rPr>
              <a:t>Bus topology is a network topology in which all the nodes are connected to a single cable known as a central cable or bus.</a:t>
            </a:r>
          </a:p>
          <a:p>
            <a:pPr algn="just" marL="247904" indent="-228600">
              <a:lnSpc>
                <a:spcPts val="1872"/>
              </a:lnSpc>
            </a:pPr>
            <a:r>
              <a:rPr lang="en-US" b="1" sz="750">
                <a:latin typeface="Arial"/>
              </a:rPr>
              <a:t>o </a:t>
            </a:r>
            <a:r>
              <a:rPr lang="en-US" sz="1100">
                <a:latin typeface="Calibri"/>
              </a:rPr>
              <a:t>It acts as a shared communication medium, i.e., if any device wants to send the data to other devices, then it will send the data over the bus which in turn sends the data to all the attached devices.</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2048256"/>
            <a:ext cx="2221992" cy="2005584"/>
          </a:xfrm>
          <a:prstGeom prst="rect">
            <a:avLst/>
          </a:prstGeom>
        </p:spPr>
      </p:pic>
      <p:pic>
        <p:nvPicPr>
          <p:cNvPr id="3" name=""/>
          <p:cNvPicPr>
            <a:picLocks noChangeAspect="1"/>
          </p:cNvPicPr>
          <p:nvPr/>
        </p:nvPicPr>
        <p:blipFill>
          <a:blip r:embed="rPictId1"/>
          <a:stretch>
            <a:fillRect/>
          </a:stretch>
        </p:blipFill>
        <p:spPr>
          <a:xfrm>
            <a:off x="914400" y="6906768"/>
            <a:ext cx="2115312" cy="2221992"/>
          </a:xfrm>
          <a:prstGeom prst="rect">
            <a:avLst/>
          </a:prstGeom>
        </p:spPr>
      </p:pic>
      <p:sp>
        <p:nvSpPr>
          <p:cNvPr id="4" name=""/>
          <p:cNvSpPr/>
          <p:nvPr/>
        </p:nvSpPr>
        <p:spPr>
          <a:xfrm>
            <a:off x="1133856" y="1042416"/>
            <a:ext cx="94488" cy="91440"/>
          </a:xfrm>
          <a:prstGeom prst="rect">
            <a:avLst/>
          </a:prstGeom>
        </p:spPr>
        <p:txBody>
          <a:bodyPr lIns="0" tIns="0" rIns="0" bIns="0" wrap="none">
            <a:noAutofit/>
          </a:bodyPr>
          <a:p>
            <a:pPr indent="0"/>
            <a:r>
              <a:rPr lang="en-US" b="1" sz="750">
                <a:latin typeface="Arial"/>
              </a:rPr>
              <a:t>o</a:t>
            </a:r>
          </a:p>
        </p:txBody>
      </p:sp>
      <p:sp>
        <p:nvSpPr>
          <p:cNvPr id="5" name=""/>
          <p:cNvSpPr/>
          <p:nvPr/>
        </p:nvSpPr>
        <p:spPr>
          <a:xfrm>
            <a:off x="1356360" y="990600"/>
            <a:ext cx="5513832" cy="381000"/>
          </a:xfrm>
          <a:prstGeom prst="rect">
            <a:avLst/>
          </a:prstGeom>
        </p:spPr>
        <p:txBody>
          <a:bodyPr lIns="0" tIns="0" rIns="0" bIns="0">
            <a:noAutofit/>
          </a:bodyPr>
          <a:p>
            <a:pPr algn="just" indent="0">
              <a:lnSpc>
                <a:spcPts val="1872"/>
              </a:lnSpc>
            </a:pPr>
            <a:r>
              <a:rPr lang="en-US" sz="1100">
                <a:latin typeface="Calibri"/>
              </a:rPr>
              <a:t>Bus topology is useful for a small number of devices. As if the bus is damaged then the whole network fails.</a:t>
            </a:r>
          </a:p>
        </p:txBody>
      </p:sp>
      <p:sp>
        <p:nvSpPr>
          <p:cNvPr id="6" name=""/>
          <p:cNvSpPr/>
          <p:nvPr/>
        </p:nvSpPr>
        <p:spPr>
          <a:xfrm>
            <a:off x="902208" y="1551432"/>
            <a:ext cx="356616" cy="146304"/>
          </a:xfrm>
          <a:prstGeom prst="rect">
            <a:avLst/>
          </a:prstGeom>
        </p:spPr>
        <p:txBody>
          <a:bodyPr lIns="0" tIns="0" rIns="0" bIns="0" wrap="none">
            <a:noAutofit/>
          </a:bodyPr>
          <a:p>
            <a:pPr indent="0"/>
            <a:r>
              <a:rPr lang="en-US" b="1" sz="1150">
                <a:solidFill>
                  <a:srgbClr val="3A3A3A"/>
                </a:solidFill>
                <a:latin typeface="Segoe UI"/>
              </a:rPr>
              <a:t>Star:</a:t>
            </a:r>
          </a:p>
        </p:txBody>
      </p:sp>
      <p:sp>
        <p:nvSpPr>
          <p:cNvPr id="7" name=""/>
          <p:cNvSpPr/>
          <p:nvPr/>
        </p:nvSpPr>
        <p:spPr>
          <a:xfrm>
            <a:off x="2474976" y="1795272"/>
            <a:ext cx="2828544" cy="143256"/>
          </a:xfrm>
          <a:prstGeom prst="rect">
            <a:avLst/>
          </a:prstGeom>
          <a:solidFill>
            <a:srgbClr val="000000"/>
          </a:solidFill>
        </p:spPr>
        <p:txBody>
          <a:bodyPr lIns="0" tIns="0" rIns="0" bIns="0" wrap="none">
            <a:noAutofit/>
          </a:bodyPr>
          <a:p>
            <a:pPr indent="0"/>
            <a:r>
              <a:rPr lang="en-US" b="1" sz="850">
                <a:solidFill>
                  <a:srgbClr val="FFFFFF"/>
                </a:solidFill>
                <a:latin typeface="Arial"/>
              </a:rPr>
              <a:t>Backward Skip 10sPlay VideoForward Skip 10s</a:t>
            </a:r>
          </a:p>
        </p:txBody>
      </p:sp>
      <p:sp>
        <p:nvSpPr>
          <p:cNvPr id="8" name=""/>
          <p:cNvSpPr/>
          <p:nvPr/>
        </p:nvSpPr>
        <p:spPr>
          <a:xfrm>
            <a:off x="1133856" y="4282440"/>
            <a:ext cx="5739384" cy="2249424"/>
          </a:xfrm>
          <a:prstGeom prst="rect">
            <a:avLst/>
          </a:prstGeom>
        </p:spPr>
        <p:txBody>
          <a:bodyPr lIns="0" tIns="0" rIns="0" bIns="0">
            <a:noAutofit/>
          </a:bodyPr>
          <a:p>
            <a:pPr algn="just" marL="241300" indent="-241300">
              <a:lnSpc>
                <a:spcPts val="1872"/>
              </a:lnSpc>
              <a:spcAft>
                <a:spcPts val="420"/>
              </a:spcAft>
            </a:pPr>
            <a:r>
              <a:rPr lang="en-US" b="1" sz="750">
                <a:latin typeface="Arial"/>
              </a:rPr>
              <a:t>o </a:t>
            </a:r>
            <a:r>
              <a:rPr lang="en-US" sz="1100">
                <a:latin typeface="Calibri"/>
              </a:rPr>
              <a:t>Star topology is a network topology in which all the nodes are connected to a single device known as a central device.</a:t>
            </a:r>
          </a:p>
          <a:p>
            <a:pPr algn="just" marL="241300" indent="-241300">
              <a:lnSpc>
                <a:spcPts val="1872"/>
              </a:lnSpc>
              <a:spcAft>
                <a:spcPts val="420"/>
              </a:spcAft>
            </a:pPr>
            <a:r>
              <a:rPr lang="en-US" b="1" sz="750">
                <a:latin typeface="Arial"/>
              </a:rPr>
              <a:t>o </a:t>
            </a:r>
            <a:r>
              <a:rPr lang="en-US" sz="1100">
                <a:latin typeface="Calibri"/>
              </a:rPr>
              <a:t>Star topology requires more cable compared to other topologies. Therefore, it is more robust as a failure in one cable will only disconnect a specific computer connected to this cable.</a:t>
            </a:r>
          </a:p>
          <a:p>
            <a:pPr algn="just" marR="1689100" indent="0">
              <a:lnSpc>
                <a:spcPts val="2664"/>
              </a:lnSpc>
            </a:pPr>
            <a:r>
              <a:rPr lang="en-US" b="1" sz="750">
                <a:latin typeface="Arial"/>
              </a:rPr>
              <a:t>o </a:t>
            </a:r>
            <a:r>
              <a:rPr lang="en-US" sz="1100">
                <a:latin typeface="Calibri"/>
              </a:rPr>
              <a:t>If the central device is damaged, then the whole network fails. </a:t>
            </a:r>
            <a:r>
              <a:rPr lang="en-US" b="1" sz="750">
                <a:latin typeface="Arial"/>
              </a:rPr>
              <a:t>o </a:t>
            </a:r>
            <a:r>
              <a:rPr lang="en-US" sz="1100">
                <a:latin typeface="Calibri"/>
              </a:rPr>
              <a:t>Star topology is very easy to install, manage and troubleshoot. </a:t>
            </a:r>
            <a:r>
              <a:rPr lang="en-US" b="1" sz="750">
                <a:latin typeface="Arial"/>
              </a:rPr>
              <a:t>o </a:t>
            </a:r>
            <a:r>
              <a:rPr lang="en-US" sz="1100">
                <a:latin typeface="Calibri"/>
              </a:rPr>
              <a:t>Star topology is commonly used in office and home networks.</a:t>
            </a:r>
          </a:p>
        </p:txBody>
      </p:sp>
      <p:sp>
        <p:nvSpPr>
          <p:cNvPr id="9" name=""/>
          <p:cNvSpPr/>
          <p:nvPr/>
        </p:nvSpPr>
        <p:spPr>
          <a:xfrm>
            <a:off x="908304" y="6672072"/>
            <a:ext cx="344424" cy="188976"/>
          </a:xfrm>
          <a:prstGeom prst="rect">
            <a:avLst/>
          </a:prstGeom>
        </p:spPr>
        <p:txBody>
          <a:bodyPr lIns="0" tIns="0" rIns="0" bIns="0" wrap="none">
            <a:noAutofit/>
          </a:bodyPr>
          <a:p>
            <a:pPr indent="0"/>
            <a:r>
              <a:rPr lang="en-US" b="1" sz="1150">
                <a:solidFill>
                  <a:srgbClr val="3A3A3A"/>
                </a:solidFill>
                <a:latin typeface="Segoe UI"/>
              </a:rPr>
              <a:t>Ring</a:t>
            </a:r>
          </a:p>
        </p:txBody>
      </p:sp>
      <p:sp>
        <p:nvSpPr>
          <p:cNvPr id="10"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6196584"/>
            <a:ext cx="5239512" cy="2414016"/>
          </a:xfrm>
          <a:prstGeom prst="rect">
            <a:avLst/>
          </a:prstGeom>
        </p:spPr>
      </p:pic>
      <p:sp>
        <p:nvSpPr>
          <p:cNvPr id="3" name=""/>
          <p:cNvSpPr/>
          <p:nvPr/>
        </p:nvSpPr>
        <p:spPr>
          <a:xfrm>
            <a:off x="914400" y="947928"/>
            <a:ext cx="5861304" cy="768096"/>
          </a:xfrm>
          <a:prstGeom prst="rect">
            <a:avLst/>
          </a:prstGeom>
        </p:spPr>
        <p:txBody>
          <a:bodyPr lIns="0" tIns="0" rIns="0" bIns="0">
            <a:noAutofit/>
          </a:bodyPr>
          <a:p>
            <a:pPr indent="0">
              <a:lnSpc>
                <a:spcPts val="1560"/>
              </a:lnSpc>
              <a:spcAft>
                <a:spcPts val="1260"/>
              </a:spcAft>
            </a:pPr>
            <a:r>
              <a:rPr lang="en-US" sz="1300">
                <a:solidFill>
                  <a:srgbClr val="3A3A3A"/>
                </a:solidFill>
                <a:latin typeface="Times New Roman"/>
              </a:rPr>
              <a:t>However, computers that are running on an office network or any workplace network belong to the Domain.</a:t>
            </a:r>
          </a:p>
          <a:p>
            <a:pPr indent="0">
              <a:lnSpc>
                <a:spcPts val="1368"/>
              </a:lnSpc>
            </a:pPr>
            <a:r>
              <a:rPr lang="en-US" b="1" sz="1200">
                <a:solidFill>
                  <a:srgbClr val="3A3A3A"/>
                </a:solidFill>
                <a:latin typeface="Arial"/>
              </a:rPr>
              <a:t>Their differences are as follows:</a:t>
            </a:r>
          </a:p>
        </p:txBody>
      </p:sp>
      <p:sp>
        <p:nvSpPr>
          <p:cNvPr id="4" name=""/>
          <p:cNvSpPr/>
          <p:nvPr/>
        </p:nvSpPr>
        <p:spPr>
          <a:xfrm>
            <a:off x="914400" y="1792224"/>
            <a:ext cx="3557016" cy="1356360"/>
          </a:xfrm>
          <a:prstGeom prst="rect">
            <a:avLst/>
          </a:prstGeom>
        </p:spPr>
        <p:txBody>
          <a:bodyPr lIns="0" tIns="0" rIns="0" bIns="0">
            <a:noAutofit/>
          </a:bodyPr>
          <a:p>
            <a:pPr indent="0">
              <a:lnSpc>
                <a:spcPts val="1368"/>
              </a:lnSpc>
            </a:pPr>
            <a:r>
              <a:rPr lang="en-US" b="1" sz="1200">
                <a:latin typeface="Times New Roman"/>
              </a:rPr>
              <a:t>Workgroup</a:t>
            </a:r>
          </a:p>
          <a:p>
            <a:pPr indent="0">
              <a:lnSpc>
                <a:spcPts val="1368"/>
              </a:lnSpc>
            </a:pPr>
            <a:r>
              <a:rPr lang="en-US" sz="1100">
                <a:latin typeface="Times New Roman"/>
              </a:rPr>
              <a:t>All computers are peers and no computer has control over another computer</a:t>
            </a:r>
          </a:p>
          <a:p>
            <a:pPr indent="0">
              <a:lnSpc>
                <a:spcPts val="1368"/>
              </a:lnSpc>
            </a:pPr>
            <a:r>
              <a:rPr lang="en-US" sz="1100">
                <a:latin typeface="Times New Roman"/>
              </a:rPr>
              <a:t>In a Workgroup, each computer maintains their own database</a:t>
            </a:r>
          </a:p>
          <a:p>
            <a:pPr indent="0">
              <a:lnSpc>
                <a:spcPts val="1368"/>
              </a:lnSpc>
            </a:pPr>
            <a:r>
              <a:rPr lang="en-US" sz="1100">
                <a:latin typeface="Times New Roman"/>
              </a:rPr>
              <a:t>Each computer has their own authentication rule for every user account</a:t>
            </a:r>
          </a:p>
          <a:p>
            <a:pPr indent="0">
              <a:lnSpc>
                <a:spcPts val="1368"/>
              </a:lnSpc>
            </a:pPr>
            <a:r>
              <a:rPr lang="en-US" sz="1100">
                <a:latin typeface="Times New Roman"/>
              </a:rPr>
              <a:t>Each computer has set of user account. If user has account </a:t>
            </a:r>
          </a:p>
        </p:txBody>
      </p:sp>
      <p:sp>
        <p:nvSpPr>
          <p:cNvPr id="5" name=""/>
          <p:cNvSpPr/>
          <p:nvPr/>
        </p:nvSpPr>
        <p:spPr>
          <a:xfrm>
            <a:off x="914400" y="3185160"/>
            <a:ext cx="6858000" cy="2731008"/>
          </a:xfrm>
          <a:prstGeom prst="rect">
            <a:avLst/>
          </a:prstGeom>
        </p:spPr>
        <p:txBody>
          <a:bodyPr lIns="0" tIns="0" rIns="0" bIns="0">
            <a:noAutofit/>
          </a:bodyPr>
          <a:p>
            <a:pPr indent="0">
              <a:lnSpc>
                <a:spcPts val="1368"/>
              </a:lnSpc>
            </a:pPr>
            <a:r>
              <a:rPr lang="en-US" sz="1100">
                <a:latin typeface="Times New Roman"/>
              </a:rPr>
              <a:t>on that computer then only user able to access the computer computer in a domain</a:t>
            </a:r>
          </a:p>
          <a:p>
            <a:pPr indent="0">
              <a:lnSpc>
                <a:spcPts val="1368"/>
              </a:lnSpc>
            </a:pPr>
            <a:r>
              <a:rPr lang="en-US" sz="1100">
                <a:latin typeface="Times New Roman"/>
              </a:rPr>
              <a:t>Workgroup does not bind to any security permission or does Domain user has to provide security credentials whe not require any password    accessing the domain network</a:t>
            </a:r>
          </a:p>
          <a:p>
            <a:pPr algn="just" indent="0">
              <a:lnSpc>
                <a:spcPts val="1368"/>
              </a:lnSpc>
            </a:pPr>
            <a:r>
              <a:rPr lang="en-US" sz="1100">
                <a:latin typeface="Times New Roman"/>
              </a:rPr>
              <a:t>Computer settings need to change manually for each    In a domain, changes made in one computer automa</a:t>
            </a:r>
          </a:p>
          <a:p>
            <a:pPr algn="just" indent="0">
              <a:lnSpc>
                <a:spcPts val="1368"/>
              </a:lnSpc>
            </a:pPr>
            <a:r>
              <a:rPr lang="en-US" sz="1100">
                <a:latin typeface="Times New Roman"/>
              </a:rPr>
              <a:t>computer in a Workgroup    same changes to all other computers in a network</a:t>
            </a:r>
          </a:p>
          <a:p>
            <a:pPr algn="just" indent="0">
              <a:lnSpc>
                <a:spcPts val="1368"/>
              </a:lnSpc>
            </a:pPr>
            <a:r>
              <a:rPr lang="en-US" sz="1100">
                <a:latin typeface="Times New Roman"/>
              </a:rPr>
              <a:t>All computers must be on same local area network    In a domain, computers can be on a different local n</a:t>
            </a:r>
          </a:p>
          <a:p>
            <a:pPr algn="just" indent="0">
              <a:lnSpc>
                <a:spcPts val="1368"/>
              </a:lnSpc>
            </a:pPr>
            <a:r>
              <a:rPr lang="en-US" sz="1100">
                <a:latin typeface="Times New Roman"/>
              </a:rPr>
              <a:t>In a Workgroup, there can be only 20 computers connected In a domain, thousands of computers can be connec</a:t>
            </a:r>
          </a:p>
          <a:p>
            <a:pPr algn="just" indent="0">
              <a:lnSpc>
                <a:spcPts val="1368"/>
              </a:lnSpc>
            </a:pPr>
            <a:r>
              <a:rPr lang="en-US" b="1" sz="1200">
                <a:solidFill>
                  <a:srgbClr val="FF6600"/>
                </a:solidFill>
                <a:latin typeface="Arial"/>
              </a:rPr>
              <a:t>Q #15) What is a Proxy Server and how do they protect the computer network?</a:t>
            </a:r>
          </a:p>
          <a:p>
            <a:pPr indent="0">
              <a:lnSpc>
                <a:spcPts val="1536"/>
              </a:lnSpc>
            </a:pPr>
            <a:r>
              <a:rPr lang="en-US" b="1" sz="1200">
                <a:solidFill>
                  <a:srgbClr val="3A3A3A"/>
                </a:solidFill>
                <a:latin typeface="Arial"/>
              </a:rPr>
              <a:t>Answer: </a:t>
            </a:r>
            <a:r>
              <a:rPr lang="en-US" sz="1300">
                <a:solidFill>
                  <a:srgbClr val="3A3A3A"/>
                </a:solidFill>
                <a:latin typeface="Times New Roman"/>
              </a:rPr>
              <a:t>For data transmission, IP addresses are required and even DNS uses IP addresses to route to the correct website. It means without the knowledge of correct and actual IP addresses it is not possible to identify the physical location of the network.</a:t>
            </a:r>
          </a:p>
          <a:p>
            <a:pPr indent="0">
              <a:lnSpc>
                <a:spcPts val="1536"/>
              </a:lnSpc>
            </a:pPr>
            <a:r>
              <a:rPr lang="en-US" sz="1300">
                <a:solidFill>
                  <a:srgbClr val="3A3A3A"/>
                </a:solidFill>
                <a:latin typeface="Times New Roman"/>
              </a:rPr>
              <a:t>Proxy servers prevent external users who are unauthorized to access such IP addresses of the internal network. It makes the computer network virtually invisible to external users.</a:t>
            </a:r>
          </a:p>
        </p:txBody>
      </p:sp>
      <p:sp>
        <p:nvSpPr>
          <p:cNvPr id="6" name=""/>
          <p:cNvSpPr/>
          <p:nvPr/>
        </p:nvSpPr>
        <p:spPr>
          <a:xfrm>
            <a:off x="4605528" y="1770888"/>
            <a:ext cx="3166872" cy="1395984"/>
          </a:xfrm>
          <a:prstGeom prst="rect">
            <a:avLst/>
          </a:prstGeom>
        </p:spPr>
        <p:txBody>
          <a:bodyPr lIns="0" tIns="0" rIns="0" bIns="0">
            <a:noAutofit/>
          </a:bodyPr>
          <a:p>
            <a:pPr algn="just" indent="0">
              <a:lnSpc>
                <a:spcPts val="1368"/>
              </a:lnSpc>
            </a:pPr>
            <a:r>
              <a:rPr lang="en-US" b="1" sz="1200">
                <a:latin typeface="Times New Roman"/>
              </a:rPr>
              <a:t>Domain</a:t>
            </a:r>
          </a:p>
          <a:p>
            <a:pPr algn="just" indent="0">
              <a:lnSpc>
                <a:spcPts val="1368"/>
              </a:lnSpc>
            </a:pPr>
            <a:r>
              <a:rPr lang="en-US" sz="1100">
                <a:latin typeface="Times New Roman"/>
              </a:rPr>
              <a:t>Network admin uses one or more computer as a ser all accesses, security permission to all other comput The domain is a form of a computer network in whi printers, and user accounts are registered in a centra It has centralized authentication servers which set th authentication</a:t>
            </a:r>
          </a:p>
          <a:p>
            <a:pPr algn="just" indent="0">
              <a:lnSpc>
                <a:spcPts val="1368"/>
              </a:lnSpc>
            </a:pPr>
            <a:r>
              <a:rPr lang="en-US" sz="1100">
                <a:latin typeface="Times New Roman"/>
              </a:rPr>
              <a:t>If user has an account in a domain then user can log</a:t>
            </a:r>
          </a:p>
        </p:txBody>
      </p:sp>
      <p:sp>
        <p:nvSpPr>
          <p:cNvPr id="7" name=""/>
          <p:cNvSpPr/>
          <p:nvPr/>
        </p:nvSpPr>
        <p:spPr>
          <a:xfrm>
            <a:off x="2871216" y="6467856"/>
            <a:ext cx="1365504" cy="128016"/>
          </a:xfrm>
          <a:prstGeom prst="rect">
            <a:avLst/>
          </a:prstGeom>
        </p:spPr>
        <p:txBody>
          <a:bodyPr lIns="0" tIns="0" rIns="0" bIns="0" wrap="none">
            <a:noAutofit/>
          </a:bodyPr>
          <a:p>
            <a:pPr indent="0"/>
            <a:r>
              <a:rPr lang="en-US" b="1" sz="1200">
                <a:solidFill>
                  <a:srgbClr val="3A3A3A"/>
                </a:solidFill>
                <a:latin typeface="Times New Roman"/>
                <a:hlinkClick r:id="rLinkId0"/>
              </a:rPr>
              <a:t>Proxy Server Setup</a:t>
            </a:r>
          </a:p>
        </p:txBody>
      </p:sp>
      <p:sp>
        <p:nvSpPr>
          <p:cNvPr id="8" name=""/>
          <p:cNvSpPr/>
          <p:nvPr/>
        </p:nvSpPr>
        <p:spPr>
          <a:xfrm>
            <a:off x="1438656" y="8138160"/>
            <a:ext cx="341376" cy="103632"/>
          </a:xfrm>
          <a:prstGeom prst="rect">
            <a:avLst/>
          </a:prstGeom>
        </p:spPr>
        <p:txBody>
          <a:bodyPr lIns="0" tIns="0" rIns="0" bIns="0" wrap="none">
            <a:noAutofit/>
          </a:bodyPr>
          <a:p>
            <a:pPr indent="0"/>
            <a:r>
              <a:rPr lang="en-US" sz="850">
                <a:solidFill>
                  <a:srgbClr val="3A3A3A"/>
                </a:solidFill>
                <a:latin typeface="Times New Roman"/>
              </a:rPr>
              <a:t>Single</a:t>
            </a:r>
          </a:p>
        </p:txBody>
      </p:sp>
      <p:sp>
        <p:nvSpPr>
          <p:cNvPr id="9" name=""/>
          <p:cNvSpPr/>
          <p:nvPr/>
        </p:nvSpPr>
        <p:spPr>
          <a:xfrm>
            <a:off x="5047488" y="8144256"/>
            <a:ext cx="664464" cy="85344"/>
          </a:xfrm>
          <a:prstGeom prst="rect">
            <a:avLst/>
          </a:prstGeom>
        </p:spPr>
        <p:txBody>
          <a:bodyPr lIns="0" tIns="0" rIns="0" bIns="0" wrap="none">
            <a:noAutofit/>
          </a:bodyPr>
          <a:p>
            <a:pPr indent="0"/>
            <a:r>
              <a:rPr lang="en-US" b="1" sz="950">
                <a:solidFill>
                  <a:srgbClr val="3A3A3A"/>
                </a:solidFill>
                <a:latin typeface="Times New Roman"/>
              </a:rPr>
              <a:t>The Creator</a:t>
            </a:r>
          </a:p>
        </p:txBody>
      </p:sp>
      <p:sp>
        <p:nvSpPr>
          <p:cNvPr id="10" name=""/>
          <p:cNvSpPr/>
          <p:nvPr/>
        </p:nvSpPr>
        <p:spPr>
          <a:xfrm>
            <a:off x="2517648" y="8150352"/>
            <a:ext cx="152400" cy="73152"/>
          </a:xfrm>
          <a:prstGeom prst="rect">
            <a:avLst/>
          </a:prstGeom>
        </p:spPr>
        <p:txBody>
          <a:bodyPr lIns="0" tIns="0" rIns="0" bIns="0" wrap="none">
            <a:noAutofit/>
          </a:bodyPr>
          <a:p>
            <a:pPr indent="0"/>
            <a:r>
              <a:rPr lang="en-US" b="1" sz="950">
                <a:solidFill>
                  <a:srgbClr val="3A3A3A"/>
                </a:solidFill>
                <a:latin typeface="Times New Roman"/>
              </a:rPr>
              <a:t>No</a:t>
            </a:r>
          </a:p>
        </p:txBody>
      </p:sp>
      <p:sp>
        <p:nvSpPr>
          <p:cNvPr id="11" name=""/>
          <p:cNvSpPr/>
          <p:nvPr/>
        </p:nvSpPr>
        <p:spPr>
          <a:xfrm>
            <a:off x="3364992" y="8150352"/>
            <a:ext cx="310896" cy="97536"/>
          </a:xfrm>
          <a:prstGeom prst="rect">
            <a:avLst/>
          </a:prstGeom>
        </p:spPr>
        <p:txBody>
          <a:bodyPr lIns="0" tIns="0" rIns="0" bIns="0" wrap="none">
            <a:noAutofit/>
          </a:bodyPr>
          <a:p>
            <a:pPr indent="0"/>
            <a:r>
              <a:rPr lang="en-US" sz="850">
                <a:solidFill>
                  <a:srgbClr val="3A3A3A"/>
                </a:solidFill>
                <a:latin typeface="Times New Roman"/>
              </a:rPr>
              <a:t>Proxy</a:t>
            </a:r>
          </a:p>
        </p:txBody>
      </p:sp>
      <p:sp>
        <p:nvSpPr>
          <p:cNvPr id="12" name=""/>
          <p:cNvSpPr/>
          <p:nvPr/>
        </p:nvSpPr>
        <p:spPr>
          <a:xfrm>
            <a:off x="1286256" y="8272272"/>
            <a:ext cx="640080" cy="109728"/>
          </a:xfrm>
          <a:prstGeom prst="rect">
            <a:avLst/>
          </a:prstGeom>
        </p:spPr>
        <p:txBody>
          <a:bodyPr lIns="0" tIns="0" rIns="0" bIns="0" wrap="none">
            <a:noAutofit/>
          </a:bodyPr>
          <a:p>
            <a:pPr indent="0"/>
            <a:r>
              <a:rPr lang="en-US" b="1" sz="950">
                <a:solidFill>
                  <a:srgbClr val="3A3A3A"/>
                </a:solidFill>
                <a:latin typeface="Times New Roman"/>
              </a:rPr>
              <a:t>Application</a:t>
            </a:r>
          </a:p>
        </p:txBody>
      </p:sp>
      <p:sp>
        <p:nvSpPr>
          <p:cNvPr id="13" name=""/>
          <p:cNvSpPr/>
          <p:nvPr/>
        </p:nvSpPr>
        <p:spPr>
          <a:xfrm>
            <a:off x="2286000" y="8278368"/>
            <a:ext cx="609600" cy="109728"/>
          </a:xfrm>
          <a:prstGeom prst="rect">
            <a:avLst/>
          </a:prstGeom>
        </p:spPr>
        <p:txBody>
          <a:bodyPr lIns="0" tIns="0" rIns="0" bIns="0" wrap="none">
            <a:noAutofit/>
          </a:bodyPr>
          <a:p>
            <a:pPr indent="0"/>
            <a:r>
              <a:rPr lang="en-US" b="1" sz="950">
                <a:solidFill>
                  <a:srgbClr val="3A3A3A"/>
                </a:solidFill>
                <a:latin typeface="Times New Roman"/>
              </a:rPr>
              <a:t>Encryption</a:t>
            </a:r>
          </a:p>
        </p:txBody>
      </p:sp>
      <p:sp>
        <p:nvSpPr>
          <p:cNvPr id="14" name=""/>
          <p:cNvSpPr/>
          <p:nvPr/>
        </p:nvSpPr>
        <p:spPr>
          <a:xfrm>
            <a:off x="4096512" y="8278368"/>
            <a:ext cx="603504" cy="109728"/>
          </a:xfrm>
          <a:prstGeom prst="rect">
            <a:avLst/>
          </a:prstGeom>
        </p:spPr>
        <p:txBody>
          <a:bodyPr lIns="0" tIns="0" rIns="0" bIns="0" wrap="none">
            <a:noAutofit/>
          </a:bodyPr>
          <a:p>
            <a:pPr indent="0"/>
            <a:r>
              <a:rPr lang="en-US" b="1" sz="950">
                <a:solidFill>
                  <a:srgbClr val="3A3A3A"/>
                </a:solidFill>
                <a:latin typeface="Times New Roman"/>
              </a:rPr>
              <a:t>Encryp tion</a:t>
            </a:r>
          </a:p>
        </p:txBody>
      </p:sp>
      <p:sp>
        <p:nvSpPr>
          <p:cNvPr id="15" name=""/>
          <p:cNvSpPr/>
          <p:nvPr/>
        </p:nvSpPr>
        <p:spPr>
          <a:xfrm>
            <a:off x="5157216" y="8284464"/>
            <a:ext cx="451104" cy="79248"/>
          </a:xfrm>
          <a:prstGeom prst="rect">
            <a:avLst/>
          </a:prstGeom>
        </p:spPr>
        <p:txBody>
          <a:bodyPr lIns="0" tIns="0" rIns="0" bIns="0" wrap="none">
            <a:noAutofit/>
          </a:bodyPr>
          <a:p>
            <a:pPr indent="0"/>
            <a:r>
              <a:rPr lang="en-US" sz="850">
                <a:solidFill>
                  <a:srgbClr val="3A3A3A"/>
                </a:solidFill>
                <a:latin typeface="Times New Roman"/>
              </a:rPr>
              <a:t>Internet</a:t>
            </a:r>
          </a:p>
        </p:txBody>
      </p:sp>
      <p:sp>
        <p:nvSpPr>
          <p:cNvPr id="16" name=""/>
          <p:cNvSpPr/>
          <p:nvPr/>
        </p:nvSpPr>
        <p:spPr>
          <a:xfrm>
            <a:off x="3340608" y="8290560"/>
            <a:ext cx="359664" cy="73152"/>
          </a:xfrm>
          <a:prstGeom prst="rect">
            <a:avLst/>
          </a:prstGeom>
        </p:spPr>
        <p:txBody>
          <a:bodyPr lIns="0" tIns="0" rIns="0" bIns="0" wrap="none">
            <a:noAutofit/>
          </a:bodyPr>
          <a:p>
            <a:pPr indent="0"/>
            <a:r>
              <a:rPr lang="en-US" b="1" sz="950">
                <a:solidFill>
                  <a:srgbClr val="3A3A3A"/>
                </a:solidFill>
                <a:latin typeface="Times New Roman"/>
              </a:rPr>
              <a:t>Server</a:t>
            </a:r>
          </a:p>
        </p:txBody>
      </p:sp>
      <p:sp>
        <p:nvSpPr>
          <p:cNvPr id="17" name=""/>
          <p:cNvSpPr/>
          <p:nvPr/>
        </p:nvSpPr>
        <p:spPr>
          <a:xfrm>
            <a:off x="899160" y="8625840"/>
            <a:ext cx="5864352" cy="390144"/>
          </a:xfrm>
          <a:prstGeom prst="rect">
            <a:avLst/>
          </a:prstGeom>
        </p:spPr>
        <p:txBody>
          <a:bodyPr lIns="0" tIns="0" rIns="0" bIns="0">
            <a:noAutofit/>
          </a:bodyPr>
          <a:p>
            <a:pPr indent="0">
              <a:lnSpc>
                <a:spcPts val="1536"/>
              </a:lnSpc>
            </a:pPr>
            <a:r>
              <a:rPr lang="en-US" sz="1300">
                <a:solidFill>
                  <a:srgbClr val="3A3A3A"/>
                </a:solidFill>
                <a:latin typeface="Times New Roman"/>
              </a:rPr>
              <a:t>Proxy Server also maintains the list of blacklisted websites so that the internal user is automatically prevented from getting easily infected by viruses, worms, etc.</a:t>
            </a:r>
          </a:p>
        </p:txBody>
      </p:sp>
      <p:sp>
        <p:nvSpPr>
          <p:cNvPr id="18"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3142488"/>
            <a:ext cx="2526792" cy="2249424"/>
          </a:xfrm>
          <a:prstGeom prst="rect">
            <a:avLst/>
          </a:prstGeom>
        </p:spPr>
      </p:pic>
      <p:sp>
        <p:nvSpPr>
          <p:cNvPr id="3" name=""/>
          <p:cNvSpPr/>
          <p:nvPr/>
        </p:nvSpPr>
        <p:spPr>
          <a:xfrm>
            <a:off x="1133856" y="1042416"/>
            <a:ext cx="94488" cy="91440"/>
          </a:xfrm>
          <a:prstGeom prst="rect">
            <a:avLst/>
          </a:prstGeom>
        </p:spPr>
        <p:txBody>
          <a:bodyPr lIns="0" tIns="0" rIns="0" bIns="0" wrap="none">
            <a:noAutofit/>
          </a:bodyPr>
          <a:p>
            <a:pPr indent="0"/>
            <a:r>
              <a:rPr lang="en-US" b="1" sz="750">
                <a:latin typeface="Arial"/>
              </a:rPr>
              <a:t>o</a:t>
            </a:r>
          </a:p>
        </p:txBody>
      </p:sp>
      <p:sp>
        <p:nvSpPr>
          <p:cNvPr id="4" name=""/>
          <p:cNvSpPr/>
          <p:nvPr/>
        </p:nvSpPr>
        <p:spPr>
          <a:xfrm>
            <a:off x="1383792" y="1008888"/>
            <a:ext cx="5474208" cy="377952"/>
          </a:xfrm>
          <a:prstGeom prst="rect">
            <a:avLst/>
          </a:prstGeom>
        </p:spPr>
        <p:txBody>
          <a:bodyPr lIns="0" tIns="0" rIns="0" bIns="0">
            <a:noAutofit/>
          </a:bodyPr>
          <a:p>
            <a:pPr algn="just" indent="0">
              <a:lnSpc>
                <a:spcPts val="1872"/>
              </a:lnSpc>
              <a:spcAft>
                <a:spcPts val="420"/>
              </a:spcAft>
            </a:pPr>
            <a:r>
              <a:rPr lang="en-US" sz="1100">
                <a:latin typeface="Calibri"/>
              </a:rPr>
              <a:t>Ring topology is a network topology in which nodes are exactly connected to two or more nodes and thus, forming a single continuous path for the transmission.</a:t>
            </a:r>
          </a:p>
        </p:txBody>
      </p:sp>
      <p:sp>
        <p:nvSpPr>
          <p:cNvPr id="5" name=""/>
          <p:cNvSpPr/>
          <p:nvPr/>
        </p:nvSpPr>
        <p:spPr>
          <a:xfrm>
            <a:off x="1152144" y="1588008"/>
            <a:ext cx="5157216" cy="140208"/>
          </a:xfrm>
          <a:prstGeom prst="rect">
            <a:avLst/>
          </a:prstGeom>
        </p:spPr>
        <p:txBody>
          <a:bodyPr lIns="0" tIns="0" rIns="0" bIns="0" wrap="none">
            <a:noAutofit/>
          </a:bodyPr>
          <a:p>
            <a:pPr indent="0">
              <a:lnSpc>
                <a:spcPts val="2664"/>
              </a:lnSpc>
            </a:pPr>
            <a:r>
              <a:rPr lang="en-US" b="1" sz="750">
                <a:latin typeface="Arial"/>
              </a:rPr>
              <a:t>o </a:t>
            </a:r>
            <a:r>
              <a:rPr lang="en-US" sz="1100">
                <a:latin typeface="Calibri"/>
              </a:rPr>
              <a:t>It does not need any central server to control the connectivity among the nodes.</a:t>
            </a:r>
          </a:p>
        </p:txBody>
      </p:sp>
      <p:sp>
        <p:nvSpPr>
          <p:cNvPr id="6" name=""/>
          <p:cNvSpPr/>
          <p:nvPr/>
        </p:nvSpPr>
        <p:spPr>
          <a:xfrm>
            <a:off x="1152144" y="1926336"/>
            <a:ext cx="3880104" cy="140208"/>
          </a:xfrm>
          <a:prstGeom prst="rect">
            <a:avLst/>
          </a:prstGeom>
        </p:spPr>
        <p:txBody>
          <a:bodyPr lIns="0" tIns="0" rIns="0" bIns="0" wrap="none">
            <a:noAutofit/>
          </a:bodyPr>
          <a:p>
            <a:pPr indent="0">
              <a:lnSpc>
                <a:spcPts val="2664"/>
              </a:lnSpc>
            </a:pPr>
            <a:r>
              <a:rPr lang="en-US" b="1" sz="750">
                <a:latin typeface="Arial"/>
              </a:rPr>
              <a:t>o </a:t>
            </a:r>
            <a:r>
              <a:rPr lang="en-US" sz="1100">
                <a:latin typeface="Calibri"/>
              </a:rPr>
              <a:t>If the single node is damaged, then the whole network fails.</a:t>
            </a:r>
          </a:p>
        </p:txBody>
      </p:sp>
      <p:sp>
        <p:nvSpPr>
          <p:cNvPr id="7" name=""/>
          <p:cNvSpPr/>
          <p:nvPr/>
        </p:nvSpPr>
        <p:spPr>
          <a:xfrm>
            <a:off x="1152144" y="2267712"/>
            <a:ext cx="5224272" cy="140208"/>
          </a:xfrm>
          <a:prstGeom prst="rect">
            <a:avLst/>
          </a:prstGeom>
        </p:spPr>
        <p:txBody>
          <a:bodyPr lIns="0" tIns="0" rIns="0" bIns="0" wrap="none">
            <a:noAutofit/>
          </a:bodyPr>
          <a:p>
            <a:pPr indent="0">
              <a:lnSpc>
                <a:spcPts val="2664"/>
              </a:lnSpc>
            </a:pPr>
            <a:r>
              <a:rPr lang="en-US" b="1" sz="750">
                <a:latin typeface="Arial"/>
              </a:rPr>
              <a:t>o </a:t>
            </a:r>
            <a:r>
              <a:rPr lang="en-US" sz="1100">
                <a:latin typeface="Calibri"/>
              </a:rPr>
              <a:t>Ring topology is very rarely used as it is expensive, difficult to install and manage.</a:t>
            </a:r>
          </a:p>
        </p:txBody>
      </p:sp>
      <p:sp>
        <p:nvSpPr>
          <p:cNvPr id="8" name=""/>
          <p:cNvSpPr/>
          <p:nvPr/>
        </p:nvSpPr>
        <p:spPr>
          <a:xfrm>
            <a:off x="1152144" y="2606040"/>
            <a:ext cx="4264152" cy="140208"/>
          </a:xfrm>
          <a:prstGeom prst="rect">
            <a:avLst/>
          </a:prstGeom>
        </p:spPr>
        <p:txBody>
          <a:bodyPr lIns="0" tIns="0" rIns="0" bIns="0" wrap="none">
            <a:noAutofit/>
          </a:bodyPr>
          <a:p>
            <a:pPr indent="0">
              <a:lnSpc>
                <a:spcPts val="2664"/>
              </a:lnSpc>
            </a:pPr>
            <a:r>
              <a:rPr lang="en-US" b="1" sz="750">
                <a:latin typeface="Arial"/>
              </a:rPr>
              <a:t>o </a:t>
            </a:r>
            <a:r>
              <a:rPr lang="en-US" sz="1100">
                <a:latin typeface="Calibri"/>
              </a:rPr>
              <a:t>Examples of Ring topology are SONET network, SDH network, etc.</a:t>
            </a:r>
          </a:p>
        </p:txBody>
      </p:sp>
      <p:sp>
        <p:nvSpPr>
          <p:cNvPr id="9" name=""/>
          <p:cNvSpPr/>
          <p:nvPr/>
        </p:nvSpPr>
        <p:spPr>
          <a:xfrm>
            <a:off x="926592" y="2923032"/>
            <a:ext cx="365760" cy="115824"/>
          </a:xfrm>
          <a:prstGeom prst="rect">
            <a:avLst/>
          </a:prstGeom>
        </p:spPr>
        <p:txBody>
          <a:bodyPr lIns="0" tIns="0" rIns="0" bIns="0" wrap="none">
            <a:noAutofit/>
          </a:bodyPr>
          <a:p>
            <a:pPr algn="just" indent="0"/>
            <a:r>
              <a:rPr lang="en-US" b="1" sz="1150">
                <a:solidFill>
                  <a:srgbClr val="3A3A3A"/>
                </a:solidFill>
                <a:latin typeface="Calibri"/>
              </a:rPr>
              <a:t>Mesh</a:t>
            </a:r>
          </a:p>
        </p:txBody>
      </p:sp>
      <p:sp>
        <p:nvSpPr>
          <p:cNvPr id="10" name=""/>
          <p:cNvSpPr/>
          <p:nvPr/>
        </p:nvSpPr>
        <p:spPr>
          <a:xfrm>
            <a:off x="1133856" y="5638800"/>
            <a:ext cx="5745480" cy="3386328"/>
          </a:xfrm>
          <a:prstGeom prst="rect">
            <a:avLst/>
          </a:prstGeom>
        </p:spPr>
        <p:txBody>
          <a:bodyPr lIns="0" tIns="0" rIns="0" bIns="0">
            <a:noAutofit/>
          </a:bodyPr>
          <a:p>
            <a:pPr marL="244348" indent="-228600">
              <a:lnSpc>
                <a:spcPts val="1872"/>
              </a:lnSpc>
              <a:spcAft>
                <a:spcPts val="420"/>
              </a:spcAft>
            </a:pPr>
            <a:r>
              <a:rPr lang="en-US" b="1" sz="750">
                <a:latin typeface="Arial"/>
              </a:rPr>
              <a:t>o </a:t>
            </a:r>
            <a:r>
              <a:rPr lang="en-US" sz="1100">
                <a:latin typeface="Calibri"/>
              </a:rPr>
              <a:t>Mesh topology is a network topology in which all the nodes are individually connected to other nodes.</a:t>
            </a:r>
          </a:p>
          <a:p>
            <a:pPr marL="244348" indent="-228600">
              <a:spcAft>
                <a:spcPts val="1050"/>
              </a:spcAft>
            </a:pPr>
            <a:r>
              <a:rPr lang="en-US" b="1" sz="750">
                <a:latin typeface="Arial"/>
              </a:rPr>
              <a:t>o </a:t>
            </a:r>
            <a:r>
              <a:rPr lang="en-US" sz="1100">
                <a:latin typeface="Calibri"/>
              </a:rPr>
              <a:t>It does not need any central switch or hub to control the connectivity among the nodes.</a:t>
            </a:r>
          </a:p>
          <a:p>
            <a:pPr marL="244348" indent="-228600">
              <a:spcAft>
                <a:spcPts val="1050"/>
              </a:spcAft>
            </a:pPr>
            <a:r>
              <a:rPr lang="en-US" b="1" sz="750">
                <a:latin typeface="Arial"/>
              </a:rPr>
              <a:t>o </a:t>
            </a:r>
            <a:r>
              <a:rPr lang="en-US" sz="1100">
                <a:latin typeface="Calibri"/>
              </a:rPr>
              <a:t>Mesh topology is categorized into two parts:</a:t>
            </a:r>
          </a:p>
          <a:p>
            <a:pPr marL="701548" indent="-228600">
              <a:lnSpc>
                <a:spcPts val="1872"/>
              </a:lnSpc>
              <a:spcAft>
                <a:spcPts val="420"/>
              </a:spcAft>
            </a:pPr>
            <a:r>
              <a:rPr lang="en-US" b="1" sz="750">
                <a:latin typeface="Arial"/>
              </a:rPr>
              <a:t>o </a:t>
            </a:r>
            <a:r>
              <a:rPr lang="en-US" b="1" sz="1150">
                <a:latin typeface="Calibri"/>
              </a:rPr>
              <a:t>Fully connected mesh topology</a:t>
            </a:r>
            <a:r>
              <a:rPr lang="en-US" sz="1100">
                <a:latin typeface="Calibri"/>
              </a:rPr>
              <a:t>: In this topology, all the nodes are connected to each other.</a:t>
            </a:r>
          </a:p>
          <a:p>
            <a:pPr marL="701548" indent="-228600">
              <a:lnSpc>
                <a:spcPts val="1872"/>
              </a:lnSpc>
              <a:spcAft>
                <a:spcPts val="420"/>
              </a:spcAft>
            </a:pPr>
            <a:r>
              <a:rPr lang="en-US" b="1" sz="750">
                <a:latin typeface="Arial"/>
              </a:rPr>
              <a:t>o </a:t>
            </a:r>
            <a:r>
              <a:rPr lang="en-US" b="1" sz="1150">
                <a:latin typeface="Calibri"/>
              </a:rPr>
              <a:t>Partially connected mesh topology</a:t>
            </a:r>
            <a:r>
              <a:rPr lang="en-US" sz="1100">
                <a:latin typeface="Calibri"/>
              </a:rPr>
              <a:t>: In this topology, all the nodes are not connected to each other.</a:t>
            </a:r>
          </a:p>
          <a:p>
            <a:pPr marL="244348" indent="-228600">
              <a:lnSpc>
                <a:spcPts val="1872"/>
              </a:lnSpc>
              <a:spcAft>
                <a:spcPts val="420"/>
              </a:spcAft>
            </a:pPr>
            <a:r>
              <a:rPr lang="en-US" b="1" sz="750">
                <a:latin typeface="Arial"/>
              </a:rPr>
              <a:t>o </a:t>
            </a:r>
            <a:r>
              <a:rPr lang="en-US" sz="1100">
                <a:latin typeface="Calibri"/>
              </a:rPr>
              <a:t>It is a robust as a failure in one cable will only disconnect the specified computer connected to this cable.</a:t>
            </a:r>
          </a:p>
          <a:p>
            <a:pPr marL="244348" indent="-228600">
              <a:lnSpc>
                <a:spcPts val="1872"/>
              </a:lnSpc>
            </a:pPr>
            <a:r>
              <a:rPr lang="en-US" b="1" sz="750">
                <a:latin typeface="Arial"/>
              </a:rPr>
              <a:t>o </a:t>
            </a:r>
            <a:r>
              <a:rPr lang="en-US" sz="1100">
                <a:latin typeface="Calibri"/>
              </a:rPr>
              <a:t>Mesh topology is rarely used as installation and configuration are difficult when connectivity gets more.</a:t>
            </a:r>
          </a:p>
        </p:txBody>
      </p:sp>
      <p:sp>
        <p:nvSpPr>
          <p:cNvPr id="11"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1545336"/>
            <a:ext cx="2743200" cy="2029968"/>
          </a:xfrm>
          <a:prstGeom prst="rect">
            <a:avLst/>
          </a:prstGeom>
        </p:spPr>
      </p:pic>
      <p:sp>
        <p:nvSpPr>
          <p:cNvPr id="3" name=""/>
          <p:cNvSpPr/>
          <p:nvPr/>
        </p:nvSpPr>
        <p:spPr>
          <a:xfrm>
            <a:off x="1133856" y="1042416"/>
            <a:ext cx="94488" cy="91440"/>
          </a:xfrm>
          <a:prstGeom prst="rect">
            <a:avLst/>
          </a:prstGeom>
        </p:spPr>
        <p:txBody>
          <a:bodyPr lIns="0" tIns="0" rIns="0" bIns="0" wrap="none">
            <a:noAutofit/>
          </a:bodyPr>
          <a:p>
            <a:pPr indent="0"/>
            <a:r>
              <a:rPr lang="en-US" b="1" sz="750">
                <a:latin typeface="Arial"/>
              </a:rPr>
              <a:t>o</a:t>
            </a:r>
          </a:p>
        </p:txBody>
      </p:sp>
      <p:sp>
        <p:nvSpPr>
          <p:cNvPr id="4" name=""/>
          <p:cNvSpPr/>
          <p:nvPr/>
        </p:nvSpPr>
        <p:spPr>
          <a:xfrm>
            <a:off x="1359408" y="990600"/>
            <a:ext cx="2804160" cy="176784"/>
          </a:xfrm>
          <a:prstGeom prst="rect">
            <a:avLst/>
          </a:prstGeom>
        </p:spPr>
        <p:txBody>
          <a:bodyPr lIns="0" tIns="0" rIns="0" bIns="0" wrap="none">
            <a:noAutofit/>
          </a:bodyPr>
          <a:p>
            <a:pPr indent="0"/>
            <a:r>
              <a:rPr lang="en-US" sz="1100">
                <a:latin typeface="Calibri"/>
              </a:rPr>
              <a:t>Cabling cost is high as it requires bulk wiring.</a:t>
            </a:r>
          </a:p>
        </p:txBody>
      </p:sp>
      <p:sp>
        <p:nvSpPr>
          <p:cNvPr id="5" name=""/>
          <p:cNvSpPr/>
          <p:nvPr/>
        </p:nvSpPr>
        <p:spPr>
          <a:xfrm>
            <a:off x="899160" y="1313688"/>
            <a:ext cx="344424" cy="131064"/>
          </a:xfrm>
          <a:prstGeom prst="rect">
            <a:avLst/>
          </a:prstGeom>
        </p:spPr>
        <p:txBody>
          <a:bodyPr lIns="0" tIns="0" rIns="0" bIns="0" wrap="none">
            <a:noAutofit/>
          </a:bodyPr>
          <a:p>
            <a:pPr indent="0"/>
            <a:r>
              <a:rPr lang="en-US" b="1" sz="1150">
                <a:solidFill>
                  <a:srgbClr val="3A3A3A"/>
                </a:solidFill>
                <a:latin typeface="Segoe UI"/>
              </a:rPr>
              <a:t>Tree</a:t>
            </a:r>
          </a:p>
        </p:txBody>
      </p:sp>
      <p:sp>
        <p:nvSpPr>
          <p:cNvPr id="6" name=""/>
          <p:cNvSpPr/>
          <p:nvPr/>
        </p:nvSpPr>
        <p:spPr>
          <a:xfrm>
            <a:off x="899160" y="3803904"/>
            <a:ext cx="5977128" cy="5263896"/>
          </a:xfrm>
          <a:prstGeom prst="rect">
            <a:avLst/>
          </a:prstGeom>
        </p:spPr>
        <p:txBody>
          <a:bodyPr lIns="0" tIns="0" rIns="0" bIns="0">
            <a:noAutofit/>
          </a:bodyPr>
          <a:p>
            <a:pPr marL="482600" indent="-228600">
              <a:lnSpc>
                <a:spcPts val="1872"/>
              </a:lnSpc>
              <a:spcBef>
                <a:spcPts val="1050"/>
              </a:spcBef>
              <a:spcAft>
                <a:spcPts val="420"/>
              </a:spcAft>
            </a:pPr>
            <a:r>
              <a:rPr lang="en-US" b="1" sz="750">
                <a:latin typeface="Arial"/>
              </a:rPr>
              <a:t>o </a:t>
            </a:r>
            <a:r>
              <a:rPr lang="en-US" sz="1100">
                <a:latin typeface="Calibri"/>
              </a:rPr>
              <a:t>Tree topology is a combination of star and bus topology. It is also known as the expanded star topology.</a:t>
            </a:r>
          </a:p>
          <a:p>
            <a:pPr marL="482600" indent="-228600">
              <a:spcAft>
                <a:spcPts val="1050"/>
              </a:spcAft>
            </a:pPr>
            <a:r>
              <a:rPr lang="en-US" b="1" sz="750">
                <a:latin typeface="Arial"/>
              </a:rPr>
              <a:t>o </a:t>
            </a:r>
            <a:r>
              <a:rPr lang="en-US" sz="1100">
                <a:latin typeface="Calibri"/>
              </a:rPr>
              <a:t>In tree topology, all the star networks are connected to a single bus.</a:t>
            </a:r>
          </a:p>
          <a:p>
            <a:pPr marL="482600" indent="-228600">
              <a:spcAft>
                <a:spcPts val="1050"/>
              </a:spcAft>
            </a:pPr>
            <a:r>
              <a:rPr lang="en-US" b="1" sz="750">
                <a:latin typeface="Arial"/>
              </a:rPr>
              <a:t>o </a:t>
            </a:r>
            <a:r>
              <a:rPr lang="en-US" sz="1100">
                <a:latin typeface="Calibri"/>
              </a:rPr>
              <a:t>Ethernet protocol is used in this topology.</a:t>
            </a:r>
          </a:p>
          <a:p>
            <a:pPr marL="482600" indent="-228600">
              <a:lnSpc>
                <a:spcPts val="1872"/>
              </a:lnSpc>
              <a:spcAft>
                <a:spcPts val="420"/>
              </a:spcAft>
            </a:pPr>
            <a:r>
              <a:rPr lang="en-US" b="1" sz="750">
                <a:latin typeface="Arial"/>
              </a:rPr>
              <a:t>o </a:t>
            </a:r>
            <a:r>
              <a:rPr lang="en-US" sz="1100">
                <a:latin typeface="Calibri"/>
              </a:rPr>
              <a:t>In this, the whole network is divided into segments known as star networks which can be easily maintained. If one segment is damaged, but there is no effect on other segments.</a:t>
            </a:r>
          </a:p>
          <a:p>
            <a:pPr marL="482600" indent="-228600">
              <a:lnSpc>
                <a:spcPts val="1872"/>
              </a:lnSpc>
              <a:spcAft>
                <a:spcPts val="420"/>
              </a:spcAft>
            </a:pPr>
            <a:r>
              <a:rPr lang="en-US" b="1" sz="750">
                <a:latin typeface="Arial"/>
              </a:rPr>
              <a:t>o </a:t>
            </a:r>
            <a:r>
              <a:rPr lang="en-US" sz="1100">
                <a:latin typeface="Calibri"/>
              </a:rPr>
              <a:t>Tree topology depends on the "main bus," and if it breaks, then the whole network gets damaged.</a:t>
            </a:r>
          </a:p>
          <a:p>
            <a:pPr algn="just" indent="0">
              <a:spcAft>
                <a:spcPts val="1050"/>
              </a:spcAft>
            </a:pPr>
            <a:r>
              <a:rPr lang="en-US" b="1" sz="1150">
                <a:solidFill>
                  <a:srgbClr val="3A3A3A"/>
                </a:solidFill>
                <a:latin typeface="Segoe UI"/>
              </a:rPr>
              <a:t>Hybrid</a:t>
            </a:r>
          </a:p>
          <a:p>
            <a:pPr marL="482600" indent="-228600">
              <a:spcAft>
                <a:spcPts val="1050"/>
              </a:spcAft>
            </a:pPr>
            <a:r>
              <a:rPr lang="en-US" b="1" sz="750">
                <a:latin typeface="Arial"/>
              </a:rPr>
              <a:t>o </a:t>
            </a:r>
            <a:r>
              <a:rPr lang="en-US" sz="1100">
                <a:latin typeface="Calibri"/>
              </a:rPr>
              <a:t>A hybrid topology is a combination of different topologies to form a resulting topology.</a:t>
            </a:r>
          </a:p>
          <a:p>
            <a:pPr marL="482600" indent="-228600">
              <a:lnSpc>
                <a:spcPts val="1872"/>
              </a:lnSpc>
              <a:spcAft>
                <a:spcPts val="420"/>
              </a:spcAft>
            </a:pPr>
            <a:r>
              <a:rPr lang="en-US" b="1" sz="750">
                <a:latin typeface="Arial"/>
              </a:rPr>
              <a:t>o </a:t>
            </a:r>
            <a:r>
              <a:rPr lang="en-US" sz="1100">
                <a:latin typeface="Calibri"/>
              </a:rPr>
              <a:t>If star topology is connected with another star topology, then it remains star topology. If star topology is connected with different topology, then it becomes a Hybrid topology.</a:t>
            </a:r>
          </a:p>
          <a:p>
            <a:pPr marL="482600" indent="-228600">
              <a:spcAft>
                <a:spcPts val="1050"/>
              </a:spcAft>
            </a:pPr>
            <a:r>
              <a:rPr lang="en-US" b="1" sz="750">
                <a:latin typeface="Arial"/>
              </a:rPr>
              <a:t>o </a:t>
            </a:r>
            <a:r>
              <a:rPr lang="en-US" sz="1100">
                <a:latin typeface="Calibri"/>
              </a:rPr>
              <a:t>It provides flexibility as it can be implemented in a different network environment.</a:t>
            </a:r>
          </a:p>
          <a:p>
            <a:pPr marL="482600" indent="-228600">
              <a:lnSpc>
                <a:spcPts val="1872"/>
              </a:lnSpc>
              <a:spcAft>
                <a:spcPts val="1050"/>
              </a:spcAft>
            </a:pPr>
            <a:r>
              <a:rPr lang="en-US" b="1" sz="750">
                <a:latin typeface="Arial"/>
              </a:rPr>
              <a:t>o </a:t>
            </a:r>
            <a:r>
              <a:rPr lang="en-US" sz="1100">
                <a:latin typeface="Calibri"/>
              </a:rPr>
              <a:t>The weakness of a topology is ignored, and only strength will be taken into consideration.</a:t>
            </a:r>
          </a:p>
          <a:p>
            <a:pPr algn="just" indent="0">
              <a:spcAft>
                <a:spcPts val="1050"/>
              </a:spcAft>
            </a:pPr>
            <a:r>
              <a:rPr lang="en-US" sz="1600">
                <a:solidFill>
                  <a:srgbClr val="610B4B"/>
                </a:solidFill>
                <a:latin typeface="Arial"/>
              </a:rPr>
              <a:t>3)</a:t>
            </a:r>
            <a:r>
              <a:rPr lang="en-US" sz="1600">
                <a:latin typeface="Arial"/>
              </a:rPr>
              <a:t> </a:t>
            </a:r>
            <a:r>
              <a:rPr lang="en-US" sz="1600">
                <a:solidFill>
                  <a:srgbClr val="610B4B"/>
                </a:solidFill>
                <a:latin typeface="Arial"/>
              </a:rPr>
              <a:t>What are the advantages of Distributed Processing?</a:t>
            </a:r>
          </a:p>
          <a:p>
            <a:pPr algn="just" indent="0"/>
            <a:r>
              <a:rPr lang="en-US" sz="1100">
                <a:solidFill>
                  <a:srgbClr val="3A3A3A"/>
                </a:solidFill>
                <a:latin typeface="Calibri"/>
              </a:rPr>
              <a:t>A list of advantages of distributed processing:</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133856" y="1042416"/>
            <a:ext cx="94488" cy="91440"/>
          </a:xfrm>
          <a:prstGeom prst="rect">
            <a:avLst/>
          </a:prstGeom>
        </p:spPr>
        <p:txBody>
          <a:bodyPr lIns="0" tIns="0" rIns="0" bIns="0" wrap="none">
            <a:noAutofit/>
          </a:bodyPr>
          <a:p>
            <a:pPr indent="0"/>
            <a:r>
              <a:rPr lang="en-US" b="1" sz="750">
                <a:latin typeface="Arial"/>
              </a:rPr>
              <a:t>o</a:t>
            </a:r>
          </a:p>
        </p:txBody>
      </p:sp>
      <p:sp>
        <p:nvSpPr>
          <p:cNvPr id="3" name=""/>
          <p:cNvSpPr/>
          <p:nvPr/>
        </p:nvSpPr>
        <p:spPr>
          <a:xfrm>
            <a:off x="1362456" y="996696"/>
            <a:ext cx="435864" cy="137160"/>
          </a:xfrm>
          <a:prstGeom prst="rect">
            <a:avLst/>
          </a:prstGeom>
        </p:spPr>
        <p:txBody>
          <a:bodyPr lIns="0" tIns="0" rIns="0" bIns="0" wrap="none">
            <a:noAutofit/>
          </a:bodyPr>
          <a:p>
            <a:pPr indent="0"/>
            <a:r>
              <a:rPr lang="en-US" sz="1100">
                <a:latin typeface="Calibri"/>
              </a:rPr>
              <a:t>Secure</a:t>
            </a:r>
          </a:p>
        </p:txBody>
      </p:sp>
      <p:sp>
        <p:nvSpPr>
          <p:cNvPr id="4" name=""/>
          <p:cNvSpPr/>
          <p:nvPr/>
        </p:nvSpPr>
        <p:spPr>
          <a:xfrm>
            <a:off x="1133856" y="1331976"/>
            <a:ext cx="2045208" cy="1536192"/>
          </a:xfrm>
          <a:prstGeom prst="rect">
            <a:avLst/>
          </a:prstGeom>
        </p:spPr>
        <p:txBody>
          <a:bodyPr lIns="0" tIns="0" rIns="0" bIns="0">
            <a:noAutofit/>
          </a:bodyPr>
          <a:p>
            <a:pPr indent="0">
              <a:lnSpc>
                <a:spcPts val="2664"/>
              </a:lnSpc>
              <a:spcAft>
                <a:spcPts val="840"/>
              </a:spcAft>
            </a:pPr>
            <a:r>
              <a:rPr lang="en-US" b="1" sz="750">
                <a:latin typeface="Arial"/>
              </a:rPr>
              <a:t>o </a:t>
            </a:r>
            <a:r>
              <a:rPr lang="en-US" sz="1100">
                <a:latin typeface="Calibri"/>
              </a:rPr>
              <a:t>Support Encapsulation </a:t>
            </a:r>
            <a:r>
              <a:rPr lang="en-US" b="1" sz="750">
                <a:latin typeface="Arial"/>
              </a:rPr>
              <a:t>o </a:t>
            </a:r>
            <a:r>
              <a:rPr lang="en-US" sz="1100">
                <a:latin typeface="Calibri"/>
              </a:rPr>
              <a:t>Distributed database </a:t>
            </a:r>
            <a:r>
              <a:rPr lang="en-US" b="1" sz="750">
                <a:latin typeface="Arial"/>
              </a:rPr>
              <a:t>o </a:t>
            </a:r>
            <a:r>
              <a:rPr lang="en-US" sz="1100">
                <a:latin typeface="Calibri"/>
              </a:rPr>
              <a:t>Faster Problem solving </a:t>
            </a:r>
            <a:r>
              <a:rPr lang="en-US" b="1" sz="750">
                <a:latin typeface="Arial"/>
              </a:rPr>
              <a:t>o </a:t>
            </a:r>
            <a:r>
              <a:rPr lang="en-US" sz="1100">
                <a:latin typeface="Calibri"/>
              </a:rPr>
              <a:t>Security through redundancy </a:t>
            </a:r>
            <a:r>
              <a:rPr lang="en-US" b="1" sz="750">
                <a:latin typeface="Arial"/>
              </a:rPr>
              <a:t>o </a:t>
            </a:r>
            <a:r>
              <a:rPr lang="en-US" sz="1100">
                <a:latin typeface="Calibri"/>
              </a:rPr>
              <a:t>Collaborative Processing</a:t>
            </a:r>
          </a:p>
        </p:txBody>
      </p:sp>
      <p:sp>
        <p:nvSpPr>
          <p:cNvPr id="5" name=""/>
          <p:cNvSpPr/>
          <p:nvPr/>
        </p:nvSpPr>
        <p:spPr>
          <a:xfrm>
            <a:off x="899160" y="3160776"/>
            <a:ext cx="5974080" cy="3486912"/>
          </a:xfrm>
          <a:prstGeom prst="rect">
            <a:avLst/>
          </a:prstGeom>
        </p:spPr>
        <p:txBody>
          <a:bodyPr lIns="0" tIns="0" rIns="0" bIns="0">
            <a:noAutofit/>
          </a:bodyPr>
          <a:p>
            <a:pPr algn="just" indent="0">
              <a:spcBef>
                <a:spcPts val="840"/>
              </a:spcBef>
              <a:spcAft>
                <a:spcPts val="840"/>
              </a:spcAft>
            </a:pPr>
            <a:r>
              <a:rPr lang="en-US" sz="1600">
                <a:solidFill>
                  <a:srgbClr val="610B4B"/>
                </a:solidFill>
                <a:latin typeface="Arial"/>
              </a:rPr>
              <a:t>4)</a:t>
            </a:r>
            <a:r>
              <a:rPr lang="en-US" sz="1600">
                <a:latin typeface="Arial"/>
              </a:rPr>
              <a:t> </a:t>
            </a:r>
            <a:r>
              <a:rPr lang="en-US" sz="1600">
                <a:solidFill>
                  <a:srgbClr val="610B4B"/>
                </a:solidFill>
                <a:latin typeface="Arial"/>
              </a:rPr>
              <a:t>What is the criteria to check the network reliability?</a:t>
            </a:r>
          </a:p>
          <a:p>
            <a:pPr algn="just" indent="0">
              <a:lnSpc>
                <a:spcPts val="1584"/>
              </a:lnSpc>
              <a:spcAft>
                <a:spcPts val="420"/>
              </a:spcAft>
            </a:pPr>
            <a:r>
              <a:rPr lang="en-US" b="1" sz="1150">
                <a:solidFill>
                  <a:srgbClr val="3A3A3A"/>
                </a:solidFill>
                <a:latin typeface="Segoe UI"/>
              </a:rPr>
              <a:t>Network reliability: </a:t>
            </a:r>
            <a:r>
              <a:rPr lang="en-US" sz="1100">
                <a:solidFill>
                  <a:srgbClr val="3A3A3A"/>
                </a:solidFill>
                <a:latin typeface="Calibri"/>
              </a:rPr>
              <a:t>Network reliability means the ability of the network to carry out the desired operation through a network such as communication through a network.</a:t>
            </a:r>
          </a:p>
          <a:p>
            <a:pPr algn="just" indent="0">
              <a:lnSpc>
                <a:spcPts val="1584"/>
              </a:lnSpc>
              <a:spcAft>
                <a:spcPts val="420"/>
              </a:spcAft>
            </a:pPr>
            <a:r>
              <a:rPr lang="en-US" sz="1100">
                <a:solidFill>
                  <a:srgbClr val="3A3A3A"/>
                </a:solidFill>
                <a:latin typeface="Calibri"/>
              </a:rPr>
              <a:t>Network reliability plays a significant role in the network functionality. The network monitoring systems and devices are the essential requirements for making the network reliable.The network monitoring system identifies the problems that are occurred in the network while the network devices ensure that data should reach the appropriate destination.</a:t>
            </a:r>
          </a:p>
          <a:p>
            <a:pPr algn="just" indent="0">
              <a:lnSpc>
                <a:spcPts val="2688"/>
              </a:lnSpc>
            </a:pPr>
            <a:r>
              <a:rPr lang="en-US" sz="1100">
                <a:solidFill>
                  <a:srgbClr val="3A3A3A"/>
                </a:solidFill>
                <a:latin typeface="Calibri"/>
              </a:rPr>
              <a:t>The reliability of a network can be measured by the following factors:</a:t>
            </a:r>
          </a:p>
          <a:p>
            <a:pPr marL="482600" indent="-228600">
              <a:lnSpc>
                <a:spcPts val="2688"/>
              </a:lnSpc>
            </a:pPr>
            <a:r>
              <a:rPr lang="en-US" b="1" sz="750">
                <a:latin typeface="Arial"/>
              </a:rPr>
              <a:t>o </a:t>
            </a:r>
            <a:r>
              <a:rPr lang="en-US" b="1" sz="1150">
                <a:latin typeface="Calibri"/>
              </a:rPr>
              <a:t>Downtime</a:t>
            </a:r>
            <a:r>
              <a:rPr lang="en-US" sz="1100">
                <a:latin typeface="Calibri"/>
              </a:rPr>
              <a:t>: The downtime is defined as the required time to recover.</a:t>
            </a:r>
          </a:p>
          <a:p>
            <a:pPr marL="482600" indent="-228600">
              <a:lnSpc>
                <a:spcPts val="2688"/>
              </a:lnSpc>
            </a:pPr>
            <a:r>
              <a:rPr lang="en-US" b="1" sz="750">
                <a:latin typeface="Arial"/>
              </a:rPr>
              <a:t>o </a:t>
            </a:r>
            <a:r>
              <a:rPr lang="en-US" b="1" sz="1150">
                <a:latin typeface="Calibri"/>
              </a:rPr>
              <a:t>Failure Frequency</a:t>
            </a:r>
            <a:r>
              <a:rPr lang="en-US" sz="1100">
                <a:latin typeface="Calibri"/>
              </a:rPr>
              <a:t>: It is the frequency when it fails to work the way it is intended.</a:t>
            </a:r>
          </a:p>
          <a:p>
            <a:pPr marL="482600" indent="-228600">
              <a:lnSpc>
                <a:spcPts val="1872"/>
              </a:lnSpc>
              <a:spcAft>
                <a:spcPts val="1260"/>
              </a:spcAft>
            </a:pPr>
            <a:r>
              <a:rPr lang="en-US" b="1" sz="750">
                <a:latin typeface="Arial"/>
              </a:rPr>
              <a:t>o </a:t>
            </a:r>
            <a:r>
              <a:rPr lang="en-US" b="1" sz="1150">
                <a:latin typeface="Calibri"/>
              </a:rPr>
              <a:t>Catastrophe</a:t>
            </a:r>
            <a:r>
              <a:rPr lang="en-US" sz="1100">
                <a:latin typeface="Calibri"/>
              </a:rPr>
              <a:t>: It indicates that the network has been attacked by some unexpected event such as fire, earthquake.</a:t>
            </a:r>
          </a:p>
        </p:txBody>
      </p:sp>
      <p:sp>
        <p:nvSpPr>
          <p:cNvPr id="6" name=""/>
          <p:cNvSpPr/>
          <p:nvPr/>
        </p:nvSpPr>
        <p:spPr>
          <a:xfrm>
            <a:off x="899160" y="6940296"/>
            <a:ext cx="5964936" cy="1438656"/>
          </a:xfrm>
          <a:prstGeom prst="rect">
            <a:avLst/>
          </a:prstGeom>
        </p:spPr>
        <p:txBody>
          <a:bodyPr lIns="0" tIns="0" rIns="0" bIns="0">
            <a:noAutofit/>
          </a:bodyPr>
          <a:p>
            <a:pPr algn="just" indent="0">
              <a:lnSpc>
                <a:spcPts val="1824"/>
              </a:lnSpc>
              <a:spcBef>
                <a:spcPts val="1260"/>
              </a:spcBef>
              <a:spcAft>
                <a:spcPts val="420"/>
              </a:spcAft>
            </a:pPr>
            <a:r>
              <a:rPr lang="en-US" sz="1600">
                <a:solidFill>
                  <a:srgbClr val="610B4B"/>
                </a:solidFill>
                <a:latin typeface="Arial"/>
              </a:rPr>
              <a:t>5)</a:t>
            </a:r>
            <a:r>
              <a:rPr lang="en-US" sz="1600">
                <a:latin typeface="Arial"/>
              </a:rPr>
              <a:t> </a:t>
            </a:r>
            <a:r>
              <a:rPr lang="en-US" sz="1600">
                <a:solidFill>
                  <a:srgbClr val="610B4B"/>
                </a:solidFill>
                <a:latin typeface="Arial"/>
              </a:rPr>
              <a:t>Which are the different factors that affect the security of a network?</a:t>
            </a:r>
          </a:p>
          <a:p>
            <a:pPr marL="254000" marR="2835656" indent="-254000">
              <a:lnSpc>
                <a:spcPts val="2688"/>
              </a:lnSpc>
            </a:pPr>
            <a:r>
              <a:rPr lang="en-US" sz="1100">
                <a:solidFill>
                  <a:srgbClr val="3A3A3A"/>
                </a:solidFill>
                <a:latin typeface="Calibri"/>
              </a:rPr>
              <a:t>There are mainly two security affecting factors: </a:t>
            </a:r>
            <a:r>
              <a:rPr lang="en-US" b="1" sz="750">
                <a:latin typeface="Arial"/>
              </a:rPr>
              <a:t>o </a:t>
            </a:r>
            <a:r>
              <a:rPr lang="en-US" sz="1100">
                <a:latin typeface="Calibri"/>
              </a:rPr>
              <a:t>Unauthorized Access </a:t>
            </a:r>
            <a:r>
              <a:rPr lang="en-US" b="1" sz="750">
                <a:latin typeface="Arial"/>
              </a:rPr>
              <a:t>o </a:t>
            </a:r>
            <a:r>
              <a:rPr lang="en-US" sz="1100">
                <a:latin typeface="Calibri"/>
              </a:rPr>
              <a:t>Viruses</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5736"/>
            <a:ext cx="5967984" cy="7653528"/>
          </a:xfrm>
          <a:prstGeom prst="rect">
            <a:avLst/>
          </a:prstGeom>
        </p:spPr>
        <p:txBody>
          <a:bodyPr lIns="0" tIns="0" rIns="0" bIns="0">
            <a:noAutofit/>
          </a:bodyPr>
          <a:p>
            <a:pPr algn="just" indent="0">
              <a:lnSpc>
                <a:spcPts val="1800"/>
              </a:lnSpc>
              <a:spcAft>
                <a:spcPts val="420"/>
              </a:spcAft>
            </a:pPr>
            <a:r>
              <a:rPr lang="en-US" sz="1600">
                <a:solidFill>
                  <a:srgbClr val="610B4B"/>
                </a:solidFill>
                <a:latin typeface="Arial"/>
              </a:rPr>
              <a:t>6)    Which are the different factors that affect the reliability of a network?</a:t>
            </a:r>
          </a:p>
          <a:p>
            <a:pPr marL="254000" marR="2057400" indent="-254000">
              <a:lnSpc>
                <a:spcPts val="2688"/>
              </a:lnSpc>
              <a:spcAft>
                <a:spcPts val="1050"/>
              </a:spcAft>
            </a:pPr>
            <a:r>
              <a:rPr lang="en-US" sz="1100">
                <a:solidFill>
                  <a:srgbClr val="3A3A3A"/>
                </a:solidFill>
                <a:latin typeface="Calibri"/>
              </a:rPr>
              <a:t>The following factors affect the reliability of a network: </a:t>
            </a:r>
            <a:r>
              <a:rPr lang="en-US" b="1" sz="750">
                <a:latin typeface="Arial"/>
              </a:rPr>
              <a:t>o </a:t>
            </a:r>
            <a:r>
              <a:rPr lang="en-US" sz="1100">
                <a:latin typeface="Calibri"/>
              </a:rPr>
              <a:t>Frequency of failure </a:t>
            </a:r>
            <a:r>
              <a:rPr lang="en-US" b="1" sz="750">
                <a:latin typeface="Arial"/>
              </a:rPr>
              <a:t>o </a:t>
            </a:r>
            <a:r>
              <a:rPr lang="en-US" sz="1100">
                <a:latin typeface="Calibri"/>
              </a:rPr>
              <a:t>Recovery time of a network after a failure</a:t>
            </a:r>
          </a:p>
          <a:p>
            <a:pPr algn="just" indent="0">
              <a:lnSpc>
                <a:spcPts val="1800"/>
              </a:lnSpc>
              <a:spcAft>
                <a:spcPts val="420"/>
              </a:spcAft>
            </a:pPr>
            <a:r>
              <a:rPr lang="en-US" sz="1600">
                <a:solidFill>
                  <a:srgbClr val="610B4B"/>
                </a:solidFill>
                <a:latin typeface="Arial"/>
              </a:rPr>
              <a:t>7)    Which are the different factors that affect the performance of a network?</a:t>
            </a:r>
          </a:p>
          <a:p>
            <a:pPr marL="254000" marR="2057400" indent="-254000">
              <a:lnSpc>
                <a:spcPts val="2664"/>
              </a:lnSpc>
              <a:spcAft>
                <a:spcPts val="1050"/>
              </a:spcAft>
            </a:pPr>
            <a:r>
              <a:rPr lang="en-US" sz="1100">
                <a:solidFill>
                  <a:srgbClr val="3A3A3A"/>
                </a:solidFill>
                <a:latin typeface="Calibri"/>
              </a:rPr>
              <a:t>The following factors affect the performance of a network: </a:t>
            </a:r>
            <a:r>
              <a:rPr lang="en-US" b="1" sz="750">
                <a:latin typeface="Arial"/>
              </a:rPr>
              <a:t>o </a:t>
            </a:r>
            <a:r>
              <a:rPr lang="en-US" sz="1100">
                <a:latin typeface="Calibri"/>
              </a:rPr>
              <a:t>Large number of users </a:t>
            </a:r>
            <a:r>
              <a:rPr lang="en-US" b="1" sz="750">
                <a:latin typeface="Arial"/>
              </a:rPr>
              <a:t>o </a:t>
            </a:r>
            <a:r>
              <a:rPr lang="en-US" sz="1100">
                <a:latin typeface="Calibri"/>
              </a:rPr>
              <a:t>Transmission medium types </a:t>
            </a:r>
            <a:r>
              <a:rPr lang="en-US" b="1" sz="750">
                <a:latin typeface="Arial"/>
              </a:rPr>
              <a:t>o </a:t>
            </a:r>
            <a:r>
              <a:rPr lang="en-US" sz="1100">
                <a:latin typeface="Calibri"/>
              </a:rPr>
              <a:t>Hardware </a:t>
            </a:r>
            <a:r>
              <a:rPr lang="en-US" b="1" sz="750">
                <a:latin typeface="Arial"/>
              </a:rPr>
              <a:t>o </a:t>
            </a:r>
            <a:r>
              <a:rPr lang="en-US" sz="1100">
                <a:latin typeface="Calibri"/>
              </a:rPr>
              <a:t>Software</a:t>
            </a:r>
          </a:p>
          <a:p>
            <a:pPr algn="just" indent="0">
              <a:spcAft>
                <a:spcPts val="1050"/>
              </a:spcAft>
            </a:pPr>
            <a:r>
              <a:rPr lang="en-US" sz="1600">
                <a:solidFill>
                  <a:srgbClr val="610B4B"/>
                </a:solidFill>
                <a:latin typeface="Arial"/>
              </a:rPr>
              <a:t>8)    What makes a network effective and efficient?</a:t>
            </a:r>
          </a:p>
          <a:p>
            <a:pPr algn="just" indent="0">
              <a:spcAft>
                <a:spcPts val="1050"/>
              </a:spcAft>
            </a:pPr>
            <a:r>
              <a:rPr lang="en-US" sz="1100">
                <a:solidFill>
                  <a:srgbClr val="3A3A3A"/>
                </a:solidFill>
                <a:latin typeface="Calibri"/>
              </a:rPr>
              <a:t>There are mainly two criteria which make a network effective and efficient:</a:t>
            </a:r>
          </a:p>
          <a:p>
            <a:pPr marL="482600" indent="-228600">
              <a:lnSpc>
                <a:spcPts val="1872"/>
              </a:lnSpc>
              <a:spcAft>
                <a:spcPts val="420"/>
              </a:spcAft>
            </a:pPr>
            <a:r>
              <a:rPr lang="en-US" b="1" sz="750">
                <a:latin typeface="Arial"/>
              </a:rPr>
              <a:t>o </a:t>
            </a:r>
            <a:r>
              <a:rPr lang="en-US" b="1" sz="1150">
                <a:latin typeface="Calibri"/>
              </a:rPr>
              <a:t>Performance: </a:t>
            </a:r>
            <a:r>
              <a:rPr lang="en-US" sz="1100">
                <a:latin typeface="Calibri"/>
              </a:rPr>
              <a:t>: performance can be measured in many ways like transmit time and response time.</a:t>
            </a:r>
          </a:p>
          <a:p>
            <a:pPr marL="482600" indent="-228600">
              <a:spcAft>
                <a:spcPts val="1050"/>
              </a:spcAft>
            </a:pPr>
            <a:r>
              <a:rPr lang="en-US" b="1" sz="750">
                <a:latin typeface="Arial"/>
              </a:rPr>
              <a:t>o </a:t>
            </a:r>
            <a:r>
              <a:rPr lang="en-US" b="1" sz="1150">
                <a:latin typeface="Calibri"/>
              </a:rPr>
              <a:t>Reliability: </a:t>
            </a:r>
            <a:r>
              <a:rPr lang="en-US" sz="1100">
                <a:latin typeface="Calibri"/>
              </a:rPr>
              <a:t>reliability is measured by frequency of failure.</a:t>
            </a:r>
          </a:p>
          <a:p>
            <a:pPr marL="482600" indent="-228600">
              <a:lnSpc>
                <a:spcPts val="1872"/>
              </a:lnSpc>
              <a:spcAft>
                <a:spcPts val="420"/>
              </a:spcAft>
            </a:pPr>
            <a:r>
              <a:rPr lang="en-US" b="1" sz="750">
                <a:latin typeface="Arial"/>
              </a:rPr>
              <a:t>o </a:t>
            </a:r>
            <a:r>
              <a:rPr lang="en-US" b="1" sz="1150">
                <a:latin typeface="Calibri"/>
              </a:rPr>
              <a:t>Robustness: </a:t>
            </a:r>
            <a:r>
              <a:rPr lang="en-US" sz="1100">
                <a:latin typeface="Calibri"/>
              </a:rPr>
              <a:t>robustness specifies the quality or condition of being strong and in good condition.</a:t>
            </a:r>
          </a:p>
          <a:p>
            <a:pPr marL="482600" indent="-228600">
              <a:spcAft>
                <a:spcPts val="1890"/>
              </a:spcAft>
            </a:pPr>
            <a:r>
              <a:rPr lang="en-US" b="1" sz="750">
                <a:latin typeface="Arial"/>
              </a:rPr>
              <a:t>o </a:t>
            </a:r>
            <a:r>
              <a:rPr lang="en-US" b="1" sz="1150">
                <a:latin typeface="Calibri"/>
              </a:rPr>
              <a:t>Security: </a:t>
            </a:r>
            <a:r>
              <a:rPr lang="en-US" sz="1100">
                <a:latin typeface="Calibri"/>
              </a:rPr>
              <a:t>It specifies how to protect data from unauthorized access and viruses.</a:t>
            </a:r>
          </a:p>
          <a:p>
            <a:pPr algn="just" indent="0">
              <a:spcAft>
                <a:spcPts val="1050"/>
              </a:spcAft>
            </a:pPr>
            <a:r>
              <a:rPr lang="en-US" sz="1600">
                <a:solidFill>
                  <a:srgbClr val="610B4B"/>
                </a:solidFill>
                <a:latin typeface="Arial"/>
              </a:rPr>
              <a:t>9)    What is bandwidth?</a:t>
            </a:r>
          </a:p>
          <a:p>
            <a:pPr algn="just" indent="0">
              <a:lnSpc>
                <a:spcPts val="1584"/>
              </a:lnSpc>
            </a:pPr>
            <a:r>
              <a:rPr lang="en-US" sz="1100">
                <a:solidFill>
                  <a:srgbClr val="3A3A3A"/>
                </a:solidFill>
                <a:latin typeface="Calibri"/>
              </a:rPr>
              <a:t>Every signal has a limit of upper range frequency and lower range frequency. The range of limit of network between its upper and lower frequency is called bandwidth.</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5736"/>
            <a:ext cx="5967984" cy="207264"/>
          </a:xfrm>
          <a:prstGeom prst="rect">
            <a:avLst/>
          </a:prstGeom>
        </p:spPr>
        <p:txBody>
          <a:bodyPr lIns="0" tIns="0" rIns="0" bIns="0" wrap="none">
            <a:noAutofit/>
          </a:bodyPr>
          <a:p>
            <a:pPr indent="0"/>
            <a:r>
              <a:rPr lang="en-US" sz="1500">
                <a:solidFill>
                  <a:srgbClr val="610B4B"/>
                </a:solidFill>
                <a:latin typeface="Arial"/>
              </a:rPr>
              <a:t>10) What is a node and link?</a:t>
            </a:r>
          </a:p>
        </p:txBody>
      </p:sp>
      <p:sp>
        <p:nvSpPr>
          <p:cNvPr id="3" name=""/>
          <p:cNvSpPr/>
          <p:nvPr/>
        </p:nvSpPr>
        <p:spPr>
          <a:xfrm>
            <a:off x="899160" y="1322832"/>
            <a:ext cx="5967984" cy="576072"/>
          </a:xfrm>
          <a:prstGeom prst="rect">
            <a:avLst/>
          </a:prstGeom>
        </p:spPr>
        <p:txBody>
          <a:bodyPr lIns="0" tIns="0" rIns="0" bIns="0">
            <a:noAutofit/>
          </a:bodyPr>
          <a:p>
            <a:pPr algn="just" indent="0">
              <a:lnSpc>
                <a:spcPts val="1584"/>
              </a:lnSpc>
              <a:spcAft>
                <a:spcPts val="2310"/>
              </a:spcAft>
            </a:pPr>
            <a:r>
              <a:rPr lang="en-US" sz="1100">
                <a:solidFill>
                  <a:srgbClr val="3A3A3A"/>
                </a:solidFill>
                <a:latin typeface="Calibri"/>
              </a:rPr>
              <a:t>A network is a connection setup of two or more computers directly connected by some physical mediums like optical fiber or coaxial cable. This physical medium of connection is known as a link, and the computers that it is connected are known as nodes.</a:t>
            </a:r>
          </a:p>
        </p:txBody>
      </p:sp>
      <p:sp>
        <p:nvSpPr>
          <p:cNvPr id="4" name=""/>
          <p:cNvSpPr/>
          <p:nvPr/>
        </p:nvSpPr>
        <p:spPr>
          <a:xfrm>
            <a:off x="896112" y="2307336"/>
            <a:ext cx="5977128" cy="6327648"/>
          </a:xfrm>
          <a:prstGeom prst="rect">
            <a:avLst/>
          </a:prstGeom>
        </p:spPr>
        <p:txBody>
          <a:bodyPr lIns="0" tIns="0" rIns="0" bIns="0">
            <a:noAutofit/>
          </a:bodyPr>
          <a:p>
            <a:pPr algn="just" indent="0">
              <a:lnSpc>
                <a:spcPts val="1824"/>
              </a:lnSpc>
              <a:spcBef>
                <a:spcPts val="2310"/>
              </a:spcBef>
              <a:spcAft>
                <a:spcPts val="420"/>
              </a:spcAft>
            </a:pPr>
            <a:r>
              <a:rPr lang="en-US" sz="1600">
                <a:solidFill>
                  <a:srgbClr val="610B4B"/>
                </a:solidFill>
                <a:latin typeface="Arial"/>
              </a:rPr>
              <a:t>11)    What is a gateway? Is there any difference between a gateway and router?</a:t>
            </a:r>
          </a:p>
          <a:p>
            <a:pPr algn="just" indent="0">
              <a:lnSpc>
                <a:spcPts val="1584"/>
              </a:lnSpc>
              <a:spcAft>
                <a:spcPts val="420"/>
              </a:spcAft>
            </a:pPr>
            <a:r>
              <a:rPr lang="en-US" sz="1100">
                <a:solidFill>
                  <a:srgbClr val="3A3A3A"/>
                </a:solidFill>
                <a:latin typeface="Calibri"/>
              </a:rPr>
              <a:t>A node that is connected to two or more networks is commonly known as a gateway. It is also known as a router. It is used to forward messages from one network to another. </a:t>
            </a:r>
            <a:r>
              <a:rPr lang="en-US" b="1" sz="1150">
                <a:solidFill>
                  <a:srgbClr val="3A3A3A"/>
                </a:solidFill>
                <a:latin typeface="Segoe UI"/>
              </a:rPr>
              <a:t>Both the gateway and router regulate the traffic in the network</a:t>
            </a:r>
            <a:r>
              <a:rPr lang="en-US" sz="1100">
                <a:solidFill>
                  <a:srgbClr val="3A3A3A"/>
                </a:solidFill>
                <a:latin typeface="Calibri"/>
              </a:rPr>
              <a:t>.</a:t>
            </a:r>
          </a:p>
          <a:p>
            <a:pPr algn="just" indent="0">
              <a:spcAft>
                <a:spcPts val="1050"/>
              </a:spcAft>
            </a:pPr>
            <a:r>
              <a:rPr lang="en-US" b="1" sz="1150">
                <a:solidFill>
                  <a:srgbClr val="3A3A3A"/>
                </a:solidFill>
                <a:latin typeface="Segoe UI"/>
              </a:rPr>
              <a:t>Differences between gateway and router:</a:t>
            </a:r>
          </a:p>
          <a:p>
            <a:pPr algn="just" indent="0">
              <a:lnSpc>
                <a:spcPts val="1584"/>
              </a:lnSpc>
              <a:spcAft>
                <a:spcPts val="2310"/>
              </a:spcAft>
            </a:pPr>
            <a:r>
              <a:rPr lang="en-US" sz="1100">
                <a:solidFill>
                  <a:srgbClr val="3A3A3A"/>
                </a:solidFill>
                <a:latin typeface="Calibri"/>
              </a:rPr>
              <a:t>A router sends the data between two similar networks while gateway sends the data between two dissimilar networks.</a:t>
            </a:r>
          </a:p>
          <a:p>
            <a:pPr algn="just" indent="0">
              <a:lnSpc>
                <a:spcPts val="2664"/>
              </a:lnSpc>
            </a:pPr>
            <a:r>
              <a:rPr lang="en-US" sz="1600">
                <a:solidFill>
                  <a:srgbClr val="610B4B"/>
                </a:solidFill>
                <a:latin typeface="Arial"/>
              </a:rPr>
              <a:t>12)    What is DNS?</a:t>
            </a:r>
          </a:p>
          <a:p>
            <a:pPr algn="just" indent="0">
              <a:lnSpc>
                <a:spcPts val="2664"/>
              </a:lnSpc>
            </a:pPr>
            <a:r>
              <a:rPr lang="en-US" sz="1100">
                <a:solidFill>
                  <a:srgbClr val="3A3A3A"/>
                </a:solidFill>
                <a:latin typeface="Calibri"/>
              </a:rPr>
              <a:t>DNS is an acronym stands for Domain Name System.</a:t>
            </a:r>
          </a:p>
          <a:p>
            <a:pPr marL="482600" indent="-228600">
              <a:lnSpc>
                <a:spcPts val="2664"/>
              </a:lnSpc>
            </a:pPr>
            <a:r>
              <a:rPr lang="en-US" b="1" sz="750">
                <a:latin typeface="Arial"/>
              </a:rPr>
              <a:t>o </a:t>
            </a:r>
            <a:r>
              <a:rPr lang="en-US" sz="1100">
                <a:latin typeface="Calibri"/>
              </a:rPr>
              <a:t>DNS was introduced by Paul Mockapetris and Jon Postel in 1983.</a:t>
            </a:r>
          </a:p>
          <a:p>
            <a:pPr marL="482600" indent="-228600">
              <a:lnSpc>
                <a:spcPts val="1872"/>
              </a:lnSpc>
              <a:spcAft>
                <a:spcPts val="420"/>
              </a:spcAft>
            </a:pPr>
            <a:r>
              <a:rPr lang="en-US" b="1" sz="750">
                <a:latin typeface="Arial"/>
              </a:rPr>
              <a:t>o </a:t>
            </a:r>
            <a:r>
              <a:rPr lang="en-US" sz="1100">
                <a:latin typeface="Calibri"/>
              </a:rPr>
              <a:t>It is a naming system for all the resources over the internet which includes physical nodes and applications. It is used to locate to resource easily over a network.</a:t>
            </a:r>
          </a:p>
          <a:p>
            <a:pPr marL="482600" indent="-228600">
              <a:spcAft>
                <a:spcPts val="1050"/>
              </a:spcAft>
            </a:pPr>
            <a:r>
              <a:rPr lang="en-US" b="1" sz="750">
                <a:latin typeface="Arial"/>
              </a:rPr>
              <a:t>o </a:t>
            </a:r>
            <a:r>
              <a:rPr lang="en-US" sz="1100">
                <a:latin typeface="Calibri"/>
              </a:rPr>
              <a:t>DNS is an internet which maps the domain names to their associated IP addresses.</a:t>
            </a:r>
          </a:p>
          <a:p>
            <a:pPr marL="482600" indent="-228600">
              <a:lnSpc>
                <a:spcPts val="1872"/>
              </a:lnSpc>
              <a:spcAft>
                <a:spcPts val="420"/>
              </a:spcAft>
            </a:pPr>
            <a:r>
              <a:rPr lang="en-US" b="1" sz="750">
                <a:latin typeface="Arial"/>
              </a:rPr>
              <a:t>o </a:t>
            </a:r>
            <a:r>
              <a:rPr lang="en-US" sz="1100">
                <a:latin typeface="Calibri"/>
              </a:rPr>
              <a:t>Without DNS, users must know the IP address of the web page that you wanted to access.</a:t>
            </a:r>
          </a:p>
          <a:p>
            <a:pPr algn="just" indent="0">
              <a:spcAft>
                <a:spcPts val="1050"/>
              </a:spcAft>
            </a:pPr>
            <a:r>
              <a:rPr lang="en-US" b="1" sz="1150">
                <a:solidFill>
                  <a:srgbClr val="3A3A3A"/>
                </a:solidFill>
                <a:latin typeface="Segoe UI"/>
              </a:rPr>
              <a:t>Working of DNS:</a:t>
            </a:r>
          </a:p>
          <a:p>
            <a:pPr algn="just" indent="0">
              <a:lnSpc>
                <a:spcPts val="1584"/>
              </a:lnSpc>
            </a:pPr>
            <a:r>
              <a:rPr lang="en-US" sz="1100">
                <a:solidFill>
                  <a:srgbClr val="3A3A3A"/>
                </a:solidFill>
                <a:latin typeface="Calibri"/>
              </a:rPr>
              <a:t>If you want to visit the website of "javaTpoint", then the user will type </a:t>
            </a:r>
            <a:r>
              <a:rPr lang="en-US" sz="1100">
                <a:solidFill>
                  <a:srgbClr val="3A3A3A"/>
                </a:solidFill>
                <a:latin typeface="Calibri"/>
                <a:hlinkClick r:id="rLinkId0"/>
              </a:rPr>
              <a:t>"</a:t>
            </a:r>
            <a:r>
              <a:rPr lang="en-US" u="sng" sz="1100">
                <a:solidFill>
                  <a:srgbClr val="008000"/>
                </a:solidFill>
                <a:latin typeface="Calibri"/>
                <a:hlinkClick r:id="rLinkId0"/>
              </a:rPr>
              <a:t>https://www.javatpoint.com</a:t>
            </a:r>
            <a:r>
              <a:rPr lang="en-US" sz="1100">
                <a:solidFill>
                  <a:srgbClr val="3A3A3A"/>
                </a:solidFill>
                <a:latin typeface="Calibri"/>
                <a:hlinkClick r:id="rLinkId0"/>
              </a:rPr>
              <a:t>"</a:t>
            </a:r>
            <a:r>
              <a:rPr lang="en-US" sz="1100">
                <a:solidFill>
                  <a:srgbClr val="3A3A3A"/>
                </a:solidFill>
                <a:latin typeface="Calibri"/>
              </a:rPr>
              <a:t> into the address bar of the web browser. Once the domain name is entered, then the domain name system will translate the domain name into the IP address which can be easily interpreted by the computer. Using the IP address, the computer can locate the web page requested by the user.</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17448" y="935736"/>
            <a:ext cx="2545080" cy="225552"/>
          </a:xfrm>
          <a:prstGeom prst="rect">
            <a:avLst/>
          </a:prstGeom>
        </p:spPr>
        <p:txBody>
          <a:bodyPr lIns="0" tIns="0" rIns="0" bIns="0" wrap="none">
            <a:noAutofit/>
          </a:bodyPr>
          <a:p>
            <a:pPr indent="0"/>
            <a:r>
              <a:rPr lang="en-US" sz="1500">
                <a:solidFill>
                  <a:srgbClr val="610B4B"/>
                </a:solidFill>
                <a:latin typeface="Arial"/>
              </a:rPr>
              <a:t>13) What is DNS forwarder?</a:t>
            </a:r>
          </a:p>
        </p:txBody>
      </p:sp>
      <p:sp>
        <p:nvSpPr>
          <p:cNvPr id="3" name=""/>
          <p:cNvSpPr/>
          <p:nvPr/>
        </p:nvSpPr>
        <p:spPr>
          <a:xfrm>
            <a:off x="899160" y="1325880"/>
            <a:ext cx="5971032" cy="6577584"/>
          </a:xfrm>
          <a:prstGeom prst="rect">
            <a:avLst/>
          </a:prstGeom>
        </p:spPr>
        <p:txBody>
          <a:bodyPr lIns="0" tIns="0" rIns="0" bIns="0">
            <a:noAutofit/>
          </a:bodyPr>
          <a:p>
            <a:pPr algn="just" marL="482600" indent="-228600">
              <a:lnSpc>
                <a:spcPts val="1872"/>
              </a:lnSpc>
              <a:spcAft>
                <a:spcPts val="420"/>
              </a:spcAft>
            </a:pPr>
            <a:r>
              <a:rPr lang="en-US" b="1" sz="750">
                <a:latin typeface="Arial"/>
              </a:rPr>
              <a:t>o </a:t>
            </a:r>
            <a:r>
              <a:rPr lang="en-US" sz="1100">
                <a:latin typeface="Calibri"/>
              </a:rPr>
              <a:t>A forwarder is used with DNS server when it receives DNS queries that cannot be resolved quickly. So it forwards those requests to external DNS servers for resolution.</a:t>
            </a:r>
          </a:p>
          <a:p>
            <a:pPr algn="just" marL="482600" indent="-228600">
              <a:lnSpc>
                <a:spcPts val="1872"/>
              </a:lnSpc>
              <a:spcAft>
                <a:spcPts val="420"/>
              </a:spcAft>
            </a:pPr>
            <a:r>
              <a:rPr lang="en-US" b="1" sz="750">
                <a:latin typeface="Arial"/>
              </a:rPr>
              <a:t>o </a:t>
            </a:r>
            <a:r>
              <a:rPr lang="en-US" sz="1100">
                <a:latin typeface="Calibri"/>
              </a:rPr>
              <a:t>A DNS server which is configured as a forwarder will behave differently than the DNS server which is not configured as a forwarder.</a:t>
            </a:r>
          </a:p>
          <a:p>
            <a:pPr algn="just" marL="482600" indent="-228600">
              <a:lnSpc>
                <a:spcPts val="1896"/>
              </a:lnSpc>
              <a:spcAft>
                <a:spcPts val="420"/>
              </a:spcAft>
            </a:pPr>
            <a:r>
              <a:rPr lang="en-US" b="1" sz="750">
                <a:latin typeface="Arial"/>
              </a:rPr>
              <a:t>o </a:t>
            </a:r>
            <a:r>
              <a:rPr lang="en-US" b="1" sz="1150">
                <a:latin typeface="Calibri"/>
              </a:rPr>
              <a:t>Following are the ways that the DNS server behaves when it is configured as a forwarder</a:t>
            </a:r>
            <a:r>
              <a:rPr lang="en-US" sz="1100">
                <a:latin typeface="Calibri"/>
              </a:rPr>
              <a:t>:</a:t>
            </a:r>
          </a:p>
          <a:p>
            <a:pPr marL="939800" indent="-228600">
              <a:lnSpc>
                <a:spcPts val="1872"/>
              </a:lnSpc>
              <a:spcAft>
                <a:spcPts val="420"/>
              </a:spcAft>
            </a:pPr>
            <a:r>
              <a:rPr lang="en-US" b="1" sz="750">
                <a:latin typeface="Arial"/>
              </a:rPr>
              <a:t>o </a:t>
            </a:r>
            <a:r>
              <a:rPr lang="en-US" sz="1100">
                <a:latin typeface="Calibri"/>
              </a:rPr>
              <a:t>When the DNS server receives the query, then it resolves the query by using a cache.</a:t>
            </a:r>
          </a:p>
          <a:p>
            <a:pPr marL="939800" indent="-228600">
              <a:lnSpc>
                <a:spcPts val="1872"/>
              </a:lnSpc>
              <a:spcAft>
                <a:spcPts val="420"/>
              </a:spcAft>
            </a:pPr>
            <a:r>
              <a:rPr lang="en-US" b="1" sz="750">
                <a:latin typeface="Arial"/>
              </a:rPr>
              <a:t>o </a:t>
            </a:r>
            <a:r>
              <a:rPr lang="en-US" sz="1100">
                <a:latin typeface="Calibri"/>
              </a:rPr>
              <a:t>If the DNS server is not able to resolve the query, then it forwards the query to another DNS server.</a:t>
            </a:r>
          </a:p>
          <a:p>
            <a:pPr marL="939800" indent="-228600">
              <a:lnSpc>
                <a:spcPts val="1872"/>
              </a:lnSpc>
              <a:spcAft>
                <a:spcPts val="1260"/>
              </a:spcAft>
            </a:pPr>
            <a:r>
              <a:rPr lang="en-US" b="1" sz="750">
                <a:latin typeface="Arial"/>
              </a:rPr>
              <a:t>o </a:t>
            </a:r>
            <a:r>
              <a:rPr lang="en-US" sz="1100">
                <a:latin typeface="Calibri"/>
              </a:rPr>
              <a:t>If the forwarder is not available, then it will try to resolve the query by using root hint.</a:t>
            </a:r>
          </a:p>
          <a:p>
            <a:pPr algn="just" indent="0">
              <a:spcAft>
                <a:spcPts val="1260"/>
              </a:spcAft>
            </a:pPr>
            <a:r>
              <a:rPr lang="en-US" sz="1600">
                <a:solidFill>
                  <a:srgbClr val="610B4B"/>
                </a:solidFill>
                <a:latin typeface="Arial"/>
              </a:rPr>
              <a:t>14)    What is NIC?</a:t>
            </a:r>
          </a:p>
          <a:p>
            <a:pPr algn="just" marL="482600" indent="-228600">
              <a:lnSpc>
                <a:spcPts val="1872"/>
              </a:lnSpc>
              <a:spcAft>
                <a:spcPts val="420"/>
              </a:spcAft>
            </a:pPr>
            <a:r>
              <a:rPr lang="en-US" b="1" sz="750">
                <a:latin typeface="Arial"/>
              </a:rPr>
              <a:t>o </a:t>
            </a:r>
            <a:r>
              <a:rPr lang="en-US" sz="1100">
                <a:latin typeface="Calibri"/>
              </a:rPr>
              <a:t>NIC stands for Network Interface Card. It is a peripheral card attached to the PC to connect to a network. Every NIC has its own MAC address that identifies the PC on the network.</a:t>
            </a:r>
          </a:p>
          <a:p>
            <a:pPr algn="just" marL="482600" indent="-228600">
              <a:spcAft>
                <a:spcPts val="1260"/>
              </a:spcAft>
            </a:pPr>
            <a:r>
              <a:rPr lang="en-US" b="1" sz="750">
                <a:latin typeface="Arial"/>
              </a:rPr>
              <a:t>o </a:t>
            </a:r>
            <a:r>
              <a:rPr lang="en-US" sz="1100">
                <a:latin typeface="Calibri"/>
              </a:rPr>
              <a:t>It provides a wireless connection to a local area network.</a:t>
            </a:r>
          </a:p>
          <a:p>
            <a:pPr algn="just" marL="482600" indent="-228600">
              <a:spcAft>
                <a:spcPts val="1890"/>
              </a:spcAft>
            </a:pPr>
            <a:r>
              <a:rPr lang="en-US" b="1" sz="750">
                <a:latin typeface="Arial"/>
              </a:rPr>
              <a:t>o </a:t>
            </a:r>
            <a:r>
              <a:rPr lang="en-US" sz="1100">
                <a:latin typeface="Calibri"/>
              </a:rPr>
              <a:t>NICs were mainly used in desktop computers.</a:t>
            </a:r>
          </a:p>
          <a:p>
            <a:pPr algn="just" indent="0">
              <a:spcAft>
                <a:spcPts val="1260"/>
              </a:spcAft>
            </a:pPr>
            <a:r>
              <a:rPr lang="en-US" sz="1600">
                <a:solidFill>
                  <a:srgbClr val="610B4B"/>
                </a:solidFill>
                <a:latin typeface="Arial"/>
              </a:rPr>
              <a:t>15)    What is the meaning of 10Base-T?</a:t>
            </a:r>
          </a:p>
          <a:p>
            <a:pPr algn="just" indent="0">
              <a:lnSpc>
                <a:spcPts val="1584"/>
              </a:lnSpc>
              <a:spcAft>
                <a:spcPts val="2100"/>
              </a:spcAft>
            </a:pPr>
            <a:r>
              <a:rPr lang="en-US" sz="1100">
                <a:solidFill>
                  <a:srgbClr val="3A3A3A"/>
                </a:solidFill>
                <a:latin typeface="Calibri"/>
              </a:rPr>
              <a:t>It is used to specify data transfer rate. In 10Base-T, 10 specify the data transfer rate, i.e., 10Mbps. The word Base specifies the baseband as opposed to broadband. T specifies the type of the cable which is a twisted pair.</a:t>
            </a:r>
          </a:p>
        </p:txBody>
      </p:sp>
      <p:sp>
        <p:nvSpPr>
          <p:cNvPr id="4" name=""/>
          <p:cNvSpPr/>
          <p:nvPr/>
        </p:nvSpPr>
        <p:spPr>
          <a:xfrm>
            <a:off x="917448" y="8311896"/>
            <a:ext cx="3800856" cy="228600"/>
          </a:xfrm>
          <a:prstGeom prst="rect">
            <a:avLst/>
          </a:prstGeom>
        </p:spPr>
        <p:txBody>
          <a:bodyPr lIns="0" tIns="0" rIns="0" bIns="0" wrap="none">
            <a:noAutofit/>
          </a:bodyPr>
          <a:p>
            <a:pPr algn="just" indent="0">
              <a:spcBef>
                <a:spcPts val="2100"/>
              </a:spcBef>
            </a:pPr>
            <a:r>
              <a:rPr lang="en-US" sz="1600">
                <a:solidFill>
                  <a:srgbClr val="610B4B"/>
                </a:solidFill>
                <a:latin typeface="Arial"/>
              </a:rPr>
              <a:t>16)</a:t>
            </a:r>
            <a:r>
              <a:rPr lang="en-US" sz="1600">
                <a:latin typeface="Arial"/>
              </a:rPr>
              <a:t> </a:t>
            </a:r>
            <a:r>
              <a:rPr lang="en-US" sz="1600">
                <a:solidFill>
                  <a:srgbClr val="610B4B"/>
                </a:solidFill>
                <a:latin typeface="Arial"/>
              </a:rPr>
              <a:t>What is NOS in computer networking?</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90600"/>
            <a:ext cx="5971032" cy="7924800"/>
          </a:xfrm>
          <a:prstGeom prst="rect">
            <a:avLst/>
          </a:prstGeom>
        </p:spPr>
        <p:txBody>
          <a:bodyPr lIns="0" tIns="0" rIns="0" bIns="0">
            <a:noAutofit/>
          </a:bodyPr>
          <a:p>
            <a:pPr algn="just" marL="469900" indent="-228600">
              <a:lnSpc>
                <a:spcPts val="1872"/>
              </a:lnSpc>
              <a:spcAft>
                <a:spcPts val="420"/>
              </a:spcAft>
            </a:pPr>
            <a:r>
              <a:rPr lang="en-US" b="1" sz="750">
                <a:latin typeface="Arial"/>
              </a:rPr>
              <a:t>o </a:t>
            </a:r>
            <a:r>
              <a:rPr lang="en-US" sz="1100">
                <a:latin typeface="Calibri"/>
              </a:rPr>
              <a:t>NOS stands for Network Operating System. It is specialized software which is used to provide network connectivity to a computer to make communication possible with other computers and connected devices.</a:t>
            </a:r>
          </a:p>
          <a:p>
            <a:pPr algn="just" marL="469900" indent="-228600">
              <a:lnSpc>
                <a:spcPts val="1872"/>
              </a:lnSpc>
              <a:spcAft>
                <a:spcPts val="420"/>
              </a:spcAft>
            </a:pPr>
            <a:r>
              <a:rPr lang="en-US" b="1" sz="750">
                <a:latin typeface="Arial"/>
              </a:rPr>
              <a:t>o </a:t>
            </a:r>
            <a:r>
              <a:rPr lang="en-US" sz="1100">
                <a:latin typeface="Calibri"/>
              </a:rPr>
              <a:t>NOS is the software which allows the device to communicate, share files with other devices.</a:t>
            </a:r>
          </a:p>
          <a:p>
            <a:pPr algn="just" marL="469900" indent="-228600">
              <a:lnSpc>
                <a:spcPts val="1872"/>
              </a:lnSpc>
              <a:spcAft>
                <a:spcPts val="1260"/>
              </a:spcAft>
            </a:pPr>
            <a:r>
              <a:rPr lang="en-US" b="1" sz="750">
                <a:latin typeface="Arial"/>
              </a:rPr>
              <a:t>o </a:t>
            </a:r>
            <a:r>
              <a:rPr lang="en-US" sz="1100">
                <a:latin typeface="Calibri"/>
              </a:rPr>
              <a:t>The first network operating system was Novel NetWare released in 1983. Some other examples of NOS are Windows 2000, Windows XP, Linux, etc.</a:t>
            </a:r>
          </a:p>
          <a:p>
            <a:pPr algn="just" indent="0">
              <a:spcAft>
                <a:spcPts val="1050"/>
              </a:spcAft>
            </a:pPr>
            <a:r>
              <a:rPr lang="en-US" sz="1600">
                <a:solidFill>
                  <a:srgbClr val="610B4B"/>
                </a:solidFill>
                <a:latin typeface="Arial"/>
              </a:rPr>
              <a:t>17)    What are the different types of networks?</a:t>
            </a:r>
          </a:p>
          <a:p>
            <a:pPr algn="just" indent="0">
              <a:spcAft>
                <a:spcPts val="1050"/>
              </a:spcAft>
            </a:pPr>
            <a:r>
              <a:rPr lang="en-US" sz="1100">
                <a:solidFill>
                  <a:srgbClr val="3A3A3A"/>
                </a:solidFill>
                <a:latin typeface="Calibri"/>
              </a:rPr>
              <a:t>Networks can be divided on the basis of area of distribution. For example:</a:t>
            </a:r>
          </a:p>
          <a:p>
            <a:pPr algn="just" marL="469900" indent="-228600">
              <a:lnSpc>
                <a:spcPts val="1872"/>
              </a:lnSpc>
              <a:spcAft>
                <a:spcPts val="420"/>
              </a:spcAft>
            </a:pPr>
            <a:r>
              <a:rPr lang="en-US" b="1" sz="750">
                <a:latin typeface="Arial"/>
              </a:rPr>
              <a:t>o </a:t>
            </a:r>
            <a:r>
              <a:rPr lang="en-US" b="1" sz="1150">
                <a:latin typeface="Calibri"/>
              </a:rPr>
              <a:t>PAN (Personal Area Network)</a:t>
            </a:r>
            <a:r>
              <a:rPr lang="en-US" sz="1100">
                <a:latin typeface="Calibri"/>
              </a:rPr>
              <a:t>: Its range limit is up to 10 meters. It is created for personal use. Generally, personal devices are connected to this network. For example computers, telephones, fax, printers, etc.</a:t>
            </a:r>
          </a:p>
          <a:p>
            <a:pPr algn="just" marL="469900" indent="-228600">
              <a:lnSpc>
                <a:spcPts val="1872"/>
              </a:lnSpc>
              <a:spcAft>
                <a:spcPts val="420"/>
              </a:spcAft>
            </a:pPr>
            <a:r>
              <a:rPr lang="en-US" b="1" sz="750">
                <a:latin typeface="Arial"/>
              </a:rPr>
              <a:t>o </a:t>
            </a:r>
            <a:r>
              <a:rPr lang="en-US" b="1" sz="1150">
                <a:latin typeface="Calibri"/>
              </a:rPr>
              <a:t>LAN (Local Area Network)</a:t>
            </a:r>
            <a:r>
              <a:rPr lang="en-US" sz="1100">
                <a:latin typeface="Calibri"/>
              </a:rPr>
              <a:t>: It is used for a small geographical location like office, hospital, school, etc.</a:t>
            </a:r>
          </a:p>
          <a:p>
            <a:pPr algn="just" marL="469900" indent="-228600">
              <a:lnSpc>
                <a:spcPts val="1872"/>
              </a:lnSpc>
              <a:spcAft>
                <a:spcPts val="420"/>
              </a:spcAft>
            </a:pPr>
            <a:r>
              <a:rPr lang="en-US" b="1" sz="750">
                <a:latin typeface="Arial"/>
              </a:rPr>
              <a:t>o </a:t>
            </a:r>
            <a:r>
              <a:rPr lang="en-US" b="1" sz="1150">
                <a:latin typeface="Calibri"/>
              </a:rPr>
              <a:t>HAN (House Area Network)</a:t>
            </a:r>
            <a:r>
              <a:rPr lang="en-US" sz="1100">
                <a:latin typeface="Calibri"/>
              </a:rPr>
              <a:t>: It is actually a LAN that is used within a house and used to connect homely devices like personal computers, phones, printers, etc.</a:t>
            </a:r>
          </a:p>
          <a:p>
            <a:pPr algn="just" marL="469900" indent="-228600">
              <a:lnSpc>
                <a:spcPts val="1872"/>
              </a:lnSpc>
              <a:spcAft>
                <a:spcPts val="420"/>
              </a:spcAft>
            </a:pPr>
            <a:r>
              <a:rPr lang="en-US" b="1" sz="750">
                <a:latin typeface="Arial"/>
              </a:rPr>
              <a:t>o </a:t>
            </a:r>
            <a:r>
              <a:rPr lang="en-US" b="1" sz="1150">
                <a:latin typeface="Calibri"/>
              </a:rPr>
              <a:t>CAN (Campus Area Network)</a:t>
            </a:r>
            <a:r>
              <a:rPr lang="en-US" sz="1100">
                <a:latin typeface="Calibri"/>
              </a:rPr>
              <a:t>: It is a connection of devices within a campus area which links to other departments of the organization within the same campus.</a:t>
            </a:r>
          </a:p>
          <a:p>
            <a:pPr algn="just" marL="469900" indent="-228600">
              <a:lnSpc>
                <a:spcPts val="1872"/>
              </a:lnSpc>
              <a:spcAft>
                <a:spcPts val="420"/>
              </a:spcAft>
            </a:pPr>
            <a:r>
              <a:rPr lang="en-US" b="1" sz="750">
                <a:latin typeface="Arial"/>
              </a:rPr>
              <a:t>o </a:t>
            </a:r>
            <a:r>
              <a:rPr lang="en-US" b="1" sz="1150">
                <a:latin typeface="Calibri"/>
              </a:rPr>
              <a:t>MAN (Metropolitan Area Network)</a:t>
            </a:r>
            <a:r>
              <a:rPr lang="en-US" sz="1100">
                <a:latin typeface="Calibri"/>
              </a:rPr>
              <a:t>: It is used to connect the devices which span to large cities like metropolitan cities over a wide geographical area.</a:t>
            </a:r>
          </a:p>
          <a:p>
            <a:pPr algn="just" marL="469900" indent="-228600">
              <a:lnSpc>
                <a:spcPts val="1896"/>
              </a:lnSpc>
              <a:spcAft>
                <a:spcPts val="420"/>
              </a:spcAft>
            </a:pPr>
            <a:r>
              <a:rPr lang="en-US" b="1" sz="750">
                <a:latin typeface="Arial"/>
              </a:rPr>
              <a:t>o </a:t>
            </a:r>
            <a:r>
              <a:rPr lang="en-US" b="1" sz="1150">
                <a:latin typeface="Calibri"/>
              </a:rPr>
              <a:t>WAN (Wide Area Network)</a:t>
            </a:r>
            <a:r>
              <a:rPr lang="en-US" sz="1100">
                <a:latin typeface="Calibri"/>
              </a:rPr>
              <a:t>: It is used over a wide geographical location that may range to connect cities and countries.</a:t>
            </a:r>
          </a:p>
          <a:p>
            <a:pPr algn="just" marL="469900" indent="-228600">
              <a:spcAft>
                <a:spcPts val="1890"/>
              </a:spcAft>
            </a:pPr>
            <a:r>
              <a:rPr lang="en-US" b="1" sz="750">
                <a:latin typeface="Arial"/>
              </a:rPr>
              <a:t>o </a:t>
            </a:r>
            <a:r>
              <a:rPr lang="en-US" b="1" sz="1150">
                <a:latin typeface="Calibri"/>
              </a:rPr>
              <a:t>GAN (Global Area Network)</a:t>
            </a:r>
            <a:r>
              <a:rPr lang="en-US" sz="1100">
                <a:latin typeface="Calibri"/>
              </a:rPr>
              <a:t>: It uses satellites to connect devices over global are.</a:t>
            </a:r>
          </a:p>
          <a:p>
            <a:pPr algn="just" indent="0">
              <a:spcAft>
                <a:spcPts val="1050"/>
              </a:spcAft>
            </a:pPr>
            <a:r>
              <a:rPr lang="en-US" sz="1600">
                <a:solidFill>
                  <a:srgbClr val="610B4B"/>
                </a:solidFill>
                <a:latin typeface="Arial"/>
              </a:rPr>
              <a:t>18)    What is POP3?</a:t>
            </a:r>
          </a:p>
          <a:p>
            <a:pPr algn="just" indent="0">
              <a:lnSpc>
                <a:spcPts val="1584"/>
              </a:lnSpc>
            </a:pPr>
            <a:r>
              <a:rPr lang="en-US" sz="1100">
                <a:solidFill>
                  <a:srgbClr val="3A3A3A"/>
                </a:solidFill>
                <a:latin typeface="Calibri"/>
              </a:rPr>
              <a:t>POP3 stands for Post Office Protocol version3. POP is responsible for accessing the mail service on a client machine. POP3 works on two models such as Delete mode and Keep mode.</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1274064"/>
            <a:ext cx="5967984" cy="1929384"/>
          </a:xfrm>
          <a:prstGeom prst="rect">
            <a:avLst/>
          </a:prstGeom>
        </p:spPr>
        <p:txBody>
          <a:bodyPr lIns="0" tIns="0" rIns="0" bIns="0">
            <a:noAutofit/>
          </a:bodyPr>
          <a:p>
            <a:pPr algn="just" indent="0">
              <a:spcAft>
                <a:spcPts val="1050"/>
              </a:spcAft>
            </a:pPr>
            <a:r>
              <a:rPr lang="en-US" sz="1600">
                <a:solidFill>
                  <a:srgbClr val="610B4B"/>
                </a:solidFill>
                <a:latin typeface="Arial"/>
              </a:rPr>
              <a:t>19)    What do you understand by MAC address?</a:t>
            </a:r>
          </a:p>
          <a:p>
            <a:pPr algn="just" indent="0">
              <a:lnSpc>
                <a:spcPts val="1584"/>
              </a:lnSpc>
              <a:spcAft>
                <a:spcPts val="2310"/>
              </a:spcAft>
            </a:pPr>
            <a:r>
              <a:rPr lang="en-US" sz="1100">
                <a:solidFill>
                  <a:srgbClr val="3A3A3A"/>
                </a:solidFill>
                <a:latin typeface="Calibri"/>
              </a:rPr>
              <a:t>MAC stands for Media Access Control. It is the address of the device at the Media Access Control Layer of Network Architecture. It is a unique address means no two devices can have same MAC addresses.</a:t>
            </a:r>
          </a:p>
          <a:p>
            <a:pPr algn="just" indent="0">
              <a:spcAft>
                <a:spcPts val="1050"/>
              </a:spcAft>
            </a:pPr>
            <a:r>
              <a:rPr lang="en-US" sz="1600">
                <a:solidFill>
                  <a:srgbClr val="610B4B"/>
                </a:solidFill>
                <a:latin typeface="Arial"/>
              </a:rPr>
              <a:t>20)    What is IP address?</a:t>
            </a:r>
          </a:p>
          <a:p>
            <a:pPr algn="just" indent="0">
              <a:spcAft>
                <a:spcPts val="2310"/>
              </a:spcAft>
            </a:pPr>
            <a:r>
              <a:rPr lang="en-US" sz="1100">
                <a:solidFill>
                  <a:srgbClr val="3A3A3A"/>
                </a:solidFill>
                <a:latin typeface="Calibri"/>
              </a:rPr>
              <a:t>IP address is a unique 32 bit software address of a computer in a network system.</a:t>
            </a:r>
          </a:p>
        </p:txBody>
      </p:sp>
      <p:sp>
        <p:nvSpPr>
          <p:cNvPr id="3" name=""/>
          <p:cNvSpPr/>
          <p:nvPr/>
        </p:nvSpPr>
        <p:spPr>
          <a:xfrm>
            <a:off x="896112" y="3608832"/>
            <a:ext cx="5974080" cy="966216"/>
          </a:xfrm>
          <a:prstGeom prst="rect">
            <a:avLst/>
          </a:prstGeom>
        </p:spPr>
        <p:txBody>
          <a:bodyPr lIns="0" tIns="0" rIns="0" bIns="0">
            <a:noAutofit/>
          </a:bodyPr>
          <a:p>
            <a:pPr algn="just" indent="0">
              <a:spcBef>
                <a:spcPts val="2310"/>
              </a:spcBef>
              <a:spcAft>
                <a:spcPts val="1050"/>
              </a:spcAft>
            </a:pPr>
            <a:r>
              <a:rPr lang="en-US" sz="1600">
                <a:solidFill>
                  <a:srgbClr val="610B4B"/>
                </a:solidFill>
                <a:latin typeface="Arial"/>
              </a:rPr>
              <a:t>21)</a:t>
            </a:r>
            <a:r>
              <a:rPr lang="en-US" sz="1600">
                <a:latin typeface="Arial"/>
              </a:rPr>
              <a:t> </a:t>
            </a:r>
            <a:r>
              <a:rPr lang="en-US" sz="1600">
                <a:solidFill>
                  <a:srgbClr val="610B4B"/>
                </a:solidFill>
                <a:latin typeface="Arial"/>
              </a:rPr>
              <a:t>What is private IP address?</a:t>
            </a:r>
          </a:p>
          <a:p>
            <a:pPr algn="just" indent="0">
              <a:lnSpc>
                <a:spcPts val="1584"/>
              </a:lnSpc>
              <a:spcAft>
                <a:spcPts val="2310"/>
              </a:spcAft>
            </a:pPr>
            <a:r>
              <a:rPr lang="en-US" sz="1100">
                <a:solidFill>
                  <a:srgbClr val="3A3A3A"/>
                </a:solidFill>
                <a:latin typeface="Calibri"/>
              </a:rPr>
              <a:t>There are three ranges of IP addresses that have been reserved for IP addresses. They are not valid for use on the internet. If you want to access internet on these private IPs, you must have to use proxy server or NAT server.</a:t>
            </a:r>
          </a:p>
        </p:txBody>
      </p:sp>
      <p:sp>
        <p:nvSpPr>
          <p:cNvPr id="4" name=""/>
          <p:cNvSpPr/>
          <p:nvPr/>
        </p:nvSpPr>
        <p:spPr>
          <a:xfrm>
            <a:off x="896112" y="4980432"/>
            <a:ext cx="5977128" cy="1929384"/>
          </a:xfrm>
          <a:prstGeom prst="rect">
            <a:avLst/>
          </a:prstGeom>
        </p:spPr>
        <p:txBody>
          <a:bodyPr lIns="0" tIns="0" rIns="0" bIns="0">
            <a:noAutofit/>
          </a:bodyPr>
          <a:p>
            <a:pPr algn="just" indent="0">
              <a:spcBef>
                <a:spcPts val="2310"/>
              </a:spcBef>
              <a:spcAft>
                <a:spcPts val="1050"/>
              </a:spcAft>
            </a:pPr>
            <a:r>
              <a:rPr lang="en-US" sz="1600">
                <a:solidFill>
                  <a:srgbClr val="610B4B"/>
                </a:solidFill>
                <a:latin typeface="Arial"/>
              </a:rPr>
              <a:t>22)    What is public IP address?</a:t>
            </a:r>
          </a:p>
          <a:p>
            <a:pPr algn="just" indent="0">
              <a:lnSpc>
                <a:spcPts val="1608"/>
              </a:lnSpc>
              <a:spcAft>
                <a:spcPts val="2310"/>
              </a:spcAft>
            </a:pPr>
            <a:r>
              <a:rPr lang="en-US" sz="1100">
                <a:solidFill>
                  <a:srgbClr val="3A3A3A"/>
                </a:solidFill>
                <a:latin typeface="Calibri"/>
              </a:rPr>
              <a:t>A public IP address is an address taken by the Internet Service Provider which facilitates you to communication on the internet.</a:t>
            </a:r>
          </a:p>
          <a:p>
            <a:pPr algn="just" indent="0">
              <a:spcAft>
                <a:spcPts val="1050"/>
              </a:spcAft>
            </a:pPr>
            <a:r>
              <a:rPr lang="en-US" sz="1600">
                <a:solidFill>
                  <a:srgbClr val="610B4B"/>
                </a:solidFill>
                <a:latin typeface="Arial"/>
              </a:rPr>
              <a:t>23)    What is APIPA?</a:t>
            </a:r>
          </a:p>
          <a:p>
            <a:pPr algn="just" indent="0">
              <a:lnSpc>
                <a:spcPts val="1584"/>
              </a:lnSpc>
              <a:spcAft>
                <a:spcPts val="2310"/>
              </a:spcAft>
            </a:pPr>
            <a:r>
              <a:rPr lang="en-US" sz="1100">
                <a:solidFill>
                  <a:srgbClr val="3A3A3A"/>
                </a:solidFill>
                <a:latin typeface="Calibri"/>
              </a:rPr>
              <a:t>APIPA is an acronym stands for Automatic Private IP Addressing. This feature is generally found in Microsoft operating system.</a:t>
            </a:r>
          </a:p>
        </p:txBody>
      </p:sp>
      <p:sp>
        <p:nvSpPr>
          <p:cNvPr id="5" name=""/>
          <p:cNvSpPr/>
          <p:nvPr/>
        </p:nvSpPr>
        <p:spPr>
          <a:xfrm>
            <a:off x="902208" y="7318248"/>
            <a:ext cx="5961888" cy="1789176"/>
          </a:xfrm>
          <a:prstGeom prst="rect">
            <a:avLst/>
          </a:prstGeom>
        </p:spPr>
        <p:txBody>
          <a:bodyPr lIns="0" tIns="0" rIns="0" bIns="0">
            <a:noAutofit/>
          </a:bodyPr>
          <a:p>
            <a:pPr algn="just" indent="0">
              <a:lnSpc>
                <a:spcPts val="2688"/>
              </a:lnSpc>
              <a:spcBef>
                <a:spcPts val="2310"/>
              </a:spcBef>
            </a:pPr>
            <a:r>
              <a:rPr lang="en-US" sz="1600">
                <a:solidFill>
                  <a:srgbClr val="610B4B"/>
                </a:solidFill>
                <a:latin typeface="Arial"/>
              </a:rPr>
              <a:t>24)</a:t>
            </a:r>
            <a:r>
              <a:rPr lang="en-US" sz="1600">
                <a:latin typeface="Arial"/>
              </a:rPr>
              <a:t> </a:t>
            </a:r>
            <a:r>
              <a:rPr lang="en-US" sz="1600">
                <a:solidFill>
                  <a:srgbClr val="610B4B"/>
                </a:solidFill>
                <a:latin typeface="Arial"/>
              </a:rPr>
              <a:t>What is the full form of ADS?</a:t>
            </a:r>
          </a:p>
          <a:p>
            <a:pPr marL="476504" indent="-228600">
              <a:lnSpc>
                <a:spcPts val="2688"/>
              </a:lnSpc>
            </a:pPr>
            <a:r>
              <a:rPr lang="en-US" b="1" sz="750">
                <a:latin typeface="Arial"/>
              </a:rPr>
              <a:t>o </a:t>
            </a:r>
            <a:r>
              <a:rPr lang="en-US" sz="1100">
                <a:latin typeface="Calibri"/>
              </a:rPr>
              <a:t>ADS stands for Active Directory Structure.</a:t>
            </a:r>
          </a:p>
          <a:p>
            <a:pPr marL="476504" indent="-228600">
              <a:lnSpc>
                <a:spcPts val="2688"/>
              </a:lnSpc>
            </a:pPr>
            <a:r>
              <a:rPr lang="en-US" b="1" sz="750">
                <a:latin typeface="Arial"/>
              </a:rPr>
              <a:t>o </a:t>
            </a:r>
            <a:r>
              <a:rPr lang="en-US" sz="1100">
                <a:latin typeface="Calibri"/>
              </a:rPr>
              <a:t>ADS is a microsoft technology used to manage the computers and other devices.</a:t>
            </a:r>
          </a:p>
          <a:p>
            <a:pPr marL="476504" indent="-228600">
              <a:lnSpc>
                <a:spcPts val="1872"/>
              </a:lnSpc>
              <a:spcAft>
                <a:spcPts val="420"/>
              </a:spcAft>
            </a:pPr>
            <a:r>
              <a:rPr lang="en-US" b="1" sz="750">
                <a:latin typeface="Arial"/>
              </a:rPr>
              <a:t>o </a:t>
            </a:r>
            <a:r>
              <a:rPr lang="en-US" sz="1100">
                <a:latin typeface="Calibri"/>
              </a:rPr>
              <a:t>ADS allows the network administrators to manage the domains, users and objects within the network.</a:t>
            </a:r>
          </a:p>
          <a:p>
            <a:pPr marL="476504" indent="-228600"/>
            <a:r>
              <a:rPr lang="en-US" b="1" sz="750">
                <a:latin typeface="Arial"/>
              </a:rPr>
              <a:t>o </a:t>
            </a:r>
            <a:r>
              <a:rPr lang="en-US" sz="1100">
                <a:latin typeface="Calibri"/>
              </a:rPr>
              <a:t>ADS consists of three main tiers:</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91056" y="1042416"/>
            <a:ext cx="94488" cy="91440"/>
          </a:xfrm>
          <a:prstGeom prst="rect">
            <a:avLst/>
          </a:prstGeom>
        </p:spPr>
        <p:txBody>
          <a:bodyPr lIns="0" tIns="0" rIns="0" bIns="0" wrap="none">
            <a:noAutofit/>
          </a:bodyPr>
          <a:p>
            <a:pPr indent="0"/>
            <a:r>
              <a:rPr lang="en-US" b="1" sz="750">
                <a:latin typeface="Arial"/>
              </a:rPr>
              <a:t>o</a:t>
            </a:r>
          </a:p>
        </p:txBody>
      </p:sp>
      <p:sp>
        <p:nvSpPr>
          <p:cNvPr id="3" name=""/>
          <p:cNvSpPr/>
          <p:nvPr/>
        </p:nvSpPr>
        <p:spPr>
          <a:xfrm>
            <a:off x="1840992" y="1008888"/>
            <a:ext cx="4959096" cy="140208"/>
          </a:xfrm>
          <a:prstGeom prst="rect">
            <a:avLst/>
          </a:prstGeom>
        </p:spPr>
        <p:txBody>
          <a:bodyPr lIns="0" tIns="0" rIns="0" bIns="0" wrap="none">
            <a:noAutofit/>
          </a:bodyPr>
          <a:p>
            <a:pPr indent="-711200">
              <a:lnSpc>
                <a:spcPts val="2664"/>
              </a:lnSpc>
              <a:spcAft>
                <a:spcPts val="1050"/>
              </a:spcAft>
            </a:pPr>
            <a:r>
              <a:rPr lang="en-US" b="1" sz="1150">
                <a:latin typeface="Calibri"/>
              </a:rPr>
              <a:t>Domain</a:t>
            </a:r>
            <a:r>
              <a:rPr lang="en-US" sz="1100">
                <a:latin typeface="Calibri"/>
              </a:rPr>
              <a:t>: Users that use the same database will be grouped into a single domain. </a:t>
            </a:r>
          </a:p>
        </p:txBody>
      </p:sp>
      <p:sp>
        <p:nvSpPr>
          <p:cNvPr id="4" name=""/>
          <p:cNvSpPr/>
          <p:nvPr/>
        </p:nvSpPr>
        <p:spPr>
          <a:xfrm>
            <a:off x="1609344" y="1350264"/>
            <a:ext cx="3761232" cy="478536"/>
          </a:xfrm>
          <a:prstGeom prst="rect">
            <a:avLst/>
          </a:prstGeom>
        </p:spPr>
        <p:txBody>
          <a:bodyPr lIns="0" tIns="0" rIns="0" bIns="0">
            <a:noAutofit/>
          </a:bodyPr>
          <a:p>
            <a:pPr indent="-711200">
              <a:lnSpc>
                <a:spcPts val="2664"/>
              </a:lnSpc>
              <a:spcAft>
                <a:spcPts val="1050"/>
              </a:spcAft>
            </a:pPr>
            <a:r>
              <a:rPr lang="en-US" b="1" sz="750">
                <a:latin typeface="Arial"/>
              </a:rPr>
              <a:t>o </a:t>
            </a:r>
            <a:r>
              <a:rPr lang="en-US" b="1" sz="1150">
                <a:latin typeface="Calibri"/>
              </a:rPr>
              <a:t>Tree</a:t>
            </a:r>
            <a:r>
              <a:rPr lang="en-US" sz="1100">
                <a:latin typeface="Calibri"/>
              </a:rPr>
              <a:t>: Multiple domains can be grouped into a single tree. </a:t>
            </a:r>
            <a:r>
              <a:rPr lang="en-US" b="1" sz="750">
                <a:latin typeface="Arial"/>
              </a:rPr>
              <a:t>o </a:t>
            </a:r>
            <a:r>
              <a:rPr lang="en-US" b="1" sz="1150">
                <a:latin typeface="Calibri"/>
              </a:rPr>
              <a:t>Forest</a:t>
            </a:r>
            <a:r>
              <a:rPr lang="en-US" sz="1100">
                <a:latin typeface="Calibri"/>
              </a:rPr>
              <a:t>: Multiple trees can be grouped into a single forest.</a:t>
            </a:r>
          </a:p>
        </p:txBody>
      </p:sp>
      <p:sp>
        <p:nvSpPr>
          <p:cNvPr id="5" name=""/>
          <p:cNvSpPr/>
          <p:nvPr/>
        </p:nvSpPr>
        <p:spPr>
          <a:xfrm>
            <a:off x="902208" y="2139696"/>
            <a:ext cx="5367528" cy="557784"/>
          </a:xfrm>
          <a:prstGeom prst="rect">
            <a:avLst/>
          </a:prstGeom>
        </p:spPr>
        <p:txBody>
          <a:bodyPr lIns="0" tIns="0" rIns="0" bIns="0">
            <a:noAutofit/>
          </a:bodyPr>
          <a:p>
            <a:pPr algn="just" indent="0">
              <a:spcBef>
                <a:spcPts val="1050"/>
              </a:spcBef>
              <a:spcAft>
                <a:spcPts val="1050"/>
              </a:spcAft>
            </a:pPr>
            <a:r>
              <a:rPr lang="en-US" sz="1600">
                <a:solidFill>
                  <a:srgbClr val="610B4B"/>
                </a:solidFill>
                <a:latin typeface="Arial"/>
              </a:rPr>
              <a:t>25)</a:t>
            </a:r>
            <a:r>
              <a:rPr lang="en-US" sz="1600">
                <a:latin typeface="Arial"/>
              </a:rPr>
              <a:t> </a:t>
            </a:r>
            <a:r>
              <a:rPr lang="en-US" sz="1600">
                <a:solidFill>
                  <a:srgbClr val="610B4B"/>
                </a:solidFill>
                <a:latin typeface="Arial"/>
              </a:rPr>
              <a:t>What is RAID?</a:t>
            </a:r>
          </a:p>
          <a:p>
            <a:pPr algn="just" indent="0">
              <a:spcAft>
                <a:spcPts val="2310"/>
              </a:spcAft>
            </a:pPr>
            <a:r>
              <a:rPr lang="en-US" sz="1100">
                <a:solidFill>
                  <a:srgbClr val="3A3A3A"/>
                </a:solidFill>
                <a:latin typeface="Calibri"/>
              </a:rPr>
              <a:t>RAID is a method to provide Fault Tolerance by using multiple Hard Disc Drives.</a:t>
            </a:r>
          </a:p>
        </p:txBody>
      </p:sp>
      <p:sp>
        <p:nvSpPr>
          <p:cNvPr id="6" name=""/>
          <p:cNvSpPr/>
          <p:nvPr/>
        </p:nvSpPr>
        <p:spPr>
          <a:xfrm>
            <a:off x="899160" y="3105912"/>
            <a:ext cx="5964936" cy="963168"/>
          </a:xfrm>
          <a:prstGeom prst="rect">
            <a:avLst/>
          </a:prstGeom>
        </p:spPr>
        <p:txBody>
          <a:bodyPr lIns="0" tIns="0" rIns="0" bIns="0">
            <a:noAutofit/>
          </a:bodyPr>
          <a:p>
            <a:pPr algn="just" indent="0">
              <a:spcBef>
                <a:spcPts val="2310"/>
              </a:spcBef>
              <a:spcAft>
                <a:spcPts val="1050"/>
              </a:spcAft>
            </a:pPr>
            <a:r>
              <a:rPr lang="en-US" sz="1600">
                <a:solidFill>
                  <a:srgbClr val="610B4B"/>
                </a:solidFill>
                <a:latin typeface="Arial"/>
              </a:rPr>
              <a:t>26)</a:t>
            </a:r>
            <a:r>
              <a:rPr lang="en-US" sz="1600">
                <a:latin typeface="Arial"/>
              </a:rPr>
              <a:t> </a:t>
            </a:r>
            <a:r>
              <a:rPr lang="en-US" sz="1600">
                <a:solidFill>
                  <a:srgbClr val="610B4B"/>
                </a:solidFill>
                <a:latin typeface="Arial"/>
              </a:rPr>
              <a:t>What is anonymous FTP?</a:t>
            </a:r>
          </a:p>
          <a:p>
            <a:pPr algn="just" indent="0">
              <a:lnSpc>
                <a:spcPts val="1584"/>
              </a:lnSpc>
              <a:spcAft>
                <a:spcPts val="2310"/>
              </a:spcAft>
            </a:pPr>
            <a:r>
              <a:rPr lang="en-US" sz="1100">
                <a:solidFill>
                  <a:srgbClr val="3A3A3A"/>
                </a:solidFill>
                <a:latin typeface="Calibri"/>
              </a:rPr>
              <a:t>Anonymous FTP is used to grant users access to files in public servers. Users which are allowed access to data in these servers do not need to identify themselves, but instead log in as an anonymous guest.</a:t>
            </a:r>
          </a:p>
        </p:txBody>
      </p:sp>
      <p:sp>
        <p:nvSpPr>
          <p:cNvPr id="7" name=""/>
          <p:cNvSpPr/>
          <p:nvPr/>
        </p:nvSpPr>
        <p:spPr>
          <a:xfrm>
            <a:off x="899160" y="4477512"/>
            <a:ext cx="5961888" cy="722376"/>
          </a:xfrm>
          <a:prstGeom prst="rect">
            <a:avLst/>
          </a:prstGeom>
        </p:spPr>
        <p:txBody>
          <a:bodyPr lIns="0" tIns="0" rIns="0" bIns="0">
            <a:noAutofit/>
          </a:bodyPr>
          <a:p>
            <a:pPr algn="just" indent="0">
              <a:spcBef>
                <a:spcPts val="2310"/>
              </a:spcBef>
              <a:spcAft>
                <a:spcPts val="1050"/>
              </a:spcAft>
            </a:pPr>
            <a:r>
              <a:rPr lang="en-US" sz="1600">
                <a:solidFill>
                  <a:srgbClr val="610B4B"/>
                </a:solidFill>
                <a:latin typeface="Arial"/>
              </a:rPr>
              <a:t>27)</a:t>
            </a:r>
            <a:r>
              <a:rPr lang="en-US" sz="1600">
                <a:latin typeface="Arial"/>
              </a:rPr>
              <a:t> </a:t>
            </a:r>
            <a:r>
              <a:rPr lang="en-US" sz="1600">
                <a:solidFill>
                  <a:srgbClr val="610B4B"/>
                </a:solidFill>
                <a:latin typeface="Arial"/>
              </a:rPr>
              <a:t>What is protocol?</a:t>
            </a:r>
          </a:p>
          <a:p>
            <a:pPr algn="just" indent="0">
              <a:lnSpc>
                <a:spcPts val="1584"/>
              </a:lnSpc>
              <a:spcAft>
                <a:spcPts val="2310"/>
              </a:spcAft>
            </a:pPr>
            <a:r>
              <a:rPr lang="en-US" sz="1100">
                <a:solidFill>
                  <a:srgbClr val="3A3A3A"/>
                </a:solidFill>
                <a:latin typeface="Calibri"/>
              </a:rPr>
              <a:t>A protocol is a set of rules which is used to govern all the aspects of information communication.</a:t>
            </a:r>
          </a:p>
        </p:txBody>
      </p:sp>
      <p:sp>
        <p:nvSpPr>
          <p:cNvPr id="8" name=""/>
          <p:cNvSpPr/>
          <p:nvPr/>
        </p:nvSpPr>
        <p:spPr>
          <a:xfrm>
            <a:off x="899160" y="5644896"/>
            <a:ext cx="5974080" cy="3105912"/>
          </a:xfrm>
          <a:prstGeom prst="rect">
            <a:avLst/>
          </a:prstGeom>
        </p:spPr>
        <p:txBody>
          <a:bodyPr lIns="0" tIns="0" rIns="0" bIns="0">
            <a:noAutofit/>
          </a:bodyPr>
          <a:p>
            <a:pPr algn="just" indent="0">
              <a:spcBef>
                <a:spcPts val="2310"/>
              </a:spcBef>
              <a:spcAft>
                <a:spcPts val="1050"/>
              </a:spcAft>
            </a:pPr>
            <a:r>
              <a:rPr lang="en-US" sz="1600">
                <a:solidFill>
                  <a:srgbClr val="610B4B"/>
                </a:solidFill>
                <a:latin typeface="Arial"/>
              </a:rPr>
              <a:t>28)</a:t>
            </a:r>
            <a:r>
              <a:rPr lang="en-US" sz="1600">
                <a:latin typeface="Arial"/>
              </a:rPr>
              <a:t> </a:t>
            </a:r>
            <a:r>
              <a:rPr lang="en-US" sz="1600">
                <a:solidFill>
                  <a:srgbClr val="610B4B"/>
                </a:solidFill>
                <a:latin typeface="Arial"/>
              </a:rPr>
              <a:t>What are the main elements of a protocol?</a:t>
            </a:r>
          </a:p>
          <a:p>
            <a:pPr algn="just" indent="0">
              <a:spcAft>
                <a:spcPts val="1050"/>
              </a:spcAft>
            </a:pPr>
            <a:r>
              <a:rPr lang="en-US" sz="1100">
                <a:solidFill>
                  <a:srgbClr val="3A3A3A"/>
                </a:solidFill>
                <a:latin typeface="Calibri"/>
              </a:rPr>
              <a:t>The main elements of a protocol are:</a:t>
            </a:r>
          </a:p>
          <a:p>
            <a:pPr marL="482600" indent="-228600">
              <a:lnSpc>
                <a:spcPts val="1896"/>
              </a:lnSpc>
              <a:spcAft>
                <a:spcPts val="420"/>
              </a:spcAft>
            </a:pPr>
            <a:r>
              <a:rPr lang="en-US" b="1" sz="750">
                <a:latin typeface="Arial"/>
              </a:rPr>
              <a:t>o </a:t>
            </a:r>
            <a:r>
              <a:rPr lang="en-US" b="1" sz="1150">
                <a:latin typeface="Calibri"/>
              </a:rPr>
              <a:t>Syntax</a:t>
            </a:r>
            <a:r>
              <a:rPr lang="en-US" sz="1100">
                <a:latin typeface="Calibri"/>
              </a:rPr>
              <a:t>: It specifies the structure or format of the data. It also specifies the order in which they are presented.</a:t>
            </a:r>
          </a:p>
          <a:p>
            <a:pPr marL="482600" indent="-228600">
              <a:spcAft>
                <a:spcPts val="1050"/>
              </a:spcAft>
            </a:pPr>
            <a:r>
              <a:rPr lang="en-US" b="1" sz="750">
                <a:latin typeface="Arial"/>
              </a:rPr>
              <a:t>o </a:t>
            </a:r>
            <a:r>
              <a:rPr lang="en-US" b="1" sz="1150">
                <a:latin typeface="Calibri"/>
              </a:rPr>
              <a:t>Semantics</a:t>
            </a:r>
            <a:r>
              <a:rPr lang="en-US" sz="1100">
                <a:latin typeface="Calibri"/>
              </a:rPr>
              <a:t>: It specifies the meaning of each section of bits.</a:t>
            </a:r>
          </a:p>
          <a:p>
            <a:pPr marL="482600" indent="-228600">
              <a:lnSpc>
                <a:spcPts val="1872"/>
              </a:lnSpc>
              <a:spcAft>
                <a:spcPts val="1260"/>
              </a:spcAft>
            </a:pPr>
            <a:r>
              <a:rPr lang="en-US" b="1" sz="750">
                <a:latin typeface="Arial"/>
              </a:rPr>
              <a:t>o </a:t>
            </a:r>
            <a:r>
              <a:rPr lang="en-US" b="1" sz="1150">
                <a:latin typeface="Calibri"/>
              </a:rPr>
              <a:t>Timing</a:t>
            </a:r>
            <a:r>
              <a:rPr lang="en-US" sz="1100">
                <a:latin typeface="Calibri"/>
              </a:rPr>
              <a:t>: Timing specifies two characteristics: When data should be sent and how fast it can be sent.</a:t>
            </a:r>
          </a:p>
          <a:p>
            <a:pPr algn="just" indent="0">
              <a:spcAft>
                <a:spcPts val="1050"/>
              </a:spcAft>
            </a:pPr>
            <a:r>
              <a:rPr lang="en-US" sz="1600">
                <a:solidFill>
                  <a:srgbClr val="610B4B"/>
                </a:solidFill>
                <a:latin typeface="Arial"/>
              </a:rPr>
              <a:t>29 What is the Domain Name System?</a:t>
            </a:r>
          </a:p>
          <a:p>
            <a:pPr algn="just" indent="0">
              <a:lnSpc>
                <a:spcPts val="1584"/>
              </a:lnSpc>
            </a:pPr>
            <a:r>
              <a:rPr lang="en-US" sz="1100">
                <a:solidFill>
                  <a:srgbClr val="3A3A3A"/>
                </a:solidFill>
                <a:latin typeface="Calibri"/>
              </a:rPr>
              <a:t>There are two types of client/server programs. First is directly used by the users and the second supports application programs.</a:t>
            </a:r>
          </a:p>
        </p:txBody>
      </p:sp>
      <p:sp>
        <p:nvSpPr>
          <p:cNvPr id="9"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44880"/>
            <a:ext cx="5971032" cy="1520952"/>
          </a:xfrm>
          <a:prstGeom prst="rect">
            <a:avLst/>
          </a:prstGeom>
        </p:spPr>
        <p:txBody>
          <a:bodyPr lIns="0" tIns="0" rIns="0" bIns="0">
            <a:noAutofit/>
          </a:bodyPr>
          <a:p>
            <a:pPr algn="just" indent="0">
              <a:lnSpc>
                <a:spcPts val="1584"/>
              </a:lnSpc>
              <a:spcAft>
                <a:spcPts val="2100"/>
              </a:spcAft>
            </a:pPr>
            <a:r>
              <a:rPr lang="en-US" sz="1100">
                <a:solidFill>
                  <a:srgbClr val="3A3A3A"/>
                </a:solidFill>
                <a:latin typeface="Calibri"/>
              </a:rPr>
              <a:t>The Domain Name System is the second type supporting program that is used by other programs such as to find the IP address of an e-mail recipient.</a:t>
            </a:r>
          </a:p>
          <a:p>
            <a:pPr algn="just" indent="0">
              <a:spcAft>
                <a:spcPts val="1050"/>
              </a:spcAft>
            </a:pPr>
            <a:r>
              <a:rPr lang="en-US" sz="1600">
                <a:solidFill>
                  <a:srgbClr val="610B4B"/>
                </a:solidFill>
                <a:latin typeface="Arial"/>
              </a:rPr>
              <a:t>30)</a:t>
            </a:r>
            <a:r>
              <a:rPr lang="en-US" sz="1600">
                <a:latin typeface="Arial"/>
              </a:rPr>
              <a:t> </a:t>
            </a:r>
            <a:r>
              <a:rPr lang="en-US" sz="1600">
                <a:solidFill>
                  <a:srgbClr val="610B4B"/>
                </a:solidFill>
                <a:latin typeface="Arial"/>
              </a:rPr>
              <a:t>What is link?</a:t>
            </a:r>
          </a:p>
          <a:p>
            <a:pPr algn="just" indent="0">
              <a:lnSpc>
                <a:spcPts val="1584"/>
              </a:lnSpc>
              <a:spcAft>
                <a:spcPts val="2100"/>
              </a:spcAft>
            </a:pPr>
            <a:r>
              <a:rPr lang="en-US" sz="1100">
                <a:solidFill>
                  <a:srgbClr val="3A3A3A"/>
                </a:solidFill>
                <a:latin typeface="Calibri"/>
              </a:rPr>
              <a:t>A link is connectivity between two devices which includes the cables and protocols used in order to make communication between devices.</a:t>
            </a:r>
          </a:p>
        </p:txBody>
      </p:sp>
      <p:sp>
        <p:nvSpPr>
          <p:cNvPr id="3" name=""/>
          <p:cNvSpPr/>
          <p:nvPr/>
        </p:nvSpPr>
        <p:spPr>
          <a:xfrm>
            <a:off x="899160" y="2910840"/>
            <a:ext cx="5974080" cy="5961888"/>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31)</a:t>
            </a:r>
            <a:r>
              <a:rPr lang="en-US" sz="1600">
                <a:latin typeface="Arial"/>
              </a:rPr>
              <a:t> </a:t>
            </a:r>
            <a:r>
              <a:rPr lang="en-US" sz="1600">
                <a:solidFill>
                  <a:srgbClr val="610B4B"/>
                </a:solidFill>
                <a:latin typeface="Arial"/>
              </a:rPr>
              <a:t>How many layers are in OSI reference model?</a:t>
            </a:r>
          </a:p>
          <a:p>
            <a:pPr algn="just" indent="0">
              <a:lnSpc>
                <a:spcPts val="1584"/>
              </a:lnSpc>
              <a:spcAft>
                <a:spcPts val="420"/>
              </a:spcAft>
            </a:pPr>
            <a:r>
              <a:rPr lang="en-US" b="1" sz="1150">
                <a:solidFill>
                  <a:srgbClr val="3A3A3A"/>
                </a:solidFill>
                <a:latin typeface="Segoe UI"/>
              </a:rPr>
              <a:t>OSI reference model</a:t>
            </a:r>
            <a:r>
              <a:rPr lang="en-US" sz="1100">
                <a:solidFill>
                  <a:srgbClr val="3A3A3A"/>
                </a:solidFill>
                <a:latin typeface="Calibri"/>
              </a:rPr>
              <a:t>: OSI reference model is an ISO standard which defines a networking framework for implementing the protocols in seven layers. These seven layers can be grouped into three categories:</a:t>
            </a:r>
          </a:p>
          <a:p>
            <a:pPr algn="just" marL="482600" indent="-228600">
              <a:lnSpc>
                <a:spcPts val="2664"/>
              </a:lnSpc>
            </a:pPr>
            <a:r>
              <a:rPr lang="en-US" b="1" sz="750">
                <a:latin typeface="Arial"/>
              </a:rPr>
              <a:t>o </a:t>
            </a:r>
            <a:r>
              <a:rPr lang="en-US" b="1" sz="1150">
                <a:latin typeface="Calibri"/>
              </a:rPr>
              <a:t>Network layer</a:t>
            </a:r>
            <a:r>
              <a:rPr lang="en-US" sz="1100">
                <a:latin typeface="Calibri"/>
              </a:rPr>
              <a:t>: Layer 1, Layer 2 and layer 3 are the network layers.</a:t>
            </a:r>
          </a:p>
          <a:p>
            <a:pPr algn="just" marL="482600" indent="-228600">
              <a:lnSpc>
                <a:spcPts val="2664"/>
              </a:lnSpc>
            </a:pPr>
            <a:r>
              <a:rPr lang="en-US" b="1" sz="750">
                <a:latin typeface="Arial"/>
              </a:rPr>
              <a:t>o </a:t>
            </a:r>
            <a:r>
              <a:rPr lang="en-US" b="1" sz="1150">
                <a:latin typeface="Calibri"/>
              </a:rPr>
              <a:t>Transport layer</a:t>
            </a:r>
            <a:r>
              <a:rPr lang="en-US" sz="1100">
                <a:latin typeface="Calibri"/>
              </a:rPr>
              <a:t>: Layer 4 is a transport layer.</a:t>
            </a:r>
          </a:p>
          <a:p>
            <a:pPr algn="just" marL="482600" indent="-228600">
              <a:lnSpc>
                <a:spcPts val="2664"/>
              </a:lnSpc>
            </a:pPr>
            <a:r>
              <a:rPr lang="en-US" b="1" sz="750">
                <a:latin typeface="Arial"/>
              </a:rPr>
              <a:t>o </a:t>
            </a:r>
            <a:r>
              <a:rPr lang="en-US" b="1" sz="1150">
                <a:latin typeface="Calibri"/>
              </a:rPr>
              <a:t>Application layer</a:t>
            </a:r>
            <a:r>
              <a:rPr lang="en-US" sz="1100">
                <a:latin typeface="Calibri"/>
              </a:rPr>
              <a:t>. Layer 5, Layer 6 and Layer 7 are the application layers.</a:t>
            </a:r>
          </a:p>
          <a:p>
            <a:pPr algn="just" indent="0">
              <a:lnSpc>
                <a:spcPts val="2664"/>
              </a:lnSpc>
            </a:pPr>
            <a:r>
              <a:rPr lang="en-US" sz="1100">
                <a:solidFill>
                  <a:srgbClr val="3A3A3A"/>
                </a:solidFill>
                <a:latin typeface="Calibri"/>
              </a:rPr>
              <a:t>There are 7 layers in the OSI reference model.</a:t>
            </a:r>
          </a:p>
          <a:p>
            <a:pPr algn="just" indent="0">
              <a:lnSpc>
                <a:spcPts val="2664"/>
              </a:lnSpc>
            </a:pPr>
            <a:r>
              <a:rPr lang="en-US" b="1" sz="1150">
                <a:solidFill>
                  <a:srgbClr val="3A3A3A"/>
                </a:solidFill>
                <a:latin typeface="Segoe UI"/>
              </a:rPr>
              <a:t>1.    Physical Layer</a:t>
            </a:r>
          </a:p>
          <a:p>
            <a:pPr algn="just" marL="482600" indent="-228600">
              <a:lnSpc>
                <a:spcPts val="2664"/>
              </a:lnSpc>
            </a:pPr>
            <a:r>
              <a:rPr lang="en-US" b="1" sz="750">
                <a:latin typeface="Arial"/>
              </a:rPr>
              <a:t>o </a:t>
            </a:r>
            <a:r>
              <a:rPr lang="en-US" sz="1100">
                <a:latin typeface="Calibri"/>
              </a:rPr>
              <a:t>It is the lowest layer of the OSI reference model.</a:t>
            </a:r>
          </a:p>
          <a:p>
            <a:pPr algn="just" marL="482600" indent="-228600">
              <a:lnSpc>
                <a:spcPts val="2664"/>
              </a:lnSpc>
            </a:pPr>
            <a:r>
              <a:rPr lang="en-US" b="1" sz="750">
                <a:latin typeface="Arial"/>
              </a:rPr>
              <a:t>o </a:t>
            </a:r>
            <a:r>
              <a:rPr lang="en-US" sz="1100">
                <a:latin typeface="Calibri"/>
              </a:rPr>
              <a:t>It is used for the transmission of an unstructured raw bit stream over a physical medium.</a:t>
            </a:r>
          </a:p>
          <a:p>
            <a:pPr algn="just" marL="482600" indent="-228600">
              <a:lnSpc>
                <a:spcPts val="1872"/>
              </a:lnSpc>
              <a:spcAft>
                <a:spcPts val="420"/>
              </a:spcAft>
            </a:pPr>
            <a:r>
              <a:rPr lang="en-US" b="1" sz="750">
                <a:latin typeface="Arial"/>
              </a:rPr>
              <a:t>o </a:t>
            </a:r>
            <a:r>
              <a:rPr lang="en-US" sz="1100">
                <a:latin typeface="Calibri"/>
              </a:rPr>
              <a:t>Physical layer transmits the data either in the form of electrical/optical or mechanical form.</a:t>
            </a:r>
          </a:p>
          <a:p>
            <a:pPr algn="just" marL="482600" indent="-228600">
              <a:lnSpc>
                <a:spcPts val="1872"/>
              </a:lnSpc>
              <a:spcAft>
                <a:spcPts val="420"/>
              </a:spcAft>
            </a:pPr>
            <a:r>
              <a:rPr lang="en-US" b="1" sz="750">
                <a:latin typeface="Arial"/>
              </a:rPr>
              <a:t>o </a:t>
            </a:r>
            <a:r>
              <a:rPr lang="en-US" sz="1100">
                <a:latin typeface="Calibri"/>
              </a:rPr>
              <a:t>The physical layer is mainly used for the physical connection between the devices, and such physical connection can be made by using twisted-pair cable, fibre-optic or wireless transmission media.</a:t>
            </a:r>
          </a:p>
          <a:p>
            <a:pPr algn="just" indent="0">
              <a:spcAft>
                <a:spcPts val="1050"/>
              </a:spcAft>
            </a:pPr>
            <a:r>
              <a:rPr lang="en-US" b="1" sz="1150">
                <a:solidFill>
                  <a:srgbClr val="3A3A3A"/>
                </a:solidFill>
                <a:latin typeface="Segoe UI"/>
              </a:rPr>
              <a:t>2.    DataLink Layer</a:t>
            </a:r>
          </a:p>
          <a:p>
            <a:pPr algn="just" marL="482600" indent="-228600">
              <a:spcAft>
                <a:spcPts val="1050"/>
              </a:spcAft>
            </a:pPr>
            <a:r>
              <a:rPr lang="en-US" b="1" sz="750">
                <a:latin typeface="Arial"/>
              </a:rPr>
              <a:t>o </a:t>
            </a:r>
            <a:r>
              <a:rPr lang="en-US" sz="1100">
                <a:latin typeface="Calibri"/>
              </a:rPr>
              <a:t>It is used for transferring the data from one node to another node.</a:t>
            </a:r>
          </a:p>
          <a:p>
            <a:pPr algn="just" marL="482600" indent="-228600">
              <a:lnSpc>
                <a:spcPts val="1872"/>
              </a:lnSpc>
            </a:pPr>
            <a:r>
              <a:rPr lang="en-US" b="1" sz="750">
                <a:latin typeface="Arial"/>
              </a:rPr>
              <a:t>o </a:t>
            </a:r>
            <a:r>
              <a:rPr lang="en-US" sz="1100">
                <a:latin typeface="Calibri"/>
              </a:rPr>
              <a:t>It receives the data from the network layer and converts the data into data frames and then attach the physical address to these frames which are sent to the physical layer.</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38784"/>
            <a:ext cx="5977128" cy="8107680"/>
          </a:xfrm>
          <a:prstGeom prst="rect">
            <a:avLst/>
          </a:prstGeom>
        </p:spPr>
        <p:txBody>
          <a:bodyPr lIns="0" tIns="0" rIns="0" bIns="0">
            <a:noAutofit/>
          </a:bodyPr>
          <a:p>
            <a:pPr indent="0">
              <a:lnSpc>
                <a:spcPts val="1536"/>
              </a:lnSpc>
            </a:pPr>
            <a:r>
              <a:rPr lang="en-US" b="1" sz="1200">
                <a:solidFill>
                  <a:srgbClr val="FF6600"/>
                </a:solidFill>
                <a:latin typeface="Arial"/>
              </a:rPr>
              <a:t>Q #16) What are IP classes and how can you identify the IP class of given an IP address?</a:t>
            </a:r>
          </a:p>
          <a:p>
            <a:pPr indent="0">
              <a:lnSpc>
                <a:spcPts val="1536"/>
              </a:lnSpc>
            </a:pPr>
            <a:r>
              <a:rPr lang="en-US" b="1" sz="1200">
                <a:solidFill>
                  <a:srgbClr val="3A3A3A"/>
                </a:solidFill>
                <a:latin typeface="Arial"/>
              </a:rPr>
              <a:t>Answer: </a:t>
            </a:r>
            <a:r>
              <a:rPr lang="en-US" sz="1300">
                <a:solidFill>
                  <a:srgbClr val="3A3A3A"/>
                </a:solidFill>
                <a:latin typeface="Times New Roman"/>
              </a:rPr>
              <a:t>An IP address has 4 sets (octets) of numbers each with a value up to 255.</a:t>
            </a:r>
          </a:p>
          <a:p>
            <a:pPr indent="0">
              <a:lnSpc>
                <a:spcPts val="1536"/>
              </a:lnSpc>
            </a:pPr>
            <a:r>
              <a:rPr lang="en-US" b="1" sz="1200">
                <a:solidFill>
                  <a:srgbClr val="3A3A3A"/>
                </a:solidFill>
                <a:latin typeface="Arial"/>
              </a:rPr>
              <a:t>For Example</a:t>
            </a:r>
            <a:r>
              <a:rPr lang="en-US" sz="1300">
                <a:solidFill>
                  <a:srgbClr val="3A3A3A"/>
                </a:solidFill>
                <a:latin typeface="Times New Roman"/>
              </a:rPr>
              <a:t>, the range of the home or commercial connection started primarily between 190 x or 10 x. IP classes are differentiated based on the number of hosts it supports on a single network. If IP classes support more networks then very few IP addresses are available for each network.</a:t>
            </a:r>
          </a:p>
          <a:p>
            <a:pPr indent="0">
              <a:lnSpc>
                <a:spcPts val="1536"/>
              </a:lnSpc>
              <a:spcAft>
                <a:spcPts val="1260"/>
              </a:spcAft>
            </a:pPr>
            <a:r>
              <a:rPr lang="en-US" sz="1300">
                <a:solidFill>
                  <a:srgbClr val="3A3A3A"/>
                </a:solidFill>
                <a:latin typeface="Times New Roman"/>
              </a:rPr>
              <a:t>There are three types of IP classes and are based on the first octet of IP addresses which are classified as Class A, B or C. If the first octet begins with 0 bit then it is of type Class A.</a:t>
            </a:r>
          </a:p>
          <a:p>
            <a:pPr indent="0">
              <a:lnSpc>
                <a:spcPts val="1536"/>
              </a:lnSpc>
              <a:spcAft>
                <a:spcPts val="1260"/>
              </a:spcAft>
            </a:pPr>
            <a:r>
              <a:rPr lang="en-US" sz="1300">
                <a:solidFill>
                  <a:srgbClr val="3A3A3A"/>
                </a:solidFill>
                <a:latin typeface="Times New Roman"/>
              </a:rPr>
              <a:t>Class A type has a range up to 127.x.x.x (except 127.0.0.1). If it starts with bits 10 then it belongs to Class B. Class B having a range from 128.x to 191.x. IP class belongs to Class C if the octet starts with bits 110. Class C has a range from 192.x to 223.x.</a:t>
            </a:r>
          </a:p>
          <a:p>
            <a:pPr indent="0">
              <a:spcAft>
                <a:spcPts val="210"/>
              </a:spcAft>
            </a:pPr>
            <a:r>
              <a:rPr lang="en-US" b="1" sz="1200">
                <a:solidFill>
                  <a:srgbClr val="FF6600"/>
                </a:solidFill>
                <a:latin typeface="Arial"/>
              </a:rPr>
              <a:t>Q #17) What is meant by 127.0.0.1 and localhost?</a:t>
            </a:r>
          </a:p>
          <a:p>
            <a:pPr indent="0">
              <a:spcAft>
                <a:spcPts val="210"/>
              </a:spcAft>
            </a:pPr>
            <a:r>
              <a:rPr lang="en-US" b="1" sz="1200">
                <a:solidFill>
                  <a:srgbClr val="3A3A3A"/>
                </a:solidFill>
                <a:latin typeface="Arial"/>
              </a:rPr>
              <a:t>Answer: </a:t>
            </a:r>
            <a:r>
              <a:rPr lang="en-US" sz="1300">
                <a:solidFill>
                  <a:srgbClr val="3A3A3A"/>
                </a:solidFill>
                <a:latin typeface="Times New Roman"/>
              </a:rPr>
              <a:t>IP address 127.0.0.1, is reserved for loopback or localhost connections.</a:t>
            </a:r>
          </a:p>
          <a:p>
            <a:pPr indent="0">
              <a:lnSpc>
                <a:spcPts val="1560"/>
              </a:lnSpc>
            </a:pPr>
            <a:r>
              <a:rPr lang="en-US" sz="1300">
                <a:solidFill>
                  <a:srgbClr val="3A3A3A"/>
                </a:solidFill>
                <a:latin typeface="Times New Roman"/>
              </a:rPr>
              <a:t>These networks are usually reserved for the biggest customers or some of the original members of the Internet. To identify any connection issue, the initial step is to ping the server and check if it is responding.</a:t>
            </a:r>
          </a:p>
          <a:p>
            <a:pPr indent="0">
              <a:lnSpc>
                <a:spcPts val="1560"/>
              </a:lnSpc>
            </a:pPr>
            <a:r>
              <a:rPr lang="en-US" sz="1300">
                <a:solidFill>
                  <a:srgbClr val="3A3A3A"/>
                </a:solidFill>
                <a:latin typeface="Times New Roman"/>
              </a:rPr>
              <a:t>If there is no response from the server then there are various causes like the network is down or the cable needs to be replaced or the network card is not in good condition.</a:t>
            </a:r>
          </a:p>
          <a:p>
            <a:pPr indent="0">
              <a:lnSpc>
                <a:spcPts val="1536"/>
              </a:lnSpc>
              <a:spcAft>
                <a:spcPts val="1260"/>
              </a:spcAft>
            </a:pPr>
            <a:r>
              <a:rPr lang="en-US" sz="1300">
                <a:solidFill>
                  <a:srgbClr val="3A3A3A"/>
                </a:solidFill>
                <a:latin typeface="Times New Roman"/>
              </a:rPr>
              <a:t>127.0.</a:t>
            </a:r>
            <a:r>
              <a:rPr lang="en-US" sz="1300">
                <a:latin typeface="Times New Roman"/>
              </a:rPr>
              <a:t> </a:t>
            </a:r>
            <a:r>
              <a:rPr lang="en-US" sz="1300">
                <a:solidFill>
                  <a:srgbClr val="3A3A3A"/>
                </a:solidFill>
                <a:latin typeface="Times New Roman"/>
              </a:rPr>
              <a:t>0.1 is a loopback connection on the Network Interface Card (NIC) and if you are able to ping this server successfully, then it means that the hardware is in a good shape and condition.</a:t>
            </a:r>
          </a:p>
          <a:p>
            <a:pPr indent="0">
              <a:lnSpc>
                <a:spcPts val="1512"/>
              </a:lnSpc>
              <a:spcAft>
                <a:spcPts val="1260"/>
              </a:spcAft>
            </a:pPr>
            <a:r>
              <a:rPr lang="en-US" sz="1300">
                <a:solidFill>
                  <a:srgbClr val="3A3A3A"/>
                </a:solidFill>
                <a:latin typeface="Times New Roman"/>
              </a:rPr>
              <a:t>127.0.</a:t>
            </a:r>
            <a:r>
              <a:rPr lang="en-US" sz="1300">
                <a:latin typeface="Times New Roman"/>
              </a:rPr>
              <a:t> </a:t>
            </a:r>
            <a:r>
              <a:rPr lang="en-US" sz="1300">
                <a:solidFill>
                  <a:srgbClr val="3A3A3A"/>
                </a:solidFill>
                <a:latin typeface="Times New Roman"/>
              </a:rPr>
              <a:t>0.1 and localhost are the same things in most of the computer network functioning.</a:t>
            </a:r>
          </a:p>
          <a:p>
            <a:pPr indent="0">
              <a:lnSpc>
                <a:spcPts val="1536"/>
              </a:lnSpc>
            </a:pPr>
            <a:r>
              <a:rPr lang="en-US" b="1" sz="1200">
                <a:solidFill>
                  <a:srgbClr val="FF6600"/>
                </a:solidFill>
                <a:latin typeface="Arial"/>
              </a:rPr>
              <a:t>Q #18) What is NIC?</a:t>
            </a:r>
          </a:p>
          <a:p>
            <a:pPr indent="0">
              <a:lnSpc>
                <a:spcPts val="1536"/>
              </a:lnSpc>
            </a:pPr>
            <a:r>
              <a:rPr lang="en-US" b="1" sz="1200">
                <a:solidFill>
                  <a:srgbClr val="3A3A3A"/>
                </a:solidFill>
                <a:latin typeface="Arial"/>
              </a:rPr>
              <a:t>Answer: </a:t>
            </a:r>
            <a:r>
              <a:rPr lang="en-US" sz="1300">
                <a:solidFill>
                  <a:srgbClr val="3A3A3A"/>
                </a:solidFill>
                <a:latin typeface="Times New Roman"/>
              </a:rPr>
              <a:t>NIC stands for Network Interface Card. It is also known as Network Adapter or Ethernet Card. It is in the form of an add-in card and is installed on a computer so that the computer can be connected to a network.</a:t>
            </a:r>
          </a:p>
          <a:p>
            <a:pPr indent="0">
              <a:lnSpc>
                <a:spcPts val="1536"/>
              </a:lnSpc>
              <a:spcAft>
                <a:spcPts val="1260"/>
              </a:spcAft>
            </a:pPr>
            <a:r>
              <a:rPr lang="en-US" sz="1300">
                <a:solidFill>
                  <a:srgbClr val="3A3A3A"/>
                </a:solidFill>
                <a:latin typeface="Times New Roman"/>
              </a:rPr>
              <a:t>Each NIC has a MAC address which helps in identifying the computer on a network.</a:t>
            </a:r>
          </a:p>
          <a:p>
            <a:pPr indent="0">
              <a:lnSpc>
                <a:spcPts val="1536"/>
              </a:lnSpc>
            </a:pPr>
            <a:r>
              <a:rPr lang="en-US" b="1" sz="1200">
                <a:solidFill>
                  <a:srgbClr val="FF6600"/>
                </a:solidFill>
                <a:latin typeface="Arial"/>
              </a:rPr>
              <a:t>Q #19) What is Data Encapsulation?</a:t>
            </a:r>
          </a:p>
          <a:p>
            <a:pPr indent="0">
              <a:lnSpc>
                <a:spcPts val="1536"/>
              </a:lnSpc>
            </a:pPr>
            <a:r>
              <a:rPr lang="en-US" b="1" sz="1200">
                <a:solidFill>
                  <a:srgbClr val="3A3A3A"/>
                </a:solidFill>
                <a:latin typeface="Arial"/>
              </a:rPr>
              <a:t>Answer: </a:t>
            </a:r>
            <a:r>
              <a:rPr lang="en-US" sz="1300">
                <a:solidFill>
                  <a:srgbClr val="3A3A3A"/>
                </a:solidFill>
                <a:latin typeface="Times New Roman"/>
              </a:rPr>
              <a:t>In a computer network, to enable data transmission from one computer to another, the network devices send messages in the form of packets. These packets are then added with the IP header by the OSI reference model layer.</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1453896"/>
            <a:ext cx="4087368" cy="2581656"/>
          </a:xfrm>
          <a:prstGeom prst="rect">
            <a:avLst/>
          </a:prstGeom>
        </p:spPr>
      </p:pic>
      <p:sp>
        <p:nvSpPr>
          <p:cNvPr id="3" name=""/>
          <p:cNvSpPr/>
          <p:nvPr/>
        </p:nvSpPr>
        <p:spPr>
          <a:xfrm>
            <a:off x="1133856" y="990600"/>
            <a:ext cx="5739384" cy="414528"/>
          </a:xfrm>
          <a:prstGeom prst="rect">
            <a:avLst/>
          </a:prstGeom>
        </p:spPr>
        <p:txBody>
          <a:bodyPr lIns="0" tIns="0" rIns="0" bIns="0">
            <a:noAutofit/>
          </a:bodyPr>
          <a:p>
            <a:pPr marL="254000" indent="-254000">
              <a:lnSpc>
                <a:spcPts val="1872"/>
              </a:lnSpc>
            </a:pPr>
            <a:r>
              <a:rPr lang="en-US" b="1" sz="750">
                <a:latin typeface="Arial"/>
              </a:rPr>
              <a:t>o </a:t>
            </a:r>
            <a:r>
              <a:rPr lang="en-US" sz="1100">
                <a:latin typeface="Calibri"/>
              </a:rPr>
              <a:t>It enables the error-free transfer of data from one node to another node. </a:t>
            </a:r>
            <a:r>
              <a:rPr lang="en-US" b="1" sz="1150">
                <a:latin typeface="Calibri"/>
              </a:rPr>
              <a:t>Functions of Data-link layer:</a:t>
            </a:r>
          </a:p>
        </p:txBody>
      </p:sp>
      <p:sp>
        <p:nvSpPr>
          <p:cNvPr id="4" name=""/>
          <p:cNvSpPr/>
          <p:nvPr/>
        </p:nvSpPr>
        <p:spPr>
          <a:xfrm>
            <a:off x="905256" y="4151376"/>
            <a:ext cx="5967984" cy="3971544"/>
          </a:xfrm>
          <a:prstGeom prst="rect">
            <a:avLst/>
          </a:prstGeom>
        </p:spPr>
        <p:txBody>
          <a:bodyPr lIns="0" tIns="0" rIns="0" bIns="0">
            <a:noAutofit/>
          </a:bodyPr>
          <a:p>
            <a:pPr marL="469900" indent="-228600">
              <a:lnSpc>
                <a:spcPts val="1872"/>
              </a:lnSpc>
              <a:spcBef>
                <a:spcPts val="420"/>
              </a:spcBef>
              <a:spcAft>
                <a:spcPts val="420"/>
              </a:spcAft>
            </a:pPr>
            <a:r>
              <a:rPr lang="en-US" b="1" sz="750">
                <a:latin typeface="Arial"/>
              </a:rPr>
              <a:t>o </a:t>
            </a:r>
            <a:r>
              <a:rPr lang="en-US" b="1" sz="1150">
                <a:latin typeface="Calibri"/>
              </a:rPr>
              <a:t>Frame synchronization</a:t>
            </a:r>
            <a:r>
              <a:rPr lang="en-US" sz="1100">
                <a:latin typeface="Calibri"/>
              </a:rPr>
              <a:t>: Data-link layer converts the data into frames, and it ensures that the destination must recognize the starting and ending of each frame.</a:t>
            </a:r>
          </a:p>
          <a:p>
            <a:pPr marL="469900" indent="-228600">
              <a:spcAft>
                <a:spcPts val="1050"/>
              </a:spcAft>
            </a:pPr>
            <a:r>
              <a:rPr lang="en-US" b="1" sz="750">
                <a:latin typeface="Arial"/>
              </a:rPr>
              <a:t>o </a:t>
            </a:r>
            <a:r>
              <a:rPr lang="en-US" b="1" sz="1150">
                <a:latin typeface="Calibri"/>
              </a:rPr>
              <a:t>Flow control</a:t>
            </a:r>
            <a:r>
              <a:rPr lang="en-US" sz="1100">
                <a:latin typeface="Calibri"/>
              </a:rPr>
              <a:t>: Data-link layer controls the data flow within the network.</a:t>
            </a:r>
          </a:p>
          <a:p>
            <a:pPr marL="469900" indent="-228600">
              <a:lnSpc>
                <a:spcPts val="1872"/>
              </a:lnSpc>
              <a:spcAft>
                <a:spcPts val="420"/>
              </a:spcAft>
            </a:pPr>
            <a:r>
              <a:rPr lang="en-US" b="1" sz="750">
                <a:latin typeface="Arial"/>
              </a:rPr>
              <a:t>o </a:t>
            </a:r>
            <a:r>
              <a:rPr lang="en-US" b="1" sz="1150">
                <a:latin typeface="Calibri"/>
              </a:rPr>
              <a:t>Error control</a:t>
            </a:r>
            <a:r>
              <a:rPr lang="en-US" sz="1100">
                <a:latin typeface="Calibri"/>
              </a:rPr>
              <a:t>: It detects and corrects the error occurred during the transmission from source to destination.</a:t>
            </a:r>
          </a:p>
          <a:p>
            <a:pPr marL="469900" indent="-228600">
              <a:lnSpc>
                <a:spcPts val="1872"/>
              </a:lnSpc>
              <a:spcAft>
                <a:spcPts val="420"/>
              </a:spcAft>
            </a:pPr>
            <a:r>
              <a:rPr lang="en-US" b="1" sz="750">
                <a:latin typeface="Arial"/>
              </a:rPr>
              <a:t>o </a:t>
            </a:r>
            <a:r>
              <a:rPr lang="en-US" b="1" sz="1150">
                <a:latin typeface="Calibri"/>
              </a:rPr>
              <a:t>Addressing</a:t>
            </a:r>
            <a:r>
              <a:rPr lang="en-US" sz="1100">
                <a:latin typeface="Calibri"/>
              </a:rPr>
              <a:t>: Data-link layer attach the physical address with the data frames so that the individual machines can be easily identified.</a:t>
            </a:r>
          </a:p>
          <a:p>
            <a:pPr marL="469900" indent="-228600">
              <a:lnSpc>
                <a:spcPts val="1872"/>
              </a:lnSpc>
              <a:spcAft>
                <a:spcPts val="420"/>
              </a:spcAft>
            </a:pPr>
            <a:r>
              <a:rPr lang="en-US" b="1" sz="750">
                <a:latin typeface="Arial"/>
              </a:rPr>
              <a:t>o </a:t>
            </a:r>
            <a:r>
              <a:rPr lang="en-US" b="1" sz="1150">
                <a:latin typeface="Calibri"/>
              </a:rPr>
              <a:t>Link management</a:t>
            </a:r>
            <a:r>
              <a:rPr lang="en-US" sz="1100">
                <a:latin typeface="Calibri"/>
              </a:rPr>
              <a:t>: Data-link layer manages the initiation, maintenance and, termination of the link between the source and destination for the effective exchange of data.</a:t>
            </a:r>
          </a:p>
          <a:p>
            <a:pPr algn="just" indent="0">
              <a:spcAft>
                <a:spcPts val="1050"/>
              </a:spcAft>
            </a:pPr>
            <a:r>
              <a:rPr lang="en-US" b="1" sz="1150">
                <a:solidFill>
                  <a:srgbClr val="3A3A3A"/>
                </a:solidFill>
                <a:latin typeface="Segoe UI"/>
              </a:rPr>
              <a:t>3.</a:t>
            </a:r>
            <a:r>
              <a:rPr lang="en-US" b="1" sz="1150">
                <a:latin typeface="Segoe UI"/>
              </a:rPr>
              <a:t> </a:t>
            </a:r>
            <a:r>
              <a:rPr lang="en-US" b="1" sz="1150">
                <a:solidFill>
                  <a:srgbClr val="3A3A3A"/>
                </a:solidFill>
                <a:latin typeface="Segoe UI"/>
              </a:rPr>
              <a:t>Network Layer</a:t>
            </a:r>
          </a:p>
          <a:p>
            <a:pPr marL="469900" indent="-228600">
              <a:spcAft>
                <a:spcPts val="1050"/>
              </a:spcAft>
            </a:pPr>
            <a:r>
              <a:rPr lang="en-US" b="1" sz="750">
                <a:latin typeface="Arial"/>
              </a:rPr>
              <a:t>o </a:t>
            </a:r>
            <a:r>
              <a:rPr lang="en-US" sz="1100">
                <a:latin typeface="Calibri"/>
              </a:rPr>
              <a:t>Network layer converts the logical address into the physical address.</a:t>
            </a:r>
          </a:p>
          <a:p>
            <a:pPr marL="469900" indent="-228600">
              <a:lnSpc>
                <a:spcPts val="1872"/>
              </a:lnSpc>
            </a:pPr>
            <a:r>
              <a:rPr lang="en-US" b="1" sz="750">
                <a:latin typeface="Arial"/>
              </a:rPr>
              <a:t>o </a:t>
            </a:r>
            <a:r>
              <a:rPr lang="en-US" sz="1100">
                <a:latin typeface="Calibri"/>
              </a:rPr>
              <a:t>It provides the routing concept means it determines the best route for the packet to travel    from    source    to    the    destination.</a:t>
            </a:r>
          </a:p>
          <a:p>
            <a:pPr marL="469900" indent="0">
              <a:lnSpc>
                <a:spcPts val="1872"/>
              </a:lnSpc>
            </a:pPr>
            <a:r>
              <a:rPr lang="en-US" b="1" sz="1150">
                <a:latin typeface="Calibri"/>
              </a:rPr>
              <a:t>Functions of network layer</a:t>
            </a:r>
            <a:r>
              <a:rPr lang="en-US" sz="1100">
                <a:latin typeface="Calibri"/>
              </a:rPr>
              <a:t>:</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4203192" cy="2859024"/>
          </a:xfrm>
          <a:prstGeom prst="rect">
            <a:avLst/>
          </a:prstGeom>
        </p:spPr>
      </p:pic>
      <p:sp>
        <p:nvSpPr>
          <p:cNvPr id="3" name=""/>
          <p:cNvSpPr/>
          <p:nvPr/>
        </p:nvSpPr>
        <p:spPr>
          <a:xfrm>
            <a:off x="899160" y="3886200"/>
            <a:ext cx="5980176" cy="5221224"/>
          </a:xfrm>
          <a:prstGeom prst="rect">
            <a:avLst/>
          </a:prstGeom>
        </p:spPr>
        <p:txBody>
          <a:bodyPr lIns="0" tIns="0" rIns="0" bIns="0">
            <a:noAutofit/>
          </a:bodyPr>
          <a:p>
            <a:pPr marL="482600" indent="-228600">
              <a:lnSpc>
                <a:spcPts val="1872"/>
              </a:lnSpc>
              <a:spcBef>
                <a:spcPts val="420"/>
              </a:spcBef>
              <a:spcAft>
                <a:spcPts val="420"/>
              </a:spcAft>
            </a:pPr>
            <a:r>
              <a:rPr lang="en-US" b="1" sz="750">
                <a:latin typeface="Arial"/>
              </a:rPr>
              <a:t>o </a:t>
            </a:r>
            <a:r>
              <a:rPr lang="en-US" b="1" sz="1150">
                <a:latin typeface="Calibri"/>
              </a:rPr>
              <a:t>Routing</a:t>
            </a:r>
            <a:r>
              <a:rPr lang="en-US" sz="1100">
                <a:latin typeface="Calibri"/>
              </a:rPr>
              <a:t>: The network layer determines the best route from source to destination. This function is known as routing.</a:t>
            </a:r>
          </a:p>
          <a:p>
            <a:pPr marL="482600" indent="-228600">
              <a:lnSpc>
                <a:spcPts val="1872"/>
              </a:lnSpc>
              <a:spcAft>
                <a:spcPts val="420"/>
              </a:spcAft>
            </a:pPr>
            <a:r>
              <a:rPr lang="en-US" b="1" sz="750">
                <a:latin typeface="Arial"/>
              </a:rPr>
              <a:t>o </a:t>
            </a:r>
            <a:r>
              <a:rPr lang="en-US" b="1" sz="1150">
                <a:latin typeface="Calibri"/>
              </a:rPr>
              <a:t>Logical addressing</a:t>
            </a:r>
            <a:r>
              <a:rPr lang="en-US" sz="1100">
                <a:latin typeface="Calibri"/>
              </a:rPr>
              <a:t>: The network layer defines the addressing scheme to identify each device uniquely.</a:t>
            </a:r>
          </a:p>
          <a:p>
            <a:pPr marL="482600" indent="-228600">
              <a:lnSpc>
                <a:spcPts val="1896"/>
              </a:lnSpc>
              <a:spcAft>
                <a:spcPts val="420"/>
              </a:spcAft>
            </a:pPr>
            <a:r>
              <a:rPr lang="en-US" b="1" sz="750">
                <a:latin typeface="Arial"/>
              </a:rPr>
              <a:t>o </a:t>
            </a:r>
            <a:r>
              <a:rPr lang="en-US" b="1" sz="1150">
                <a:latin typeface="Calibri"/>
              </a:rPr>
              <a:t>Packetizing</a:t>
            </a:r>
            <a:r>
              <a:rPr lang="en-US" sz="1100">
                <a:latin typeface="Calibri"/>
              </a:rPr>
              <a:t>: The network layer receives the data from the upper layer and converts the data into packets. This process is known as packetizing.</a:t>
            </a:r>
          </a:p>
          <a:p>
            <a:pPr marL="482600" indent="-228600">
              <a:lnSpc>
                <a:spcPts val="1872"/>
              </a:lnSpc>
              <a:spcAft>
                <a:spcPts val="420"/>
              </a:spcAft>
            </a:pPr>
            <a:r>
              <a:rPr lang="en-US" b="1" sz="750">
                <a:latin typeface="Arial"/>
              </a:rPr>
              <a:t>o </a:t>
            </a:r>
            <a:r>
              <a:rPr lang="en-US" b="1" sz="1150">
                <a:latin typeface="Calibri"/>
              </a:rPr>
              <a:t>Internetworking</a:t>
            </a:r>
            <a:r>
              <a:rPr lang="en-US" sz="1100">
                <a:latin typeface="Calibri"/>
              </a:rPr>
              <a:t>: The network layer provides the logical connection between the different types of networks for forming a bigger network.</a:t>
            </a:r>
          </a:p>
          <a:p>
            <a:pPr marL="482600" indent="-228600">
              <a:spcAft>
                <a:spcPts val="1050"/>
              </a:spcAft>
            </a:pPr>
            <a:r>
              <a:rPr lang="en-US" b="1" sz="750">
                <a:latin typeface="Arial"/>
              </a:rPr>
              <a:t>o </a:t>
            </a:r>
            <a:r>
              <a:rPr lang="en-US" b="1" sz="1150">
                <a:latin typeface="Calibri"/>
              </a:rPr>
              <a:t>Fragmentation</a:t>
            </a:r>
            <a:r>
              <a:rPr lang="en-US" sz="1100">
                <a:latin typeface="Calibri"/>
              </a:rPr>
              <a:t>: It is a process of dividing the packets into the fragments.</a:t>
            </a:r>
          </a:p>
          <a:p>
            <a:pPr algn="just" indent="0">
              <a:spcAft>
                <a:spcPts val="1050"/>
              </a:spcAft>
            </a:pPr>
            <a:r>
              <a:rPr lang="en-US" b="1" sz="1150">
                <a:solidFill>
                  <a:srgbClr val="3A3A3A"/>
                </a:solidFill>
                <a:latin typeface="Segoe UI"/>
              </a:rPr>
              <a:t>4.    Transport Layer</a:t>
            </a:r>
          </a:p>
          <a:p>
            <a:pPr marL="482600" indent="-228600">
              <a:lnSpc>
                <a:spcPts val="1872"/>
              </a:lnSpc>
              <a:spcAft>
                <a:spcPts val="420"/>
              </a:spcAft>
            </a:pPr>
            <a:r>
              <a:rPr lang="en-US" b="1" sz="750">
                <a:latin typeface="Arial"/>
              </a:rPr>
              <a:t>o </a:t>
            </a:r>
            <a:r>
              <a:rPr lang="en-US" sz="1100">
                <a:latin typeface="Calibri"/>
              </a:rPr>
              <a:t>It delivers the message through the network and provides error checking so that no error occurs during the transfer of data.</a:t>
            </a:r>
          </a:p>
          <a:p>
            <a:pPr marL="482600" indent="-228600">
              <a:spcAft>
                <a:spcPts val="1050"/>
              </a:spcAft>
            </a:pPr>
            <a:r>
              <a:rPr lang="en-US" b="1" sz="750">
                <a:latin typeface="Arial"/>
              </a:rPr>
              <a:t>o </a:t>
            </a:r>
            <a:r>
              <a:rPr lang="en-US" b="1" sz="1150">
                <a:latin typeface="Calibri"/>
              </a:rPr>
              <a:t>It provides two kinds of services</a:t>
            </a:r>
            <a:r>
              <a:rPr lang="en-US" sz="1100">
                <a:latin typeface="Calibri"/>
              </a:rPr>
              <a:t>:</a:t>
            </a:r>
          </a:p>
          <a:p>
            <a:pPr marL="939800" indent="-228600">
              <a:lnSpc>
                <a:spcPts val="1872"/>
              </a:lnSpc>
              <a:spcAft>
                <a:spcPts val="420"/>
              </a:spcAft>
            </a:pPr>
            <a:r>
              <a:rPr lang="en-US" b="1" sz="750">
                <a:latin typeface="Arial"/>
              </a:rPr>
              <a:t>o </a:t>
            </a:r>
            <a:r>
              <a:rPr lang="en-US" b="1" sz="1150">
                <a:latin typeface="Calibri"/>
              </a:rPr>
              <a:t>Connection-oriented transmission</a:t>
            </a:r>
            <a:r>
              <a:rPr lang="en-US" sz="1100">
                <a:latin typeface="Calibri"/>
              </a:rPr>
              <a:t>: In this transmission, the receiver sends the acknowledgement to the sender after the packet has been received.</a:t>
            </a:r>
          </a:p>
          <a:p>
            <a:pPr marL="939800" indent="-228600">
              <a:lnSpc>
                <a:spcPts val="1872"/>
              </a:lnSpc>
              <a:spcAft>
                <a:spcPts val="420"/>
              </a:spcAft>
            </a:pPr>
            <a:r>
              <a:rPr lang="en-US" b="1" sz="750">
                <a:latin typeface="Arial"/>
              </a:rPr>
              <a:t>o </a:t>
            </a:r>
            <a:r>
              <a:rPr lang="en-US" b="1" sz="1150">
                <a:latin typeface="Calibri"/>
              </a:rPr>
              <a:t>Connectionless transmission</a:t>
            </a:r>
            <a:r>
              <a:rPr lang="en-US" sz="1100">
                <a:latin typeface="Calibri"/>
              </a:rPr>
              <a:t>: In this transmission, the receiver does not send the acknowledgement to the sender.</a:t>
            </a:r>
          </a:p>
          <a:p>
            <a:pPr algn="just" indent="0"/>
            <a:r>
              <a:rPr lang="en-US" b="1" sz="1150">
                <a:solidFill>
                  <a:srgbClr val="3A3A3A"/>
                </a:solidFill>
                <a:latin typeface="Segoe UI"/>
              </a:rPr>
              <a:t>5.    Session Layer</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90600"/>
            <a:ext cx="5977128" cy="7635240"/>
          </a:xfrm>
          <a:prstGeom prst="rect">
            <a:avLst/>
          </a:prstGeom>
        </p:spPr>
        <p:txBody>
          <a:bodyPr lIns="0" tIns="0" rIns="0" bIns="0">
            <a:noAutofit/>
          </a:bodyPr>
          <a:p>
            <a:pPr algn="just" marL="482600" indent="-228600">
              <a:lnSpc>
                <a:spcPts val="1872"/>
              </a:lnSpc>
              <a:spcAft>
                <a:spcPts val="420"/>
              </a:spcAft>
            </a:pPr>
            <a:r>
              <a:rPr lang="en-US" b="1" sz="750">
                <a:latin typeface="Arial"/>
              </a:rPr>
              <a:t>o </a:t>
            </a:r>
            <a:r>
              <a:rPr lang="en-US" sz="1100">
                <a:latin typeface="Calibri"/>
              </a:rPr>
              <a:t>The main responsibility of the session layer is beginning, maintaining and ending the communication between the devices.</a:t>
            </a:r>
          </a:p>
          <a:p>
            <a:pPr algn="just" marL="482600" indent="-228600">
              <a:spcAft>
                <a:spcPts val="1050"/>
              </a:spcAft>
            </a:pPr>
            <a:r>
              <a:rPr lang="en-US" b="1" sz="750">
                <a:latin typeface="Arial"/>
              </a:rPr>
              <a:t>o </a:t>
            </a:r>
            <a:r>
              <a:rPr lang="en-US" sz="1100">
                <a:latin typeface="Calibri"/>
              </a:rPr>
              <a:t>Session layer also reports the error coming from the upper layers.</a:t>
            </a:r>
          </a:p>
          <a:p>
            <a:pPr algn="just" marL="482600" indent="-228600">
              <a:spcAft>
                <a:spcPts val="1050"/>
              </a:spcAft>
            </a:pPr>
            <a:r>
              <a:rPr lang="en-US" b="1" sz="750">
                <a:latin typeface="Arial"/>
              </a:rPr>
              <a:t>o </a:t>
            </a:r>
            <a:r>
              <a:rPr lang="en-US" sz="1100">
                <a:latin typeface="Calibri"/>
              </a:rPr>
              <a:t>Session layer establishes and maintains the session between the two users.</a:t>
            </a:r>
          </a:p>
          <a:p>
            <a:pPr algn="just" indent="0">
              <a:spcAft>
                <a:spcPts val="1050"/>
              </a:spcAft>
            </a:pPr>
            <a:r>
              <a:rPr lang="en-US" b="1" sz="1150">
                <a:solidFill>
                  <a:srgbClr val="3A3A3A"/>
                </a:solidFill>
                <a:latin typeface="Segoe UI"/>
              </a:rPr>
              <a:t>6.    Presentation Layer</a:t>
            </a:r>
          </a:p>
          <a:p>
            <a:pPr algn="just" marL="482600" indent="-228600">
              <a:lnSpc>
                <a:spcPts val="1872"/>
              </a:lnSpc>
              <a:spcAft>
                <a:spcPts val="420"/>
              </a:spcAft>
            </a:pPr>
            <a:r>
              <a:rPr lang="en-US" b="1" sz="750">
                <a:latin typeface="Arial"/>
              </a:rPr>
              <a:t>o </a:t>
            </a:r>
            <a:r>
              <a:rPr lang="en-US" sz="1100">
                <a:latin typeface="Calibri"/>
              </a:rPr>
              <a:t>The presentation layer is also known as a Translation layer as it translates the data from one format to another format.</a:t>
            </a:r>
          </a:p>
          <a:p>
            <a:pPr algn="just" marL="482600" indent="-228600">
              <a:lnSpc>
                <a:spcPts val="1872"/>
              </a:lnSpc>
              <a:spcAft>
                <a:spcPts val="420"/>
              </a:spcAft>
            </a:pPr>
            <a:r>
              <a:rPr lang="en-US" b="1" sz="750">
                <a:latin typeface="Arial"/>
              </a:rPr>
              <a:t>o </a:t>
            </a:r>
            <a:r>
              <a:rPr lang="en-US" sz="1100">
                <a:latin typeface="Calibri"/>
              </a:rPr>
              <a:t>At the sender side, this layer translates the data format used by the application layer to the common format and at the receiver side, this layer translates the common format into a format used by the application layer. </a:t>
            </a:r>
            <a:r>
              <a:rPr lang="en-US" b="1" sz="1150">
                <a:latin typeface="Calibri"/>
              </a:rPr>
              <a:t>Functions of presentation layer:</a:t>
            </a:r>
          </a:p>
          <a:p>
            <a:pPr marL="711200" indent="0">
              <a:lnSpc>
                <a:spcPts val="2664"/>
              </a:lnSpc>
            </a:pPr>
            <a:r>
              <a:rPr lang="en-US" b="1" sz="750">
                <a:latin typeface="Arial"/>
              </a:rPr>
              <a:t>o </a:t>
            </a:r>
            <a:r>
              <a:rPr lang="en-US" sz="1100">
                <a:latin typeface="Calibri"/>
              </a:rPr>
              <a:t>Character code translation</a:t>
            </a:r>
          </a:p>
          <a:p>
            <a:pPr marL="711200" indent="0">
              <a:lnSpc>
                <a:spcPts val="2664"/>
              </a:lnSpc>
            </a:pPr>
            <a:r>
              <a:rPr lang="en-US" b="1" sz="750">
                <a:latin typeface="Arial"/>
              </a:rPr>
              <a:t>o </a:t>
            </a:r>
            <a:r>
              <a:rPr lang="en-US" sz="1100">
                <a:latin typeface="Calibri"/>
              </a:rPr>
              <a:t>Data conversion</a:t>
            </a:r>
          </a:p>
          <a:p>
            <a:pPr marL="711200" indent="0">
              <a:lnSpc>
                <a:spcPts val="2664"/>
              </a:lnSpc>
            </a:pPr>
            <a:r>
              <a:rPr lang="en-US" b="1" sz="750">
                <a:latin typeface="Arial"/>
              </a:rPr>
              <a:t>o </a:t>
            </a:r>
            <a:r>
              <a:rPr lang="en-US" sz="1100">
                <a:latin typeface="Calibri"/>
              </a:rPr>
              <a:t>Data compression</a:t>
            </a:r>
          </a:p>
          <a:p>
            <a:pPr marL="711200" indent="0">
              <a:lnSpc>
                <a:spcPts val="2664"/>
              </a:lnSpc>
            </a:pPr>
            <a:r>
              <a:rPr lang="en-US" b="1" sz="750">
                <a:latin typeface="Arial"/>
              </a:rPr>
              <a:t>o </a:t>
            </a:r>
            <a:r>
              <a:rPr lang="en-US" sz="1100">
                <a:latin typeface="Calibri"/>
              </a:rPr>
              <a:t>Data encryption</a:t>
            </a:r>
          </a:p>
          <a:p>
            <a:pPr algn="just" indent="0">
              <a:lnSpc>
                <a:spcPts val="2688"/>
              </a:lnSpc>
            </a:pPr>
            <a:r>
              <a:rPr lang="en-US" b="1" sz="1150">
                <a:solidFill>
                  <a:srgbClr val="3A3A3A"/>
                </a:solidFill>
                <a:latin typeface="Segoe UI"/>
              </a:rPr>
              <a:t>7.    Application Layer</a:t>
            </a:r>
          </a:p>
          <a:p>
            <a:pPr algn="just" marL="482600" indent="-228600">
              <a:lnSpc>
                <a:spcPts val="2688"/>
              </a:lnSpc>
            </a:pPr>
            <a:r>
              <a:rPr lang="en-US" b="1" sz="750">
                <a:latin typeface="Arial"/>
              </a:rPr>
              <a:t>o </a:t>
            </a:r>
            <a:r>
              <a:rPr lang="en-US" sz="1100">
                <a:latin typeface="Calibri"/>
              </a:rPr>
              <a:t>Application layer enables the user to access the network.</a:t>
            </a:r>
          </a:p>
          <a:p>
            <a:pPr algn="just" marL="482600" indent="-228600">
              <a:lnSpc>
                <a:spcPts val="2688"/>
              </a:lnSpc>
            </a:pPr>
            <a:r>
              <a:rPr lang="en-US" b="1" sz="750">
                <a:latin typeface="Arial"/>
              </a:rPr>
              <a:t>o </a:t>
            </a:r>
            <a:r>
              <a:rPr lang="en-US" sz="1100">
                <a:latin typeface="Calibri"/>
              </a:rPr>
              <a:t>It is the topmost layer of the OSI reference model.</a:t>
            </a:r>
          </a:p>
          <a:p>
            <a:pPr algn="just" marL="482600" indent="-228600">
              <a:lnSpc>
                <a:spcPts val="1872"/>
              </a:lnSpc>
              <a:spcAft>
                <a:spcPts val="420"/>
              </a:spcAft>
            </a:pPr>
            <a:r>
              <a:rPr lang="en-US" b="1" sz="750">
                <a:latin typeface="Arial"/>
              </a:rPr>
              <a:t>o </a:t>
            </a:r>
            <a:r>
              <a:rPr lang="en-US" sz="1100">
                <a:latin typeface="Calibri"/>
              </a:rPr>
              <a:t>Application layer protocols are file transfer protocol, simple mail transfer protocol, domain name system, etc.</a:t>
            </a:r>
          </a:p>
          <a:p>
            <a:pPr algn="just" marL="482600" indent="-228600">
              <a:lnSpc>
                <a:spcPts val="1872"/>
              </a:lnSpc>
              <a:spcAft>
                <a:spcPts val="1050"/>
              </a:spcAft>
            </a:pPr>
            <a:r>
              <a:rPr lang="en-US" b="1" sz="750">
                <a:latin typeface="Arial"/>
              </a:rPr>
              <a:t>o </a:t>
            </a:r>
            <a:r>
              <a:rPr lang="en-US" sz="1100">
                <a:latin typeface="Calibri"/>
              </a:rPr>
              <a:t>The most widely used application protocol is HTTP(Hypertext transfer protocol ). A user sends the request for the web page using HTTP.</a:t>
            </a:r>
          </a:p>
          <a:p>
            <a:pPr algn="just" indent="0">
              <a:spcAft>
                <a:spcPts val="1050"/>
              </a:spcAft>
            </a:pPr>
            <a:r>
              <a:rPr lang="en-US" sz="1600">
                <a:solidFill>
                  <a:srgbClr val="610B4B"/>
                </a:solidFill>
                <a:latin typeface="Arial"/>
              </a:rPr>
              <a:t>32)</a:t>
            </a:r>
            <a:r>
              <a:rPr lang="en-US" sz="1600">
                <a:latin typeface="Arial"/>
              </a:rPr>
              <a:t> </a:t>
            </a:r>
            <a:r>
              <a:rPr lang="en-US" sz="1600">
                <a:solidFill>
                  <a:srgbClr val="610B4B"/>
                </a:solidFill>
                <a:latin typeface="Arial"/>
              </a:rPr>
              <a:t>What is the usage of OSI physical layer?</a:t>
            </a:r>
          </a:p>
          <a:p>
            <a:pPr algn="just" indent="0">
              <a:spcAft>
                <a:spcPts val="420"/>
              </a:spcAft>
            </a:pPr>
            <a:r>
              <a:rPr lang="en-US" sz="1100">
                <a:solidFill>
                  <a:srgbClr val="3A3A3A"/>
                </a:solidFill>
                <a:latin typeface="Calibri"/>
              </a:rPr>
              <a:t>The OSI physical layer is used to convert data bits into electrical signals and vice versa.</a:t>
            </a:r>
          </a:p>
          <a:p>
            <a:pPr algn="just" indent="0"/>
            <a:r>
              <a:rPr lang="en-US" sz="1100">
                <a:solidFill>
                  <a:srgbClr val="3A3A3A"/>
                </a:solidFill>
                <a:latin typeface="Calibri"/>
              </a:rPr>
              <a:t>On this layer, network devices and cable types are considered and setup.</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35736"/>
            <a:ext cx="5964936" cy="1167384"/>
          </a:xfrm>
          <a:prstGeom prst="rect">
            <a:avLst/>
          </a:prstGeom>
        </p:spPr>
        <p:txBody>
          <a:bodyPr lIns="0" tIns="0" rIns="0" bIns="0">
            <a:noAutofit/>
          </a:bodyPr>
          <a:p>
            <a:pPr algn="just" indent="0">
              <a:spcAft>
                <a:spcPts val="1050"/>
              </a:spcAft>
            </a:pPr>
            <a:r>
              <a:rPr lang="en-US" sz="1600">
                <a:solidFill>
                  <a:srgbClr val="610B4B"/>
                </a:solidFill>
                <a:latin typeface="Arial"/>
              </a:rPr>
              <a:t>33)</a:t>
            </a:r>
            <a:r>
              <a:rPr lang="en-US" sz="1600">
                <a:latin typeface="Arial"/>
              </a:rPr>
              <a:t> </a:t>
            </a:r>
            <a:r>
              <a:rPr lang="en-US" sz="1600">
                <a:solidFill>
                  <a:srgbClr val="610B4B"/>
                </a:solidFill>
                <a:latin typeface="Arial"/>
              </a:rPr>
              <a:t>Explain the functionality of OSI session layer?</a:t>
            </a:r>
          </a:p>
          <a:p>
            <a:pPr algn="just" indent="0">
              <a:lnSpc>
                <a:spcPts val="1584"/>
              </a:lnSpc>
              <a:spcAft>
                <a:spcPts val="2100"/>
              </a:spcAft>
            </a:pPr>
            <a:r>
              <a:rPr lang="en-US" sz="1100">
                <a:solidFill>
                  <a:srgbClr val="3A3A3A"/>
                </a:solidFill>
                <a:latin typeface="Calibri"/>
              </a:rPr>
              <a:t>OSI session layer provides the protocols and means for two devices on the network to communicate with each other by holding a session. This layer is responsible for setting up the session, managing information exchange during the session, and tear-down process upon termination of the session.</a:t>
            </a:r>
          </a:p>
        </p:txBody>
      </p:sp>
      <p:sp>
        <p:nvSpPr>
          <p:cNvPr id="3" name=""/>
          <p:cNvSpPr/>
          <p:nvPr/>
        </p:nvSpPr>
        <p:spPr>
          <a:xfrm>
            <a:off x="899160" y="2508504"/>
            <a:ext cx="5263896" cy="557784"/>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34)</a:t>
            </a:r>
            <a:r>
              <a:rPr lang="en-US" sz="1600">
                <a:latin typeface="Arial"/>
              </a:rPr>
              <a:t> </a:t>
            </a:r>
            <a:r>
              <a:rPr lang="en-US" sz="1600">
                <a:solidFill>
                  <a:srgbClr val="610B4B"/>
                </a:solidFill>
                <a:latin typeface="Arial"/>
              </a:rPr>
              <a:t>What is the maximum length allowed for a UTP cable?</a:t>
            </a:r>
          </a:p>
          <a:p>
            <a:pPr algn="just" indent="0">
              <a:spcAft>
                <a:spcPts val="2520"/>
              </a:spcAft>
            </a:pPr>
            <a:r>
              <a:rPr lang="en-US" sz="1100">
                <a:solidFill>
                  <a:srgbClr val="3A3A3A"/>
                </a:solidFill>
                <a:latin typeface="Calibri"/>
              </a:rPr>
              <a:t>The maximum length of UTP cable is 90 to 100 meters.</a:t>
            </a:r>
          </a:p>
        </p:txBody>
      </p:sp>
      <p:sp>
        <p:nvSpPr>
          <p:cNvPr id="4" name=""/>
          <p:cNvSpPr/>
          <p:nvPr/>
        </p:nvSpPr>
        <p:spPr>
          <a:xfrm>
            <a:off x="899160" y="3474720"/>
            <a:ext cx="5977128" cy="3118104"/>
          </a:xfrm>
          <a:prstGeom prst="rect">
            <a:avLst/>
          </a:prstGeom>
        </p:spPr>
        <p:txBody>
          <a:bodyPr lIns="0" tIns="0" rIns="0" bIns="0">
            <a:noAutofit/>
          </a:bodyPr>
          <a:p>
            <a:pPr algn="just" indent="0">
              <a:spcBef>
                <a:spcPts val="2520"/>
              </a:spcBef>
              <a:spcAft>
                <a:spcPts val="1050"/>
              </a:spcAft>
            </a:pPr>
            <a:r>
              <a:rPr lang="en-US" sz="1600">
                <a:solidFill>
                  <a:srgbClr val="610B4B"/>
                </a:solidFill>
                <a:latin typeface="Arial"/>
              </a:rPr>
              <a:t>35)    What is RIP?</a:t>
            </a:r>
          </a:p>
          <a:p>
            <a:pPr marL="482600" indent="-228600">
              <a:lnSpc>
                <a:spcPts val="1872"/>
              </a:lnSpc>
              <a:spcAft>
                <a:spcPts val="420"/>
              </a:spcAft>
            </a:pPr>
            <a:r>
              <a:rPr lang="en-US" b="1" sz="750">
                <a:latin typeface="Arial"/>
              </a:rPr>
              <a:t>o </a:t>
            </a:r>
            <a:r>
              <a:rPr lang="en-US" sz="1100">
                <a:latin typeface="Calibri"/>
              </a:rPr>
              <a:t>RIP stands for Routing Information Protocol. It is accessed by the routers to send data from one network to another.</a:t>
            </a:r>
          </a:p>
          <a:p>
            <a:pPr marL="482600" indent="-228600">
              <a:lnSpc>
                <a:spcPts val="1872"/>
              </a:lnSpc>
              <a:spcAft>
                <a:spcPts val="420"/>
              </a:spcAft>
            </a:pPr>
            <a:r>
              <a:rPr lang="en-US" b="1" sz="750">
                <a:latin typeface="Arial"/>
              </a:rPr>
              <a:t>o </a:t>
            </a:r>
            <a:r>
              <a:rPr lang="en-US" sz="1100">
                <a:latin typeface="Calibri"/>
              </a:rPr>
              <a:t>RIP is a dynamic protocol which is used to find the best route from source to the destination over a network by using the hop count algorithm.</a:t>
            </a:r>
          </a:p>
          <a:p>
            <a:pPr marL="482600" indent="-228600">
              <a:spcAft>
                <a:spcPts val="1050"/>
              </a:spcAft>
            </a:pPr>
            <a:r>
              <a:rPr lang="en-US" b="1" sz="750">
                <a:latin typeface="Arial"/>
              </a:rPr>
              <a:t>o </a:t>
            </a:r>
            <a:r>
              <a:rPr lang="en-US" sz="1100">
                <a:latin typeface="Calibri"/>
              </a:rPr>
              <a:t>Routers use this protocol to exchange the network topology information.</a:t>
            </a:r>
          </a:p>
          <a:p>
            <a:pPr marL="482600" indent="-228600">
              <a:spcAft>
                <a:spcPts val="1890"/>
              </a:spcAft>
            </a:pPr>
            <a:r>
              <a:rPr lang="en-US" b="1" sz="750">
                <a:latin typeface="Arial"/>
              </a:rPr>
              <a:t>o </a:t>
            </a:r>
            <a:r>
              <a:rPr lang="en-US" sz="1100">
                <a:latin typeface="Calibri"/>
              </a:rPr>
              <a:t>This protocol can be used by small or medium-sized networks.</a:t>
            </a:r>
          </a:p>
          <a:p>
            <a:pPr algn="just" indent="0">
              <a:spcAft>
                <a:spcPts val="1050"/>
              </a:spcAft>
            </a:pPr>
            <a:r>
              <a:rPr lang="en-US" sz="1600">
                <a:solidFill>
                  <a:srgbClr val="610B4B"/>
                </a:solidFill>
                <a:latin typeface="Arial"/>
              </a:rPr>
              <a:t>36)    What do you understand by TCP/IP?</a:t>
            </a:r>
          </a:p>
          <a:p>
            <a:pPr algn="just" indent="0">
              <a:lnSpc>
                <a:spcPts val="1608"/>
              </a:lnSpc>
              <a:spcAft>
                <a:spcPts val="2100"/>
              </a:spcAft>
            </a:pPr>
            <a:r>
              <a:rPr lang="en-US" sz="1100">
                <a:solidFill>
                  <a:srgbClr val="3A3A3A"/>
                </a:solidFill>
                <a:latin typeface="Calibri"/>
              </a:rPr>
              <a:t>TCP/IP is short for Transmission Control Protocol /Internet protocol. It is a set of protocol layers that is designed for exchanging data on different types of networks.</a:t>
            </a:r>
          </a:p>
        </p:txBody>
      </p:sp>
      <p:sp>
        <p:nvSpPr>
          <p:cNvPr id="5" name=""/>
          <p:cNvSpPr/>
          <p:nvPr/>
        </p:nvSpPr>
        <p:spPr>
          <a:xfrm>
            <a:off x="899160" y="6998208"/>
            <a:ext cx="5967984" cy="762000"/>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37)</a:t>
            </a:r>
            <a:r>
              <a:rPr lang="en-US" sz="1600">
                <a:latin typeface="Arial"/>
              </a:rPr>
              <a:t> </a:t>
            </a:r>
            <a:r>
              <a:rPr lang="en-US" sz="1600">
                <a:solidFill>
                  <a:srgbClr val="610B4B"/>
                </a:solidFill>
                <a:latin typeface="Arial"/>
              </a:rPr>
              <a:t>What is netstat?</a:t>
            </a:r>
          </a:p>
          <a:p>
            <a:pPr algn="just" indent="0">
              <a:lnSpc>
                <a:spcPts val="1608"/>
              </a:lnSpc>
              <a:spcAft>
                <a:spcPts val="2100"/>
              </a:spcAft>
            </a:pPr>
            <a:r>
              <a:rPr lang="en-US" sz="1100">
                <a:solidFill>
                  <a:srgbClr val="3A3A3A"/>
                </a:solidFill>
                <a:latin typeface="Calibri"/>
              </a:rPr>
              <a:t>The "netstat" is a command line utility program. It gives useful information about the current TCP/IP setting of a connection.</a:t>
            </a:r>
          </a:p>
        </p:txBody>
      </p:sp>
      <p:sp>
        <p:nvSpPr>
          <p:cNvPr id="6" name=""/>
          <p:cNvSpPr/>
          <p:nvPr/>
        </p:nvSpPr>
        <p:spPr>
          <a:xfrm>
            <a:off x="899160" y="8165592"/>
            <a:ext cx="5964936" cy="762000"/>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38)</a:t>
            </a:r>
            <a:r>
              <a:rPr lang="en-US" sz="1600">
                <a:latin typeface="Arial"/>
              </a:rPr>
              <a:t> </a:t>
            </a:r>
            <a:r>
              <a:rPr lang="en-US" sz="1600">
                <a:solidFill>
                  <a:srgbClr val="610B4B"/>
                </a:solidFill>
                <a:latin typeface="Arial"/>
              </a:rPr>
              <a:t>What do you understand by ping command?</a:t>
            </a:r>
          </a:p>
          <a:p>
            <a:pPr algn="just" indent="0">
              <a:lnSpc>
                <a:spcPts val="1584"/>
              </a:lnSpc>
            </a:pPr>
            <a:r>
              <a:rPr lang="en-US" sz="1100">
                <a:solidFill>
                  <a:srgbClr val="3A3A3A"/>
                </a:solidFill>
                <a:latin typeface="Calibri"/>
              </a:rPr>
              <a:t>The "ping" is a utility program that allows you to check the connectivity between the network devices. You can ping devices using its IP address or name.</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35736"/>
            <a:ext cx="5955792" cy="762000"/>
          </a:xfrm>
          <a:prstGeom prst="rect">
            <a:avLst/>
          </a:prstGeom>
        </p:spPr>
        <p:txBody>
          <a:bodyPr lIns="0" tIns="0" rIns="0" bIns="0">
            <a:noAutofit/>
          </a:bodyPr>
          <a:p>
            <a:pPr algn="just" indent="0">
              <a:spcAft>
                <a:spcPts val="1050"/>
              </a:spcAft>
            </a:pPr>
            <a:r>
              <a:rPr lang="en-US" sz="1600">
                <a:solidFill>
                  <a:srgbClr val="610B4B"/>
                </a:solidFill>
                <a:latin typeface="Arial"/>
              </a:rPr>
              <a:t>39)</a:t>
            </a:r>
            <a:r>
              <a:rPr lang="en-US" sz="1600">
                <a:latin typeface="Arial"/>
              </a:rPr>
              <a:t> </a:t>
            </a:r>
            <a:r>
              <a:rPr lang="en-US" sz="1600">
                <a:solidFill>
                  <a:srgbClr val="610B4B"/>
                </a:solidFill>
                <a:latin typeface="Arial"/>
              </a:rPr>
              <a:t>What is Sneakernet?</a:t>
            </a:r>
          </a:p>
          <a:p>
            <a:pPr algn="just" indent="0">
              <a:lnSpc>
                <a:spcPts val="1608"/>
              </a:lnSpc>
              <a:spcAft>
                <a:spcPts val="2100"/>
              </a:spcAft>
            </a:pPr>
            <a:r>
              <a:rPr lang="en-US" sz="1100">
                <a:solidFill>
                  <a:srgbClr val="3A3A3A"/>
                </a:solidFill>
                <a:latin typeface="Calibri"/>
              </a:rPr>
              <a:t>Sneakernet is the earliest form of networking where the data is physically transported using removable media.</a:t>
            </a:r>
          </a:p>
        </p:txBody>
      </p:sp>
      <p:sp>
        <p:nvSpPr>
          <p:cNvPr id="3" name=""/>
          <p:cNvSpPr/>
          <p:nvPr/>
        </p:nvSpPr>
        <p:spPr>
          <a:xfrm>
            <a:off x="899160" y="2106168"/>
            <a:ext cx="5977128" cy="758952"/>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40)</a:t>
            </a:r>
            <a:r>
              <a:rPr lang="en-US" sz="1600">
                <a:latin typeface="Arial"/>
              </a:rPr>
              <a:t> </a:t>
            </a:r>
            <a:r>
              <a:rPr lang="en-US" sz="1600">
                <a:solidFill>
                  <a:srgbClr val="610B4B"/>
                </a:solidFill>
                <a:latin typeface="Arial"/>
              </a:rPr>
              <a:t>Explain the peer-peer process.</a:t>
            </a:r>
          </a:p>
          <a:p>
            <a:pPr algn="just" indent="0">
              <a:lnSpc>
                <a:spcPts val="1608"/>
              </a:lnSpc>
              <a:spcAft>
                <a:spcPts val="2100"/>
              </a:spcAft>
            </a:pPr>
            <a:r>
              <a:rPr lang="en-US" sz="1100">
                <a:solidFill>
                  <a:srgbClr val="3A3A3A"/>
                </a:solidFill>
                <a:latin typeface="Calibri"/>
              </a:rPr>
              <a:t>The processes on each machine that communicate at a given layer are called peer-peer process.</a:t>
            </a:r>
          </a:p>
        </p:txBody>
      </p:sp>
      <p:sp>
        <p:nvSpPr>
          <p:cNvPr id="4" name=""/>
          <p:cNvSpPr/>
          <p:nvPr/>
        </p:nvSpPr>
        <p:spPr>
          <a:xfrm>
            <a:off x="899160" y="3270504"/>
            <a:ext cx="5977128" cy="1130808"/>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41)</a:t>
            </a:r>
            <a:r>
              <a:rPr lang="en-US" sz="1600">
                <a:latin typeface="Arial"/>
              </a:rPr>
              <a:t> </a:t>
            </a:r>
            <a:r>
              <a:rPr lang="en-US" sz="1600">
                <a:solidFill>
                  <a:srgbClr val="610B4B"/>
                </a:solidFill>
                <a:latin typeface="Arial"/>
              </a:rPr>
              <a:t>What is a congested switch?</a:t>
            </a:r>
          </a:p>
          <a:p>
            <a:pPr algn="just" indent="0">
              <a:lnSpc>
                <a:spcPts val="1584"/>
              </a:lnSpc>
              <a:spcAft>
                <a:spcPts val="2100"/>
              </a:spcAft>
            </a:pPr>
            <a:r>
              <a:rPr lang="en-US" sz="1100">
                <a:solidFill>
                  <a:srgbClr val="3A3A3A"/>
                </a:solidFill>
                <a:latin typeface="Calibri"/>
              </a:rPr>
              <a:t>A switch receives packets faster than the shared link. It can accommodate and stores in its memory, for an extended period of time, then the switch will eventually run out of buffer space, and some packets will have to be dropped. This state is called a congested state.</a:t>
            </a:r>
          </a:p>
        </p:txBody>
      </p:sp>
      <p:sp>
        <p:nvSpPr>
          <p:cNvPr id="5" name=""/>
          <p:cNvSpPr/>
          <p:nvPr/>
        </p:nvSpPr>
        <p:spPr>
          <a:xfrm>
            <a:off x="899160" y="4846320"/>
            <a:ext cx="5964936" cy="758952"/>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42)</a:t>
            </a:r>
            <a:r>
              <a:rPr lang="en-US" sz="1600">
                <a:latin typeface="Arial"/>
              </a:rPr>
              <a:t> </a:t>
            </a:r>
            <a:r>
              <a:rPr lang="en-US" sz="1600">
                <a:solidFill>
                  <a:srgbClr val="610B4B"/>
                </a:solidFill>
                <a:latin typeface="Arial"/>
              </a:rPr>
              <a:t>What is multiplexing in networking?</a:t>
            </a:r>
          </a:p>
          <a:p>
            <a:pPr algn="just" indent="0">
              <a:lnSpc>
                <a:spcPts val="1584"/>
              </a:lnSpc>
              <a:spcAft>
                <a:spcPts val="2100"/>
              </a:spcAft>
            </a:pPr>
            <a:r>
              <a:rPr lang="en-US" sz="1100">
                <a:solidFill>
                  <a:srgbClr val="3A3A3A"/>
                </a:solidFill>
                <a:latin typeface="Calibri"/>
              </a:rPr>
              <a:t>In Networking, multiplexing is the set of techniques that is used to allow the simultaneous transmission of multiple signals across a single data link.</a:t>
            </a:r>
          </a:p>
        </p:txBody>
      </p:sp>
      <p:sp>
        <p:nvSpPr>
          <p:cNvPr id="6" name=""/>
          <p:cNvSpPr/>
          <p:nvPr/>
        </p:nvSpPr>
        <p:spPr>
          <a:xfrm>
            <a:off x="899160" y="6013704"/>
            <a:ext cx="5971032" cy="1127760"/>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43)</a:t>
            </a:r>
            <a:r>
              <a:rPr lang="en-US" sz="1600">
                <a:latin typeface="Arial"/>
              </a:rPr>
              <a:t> </a:t>
            </a:r>
            <a:r>
              <a:rPr lang="en-US" sz="1600">
                <a:solidFill>
                  <a:srgbClr val="610B4B"/>
                </a:solidFill>
                <a:latin typeface="Arial"/>
              </a:rPr>
              <a:t>What are the advantages of address sharing?</a:t>
            </a:r>
          </a:p>
          <a:p>
            <a:pPr algn="just" indent="0">
              <a:lnSpc>
                <a:spcPts val="1584"/>
              </a:lnSpc>
              <a:spcAft>
                <a:spcPts val="2100"/>
              </a:spcAft>
            </a:pPr>
            <a:r>
              <a:rPr lang="en-US" sz="1100">
                <a:solidFill>
                  <a:srgbClr val="3A3A3A"/>
                </a:solidFill>
                <a:latin typeface="Calibri"/>
              </a:rPr>
              <a:t>Address sharing provides security benefit instead of routing. That's because host PCs on the Internet can only see the public IP address of the external interface on the computer that provides address translation and not the private IP addresses on the internal network.</a:t>
            </a:r>
          </a:p>
        </p:txBody>
      </p:sp>
      <p:sp>
        <p:nvSpPr>
          <p:cNvPr id="7" name=""/>
          <p:cNvSpPr/>
          <p:nvPr/>
        </p:nvSpPr>
        <p:spPr>
          <a:xfrm>
            <a:off x="899160" y="7586472"/>
            <a:ext cx="5974080" cy="762000"/>
          </a:xfrm>
          <a:prstGeom prst="rect">
            <a:avLst/>
          </a:prstGeom>
        </p:spPr>
        <p:txBody>
          <a:bodyPr lIns="0" tIns="0" rIns="0" bIns="0">
            <a:noAutofit/>
          </a:bodyPr>
          <a:p>
            <a:pPr algn="just" indent="0">
              <a:spcBef>
                <a:spcPts val="2100"/>
              </a:spcBef>
              <a:spcAft>
                <a:spcPts val="1050"/>
              </a:spcAft>
            </a:pPr>
            <a:r>
              <a:rPr lang="en-US" sz="1600">
                <a:solidFill>
                  <a:srgbClr val="610B4B"/>
                </a:solidFill>
                <a:latin typeface="Arial"/>
              </a:rPr>
              <a:t>44)</a:t>
            </a:r>
            <a:r>
              <a:rPr lang="en-US" sz="1600">
                <a:latin typeface="Arial"/>
              </a:rPr>
              <a:t> </a:t>
            </a:r>
            <a:r>
              <a:rPr lang="en-US" sz="1600">
                <a:solidFill>
                  <a:srgbClr val="610B4B"/>
                </a:solidFill>
                <a:latin typeface="Arial"/>
              </a:rPr>
              <a:t>What is RSA Algorithm?</a:t>
            </a:r>
          </a:p>
          <a:p>
            <a:pPr algn="just" indent="0">
              <a:lnSpc>
                <a:spcPts val="1608"/>
              </a:lnSpc>
              <a:spcAft>
                <a:spcPts val="2100"/>
              </a:spcAft>
            </a:pPr>
            <a:r>
              <a:rPr lang="en-US" sz="1100">
                <a:solidFill>
                  <a:srgbClr val="3A3A3A"/>
                </a:solidFill>
                <a:latin typeface="Calibri"/>
              </a:rPr>
              <a:t>RSA is short for Rivest-Shamir-Adleman algorithm. It is mostly used for public key encryption.</a:t>
            </a:r>
          </a:p>
        </p:txBody>
      </p:sp>
      <p:sp>
        <p:nvSpPr>
          <p:cNvPr id="8" name=""/>
          <p:cNvSpPr/>
          <p:nvPr/>
        </p:nvSpPr>
        <p:spPr>
          <a:xfrm>
            <a:off x="899160" y="8753856"/>
            <a:ext cx="3319272" cy="228600"/>
          </a:xfrm>
          <a:prstGeom prst="rect">
            <a:avLst/>
          </a:prstGeom>
        </p:spPr>
        <p:txBody>
          <a:bodyPr lIns="0" tIns="0" rIns="0" bIns="0" wrap="none">
            <a:noAutofit/>
          </a:bodyPr>
          <a:p>
            <a:pPr algn="just" indent="0">
              <a:spcBef>
                <a:spcPts val="2100"/>
              </a:spcBef>
            </a:pPr>
            <a:r>
              <a:rPr lang="en-US" sz="1600">
                <a:solidFill>
                  <a:srgbClr val="610B4B"/>
                </a:solidFill>
                <a:latin typeface="Arial"/>
              </a:rPr>
              <a:t>45)</a:t>
            </a:r>
            <a:r>
              <a:rPr lang="en-US" sz="1600">
                <a:latin typeface="Arial"/>
              </a:rPr>
              <a:t> </a:t>
            </a:r>
            <a:r>
              <a:rPr lang="en-US" sz="1600">
                <a:solidFill>
                  <a:srgbClr val="610B4B"/>
                </a:solidFill>
                <a:latin typeface="Arial"/>
              </a:rPr>
              <a:t>How many layers are in TCP/IP?</a:t>
            </a:r>
          </a:p>
        </p:txBody>
      </p:sp>
      <p:sp>
        <p:nvSpPr>
          <p:cNvPr id="9"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41832"/>
            <a:ext cx="5952744" cy="170688"/>
          </a:xfrm>
          <a:prstGeom prst="rect">
            <a:avLst/>
          </a:prstGeom>
        </p:spPr>
        <p:txBody>
          <a:bodyPr lIns="0" tIns="0" rIns="0" bIns="0" wrap="none">
            <a:noAutofit/>
          </a:bodyPr>
          <a:p>
            <a:pPr indent="0">
              <a:lnSpc>
                <a:spcPts val="2664"/>
              </a:lnSpc>
            </a:pPr>
            <a:r>
              <a:rPr lang="en-US" sz="1100">
                <a:solidFill>
                  <a:srgbClr val="3A3A3A"/>
                </a:solidFill>
                <a:latin typeface="Calibri"/>
              </a:rPr>
              <a:t>There are basic 4 layers in TCP/IP:</a:t>
            </a:r>
          </a:p>
        </p:txBody>
      </p:sp>
      <p:sp>
        <p:nvSpPr>
          <p:cNvPr id="3" name=""/>
          <p:cNvSpPr/>
          <p:nvPr/>
        </p:nvSpPr>
        <p:spPr>
          <a:xfrm>
            <a:off x="899160" y="1313688"/>
            <a:ext cx="5952744" cy="2261616"/>
          </a:xfrm>
          <a:prstGeom prst="rect">
            <a:avLst/>
          </a:prstGeom>
        </p:spPr>
        <p:txBody>
          <a:bodyPr lIns="0" tIns="0" rIns="0" bIns="0">
            <a:noAutofit/>
          </a:bodyPr>
          <a:p>
            <a:pPr algn="just" marL="255016" indent="0">
              <a:lnSpc>
                <a:spcPts val="2664"/>
              </a:lnSpc>
            </a:pPr>
            <a:r>
              <a:rPr lang="en-US" sz="1100">
                <a:latin typeface="Calibri"/>
              </a:rPr>
              <a:t>1.    Application Layer</a:t>
            </a:r>
          </a:p>
          <a:p>
            <a:pPr algn="just" marL="255016" indent="0">
              <a:lnSpc>
                <a:spcPts val="2664"/>
              </a:lnSpc>
            </a:pPr>
            <a:r>
              <a:rPr lang="en-US" sz="1100">
                <a:latin typeface="Calibri"/>
              </a:rPr>
              <a:t>2.    Transport Layer</a:t>
            </a:r>
          </a:p>
          <a:p>
            <a:pPr algn="just" marL="255016" indent="0">
              <a:lnSpc>
                <a:spcPts val="2664"/>
              </a:lnSpc>
            </a:pPr>
            <a:r>
              <a:rPr lang="en-US" sz="1100">
                <a:latin typeface="Calibri"/>
              </a:rPr>
              <a:t>3.    Internet Layer</a:t>
            </a:r>
          </a:p>
          <a:p>
            <a:pPr algn="just" marL="255016" indent="0">
              <a:lnSpc>
                <a:spcPts val="2664"/>
              </a:lnSpc>
              <a:spcAft>
                <a:spcPts val="840"/>
              </a:spcAft>
            </a:pPr>
            <a:r>
              <a:rPr lang="en-US" sz="1100">
                <a:latin typeface="Calibri"/>
              </a:rPr>
              <a:t>4.    Network Layer</a:t>
            </a:r>
          </a:p>
          <a:p>
            <a:pPr indent="0">
              <a:lnSpc>
                <a:spcPts val="1824"/>
              </a:lnSpc>
              <a:spcAft>
                <a:spcPts val="420"/>
              </a:spcAft>
            </a:pPr>
            <a:r>
              <a:rPr lang="en-US" sz="1600">
                <a:solidFill>
                  <a:srgbClr val="610B4B"/>
                </a:solidFill>
                <a:latin typeface="Arial"/>
              </a:rPr>
              <a:t>46)</a:t>
            </a:r>
            <a:r>
              <a:rPr lang="en-US" sz="1600">
                <a:latin typeface="Arial"/>
              </a:rPr>
              <a:t> </a:t>
            </a:r>
            <a:r>
              <a:rPr lang="en-US" sz="1600">
                <a:solidFill>
                  <a:srgbClr val="610B4B"/>
                </a:solidFill>
                <a:latin typeface="Arial"/>
              </a:rPr>
              <a:t>What is the difference between TCP/IP model and the OSI model?</a:t>
            </a:r>
          </a:p>
          <a:p>
            <a:pPr indent="0"/>
            <a:r>
              <a:rPr lang="en-US" sz="1100">
                <a:solidFill>
                  <a:srgbClr val="3A3A3A"/>
                </a:solidFill>
                <a:latin typeface="Calibri"/>
              </a:rPr>
              <a:t>Following are the differences between the TCP/IP model and OSI model:</a:t>
            </a:r>
          </a:p>
        </p:txBody>
      </p:sp>
      <p:graphicFrame>
        <p:nvGraphicFramePr>
          <p:cNvPr id="4" name=""/>
          <p:cNvGraphicFramePr>
            <a:graphicFrameLocks noGrp="1"/>
          </p:cNvGraphicFramePr>
          <p:nvPr/>
        </p:nvGraphicFramePr>
        <p:xfrm>
          <a:off x="798576" y="3630168"/>
          <a:ext cx="6973824" cy="5071872"/>
        </p:xfrm>
        <a:graphic>
          <a:graphicData uri="http://schemas.openxmlformats.org/drawingml/2006/table">
            <a:tbl>
              <a:tblPr/>
              <a:tblGrid>
                <a:gridCol w="3069336"/>
                <a:gridCol w="3904488"/>
              </a:tblGrid>
              <a:tr h="554736">
                <a:tc>
                  <a:txBody>
                    <a:bodyPr lIns="0" tIns="0" rIns="0" bIns="0">
                      <a:noAutofit/>
                    </a:bodyPr>
                    <a:p>
                      <a:pPr algn="just" indent="0"/>
                      <a:r>
                        <a:rPr lang="en-US" b="1" sz="1150">
                          <a:latin typeface="Calibri"/>
                        </a:rPr>
                        <a:t>TCP/IP model</a:t>
                      </a:r>
                    </a:p>
                  </a:txBody>
                  <a:tcPr marL="0" marR="0" marT="0" marB="0" anchor="ctr">
                    <a:solidFill>
                      <a:srgbClr val="C8CCBE"/>
                    </a:solidFill>
                  </a:tcPr>
                </a:tc>
                <a:tc>
                  <a:txBody>
                    <a:bodyPr lIns="0" tIns="0" rIns="0" bIns="0">
                      <a:noAutofit/>
                    </a:bodyPr>
                    <a:p>
                      <a:pPr algn="just" marL="88900" indent="0"/>
                      <a:r>
                        <a:rPr lang="en-US" b="1" sz="1150">
                          <a:latin typeface="Calibri"/>
                        </a:rPr>
                        <a:t>OSI model</a:t>
                      </a:r>
                    </a:p>
                  </a:txBody>
                  <a:tcPr marL="0" marR="0" marT="0" marB="0" anchor="ctr">
                    <a:solidFill>
                      <a:srgbClr val="C8CCBE"/>
                    </a:solidFill>
                  </a:tcPr>
                </a:tc>
              </a:tr>
              <a:tr h="667512">
                <a:tc>
                  <a:txBody>
                    <a:bodyPr lIns="0" tIns="0" rIns="0" bIns="0">
                      <a:noAutofit/>
                    </a:bodyPr>
                    <a:p>
                      <a:pPr algn="just" indent="0">
                        <a:lnSpc>
                          <a:spcPts val="1584"/>
                        </a:lnSpc>
                      </a:pPr>
                      <a:r>
                        <a:rPr lang="en-US" sz="1100">
                          <a:solidFill>
                            <a:srgbClr val="3A3A3A"/>
                          </a:solidFill>
                          <a:latin typeface="Calibri"/>
                        </a:rPr>
                        <a:t>Full form of TCP is transmission control protocol.</a:t>
                      </a:r>
                    </a:p>
                  </a:txBody>
                  <a:tcPr marL="0" marR="0" marT="0" marB="0" anchor="ctr"/>
                </a:tc>
                <a:tc>
                  <a:txBody>
                    <a:bodyPr lIns="0" tIns="0" rIns="0" bIns="0">
                      <a:noAutofit/>
                    </a:bodyPr>
                    <a:p>
                      <a:pPr algn="just" marL="88900" indent="0"/>
                      <a:r>
                        <a:rPr lang="en-US" sz="1100">
                          <a:solidFill>
                            <a:srgbClr val="3A3A3A"/>
                          </a:solidFill>
                          <a:latin typeface="Calibri"/>
                        </a:rPr>
                        <a:t>Full form of OSI is Open System Interconnection.</a:t>
                      </a:r>
                    </a:p>
                  </a:txBody>
                  <a:tcPr marL="0" marR="0" marT="0" marB="0"/>
                </a:tc>
              </a:tr>
              <a:tr h="460248">
                <a:tc>
                  <a:txBody>
                    <a:bodyPr lIns="0" tIns="0" rIns="0" bIns="0">
                      <a:noAutofit/>
                    </a:bodyPr>
                    <a:p>
                      <a:pPr algn="just" indent="0"/>
                      <a:r>
                        <a:rPr lang="en-US" sz="1100">
                          <a:solidFill>
                            <a:srgbClr val="3A3A3A"/>
                          </a:solidFill>
                          <a:latin typeface="Calibri"/>
                        </a:rPr>
                        <a:t>TCP/IP has 4 layers.</a:t>
                      </a:r>
                    </a:p>
                  </a:txBody>
                  <a:tcPr marL="0" marR="0" marT="0" marB="0" anchor="ctr">
                    <a:solidFill>
                      <a:srgbClr val="EFF2EB"/>
                    </a:solidFill>
                  </a:tcPr>
                </a:tc>
                <a:tc>
                  <a:txBody>
                    <a:bodyPr lIns="0" tIns="0" rIns="0" bIns="0">
                      <a:noAutofit/>
                    </a:bodyPr>
                    <a:p>
                      <a:pPr algn="just" marL="88900" indent="0"/>
                      <a:r>
                        <a:rPr lang="en-US" sz="1100">
                          <a:solidFill>
                            <a:srgbClr val="3A3A3A"/>
                          </a:solidFill>
                          <a:latin typeface="Calibri"/>
                        </a:rPr>
                        <a:t>OSI has 7 layers.</a:t>
                      </a:r>
                    </a:p>
                  </a:txBody>
                  <a:tcPr marL="0" marR="0" marT="0" marB="0" anchor="ctr">
                    <a:solidFill>
                      <a:srgbClr val="EFF2EB"/>
                    </a:solidFill>
                  </a:tcPr>
                </a:tc>
              </a:tr>
              <a:tr h="466344">
                <a:tc>
                  <a:txBody>
                    <a:bodyPr lIns="0" tIns="0" rIns="0" bIns="0">
                      <a:noAutofit/>
                    </a:bodyPr>
                    <a:p>
                      <a:pPr algn="just" indent="0"/>
                      <a:r>
                        <a:rPr lang="en-US" sz="1100">
                          <a:solidFill>
                            <a:srgbClr val="3A3A3A"/>
                          </a:solidFill>
                          <a:latin typeface="Calibri"/>
                        </a:rPr>
                        <a:t>TCP/IP is more reliable than the OSI model.</a:t>
                      </a:r>
                    </a:p>
                  </a:txBody>
                  <a:tcPr marL="0" marR="0" marT="0" marB="0" anchor="ctr"/>
                </a:tc>
                <a:tc>
                  <a:txBody>
                    <a:bodyPr lIns="0" tIns="0" rIns="0" bIns="0">
                      <a:noAutofit/>
                    </a:bodyPr>
                    <a:p>
                      <a:pPr algn="just" marL="88900" indent="0"/>
                      <a:r>
                        <a:rPr lang="en-US" sz="1100">
                          <a:solidFill>
                            <a:srgbClr val="3A3A3A"/>
                          </a:solidFill>
                          <a:latin typeface="Calibri"/>
                        </a:rPr>
                        <a:t>OSI model is less reliable as compared to the TCP/IP model.</a:t>
                      </a:r>
                    </a:p>
                  </a:txBody>
                  <a:tcPr marL="0" marR="0" marT="0" marB="0" anchor="ctr"/>
                </a:tc>
              </a:tr>
              <a:tr h="460248">
                <a:tc>
                  <a:txBody>
                    <a:bodyPr lIns="0" tIns="0" rIns="0" bIns="0">
                      <a:noAutofit/>
                    </a:bodyPr>
                    <a:p>
                      <a:pPr algn="just" indent="0"/>
                      <a:r>
                        <a:rPr lang="en-US" sz="1100">
                          <a:solidFill>
                            <a:srgbClr val="3A3A3A"/>
                          </a:solidFill>
                          <a:latin typeface="Calibri"/>
                        </a:rPr>
                        <a:t>TCP/IP model uses horizontal approach.</a:t>
                      </a:r>
                    </a:p>
                  </a:txBody>
                  <a:tcPr marL="0" marR="0" marT="0" marB="0" anchor="ctr">
                    <a:solidFill>
                      <a:srgbClr val="EFF2EB"/>
                    </a:solidFill>
                  </a:tcPr>
                </a:tc>
                <a:tc>
                  <a:txBody>
                    <a:bodyPr lIns="0" tIns="0" rIns="0" bIns="0">
                      <a:noAutofit/>
                    </a:bodyPr>
                    <a:p>
                      <a:pPr algn="just" marL="88900" indent="0"/>
                      <a:r>
                        <a:rPr lang="en-US" sz="1100">
                          <a:solidFill>
                            <a:srgbClr val="3A3A3A"/>
                          </a:solidFill>
                          <a:latin typeface="Calibri"/>
                        </a:rPr>
                        <a:t>OSI model uses vertical approach.</a:t>
                      </a:r>
                    </a:p>
                  </a:txBody>
                  <a:tcPr marL="0" marR="0" marT="0" marB="0" anchor="ctr">
                    <a:solidFill>
                      <a:srgbClr val="EFF2EB"/>
                    </a:solidFill>
                  </a:tcPr>
                </a:tc>
              </a:tr>
              <a:tr h="670560">
                <a:tc>
                  <a:txBody>
                    <a:bodyPr lIns="0" tIns="0" rIns="0" bIns="0">
                      <a:noAutofit/>
                    </a:bodyPr>
                    <a:p>
                      <a:pPr algn="just" indent="0">
                        <a:lnSpc>
                          <a:spcPts val="1560"/>
                        </a:lnSpc>
                      </a:pPr>
                      <a:r>
                        <a:rPr lang="en-US" sz="1100">
                          <a:solidFill>
                            <a:srgbClr val="3A3A3A"/>
                          </a:solidFill>
                          <a:latin typeface="Calibri"/>
                        </a:rPr>
                        <a:t>TCP/IP model uses both session and presentation layer in the application layer.</a:t>
                      </a:r>
                    </a:p>
                  </a:txBody>
                  <a:tcPr marL="0" marR="0" marT="0" marB="0" anchor="ctr"/>
                </a:tc>
                <a:tc>
                  <a:txBody>
                    <a:bodyPr lIns="0" tIns="0" rIns="0" bIns="0">
                      <a:noAutofit/>
                    </a:bodyPr>
                    <a:p>
                      <a:pPr algn="just" marL="88900" indent="0">
                        <a:lnSpc>
                          <a:spcPts val="1560"/>
                        </a:lnSpc>
                      </a:pPr>
                      <a:r>
                        <a:rPr lang="en-US" sz="1100">
                          <a:solidFill>
                            <a:srgbClr val="3A3A3A"/>
                          </a:solidFill>
                          <a:latin typeface="Calibri"/>
                        </a:rPr>
                        <a:t>OSI Reference model uses separate session and presentation layers.</a:t>
                      </a:r>
                    </a:p>
                  </a:txBody>
                  <a:tcPr marL="0" marR="0" marT="0" marB="0" anchor="ctr"/>
                </a:tc>
              </a:tr>
              <a:tr h="658368">
                <a:tc>
                  <a:txBody>
                    <a:bodyPr lIns="0" tIns="0" rIns="0" bIns="0">
                      <a:noAutofit/>
                    </a:bodyPr>
                    <a:p>
                      <a:pPr algn="just" indent="0">
                        <a:lnSpc>
                          <a:spcPts val="1560"/>
                        </a:lnSpc>
                      </a:pPr>
                      <a:r>
                        <a:rPr lang="en-US" sz="1100">
                          <a:solidFill>
                            <a:srgbClr val="3A3A3A"/>
                          </a:solidFill>
                          <a:latin typeface="Calibri"/>
                        </a:rPr>
                        <a:t>TCP/IP model developed the protocols first and then model.</a:t>
                      </a:r>
                    </a:p>
                  </a:txBody>
                  <a:tcPr marL="0" marR="0" marT="0" marB="0" anchor="ctr">
                    <a:solidFill>
                      <a:srgbClr val="EFF2EB"/>
                    </a:solidFill>
                  </a:tcPr>
                </a:tc>
                <a:tc>
                  <a:txBody>
                    <a:bodyPr lIns="0" tIns="0" rIns="0" bIns="0">
                      <a:noAutofit/>
                    </a:bodyPr>
                    <a:p>
                      <a:pPr algn="just" marL="88900" indent="0"/>
                      <a:r>
                        <a:rPr lang="en-US" sz="1100">
                          <a:solidFill>
                            <a:srgbClr val="3A3A3A"/>
                          </a:solidFill>
                          <a:latin typeface="Calibri"/>
                        </a:rPr>
                        <a:t>OSI model developed the model first and then protocols.</a:t>
                      </a:r>
                    </a:p>
                  </a:txBody>
                  <a:tcPr marL="0" marR="0" marT="0" marB="0">
                    <a:solidFill>
                      <a:srgbClr val="EFF2EB"/>
                    </a:solidFill>
                  </a:tcPr>
                </a:tc>
              </a:tr>
              <a:tr h="670560">
                <a:tc>
                  <a:txBody>
                    <a:bodyPr lIns="0" tIns="0" rIns="0" bIns="0">
                      <a:noAutofit/>
                    </a:bodyPr>
                    <a:p>
                      <a:pPr algn="just" indent="0">
                        <a:lnSpc>
                          <a:spcPts val="1560"/>
                        </a:lnSpc>
                      </a:pPr>
                      <a:r>
                        <a:rPr lang="en-US" sz="1100">
                          <a:solidFill>
                            <a:srgbClr val="3A3A3A"/>
                          </a:solidFill>
                          <a:latin typeface="Calibri"/>
                        </a:rPr>
                        <a:t>In Network layer, TCP/IP model supports only connectionless communication.</a:t>
                      </a:r>
                    </a:p>
                  </a:txBody>
                  <a:tcPr marL="0" marR="0" marT="0" marB="0" anchor="ctr"/>
                </a:tc>
                <a:tc>
                  <a:txBody>
                    <a:bodyPr lIns="0" tIns="0" rIns="0" bIns="0">
                      <a:noAutofit/>
                    </a:bodyPr>
                    <a:p>
                      <a:pPr algn="just" marL="88900" indent="0">
                        <a:lnSpc>
                          <a:spcPts val="1560"/>
                        </a:lnSpc>
                      </a:pPr>
                      <a:r>
                        <a:rPr lang="en-US" sz="1100">
                          <a:solidFill>
                            <a:srgbClr val="3A3A3A"/>
                          </a:solidFill>
                          <a:latin typeface="Calibri"/>
                        </a:rPr>
                        <a:t>In the Network layer, the OSI model supports both connection-oriented and connectionless communication.</a:t>
                      </a:r>
                    </a:p>
                  </a:txBody>
                  <a:tcPr marL="0" marR="0" marT="0" marB="0" anchor="ctr"/>
                </a:tc>
              </a:tr>
              <a:tr h="463296">
                <a:tc>
                  <a:txBody>
                    <a:bodyPr lIns="0" tIns="0" rIns="0" bIns="0">
                      <a:noAutofit/>
                    </a:bodyPr>
                    <a:p>
                      <a:pPr algn="just" indent="0"/>
                      <a:r>
                        <a:rPr lang="en-US" sz="1100">
                          <a:solidFill>
                            <a:srgbClr val="3A3A3A"/>
                          </a:solidFill>
                          <a:latin typeface="Calibri"/>
                        </a:rPr>
                        <a:t>TCP/IP model is a protocol dependent.</a:t>
                      </a:r>
                    </a:p>
                  </a:txBody>
                  <a:tcPr marL="0" marR="0" marT="0" marB="0" anchor="ctr">
                    <a:solidFill>
                      <a:srgbClr val="EFF2EB"/>
                    </a:solidFill>
                  </a:tcPr>
                </a:tc>
                <a:tc>
                  <a:txBody>
                    <a:bodyPr lIns="0" tIns="0" rIns="0" bIns="0">
                      <a:noAutofit/>
                    </a:bodyPr>
                    <a:p>
                      <a:pPr algn="just" marL="88900" indent="0"/>
                      <a:r>
                        <a:rPr lang="en-US" sz="1100">
                          <a:solidFill>
                            <a:srgbClr val="3A3A3A"/>
                          </a:solidFill>
                          <a:latin typeface="Calibri"/>
                        </a:rPr>
                        <a:t>OSI model is a protocol independent.</a:t>
                      </a:r>
                    </a:p>
                  </a:txBody>
                  <a:tcPr marL="0" marR="0" marT="0" marB="0" anchor="ctr">
                    <a:solidFill>
                      <a:srgbClr val="EFF2EB"/>
                    </a:solidFill>
                  </a:tcPr>
                </a:tc>
              </a:tr>
            </a:tbl>
          </a:graphicData>
        </a:graphic>
      </p:graphicFrame>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35736"/>
            <a:ext cx="5394960" cy="228600"/>
          </a:xfrm>
          <a:prstGeom prst="rect">
            <a:avLst/>
          </a:prstGeom>
        </p:spPr>
        <p:txBody>
          <a:bodyPr lIns="0" tIns="0" rIns="0" bIns="0" wrap="none">
            <a:noAutofit/>
          </a:bodyPr>
          <a:p>
            <a:pPr algn="just" indent="0"/>
            <a:r>
              <a:rPr lang="en-US" sz="1600">
                <a:solidFill>
                  <a:srgbClr val="610B4B"/>
                </a:solidFill>
                <a:latin typeface="Arial"/>
              </a:rPr>
              <a:t>47)</a:t>
            </a:r>
            <a:r>
              <a:rPr lang="en-US" sz="1600">
                <a:latin typeface="Arial"/>
              </a:rPr>
              <a:t> </a:t>
            </a:r>
            <a:r>
              <a:rPr lang="en-US" sz="1600">
                <a:solidFill>
                  <a:srgbClr val="610B4B"/>
                </a:solidFill>
                <a:latin typeface="Arial"/>
              </a:rPr>
              <a:t>What is the difference between domain and workgroup?</a:t>
            </a:r>
          </a:p>
        </p:txBody>
      </p:sp>
      <p:graphicFrame>
        <p:nvGraphicFramePr>
          <p:cNvPr id="3" name=""/>
          <p:cNvGraphicFramePr>
            <a:graphicFrameLocks noGrp="1"/>
          </p:cNvGraphicFramePr>
          <p:nvPr/>
        </p:nvGraphicFramePr>
        <p:xfrm>
          <a:off x="798576" y="1216152"/>
          <a:ext cx="6973824" cy="3880104"/>
        </p:xfrm>
        <a:graphic>
          <a:graphicData uri="http://schemas.openxmlformats.org/drawingml/2006/table">
            <a:tbl>
              <a:tblPr/>
              <a:tblGrid>
                <a:gridCol w="3139440"/>
                <a:gridCol w="3834384"/>
              </a:tblGrid>
              <a:tr h="554736">
                <a:tc gridSpan="2">
                  <a:txBody>
                    <a:bodyPr lIns="0" tIns="0" rIns="0" bIns="0">
                      <a:noAutofit/>
                    </a:bodyPr>
                    <a:p>
                      <a:pPr marL="114300" indent="0"/>
                      <a:r>
                        <a:rPr lang="en-US" b="1" sz="1150">
                          <a:latin typeface="Calibri"/>
                        </a:rPr>
                        <a:t>Workgroup Domain</a:t>
                      </a:r>
                    </a:p>
                  </a:txBody>
                  <a:tcPr marL="0" marR="0" marT="0" marB="0" anchor="ctr">
                    <a:solidFill>
                      <a:srgbClr val="C8CCBE"/>
                    </a:solidFill>
                  </a:tcPr>
                </a:tc>
                <a:tc hMerge="1">
                  <a:txBody>
                    <a:bodyPr lIns="0" tIns="0" rIns="0" bIns="0">
                      <a:noAutofit/>
                    </a:bodyPr>
                    <a:p>
                      <a:endParaRPr sz="2700"/>
                    </a:p>
                  </a:txBody>
                  <a:tcPr marL="0" marR="0" marT="0" marB="0"/>
                </a:tc>
              </a:tr>
              <a:tr h="667512">
                <a:tc>
                  <a:txBody>
                    <a:bodyPr lIns="0" tIns="0" rIns="0" bIns="0">
                      <a:noAutofit/>
                    </a:bodyPr>
                    <a:p>
                      <a:pPr algn="just" indent="0">
                        <a:lnSpc>
                          <a:spcPts val="1560"/>
                        </a:lnSpc>
                      </a:pPr>
                      <a:r>
                        <a:rPr lang="en-US" sz="1100">
                          <a:solidFill>
                            <a:srgbClr val="3A3A3A"/>
                          </a:solidFill>
                          <a:latin typeface="Calibri"/>
                        </a:rPr>
                        <a:t>A workgroup is a peer-to-peer computer network.</a:t>
                      </a:r>
                    </a:p>
                  </a:txBody>
                  <a:tcPr marL="0" marR="0" marT="0" marB="0" anchor="ctr"/>
                </a:tc>
                <a:tc>
                  <a:txBody>
                    <a:bodyPr lIns="0" tIns="0" rIns="0" bIns="0">
                      <a:noAutofit/>
                    </a:bodyPr>
                    <a:p>
                      <a:pPr algn="just" indent="0"/>
                      <a:r>
                        <a:rPr lang="en-US" sz="1100">
                          <a:solidFill>
                            <a:srgbClr val="3A3A3A"/>
                          </a:solidFill>
                          <a:latin typeface="Calibri"/>
                        </a:rPr>
                        <a:t>A domain is a Client/Server network.</a:t>
                      </a:r>
                    </a:p>
                  </a:txBody>
                  <a:tcPr marL="0" marR="0" marT="0" marB="0"/>
                </a:tc>
              </a:tr>
              <a:tr h="661416">
                <a:tc>
                  <a:txBody>
                    <a:bodyPr lIns="0" tIns="0" rIns="0" bIns="0">
                      <a:noAutofit/>
                    </a:bodyPr>
                    <a:p>
                      <a:pPr algn="just" indent="0">
                        <a:lnSpc>
                          <a:spcPts val="1560"/>
                        </a:lnSpc>
                      </a:pPr>
                      <a:r>
                        <a:rPr lang="en-US" sz="1100">
                          <a:solidFill>
                            <a:srgbClr val="3A3A3A"/>
                          </a:solidFill>
                          <a:latin typeface="Calibri"/>
                        </a:rPr>
                        <a:t>A Workgroup can consist of maximum 10 computers.</a:t>
                      </a:r>
                    </a:p>
                  </a:txBody>
                  <a:tcPr marL="0" marR="0" marT="0" marB="0" anchor="ctr">
                    <a:solidFill>
                      <a:srgbClr val="EFF2EB"/>
                    </a:solidFill>
                  </a:tcPr>
                </a:tc>
                <a:tc>
                  <a:txBody>
                    <a:bodyPr lIns="0" tIns="0" rIns="0" bIns="0">
                      <a:noAutofit/>
                    </a:bodyPr>
                    <a:p>
                      <a:pPr algn="just" indent="0"/>
                      <a:r>
                        <a:rPr lang="en-US" sz="1100">
                          <a:solidFill>
                            <a:srgbClr val="3A3A3A"/>
                          </a:solidFill>
                          <a:latin typeface="Calibri"/>
                        </a:rPr>
                        <a:t>A domain can consist up to 2000 computers.</a:t>
                      </a:r>
                    </a:p>
                  </a:txBody>
                  <a:tcPr marL="0" marR="0" marT="0" marB="0">
                    <a:solidFill>
                      <a:srgbClr val="EFF2EB"/>
                    </a:solidFill>
                  </a:tcPr>
                </a:tc>
              </a:tr>
              <a:tr h="667512">
                <a:tc>
                  <a:txBody>
                    <a:bodyPr lIns="0" tIns="0" rIns="0" bIns="0">
                      <a:noAutofit/>
                    </a:bodyPr>
                    <a:p>
                      <a:pPr algn="just" indent="0">
                        <a:lnSpc>
                          <a:spcPts val="1560"/>
                        </a:lnSpc>
                      </a:pPr>
                      <a:r>
                        <a:rPr lang="en-US" sz="1100">
                          <a:solidFill>
                            <a:srgbClr val="3A3A3A"/>
                          </a:solidFill>
                          <a:latin typeface="Calibri"/>
                        </a:rPr>
                        <a:t>Every user can manage the resources individually on their PCs.</a:t>
                      </a:r>
                    </a:p>
                  </a:txBody>
                  <a:tcPr marL="0" marR="0" marT="0" marB="0" anchor="ctr"/>
                </a:tc>
                <a:tc>
                  <a:txBody>
                    <a:bodyPr lIns="0" tIns="0" rIns="0" bIns="0">
                      <a:noAutofit/>
                    </a:bodyPr>
                    <a:p>
                      <a:pPr algn="just" indent="0">
                        <a:lnSpc>
                          <a:spcPts val="1560"/>
                        </a:lnSpc>
                      </a:pPr>
                      <a:r>
                        <a:rPr lang="en-US" sz="1100">
                          <a:solidFill>
                            <a:srgbClr val="3A3A3A"/>
                          </a:solidFill>
                          <a:latin typeface="Calibri"/>
                        </a:rPr>
                        <a:t>There is one administrator to administer the domain and its resources.</a:t>
                      </a:r>
                    </a:p>
                  </a:txBody>
                  <a:tcPr marL="0" marR="0" marT="0" marB="0" anchor="ctr"/>
                </a:tc>
              </a:tr>
              <a:tr h="661416">
                <a:tc>
                  <a:txBody>
                    <a:bodyPr lIns="0" tIns="0" rIns="0" bIns="0">
                      <a:noAutofit/>
                    </a:bodyPr>
                    <a:p>
                      <a:pPr algn="just" indent="0">
                        <a:lnSpc>
                          <a:spcPts val="1560"/>
                        </a:lnSpc>
                      </a:pPr>
                      <a:r>
                        <a:rPr lang="en-US" sz="1100">
                          <a:solidFill>
                            <a:srgbClr val="3A3A3A"/>
                          </a:solidFill>
                          <a:latin typeface="Calibri"/>
                        </a:rPr>
                        <a:t>All the computers must be on the same local area network.</a:t>
                      </a:r>
                    </a:p>
                  </a:txBody>
                  <a:tcPr marL="0" marR="0" marT="0" marB="0" anchor="ctr">
                    <a:solidFill>
                      <a:srgbClr val="EFF2EB"/>
                    </a:solidFill>
                  </a:tcPr>
                </a:tc>
                <a:tc>
                  <a:txBody>
                    <a:bodyPr lIns="0" tIns="0" rIns="0" bIns="0">
                      <a:noAutofit/>
                    </a:bodyPr>
                    <a:p>
                      <a:pPr algn="just" indent="0">
                        <a:lnSpc>
                          <a:spcPts val="1560"/>
                        </a:lnSpc>
                      </a:pPr>
                      <a:r>
                        <a:rPr lang="en-US" sz="1100">
                          <a:solidFill>
                            <a:srgbClr val="3A3A3A"/>
                          </a:solidFill>
                          <a:latin typeface="Calibri"/>
                        </a:rPr>
                        <a:t>The computer can be on any network or anywhere in the world.</a:t>
                      </a:r>
                    </a:p>
                  </a:txBody>
                  <a:tcPr marL="0" marR="0" marT="0" marB="0" anchor="ctr">
                    <a:solidFill>
                      <a:srgbClr val="EFF2EB"/>
                    </a:solidFill>
                  </a:tcPr>
                </a:tc>
              </a:tr>
              <a:tr h="667512">
                <a:tc>
                  <a:txBody>
                    <a:bodyPr lIns="0" tIns="0" rIns="0" bIns="0">
                      <a:noAutofit/>
                    </a:bodyPr>
                    <a:p>
                      <a:pPr algn="just" indent="0"/>
                      <a:r>
                        <a:rPr lang="en-US" sz="1100">
                          <a:solidFill>
                            <a:srgbClr val="3A3A3A"/>
                          </a:solidFill>
                          <a:latin typeface="Calibri"/>
                        </a:rPr>
                        <a:t>Each computer must be changed manually.</a:t>
                      </a:r>
                    </a:p>
                  </a:txBody>
                  <a:tcPr marL="0" marR="0" marT="0" marB="0"/>
                </a:tc>
                <a:tc>
                  <a:txBody>
                    <a:bodyPr lIns="0" tIns="0" rIns="0" bIns="0">
                      <a:noAutofit/>
                    </a:bodyPr>
                    <a:p>
                      <a:pPr algn="just" indent="0">
                        <a:lnSpc>
                          <a:spcPts val="1560"/>
                        </a:lnSpc>
                      </a:pPr>
                      <a:r>
                        <a:rPr lang="en-US" sz="1100">
                          <a:solidFill>
                            <a:srgbClr val="3A3A3A"/>
                          </a:solidFill>
                          <a:latin typeface="Calibri"/>
                        </a:rPr>
                        <a:t>Any change made to the computer will reflect the changes to all the computers.</a:t>
                      </a:r>
                    </a:p>
                  </a:txBody>
                  <a:tcPr marL="0" marR="0" marT="0" marB="0" anchor="ctr"/>
                </a:tc>
              </a:tr>
            </a:tbl>
          </a:graphicData>
        </a:graphic>
      </p:graphicFrame>
      <p:sp>
        <p:nvSpPr>
          <p:cNvPr id="4" name=""/>
          <p:cNvSpPr/>
          <p:nvPr/>
        </p:nvSpPr>
        <p:spPr>
          <a:xfrm>
            <a:off x="905256" y="8446008"/>
            <a:ext cx="3057144" cy="222504"/>
          </a:xfrm>
          <a:prstGeom prst="rect">
            <a:avLst/>
          </a:prstGeom>
        </p:spPr>
        <p:txBody>
          <a:bodyPr lIns="0" tIns="0" rIns="0" bIns="0" wrap="none">
            <a:noAutofit/>
          </a:bodyPr>
          <a:p>
            <a:pPr algn="just" indent="0">
              <a:spcBef>
                <a:spcPts val="18480"/>
              </a:spcBef>
            </a:pPr>
            <a:r>
              <a:rPr lang="en-US" b="1" u="sng" sz="1600">
                <a:solidFill>
                  <a:srgbClr val="1B2437"/>
                </a:solidFill>
                <a:latin typeface="Times New Roman"/>
              </a:rPr>
              <a:t>Networking Interview Questions</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07024" cy="7491984"/>
          </a:xfrm>
          <a:prstGeom prst="rect">
            <a:avLst/>
          </a:prstGeom>
        </p:spPr>
        <p:txBody>
          <a:bodyPr lIns="0" tIns="0" rIns="0" bIns="0">
            <a:noAutofit/>
          </a:bodyPr>
          <a:p>
            <a:pPr marR="84836" indent="0">
              <a:lnSpc>
                <a:spcPts val="1800"/>
              </a:lnSpc>
              <a:spcAft>
                <a:spcPts val="210"/>
              </a:spcAft>
            </a:pPr>
            <a:r>
              <a:rPr lang="en-US" b="1" sz="1200">
                <a:solidFill>
                  <a:srgbClr val="445578"/>
                </a:solidFill>
                <a:latin typeface="Arial"/>
              </a:rPr>
              <a:t>These questions will assess your technical skills, experience, and system preferences. Interviewers want to see whether you can easily communicate technical requirements. They will test the technical knowledge necessary to get the job done. This article lists 100+ networking interview questions that are categorized into two main segments -</a:t>
            </a:r>
          </a:p>
          <a:p>
            <a:pPr algn="just" marL="410464" indent="0">
              <a:spcAft>
                <a:spcPts val="1260"/>
              </a:spcAft>
            </a:pPr>
            <a:r>
              <a:rPr lang="en-US" b="1" sz="1200">
                <a:solidFill>
                  <a:srgbClr val="445578"/>
                </a:solidFill>
                <a:latin typeface="Arial"/>
                <a:hlinkClick r:id="rLinkId0"/>
              </a:rPr>
              <a:t>•    </a:t>
            </a:r>
            <a:r>
              <a:rPr lang="en-US" b="1" u="sng" sz="1200">
                <a:solidFill>
                  <a:srgbClr val="457EFF"/>
                </a:solidFill>
                <a:latin typeface="Arial"/>
                <a:hlinkClick r:id="rLinkId0"/>
              </a:rPr>
              <a:t>Networking Interview Questions For Freshers</a:t>
            </a:r>
          </a:p>
          <a:p>
            <a:pPr algn="just" marL="410464" indent="0">
              <a:spcAft>
                <a:spcPts val="1260"/>
              </a:spcAft>
            </a:pPr>
            <a:r>
              <a:rPr lang="en-US" b="1" sz="1200">
                <a:solidFill>
                  <a:srgbClr val="445578"/>
                </a:solidFill>
                <a:latin typeface="Arial"/>
                <a:hlinkClick r:id="rLinkId1"/>
              </a:rPr>
              <a:t>•    </a:t>
            </a:r>
            <a:r>
              <a:rPr lang="en-US" b="1" u="sng" sz="1200">
                <a:solidFill>
                  <a:srgbClr val="457EFF"/>
                </a:solidFill>
                <a:latin typeface="Arial"/>
                <a:hlinkClick r:id="rLinkId1"/>
              </a:rPr>
              <a:t>Networking Interview Questions For Experienced</a:t>
            </a:r>
          </a:p>
          <a:p>
            <a:pPr indent="0">
              <a:spcAft>
                <a:spcPts val="1260"/>
              </a:spcAft>
            </a:pPr>
            <a:r>
              <a:rPr lang="en-US" b="1" sz="1300">
                <a:solidFill>
                  <a:srgbClr val="1B2437"/>
                </a:solidFill>
                <a:latin typeface="Times New Roman"/>
              </a:rPr>
              <a:t>Networking Interview Questions For Freshers</a:t>
            </a:r>
          </a:p>
          <a:p>
            <a:pPr marR="84836" indent="0">
              <a:lnSpc>
                <a:spcPts val="1800"/>
              </a:lnSpc>
              <a:spcAft>
                <a:spcPts val="630"/>
              </a:spcAft>
            </a:pPr>
            <a:r>
              <a:rPr lang="en-US" b="1" sz="1200">
                <a:solidFill>
                  <a:srgbClr val="445578"/>
                </a:solidFill>
                <a:latin typeface="Arial"/>
              </a:rPr>
              <a:t>Let's start with the basic networking interview questions. This section covers networking interview questions for freshers.</a:t>
            </a:r>
          </a:p>
          <a:p>
            <a:pPr indent="0">
              <a:spcAft>
                <a:spcPts val="1260"/>
              </a:spcAft>
            </a:pPr>
            <a:r>
              <a:rPr lang="en-US" b="1" sz="1300">
                <a:solidFill>
                  <a:srgbClr val="1B2437"/>
                </a:solidFill>
                <a:latin typeface="Times New Roman"/>
              </a:rPr>
              <a:t>Q1. What is a network?</a:t>
            </a:r>
          </a:p>
          <a:p>
            <a:pPr marR="84836"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A network consists of two or more separate devices linked together such that they can communicate. Networks can be classified according to different criteria such as scope, type of connection, functional relationship, topology, or function, among others.</a:t>
            </a:r>
          </a:p>
          <a:p>
            <a:pPr indent="0">
              <a:spcAft>
                <a:spcPts val="1260"/>
              </a:spcAft>
            </a:pPr>
            <a:r>
              <a:rPr lang="en-US" b="1" sz="1200">
                <a:solidFill>
                  <a:srgbClr val="445578"/>
                </a:solidFill>
                <a:latin typeface="Times New Roman"/>
              </a:rPr>
              <a:t>Explore popular courses on Shiksha Online related to networking:</a:t>
            </a:r>
          </a:p>
          <a:p>
            <a:pPr algn="just" indent="0">
              <a:spcAft>
                <a:spcPts val="1890"/>
              </a:spcAft>
            </a:pPr>
            <a:r>
              <a:rPr lang="en-US" u="sng" sz="1100">
                <a:solidFill>
                  <a:srgbClr val="457EFF"/>
                </a:solidFill>
                <a:latin typeface="Times New Roman"/>
                <a:hlinkClick r:id="rLinkId2"/>
              </a:rPr>
              <a:t>Popular Technology Course</a:t>
            </a:r>
            <a:r>
              <a:rPr lang="en-US" u="sng" sz="1100">
                <a:solidFill>
                  <a:srgbClr val="457EFF"/>
                </a:solidFill>
                <a:latin typeface="Times New Roman"/>
                <a:hlinkClick r:id="rLinkId3"/>
              </a:rPr>
              <a:t>    Top Networking and Hardware Courses</a:t>
            </a:r>
          </a:p>
          <a:p>
            <a:pPr algn="just" indent="0">
              <a:lnSpc>
                <a:spcPts val="4008"/>
              </a:lnSpc>
            </a:pPr>
            <a:r>
              <a:rPr lang="en-US" u="sng" sz="1100">
                <a:solidFill>
                  <a:srgbClr val="457EFF"/>
                </a:solidFill>
                <a:latin typeface="Times New Roman"/>
                <a:hlinkClick r:id="rLinkId4"/>
              </a:rPr>
              <a:t>Top Cisco Certifications Courses</a:t>
            </a:r>
            <a:r>
              <a:rPr lang="en-US" u="sng" sz="1100">
                <a:solidFill>
                  <a:srgbClr val="457EFF"/>
                </a:solidFill>
                <a:latin typeface="Times New Roman"/>
                <a:hlinkClick r:id="rLinkId5"/>
              </a:rPr>
              <a:t>    Popular Networking Certifications Courses</a:t>
            </a:r>
          </a:p>
          <a:p>
            <a:pPr algn="just" indent="0">
              <a:lnSpc>
                <a:spcPts val="4008"/>
              </a:lnSpc>
            </a:pPr>
            <a:r>
              <a:rPr lang="en-US" b="1" sz="1300">
                <a:solidFill>
                  <a:srgbClr val="1B2437"/>
                </a:solidFill>
                <a:latin typeface="Times New Roman"/>
              </a:rPr>
              <a:t>Q2. What are the different types of networks?</a:t>
            </a:r>
          </a:p>
          <a:p>
            <a:pPr algn="just" indent="0">
              <a:spcAft>
                <a:spcPts val="1050"/>
              </a:spcAft>
            </a:pPr>
            <a:r>
              <a:rPr lang="en-US" b="1" sz="1200">
                <a:solidFill>
                  <a:srgbClr val="445578"/>
                </a:solidFill>
                <a:latin typeface="Times New Roman"/>
              </a:rPr>
              <a:t>Ans. </a:t>
            </a:r>
            <a:r>
              <a:rPr lang="en-US" b="1" sz="1200">
                <a:solidFill>
                  <a:srgbClr val="445578"/>
                </a:solidFill>
                <a:latin typeface="Arial"/>
              </a:rPr>
              <a:t>Considering the size or span of a network, we can classify them as follows:</a:t>
            </a:r>
          </a:p>
          <a:p>
            <a:pPr algn="just" marL="410464" indent="0">
              <a:spcAft>
                <a:spcPts val="630"/>
              </a:spcAft>
            </a:pPr>
            <a:r>
              <a:rPr lang="en-US" b="1" sz="1200">
                <a:solidFill>
                  <a:srgbClr val="445578"/>
                </a:solidFill>
                <a:latin typeface="Arial"/>
              </a:rPr>
              <a:t>•</a:t>
            </a:r>
            <a:r>
              <a:rPr lang="en-US" b="1" sz="1200">
                <a:solidFill>
                  <a:srgbClr val="445578"/>
                </a:solidFill>
                <a:latin typeface="Times New Roman"/>
              </a:rPr>
              <a:t>    PAN (Personal Area Network) </a:t>
            </a:r>
            <a:r>
              <a:rPr lang="en-US" b="1" sz="1200">
                <a:solidFill>
                  <a:srgbClr val="445578"/>
                </a:solidFill>
                <a:latin typeface="Arial"/>
              </a:rPr>
              <a:t>- PAN is made up of devices used by a single person. It</a:t>
            </a:r>
          </a:p>
          <a:p>
            <a:pPr marL="639064" indent="0">
              <a:spcAft>
                <a:spcPts val="1260"/>
              </a:spcAft>
            </a:pPr>
            <a:r>
              <a:rPr lang="en-US" b="1" sz="1200">
                <a:solidFill>
                  <a:srgbClr val="445578"/>
                </a:solidFill>
                <a:latin typeface="Arial"/>
              </a:rPr>
              <a:t>has a range of a few meters.</a:t>
            </a:r>
          </a:p>
          <a:p>
            <a:pPr algn="just" marL="410464" indent="0">
              <a:spcAft>
                <a:spcPts val="630"/>
              </a:spcAft>
            </a:pPr>
            <a:r>
              <a:rPr lang="en-US" b="1" sz="1200">
                <a:solidFill>
                  <a:srgbClr val="445578"/>
                </a:solidFill>
                <a:latin typeface="Arial"/>
              </a:rPr>
              <a:t>•</a:t>
            </a:r>
            <a:r>
              <a:rPr lang="en-US" b="1" sz="1200">
                <a:solidFill>
                  <a:srgbClr val="445578"/>
                </a:solidFill>
                <a:latin typeface="Times New Roman"/>
              </a:rPr>
              <a:t>    WPAN (Wireless Personal Area Network) </a:t>
            </a:r>
            <a:r>
              <a:rPr lang="en-US" b="1" sz="1200">
                <a:solidFill>
                  <a:srgbClr val="445578"/>
                </a:solidFill>
                <a:latin typeface="Arial"/>
              </a:rPr>
              <a:t>- It is a PAN network that uses wireless</a:t>
            </a:r>
          </a:p>
          <a:p>
            <a:pPr marL="639064" indent="0">
              <a:spcAft>
                <a:spcPts val="1260"/>
              </a:spcAft>
            </a:pPr>
            <a:r>
              <a:rPr lang="en-US" b="1" sz="1200">
                <a:solidFill>
                  <a:srgbClr val="445578"/>
                </a:solidFill>
                <a:latin typeface="Arial"/>
              </a:rPr>
              <a:t>technologies as a medium.</a:t>
            </a:r>
          </a:p>
          <a:p>
            <a:pPr algn="just" marL="410464" indent="0">
              <a:spcAft>
                <a:spcPts val="630"/>
              </a:spcAft>
            </a:pPr>
            <a:r>
              <a:rPr lang="en-US" b="1" sz="1200">
                <a:solidFill>
                  <a:srgbClr val="445578"/>
                </a:solidFill>
                <a:latin typeface="Arial"/>
              </a:rPr>
              <a:t>•</a:t>
            </a:r>
            <a:r>
              <a:rPr lang="en-US" b="1" sz="1200">
                <a:solidFill>
                  <a:srgbClr val="445578"/>
                </a:solidFill>
                <a:latin typeface="Times New Roman"/>
              </a:rPr>
              <a:t>    LAN (Local Area Network) </a:t>
            </a:r>
            <a:r>
              <a:rPr lang="en-US" b="1" sz="1200">
                <a:solidFill>
                  <a:srgbClr val="445578"/>
                </a:solidFill>
                <a:latin typeface="Arial"/>
              </a:rPr>
              <a:t>-</a:t>
            </a:r>
            <a:r>
              <a:rPr lang="en-US" b="1" sz="1200">
                <a:solidFill>
                  <a:srgbClr val="445578"/>
                </a:solidFill>
                <a:latin typeface="Arial"/>
                <a:hlinkClick r:id="rLinkId6"/>
              </a:rPr>
              <a:t> </a:t>
            </a:r>
            <a:r>
              <a:rPr lang="en-US" b="1" u="sng" sz="1200">
                <a:solidFill>
                  <a:srgbClr val="00CCFF"/>
                </a:solidFill>
                <a:latin typeface="Times New Roman"/>
                <a:hlinkClick r:id="rLinkId6"/>
              </a:rPr>
              <a:t>LAN</a:t>
            </a:r>
            <a:r>
              <a:rPr lang="en-US" b="1" sz="1200">
                <a:solidFill>
                  <a:srgbClr val="00CCFF"/>
                </a:solidFill>
                <a:latin typeface="Times New Roman"/>
                <a:hlinkClick r:id="rLinkId6"/>
              </a:rPr>
              <a:t> </a:t>
            </a:r>
            <a:r>
              <a:rPr lang="en-US" b="1" sz="1200">
                <a:solidFill>
                  <a:srgbClr val="445578"/>
                </a:solidFill>
                <a:latin typeface="Arial"/>
              </a:rPr>
              <a:t>is a network whose range is limited to a relatively</a:t>
            </a:r>
          </a:p>
          <a:p>
            <a:pPr marL="639064" indent="0"/>
            <a:r>
              <a:rPr lang="en-US" b="1" sz="1200">
                <a:solidFill>
                  <a:srgbClr val="445578"/>
                </a:solidFill>
                <a:latin typeface="Arial"/>
              </a:rPr>
              <a:t>small area, such as a room, a building, an aeroplane, etc.</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283208" y="990600"/>
            <a:ext cx="5583936" cy="3648456"/>
          </a:xfrm>
          <a:prstGeom prst="rect">
            <a:avLst/>
          </a:prstGeom>
        </p:spPr>
        <p:txBody>
          <a:bodyPr lIns="0" tIns="0" rIns="0" bIns="0">
            <a:noAutofit/>
          </a:bodyPr>
          <a:p>
            <a:pPr algn="just" indent="0">
              <a:lnSpc>
                <a:spcPts val="1800"/>
              </a:lnSpc>
            </a:pPr>
            <a:r>
              <a:rPr lang="en-US" b="1" sz="1200">
                <a:solidFill>
                  <a:srgbClr val="445578"/>
                </a:solidFill>
                <a:latin typeface="Times New Roman"/>
              </a:rPr>
              <a:t>•    WLAN (Wireless Local Area Network) </a:t>
            </a:r>
            <a:r>
              <a:rPr lang="en-US" b="1" sz="1200">
                <a:solidFill>
                  <a:srgbClr val="445578"/>
                </a:solidFill>
                <a:latin typeface="Arial"/>
              </a:rPr>
              <a:t>-</a:t>
            </a:r>
            <a:r>
              <a:rPr lang="en-US" b="1" sz="1200">
                <a:solidFill>
                  <a:srgbClr val="445578"/>
                </a:solidFill>
                <a:latin typeface="Arial"/>
                <a:hlinkClick r:id="rLinkId0"/>
              </a:rPr>
              <a:t> </a:t>
            </a:r>
            <a:r>
              <a:rPr lang="en-US" b="1" u="sng" sz="1200">
                <a:solidFill>
                  <a:srgbClr val="00CCFF"/>
                </a:solidFill>
                <a:latin typeface="Times New Roman"/>
                <a:hlinkClick r:id="rLinkId0"/>
              </a:rPr>
              <a:t>WLAN</a:t>
            </a:r>
            <a:r>
              <a:rPr lang="en-US" b="1" sz="1200">
                <a:solidFill>
                  <a:srgbClr val="00CCFF"/>
                </a:solidFill>
                <a:latin typeface="Times New Roman"/>
                <a:hlinkClick r:id="rLinkId0"/>
              </a:rPr>
              <a:t> </a:t>
            </a:r>
            <a:r>
              <a:rPr lang="en-US" b="1" sz="1200">
                <a:solidFill>
                  <a:srgbClr val="445578"/>
                </a:solidFill>
                <a:latin typeface="Arial"/>
              </a:rPr>
              <a:t>is a LAN network that uses wireless</a:t>
            </a:r>
          </a:p>
          <a:p>
            <a:pPr marL="251968" marR="186944" indent="0">
              <a:lnSpc>
                <a:spcPts val="1800"/>
              </a:lnSpc>
              <a:spcAft>
                <a:spcPts val="420"/>
              </a:spcAft>
            </a:pPr>
            <a:r>
              <a:rPr lang="en-US" b="1" sz="1200">
                <a:solidFill>
                  <a:srgbClr val="445578"/>
                </a:solidFill>
                <a:latin typeface="Arial"/>
              </a:rPr>
              <a:t>means of communication. It is a widely used configuration due to its scalability and because it does not require the installation of cables.</a:t>
            </a:r>
          </a:p>
          <a:p>
            <a:pPr algn="just" indent="0">
              <a:spcAft>
                <a:spcPts val="420"/>
              </a:spcAft>
            </a:pPr>
            <a:r>
              <a:rPr lang="en-US" b="1" sz="1200">
                <a:solidFill>
                  <a:srgbClr val="445578"/>
                </a:solidFill>
                <a:latin typeface="Times New Roman"/>
              </a:rPr>
              <a:t>•    CAN (Campus Area Network) </a:t>
            </a:r>
            <a:r>
              <a:rPr lang="en-US" b="1" sz="1200">
                <a:solidFill>
                  <a:srgbClr val="445578"/>
                </a:solidFill>
                <a:latin typeface="Arial"/>
              </a:rPr>
              <a:t>- A network of high-speed devices that connects LANs in</a:t>
            </a:r>
          </a:p>
          <a:p>
            <a:pPr marL="251968" indent="0">
              <a:spcAft>
                <a:spcPts val="1260"/>
              </a:spcAft>
            </a:pPr>
            <a:r>
              <a:rPr lang="en-US" b="1" sz="1200">
                <a:solidFill>
                  <a:srgbClr val="445578"/>
                </a:solidFill>
                <a:latin typeface="Arial"/>
              </a:rPr>
              <a:t>a limited geographical area, such as a university campus, a military base, etc.</a:t>
            </a:r>
          </a:p>
          <a:p>
            <a:pPr algn="just" indent="0">
              <a:spcAft>
                <a:spcPts val="420"/>
              </a:spcAft>
            </a:pPr>
            <a:r>
              <a:rPr lang="en-US" b="1" sz="1200">
                <a:solidFill>
                  <a:srgbClr val="445578"/>
                </a:solidFill>
                <a:latin typeface="Times New Roman"/>
              </a:rPr>
              <a:t>•    MAN (Metropolitan Area Network) </a:t>
            </a:r>
            <a:r>
              <a:rPr lang="en-US" b="1" sz="1200">
                <a:solidFill>
                  <a:srgbClr val="445578"/>
                </a:solidFill>
                <a:latin typeface="Arial"/>
              </a:rPr>
              <a:t>-</a:t>
            </a:r>
            <a:r>
              <a:rPr lang="en-US" b="1" sz="1200">
                <a:solidFill>
                  <a:srgbClr val="445578"/>
                </a:solidFill>
                <a:latin typeface="Arial"/>
                <a:hlinkClick r:id="rLinkId1"/>
              </a:rPr>
              <a:t> </a:t>
            </a:r>
            <a:r>
              <a:rPr lang="en-US" b="1" u="sng" sz="1200">
                <a:solidFill>
                  <a:srgbClr val="00CCFF"/>
                </a:solidFill>
                <a:latin typeface="Times New Roman"/>
                <a:hlinkClick r:id="rLinkId1"/>
              </a:rPr>
              <a:t>MAN</a:t>
            </a:r>
            <a:r>
              <a:rPr lang="en-US" b="1" sz="1200">
                <a:solidFill>
                  <a:srgbClr val="00CCFF"/>
                </a:solidFill>
                <a:latin typeface="Times New Roman"/>
                <a:hlinkClick r:id="rLinkId1"/>
              </a:rPr>
              <a:t> </a:t>
            </a:r>
            <a:r>
              <a:rPr lang="en-US" b="1" sz="1200">
                <a:solidFill>
                  <a:srgbClr val="445578"/>
                </a:solidFill>
                <a:latin typeface="Arial"/>
              </a:rPr>
              <a:t>is a high-speed (broadband) network</a:t>
            </a:r>
          </a:p>
          <a:p>
            <a:pPr marL="251968" indent="0">
              <a:spcAft>
                <a:spcPts val="1260"/>
              </a:spcAft>
            </a:pPr>
            <a:r>
              <a:rPr lang="en-US" b="1" sz="1200">
                <a:solidFill>
                  <a:srgbClr val="445578"/>
                </a:solidFill>
                <a:latin typeface="Arial"/>
              </a:rPr>
              <a:t>providing coverage in a larger geographic area than a campus, but still limited.</a:t>
            </a:r>
          </a:p>
          <a:p>
            <a:pPr algn="just" indent="0">
              <a:lnSpc>
                <a:spcPts val="1800"/>
              </a:lnSpc>
            </a:pPr>
            <a:r>
              <a:rPr lang="en-US" b="1" sz="1200">
                <a:solidFill>
                  <a:srgbClr val="445578"/>
                </a:solidFill>
                <a:latin typeface="Times New Roman"/>
              </a:rPr>
              <a:t>•    WAN (Wide Area Network) </a:t>
            </a:r>
            <a:r>
              <a:rPr lang="en-US" b="1" sz="1200">
                <a:solidFill>
                  <a:srgbClr val="445578"/>
                </a:solidFill>
                <a:latin typeface="Arial"/>
              </a:rPr>
              <a:t>-</a:t>
            </a:r>
            <a:r>
              <a:rPr lang="en-US" b="1" sz="1200">
                <a:solidFill>
                  <a:srgbClr val="445578"/>
                </a:solidFill>
                <a:latin typeface="Arial"/>
                <a:hlinkClick r:id="rLinkId2"/>
              </a:rPr>
              <a:t> </a:t>
            </a:r>
            <a:r>
              <a:rPr lang="en-US" b="1" u="sng" sz="1200">
                <a:solidFill>
                  <a:srgbClr val="00CCFF"/>
                </a:solidFill>
                <a:latin typeface="Times New Roman"/>
                <a:hlinkClick r:id="rLinkId2"/>
              </a:rPr>
              <a:t>WAN</a:t>
            </a:r>
            <a:r>
              <a:rPr lang="en-US" b="1" sz="1200">
                <a:solidFill>
                  <a:srgbClr val="00CCFF"/>
                </a:solidFill>
                <a:latin typeface="Times New Roman"/>
                <a:hlinkClick r:id="rLinkId2"/>
              </a:rPr>
              <a:t> </a:t>
            </a:r>
            <a:r>
              <a:rPr lang="en-US" b="1" sz="1200">
                <a:solidFill>
                  <a:srgbClr val="445578"/>
                </a:solidFill>
                <a:latin typeface="Arial"/>
              </a:rPr>
              <a:t>extends over a large geographical area using</a:t>
            </a:r>
          </a:p>
          <a:p>
            <a:pPr marL="251968" marR="98044" indent="0">
              <a:lnSpc>
                <a:spcPts val="1800"/>
              </a:lnSpc>
              <a:spcAft>
                <a:spcPts val="420"/>
              </a:spcAft>
            </a:pPr>
            <a:r>
              <a:rPr lang="en-US" b="1" sz="1200">
                <a:solidFill>
                  <a:srgbClr val="445578"/>
                </a:solidFill>
                <a:latin typeface="Arial"/>
              </a:rPr>
              <a:t>unusual means of communication, such as satellites, interoceanic cables, fibre optics, etc. Use public media.</a:t>
            </a:r>
          </a:p>
          <a:p>
            <a:pPr algn="just" indent="0">
              <a:lnSpc>
                <a:spcPts val="1800"/>
              </a:lnSpc>
            </a:pPr>
            <a:r>
              <a:rPr lang="en-US" b="1" sz="1200">
                <a:solidFill>
                  <a:srgbClr val="445578"/>
                </a:solidFill>
                <a:latin typeface="Times New Roman"/>
              </a:rPr>
              <a:t>•    VLAN </a:t>
            </a:r>
            <a:r>
              <a:rPr lang="en-US" b="1" sz="1200">
                <a:solidFill>
                  <a:srgbClr val="445578"/>
                </a:solidFill>
                <a:latin typeface="Arial"/>
              </a:rPr>
              <a:t>- It is a type of logical or virtual LAN, mounted on a physical network, in order to</a:t>
            </a:r>
          </a:p>
          <a:p>
            <a:pPr marL="251968" marR="98044" indent="0">
              <a:lnSpc>
                <a:spcPts val="1800"/>
              </a:lnSpc>
              <a:spcAft>
                <a:spcPts val="6300"/>
              </a:spcAft>
            </a:pPr>
            <a:r>
              <a:rPr lang="en-US" b="1" sz="1200">
                <a:solidFill>
                  <a:srgbClr val="445578"/>
                </a:solidFill>
                <a:latin typeface="Arial"/>
              </a:rPr>
              <a:t>increase security and performance. In special cases, thanks to the 802.11Q protocol (also called QinQ), it is possible to mount virtual networks on WAN networks. It is important not to confuse this implementation with VPN technology.</a:t>
            </a:r>
          </a:p>
        </p:txBody>
      </p:sp>
      <p:sp>
        <p:nvSpPr>
          <p:cNvPr id="3" name=""/>
          <p:cNvSpPr/>
          <p:nvPr/>
        </p:nvSpPr>
        <p:spPr>
          <a:xfrm>
            <a:off x="1051560" y="5879592"/>
            <a:ext cx="3294888" cy="143256"/>
          </a:xfrm>
          <a:prstGeom prst="rect">
            <a:avLst/>
          </a:prstGeom>
        </p:spPr>
        <p:txBody>
          <a:bodyPr lIns="0" tIns="0" rIns="0" bIns="0" wrap="none">
            <a:noAutofit/>
          </a:bodyPr>
          <a:p>
            <a:pPr indent="0">
              <a:spcBef>
                <a:spcPts val="6300"/>
              </a:spcBef>
              <a:spcAft>
                <a:spcPts val="2100"/>
              </a:spcAft>
            </a:pPr>
            <a:r>
              <a:rPr lang="en-US" b="1" u="sng" sz="1200">
                <a:solidFill>
                  <a:srgbClr val="457EFF"/>
                </a:solidFill>
                <a:latin typeface="Times New Roman"/>
                <a:hlinkClick r:id="rLinkId3"/>
              </a:rPr>
              <a:t>What is the Difference Between LAN and WAN?</a:t>
            </a:r>
          </a:p>
        </p:txBody>
      </p:sp>
      <p:sp>
        <p:nvSpPr>
          <p:cNvPr id="4" name=""/>
          <p:cNvSpPr/>
          <p:nvPr/>
        </p:nvSpPr>
        <p:spPr>
          <a:xfrm>
            <a:off x="1054608" y="6406896"/>
            <a:ext cx="5138928" cy="307848"/>
          </a:xfrm>
          <a:prstGeom prst="rect">
            <a:avLst/>
          </a:prstGeom>
        </p:spPr>
        <p:txBody>
          <a:bodyPr lIns="0" tIns="0" rIns="0" bIns="0">
            <a:noAutofit/>
          </a:bodyPr>
          <a:p>
            <a:pPr indent="0">
              <a:lnSpc>
                <a:spcPts val="1488"/>
              </a:lnSpc>
              <a:spcBef>
                <a:spcPts val="2100"/>
              </a:spcBef>
              <a:spcAft>
                <a:spcPts val="8610"/>
              </a:spcAft>
            </a:pPr>
            <a:r>
              <a:rPr lang="en-US" u="sng" sz="900">
                <a:solidFill>
                  <a:srgbClr val="8292B4"/>
                </a:solidFill>
                <a:latin typeface="Times New Roman"/>
                <a:hlinkClick r:id="rLinkId4"/>
              </a:rPr>
              <a:t>In this blog, we will learn what are LAN and WAN Networks, advantages and disadvantages as well as the</a:t>
            </a:r>
            <a:r>
              <a:rPr lang="en-US" u="sng" sz="900">
                <a:solidFill>
                  <a:srgbClr val="8292B4"/>
                </a:solidFill>
                <a:latin typeface="Times New Roman"/>
              </a:rPr>
              <a:t> </a:t>
            </a:r>
            <a:r>
              <a:rPr lang="en-US" u="sng" sz="900">
                <a:solidFill>
                  <a:srgbClr val="8292B4"/>
                </a:solidFill>
                <a:latin typeface="Times New Roman"/>
                <a:hlinkClick r:id="rLinkId5"/>
              </a:rPr>
              <a:t>difference</a:t>
            </a:r>
            <a:r>
              <a:rPr lang="en-US" u="sng" sz="850">
                <a:solidFill>
                  <a:srgbClr val="8292B4"/>
                </a:solidFill>
                <a:latin typeface="Times New Roman"/>
                <a:hlinkClick r:id="rLinkId5"/>
              </a:rPr>
              <a:t>...read more</a:t>
            </a:r>
          </a:p>
        </p:txBody>
      </p:sp>
      <p:sp>
        <p:nvSpPr>
          <p:cNvPr id="5" name=""/>
          <p:cNvSpPr/>
          <p:nvPr/>
        </p:nvSpPr>
        <p:spPr>
          <a:xfrm>
            <a:off x="1051560" y="8363712"/>
            <a:ext cx="2081784" cy="176784"/>
          </a:xfrm>
          <a:prstGeom prst="rect">
            <a:avLst/>
          </a:prstGeom>
        </p:spPr>
        <p:txBody>
          <a:bodyPr lIns="0" tIns="0" rIns="0" bIns="0" wrap="none">
            <a:noAutofit/>
          </a:bodyPr>
          <a:p>
            <a:pPr indent="0">
              <a:spcBef>
                <a:spcPts val="8610"/>
              </a:spcBef>
            </a:pPr>
            <a:r>
              <a:rPr lang="en-US" b="1" u="sng" sz="1200">
                <a:solidFill>
                  <a:srgbClr val="457EFF"/>
                </a:solidFill>
                <a:latin typeface="Times New Roman"/>
                <a:hlinkClick r:id="rLinkId6"/>
              </a:rPr>
              <a:t>Types Of Computer Networks</a:t>
            </a:r>
          </a:p>
        </p:txBody>
      </p:sp>
      <p:sp>
        <p:nvSpPr>
          <p:cNvPr id="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54608" y="978408"/>
            <a:ext cx="5565648" cy="143256"/>
          </a:xfrm>
          <a:prstGeom prst="rect">
            <a:avLst/>
          </a:prstGeom>
        </p:spPr>
        <p:txBody>
          <a:bodyPr lIns="0" tIns="0" rIns="0" bIns="0" wrap="none">
            <a:noAutofit/>
          </a:bodyPr>
          <a:p>
            <a:pPr indent="0"/>
            <a:r>
              <a:rPr lang="en-US" b="1" u="sng" sz="750">
                <a:solidFill>
                  <a:srgbClr val="8292B4"/>
                </a:solidFill>
                <a:latin typeface="Arial"/>
                <a:hlinkClick r:id="rLinkId0"/>
              </a:rPr>
              <a:t>If I ask you, which types of computer networks do you have at your organization? The majority of us will be</a:t>
            </a:r>
            <a:r>
              <a:rPr lang="en-US" b="1" u="sng" sz="900">
                <a:solidFill>
                  <a:srgbClr val="8292B4"/>
                </a:solidFill>
                <a:latin typeface="Times New Roman"/>
                <a:hlinkClick r:id="rLinkId0"/>
              </a:rPr>
              <a:t>...read</a:t>
            </a:r>
          </a:p>
        </p:txBody>
      </p:sp>
      <p:sp>
        <p:nvSpPr>
          <p:cNvPr id="3" name=""/>
          <p:cNvSpPr/>
          <p:nvPr/>
        </p:nvSpPr>
        <p:spPr>
          <a:xfrm>
            <a:off x="1051560" y="1194816"/>
            <a:ext cx="307848" cy="94488"/>
          </a:xfrm>
          <a:prstGeom prst="rect">
            <a:avLst/>
          </a:prstGeom>
        </p:spPr>
        <p:txBody>
          <a:bodyPr lIns="0" tIns="0" rIns="0" bIns="0" wrap="none">
            <a:noAutofit/>
          </a:bodyPr>
          <a:p>
            <a:pPr indent="0">
              <a:spcAft>
                <a:spcPts val="3780"/>
              </a:spcAft>
            </a:pPr>
            <a:r>
              <a:rPr lang="en-US" u="sng" sz="850">
                <a:solidFill>
                  <a:srgbClr val="8292B4"/>
                </a:solidFill>
                <a:latin typeface="Times New Roman"/>
                <a:hlinkClick r:id="rLinkId1"/>
              </a:rPr>
              <a:t>more</a:t>
            </a:r>
          </a:p>
        </p:txBody>
      </p:sp>
      <p:sp>
        <p:nvSpPr>
          <p:cNvPr id="4" name=""/>
          <p:cNvSpPr/>
          <p:nvPr/>
        </p:nvSpPr>
        <p:spPr>
          <a:xfrm>
            <a:off x="896112" y="1972056"/>
            <a:ext cx="5867400" cy="3453384"/>
          </a:xfrm>
          <a:prstGeom prst="rect">
            <a:avLst/>
          </a:prstGeom>
        </p:spPr>
        <p:txBody>
          <a:bodyPr lIns="0" tIns="0" rIns="0" bIns="0">
            <a:noAutofit/>
          </a:bodyPr>
          <a:p>
            <a:pPr indent="0">
              <a:spcBef>
                <a:spcPts val="3780"/>
              </a:spcBef>
              <a:spcAft>
                <a:spcPts val="1050"/>
              </a:spcAft>
            </a:pPr>
            <a:r>
              <a:rPr lang="en-US" b="1" sz="1200">
                <a:solidFill>
                  <a:srgbClr val="445578"/>
                </a:solidFill>
                <a:latin typeface="Times New Roman"/>
              </a:rPr>
              <a:t>Read more -</a:t>
            </a:r>
            <a:r>
              <a:rPr lang="en-US" b="1" sz="1200">
                <a:solidFill>
                  <a:srgbClr val="445578"/>
                </a:solidFill>
                <a:latin typeface="Times New Roman"/>
                <a:hlinkClick r:id="rLinkId2"/>
              </a:rPr>
              <a:t> </a:t>
            </a:r>
            <a:r>
              <a:rPr lang="en-US" b="1" u="sng" sz="1200">
                <a:solidFill>
                  <a:srgbClr val="00CCFF"/>
                </a:solidFill>
                <a:latin typeface="Times New Roman"/>
                <a:hlinkClick r:id="rLinkId2"/>
              </a:rPr>
              <a:t>What is Networking</a:t>
            </a:r>
            <a:r>
              <a:rPr lang="en-US" b="1" sz="1200">
                <a:solidFill>
                  <a:srgbClr val="00CCFF"/>
                </a:solidFill>
                <a:latin typeface="Times New Roman"/>
                <a:hlinkClick r:id="rLinkId2"/>
              </a:rPr>
              <a:t>?</a:t>
            </a:r>
          </a:p>
          <a:p>
            <a:pPr indent="0">
              <a:spcAft>
                <a:spcPts val="1470"/>
              </a:spcAft>
            </a:pPr>
            <a:r>
              <a:rPr lang="en-US" b="1" sz="1300">
                <a:solidFill>
                  <a:srgbClr val="1B2437"/>
                </a:solidFill>
                <a:latin typeface="Times New Roman"/>
              </a:rPr>
              <a:t>Q3. What is Network Cabling?</a:t>
            </a:r>
          </a:p>
          <a:p>
            <a:pPr indent="0">
              <a:lnSpc>
                <a:spcPts val="1800"/>
              </a:lnSpc>
              <a:spcAft>
                <a:spcPts val="840"/>
              </a:spcAft>
            </a:pPr>
            <a:r>
              <a:rPr lang="en-US" b="1" sz="1200">
                <a:solidFill>
                  <a:srgbClr val="445578"/>
                </a:solidFill>
                <a:latin typeface="Times New Roman"/>
              </a:rPr>
              <a:t>Ans. </a:t>
            </a:r>
            <a:r>
              <a:rPr lang="en-US" b="1" sz="1200">
                <a:solidFill>
                  <a:srgbClr val="445578"/>
                </a:solidFill>
                <a:latin typeface="Arial"/>
              </a:rPr>
              <a:t>Network cables can connect two computers or computer systems directly. A cable is a cord that is made up of different conductors, which are insulated from each other. This cord is usually protected by a wrap for better strength and flexibility.</a:t>
            </a:r>
          </a:p>
          <a:p>
            <a:pPr indent="0">
              <a:spcAft>
                <a:spcPts val="840"/>
              </a:spcAft>
            </a:pPr>
            <a:r>
              <a:rPr lang="en-US" b="1" sz="1200">
                <a:solidFill>
                  <a:srgbClr val="445578"/>
                </a:solidFill>
                <a:latin typeface="Arial"/>
              </a:rPr>
              <a:t>To choose a network cable, several aspects must be taken into account such as -</a:t>
            </a:r>
          </a:p>
          <a:p>
            <a:pPr algn="just" marL="410464" indent="0">
              <a:lnSpc>
                <a:spcPts val="2784"/>
              </a:lnSpc>
            </a:pPr>
            <a:r>
              <a:rPr lang="en-US" b="1" sz="1200">
                <a:solidFill>
                  <a:srgbClr val="445578"/>
                </a:solidFill>
                <a:latin typeface="Arial"/>
              </a:rPr>
              <a:t>•    The distance that must be covered with that cable</a:t>
            </a:r>
          </a:p>
          <a:p>
            <a:pPr algn="just" marL="410464" indent="0">
              <a:lnSpc>
                <a:spcPts val="2784"/>
              </a:lnSpc>
            </a:pPr>
            <a:r>
              <a:rPr lang="en-US" b="1" sz="1200">
                <a:solidFill>
                  <a:srgbClr val="445578"/>
                </a:solidFill>
                <a:latin typeface="Arial"/>
              </a:rPr>
              <a:t>•    The maximum data transmission speed</a:t>
            </a:r>
          </a:p>
          <a:p>
            <a:pPr algn="just" marL="410464" indent="0">
              <a:lnSpc>
                <a:spcPts val="2784"/>
              </a:lnSpc>
            </a:pPr>
            <a:r>
              <a:rPr lang="en-US" b="1" sz="1200">
                <a:solidFill>
                  <a:srgbClr val="445578"/>
                </a:solidFill>
                <a:latin typeface="Arial"/>
              </a:rPr>
              <a:t>•    The coating of the cable</a:t>
            </a:r>
          </a:p>
          <a:p>
            <a:pPr algn="just" marL="410464" indent="0">
              <a:lnSpc>
                <a:spcPts val="2784"/>
              </a:lnSpc>
            </a:pPr>
            <a:r>
              <a:rPr lang="en-US" b="1" sz="1200">
                <a:solidFill>
                  <a:srgbClr val="445578"/>
                </a:solidFill>
                <a:latin typeface="Arial"/>
              </a:rPr>
              <a:t>•    The type of network to be created</a:t>
            </a:r>
          </a:p>
          <a:p>
            <a:pPr algn="just" marL="410464" indent="0">
              <a:lnSpc>
                <a:spcPts val="2784"/>
              </a:lnSpc>
              <a:spcAft>
                <a:spcPts val="210"/>
              </a:spcAft>
            </a:pPr>
            <a:r>
              <a:rPr lang="en-US" b="1" sz="1200">
                <a:solidFill>
                  <a:srgbClr val="445578"/>
                </a:solidFill>
                <a:latin typeface="Arial"/>
              </a:rPr>
              <a:t>•    The type of braiding, shielding, and/or sheath</a:t>
            </a:r>
          </a:p>
        </p:txBody>
      </p:sp>
      <p:sp>
        <p:nvSpPr>
          <p:cNvPr id="5" name=""/>
          <p:cNvSpPr/>
          <p:nvPr/>
        </p:nvSpPr>
        <p:spPr>
          <a:xfrm>
            <a:off x="902208" y="5650992"/>
            <a:ext cx="4882896" cy="423672"/>
          </a:xfrm>
          <a:prstGeom prst="rect">
            <a:avLst/>
          </a:prstGeom>
        </p:spPr>
        <p:txBody>
          <a:bodyPr lIns="0" tIns="0" rIns="0" bIns="0">
            <a:noAutofit/>
          </a:bodyPr>
          <a:p>
            <a:pPr indent="0">
              <a:lnSpc>
                <a:spcPts val="1704"/>
              </a:lnSpc>
              <a:spcBef>
                <a:spcPts val="210"/>
              </a:spcBef>
              <a:spcAft>
                <a:spcPts val="840"/>
              </a:spcAft>
            </a:pPr>
            <a:r>
              <a:rPr lang="en-US" b="1" sz="1300">
                <a:solidFill>
                  <a:srgbClr val="1B2437"/>
                </a:solidFill>
                <a:latin typeface="Times New Roman"/>
              </a:rPr>
              <a:t>Q4. </a:t>
            </a:r>
            <a:r>
              <a:rPr lang="en-US" b="1" sz="1500">
                <a:solidFill>
                  <a:srgbClr val="1B2437"/>
                </a:solidFill>
                <a:latin typeface="Times New Roman"/>
              </a:rPr>
              <a:t>What are the different types of network cables used in networking?</a:t>
            </a:r>
          </a:p>
        </p:txBody>
      </p:sp>
      <p:sp>
        <p:nvSpPr>
          <p:cNvPr id="6" name=""/>
          <p:cNvSpPr/>
          <p:nvPr/>
        </p:nvSpPr>
        <p:spPr>
          <a:xfrm>
            <a:off x="896112" y="6284976"/>
            <a:ext cx="3550920" cy="2206752"/>
          </a:xfrm>
          <a:prstGeom prst="rect">
            <a:avLst/>
          </a:prstGeom>
        </p:spPr>
        <p:txBody>
          <a:bodyPr lIns="0" tIns="0" rIns="0" bIns="0">
            <a:noAutofit/>
          </a:bodyPr>
          <a:p>
            <a:pPr indent="0">
              <a:spcBef>
                <a:spcPts val="840"/>
              </a:spcBef>
              <a:spcAft>
                <a:spcPts val="840"/>
              </a:spcAft>
            </a:pPr>
            <a:r>
              <a:rPr lang="en-US" b="1" sz="1200">
                <a:solidFill>
                  <a:srgbClr val="445578"/>
                </a:solidFill>
                <a:latin typeface="Times New Roman"/>
              </a:rPr>
              <a:t>Ans</a:t>
            </a:r>
            <a:r>
              <a:rPr lang="en-US" b="1" sz="1200">
                <a:solidFill>
                  <a:srgbClr val="445578"/>
                </a:solidFill>
                <a:latin typeface="Arial"/>
              </a:rPr>
              <a:t>. The different types of cables used in networks are -</a:t>
            </a:r>
          </a:p>
          <a:p>
            <a:pPr algn="just" marL="410464" indent="0">
              <a:lnSpc>
                <a:spcPts val="2784"/>
              </a:lnSpc>
            </a:pPr>
            <a:r>
              <a:rPr lang="en-US" b="1" sz="1200">
                <a:solidFill>
                  <a:srgbClr val="445578"/>
                </a:solidFill>
                <a:latin typeface="Arial"/>
              </a:rPr>
              <a:t>•    Unshielded Twisted Pair (UTP) Cable</a:t>
            </a:r>
          </a:p>
          <a:p>
            <a:pPr algn="just" marL="410464" indent="0">
              <a:lnSpc>
                <a:spcPts val="2784"/>
              </a:lnSpc>
            </a:pPr>
            <a:r>
              <a:rPr lang="en-US" b="1" sz="1200">
                <a:solidFill>
                  <a:srgbClr val="445578"/>
                </a:solidFill>
                <a:latin typeface="Arial"/>
              </a:rPr>
              <a:t>•    Shielded Twisted Pair (STP) Cable</a:t>
            </a:r>
          </a:p>
          <a:p>
            <a:pPr algn="just" marL="410464" indent="0">
              <a:lnSpc>
                <a:spcPts val="2784"/>
              </a:lnSpc>
            </a:pPr>
            <a:r>
              <a:rPr lang="en-US" b="1" sz="1200">
                <a:solidFill>
                  <a:srgbClr val="445578"/>
                </a:solidFill>
                <a:latin typeface="Arial"/>
              </a:rPr>
              <a:t>•    Cable Installation Guides</a:t>
            </a:r>
          </a:p>
          <a:p>
            <a:pPr algn="just" marL="410464" indent="0">
              <a:lnSpc>
                <a:spcPts val="2784"/>
              </a:lnSpc>
            </a:pPr>
            <a:r>
              <a:rPr lang="en-US" b="1" sz="1200">
                <a:solidFill>
                  <a:srgbClr val="445578"/>
                </a:solidFill>
                <a:latin typeface="Arial"/>
              </a:rPr>
              <a:t>•    Coaxial Cable</a:t>
            </a:r>
          </a:p>
          <a:p>
            <a:pPr algn="just" marL="410464" indent="0">
              <a:lnSpc>
                <a:spcPts val="2784"/>
              </a:lnSpc>
            </a:pPr>
            <a:r>
              <a:rPr lang="en-US" b="1" sz="1200">
                <a:solidFill>
                  <a:srgbClr val="445578"/>
                </a:solidFill>
                <a:latin typeface="Arial"/>
              </a:rPr>
              <a:t>•    Fibre Optic Cable</a:t>
            </a:r>
          </a:p>
          <a:p>
            <a:pPr algn="just" marL="410464" indent="0">
              <a:lnSpc>
                <a:spcPts val="2784"/>
              </a:lnSpc>
            </a:pPr>
            <a:r>
              <a:rPr lang="en-US" b="1" sz="1200">
                <a:solidFill>
                  <a:srgbClr val="445578"/>
                </a:solidFill>
                <a:latin typeface="Arial"/>
              </a:rPr>
              <a:t>•    Wireless LANs</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29640"/>
            <a:ext cx="5958840" cy="4581144"/>
          </a:xfrm>
          <a:prstGeom prst="rect">
            <a:avLst/>
          </a:prstGeom>
        </p:spPr>
        <p:txBody>
          <a:bodyPr lIns="0" tIns="0" rIns="0" bIns="0">
            <a:noAutofit/>
          </a:bodyPr>
          <a:p>
            <a:pPr indent="0">
              <a:lnSpc>
                <a:spcPts val="1536"/>
              </a:lnSpc>
              <a:spcAft>
                <a:spcPts val="1260"/>
              </a:spcAft>
            </a:pPr>
            <a:r>
              <a:rPr lang="en-US" sz="1300">
                <a:solidFill>
                  <a:srgbClr val="3A3A3A"/>
                </a:solidFill>
                <a:latin typeface="Times New Roman"/>
              </a:rPr>
              <a:t>The Data Link Layer encapsulates each packet in a frame that contains the hardware address of the source and the destination computer. If a destination computer is on the remote network then the frames are routed through a gateway or router to the destination computer.</a:t>
            </a:r>
          </a:p>
          <a:p>
            <a:pPr indent="0">
              <a:lnSpc>
                <a:spcPts val="1536"/>
              </a:lnSpc>
            </a:pPr>
            <a:r>
              <a:rPr lang="en-US" b="1" sz="1200">
                <a:solidFill>
                  <a:srgbClr val="FF6600"/>
                </a:solidFill>
                <a:latin typeface="Arial"/>
              </a:rPr>
              <a:t>Q #20) What is the difference between the Internet, Intranet, and Extranet? </a:t>
            </a:r>
            <a:r>
              <a:rPr lang="en-US" b="1" sz="1200">
                <a:solidFill>
                  <a:srgbClr val="3A3A3A"/>
                </a:solidFill>
                <a:latin typeface="Arial"/>
              </a:rPr>
              <a:t>Answer: </a:t>
            </a:r>
            <a:r>
              <a:rPr lang="en-US" sz="1300">
                <a:solidFill>
                  <a:srgbClr val="3A3A3A"/>
                </a:solidFill>
                <a:latin typeface="Times New Roman"/>
              </a:rPr>
              <a:t>The terminologies Internet, Intranet, and Extranet are used to define how the applications in the network can be accessed. They use similar TCP/IP technology but differ in terms of access levels for each user inside the network and outside the network.</a:t>
            </a:r>
          </a:p>
          <a:p>
            <a:pPr marL="927100" marR="136652" indent="-215900">
              <a:lnSpc>
                <a:spcPts val="1536"/>
              </a:lnSpc>
            </a:pPr>
            <a:r>
              <a:rPr lang="en-US" b="1" sz="1200">
                <a:solidFill>
                  <a:srgbClr val="3A3A3A"/>
                </a:solidFill>
                <a:latin typeface="Arial"/>
              </a:rPr>
              <a:t>•    Internet</a:t>
            </a:r>
            <a:r>
              <a:rPr lang="en-US" sz="1300">
                <a:solidFill>
                  <a:srgbClr val="3A3A3A"/>
                </a:solidFill>
                <a:latin typeface="Times New Roman"/>
              </a:rPr>
              <a:t>: Applications are accessed by anyone from any location using the web.</a:t>
            </a:r>
          </a:p>
          <a:p>
            <a:pPr algn="just" marL="711200" indent="0">
              <a:lnSpc>
                <a:spcPts val="1536"/>
              </a:lnSpc>
            </a:pPr>
            <a:r>
              <a:rPr lang="en-US" b="1" sz="1200">
                <a:solidFill>
                  <a:srgbClr val="3A3A3A"/>
                </a:solidFill>
                <a:latin typeface="Arial"/>
              </a:rPr>
              <a:t>•    Intranet</a:t>
            </a:r>
            <a:r>
              <a:rPr lang="en-US" sz="1300">
                <a:solidFill>
                  <a:srgbClr val="3A3A3A"/>
                </a:solidFill>
                <a:latin typeface="Times New Roman"/>
              </a:rPr>
              <a:t>: It allows limited access to users in the same organization.</a:t>
            </a:r>
          </a:p>
          <a:p>
            <a:pPr marL="927100" marR="136652" indent="-215900">
              <a:lnSpc>
                <a:spcPts val="1536"/>
              </a:lnSpc>
            </a:pPr>
            <a:r>
              <a:rPr lang="en-US" b="1" sz="1200">
                <a:solidFill>
                  <a:srgbClr val="3A3A3A"/>
                </a:solidFill>
                <a:latin typeface="Arial"/>
              </a:rPr>
              <a:t>•    Extranet</a:t>
            </a:r>
            <a:r>
              <a:rPr lang="en-US" sz="1300">
                <a:solidFill>
                  <a:srgbClr val="3A3A3A"/>
                </a:solidFill>
                <a:latin typeface="Times New Roman"/>
              </a:rPr>
              <a:t>: External users are allowed or provided with access to use the network application of the organization.</a:t>
            </a:r>
          </a:p>
          <a:p>
            <a:pPr indent="0">
              <a:lnSpc>
                <a:spcPts val="1536"/>
              </a:lnSpc>
            </a:pPr>
            <a:r>
              <a:rPr lang="en-US" b="1" sz="1200">
                <a:solidFill>
                  <a:srgbClr val="FF6600"/>
                </a:solidFill>
                <a:latin typeface="Arial"/>
              </a:rPr>
              <a:t>Q #21) What is a VPN?</a:t>
            </a:r>
          </a:p>
          <a:p>
            <a:pPr indent="0">
              <a:lnSpc>
                <a:spcPts val="1536"/>
              </a:lnSpc>
            </a:pPr>
            <a:r>
              <a:rPr lang="en-US" b="1" sz="1200">
                <a:solidFill>
                  <a:srgbClr val="3A3A3A"/>
                </a:solidFill>
                <a:latin typeface="Arial"/>
              </a:rPr>
              <a:t>Answer: </a:t>
            </a:r>
            <a:r>
              <a:rPr lang="en-US" sz="1300">
                <a:solidFill>
                  <a:srgbClr val="3A3A3A"/>
                </a:solidFill>
                <a:latin typeface="Times New Roman"/>
              </a:rPr>
              <a:t>VPN is the Virtual Private Network and is built on the Internet as a private wide area network. Internet-based VPNs are less expensive and can be connected from anywhere in the world.</a:t>
            </a:r>
          </a:p>
          <a:p>
            <a:pPr indent="0">
              <a:lnSpc>
                <a:spcPts val="1536"/>
              </a:lnSpc>
            </a:pPr>
            <a:r>
              <a:rPr lang="en-US" sz="1300">
                <a:solidFill>
                  <a:srgbClr val="3A3A3A"/>
                </a:solidFill>
                <a:latin typeface="Times New Roman"/>
              </a:rPr>
              <a:t>VPNs are used to connect offices remotely and are less expensive when compared to WAN connections. VPNs are used for secure transactions and confidential data can be transferred between multiple offices. VPN keeps company information secure against any potential intrusion.</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2100072" cy="222504"/>
          </a:xfrm>
          <a:prstGeom prst="rect">
            <a:avLst/>
          </a:prstGeom>
        </p:spPr>
        <p:txBody>
          <a:bodyPr lIns="0" tIns="0" rIns="0" bIns="0" wrap="none">
            <a:noAutofit/>
          </a:bodyPr>
          <a:p>
            <a:pPr indent="0">
              <a:spcAft>
                <a:spcPts val="1470"/>
              </a:spcAft>
            </a:pPr>
            <a:r>
              <a:rPr lang="en-US" b="1" sz="1600">
                <a:solidFill>
                  <a:srgbClr val="1B2437"/>
                </a:solidFill>
                <a:latin typeface="Times New Roman"/>
              </a:rPr>
              <a:t>Q5. What is a 'subnet'?</a:t>
            </a:r>
          </a:p>
        </p:txBody>
      </p:sp>
      <p:sp>
        <p:nvSpPr>
          <p:cNvPr id="3" name=""/>
          <p:cNvSpPr/>
          <p:nvPr/>
        </p:nvSpPr>
        <p:spPr>
          <a:xfrm>
            <a:off x="896112" y="1377696"/>
            <a:ext cx="5952744" cy="1633728"/>
          </a:xfrm>
          <a:prstGeom prst="rect">
            <a:avLst/>
          </a:prstGeom>
        </p:spPr>
        <p:txBody>
          <a:bodyPr lIns="0" tIns="0" rIns="0" bIns="0">
            <a:noAutofit/>
          </a:bodyPr>
          <a:p>
            <a:pPr indent="0">
              <a:lnSpc>
                <a:spcPts val="1800"/>
              </a:lnSpc>
              <a:spcBef>
                <a:spcPts val="1470"/>
              </a:spcBef>
              <a:spcAft>
                <a:spcPts val="210"/>
              </a:spcAft>
            </a:pPr>
            <a:r>
              <a:rPr lang="en-US" b="1" sz="1200">
                <a:solidFill>
                  <a:srgbClr val="445578"/>
                </a:solidFill>
                <a:latin typeface="Times New Roman"/>
              </a:rPr>
              <a:t>Ans</a:t>
            </a:r>
            <a:r>
              <a:rPr lang="en-US" b="1" sz="1200">
                <a:solidFill>
                  <a:srgbClr val="445578"/>
                </a:solidFill>
                <a:latin typeface="Arial"/>
              </a:rPr>
              <a:t>. A 'subnet' is a generic term for a section of an extensive network, usually separated by a bridge or a router. It also works for the network's broadcast domains, manages traffic flow, and helps increasing network performance. Uses of the subnet in networking include:</a:t>
            </a:r>
          </a:p>
          <a:p>
            <a:pPr algn="just" marL="406400" indent="0">
              <a:lnSpc>
                <a:spcPts val="2808"/>
              </a:lnSpc>
            </a:pPr>
            <a:r>
              <a:rPr lang="en-US" b="1" sz="1200">
                <a:solidFill>
                  <a:srgbClr val="445578"/>
                </a:solidFill>
                <a:latin typeface="Arial"/>
              </a:rPr>
              <a:t>•    Relieving network congestion</a:t>
            </a:r>
          </a:p>
          <a:p>
            <a:pPr algn="just" marL="406400" indent="0">
              <a:lnSpc>
                <a:spcPts val="2808"/>
              </a:lnSpc>
            </a:pPr>
            <a:r>
              <a:rPr lang="en-US" b="1" sz="1200">
                <a:solidFill>
                  <a:srgbClr val="445578"/>
                </a:solidFill>
                <a:latin typeface="Arial"/>
              </a:rPr>
              <a:t>•    Reallocating IP addresses</a:t>
            </a:r>
          </a:p>
          <a:p>
            <a:pPr algn="just" marL="406400" indent="0">
              <a:lnSpc>
                <a:spcPts val="2808"/>
              </a:lnSpc>
              <a:spcAft>
                <a:spcPts val="1890"/>
              </a:spcAft>
            </a:pPr>
            <a:r>
              <a:rPr lang="en-US" b="1" sz="1200">
                <a:solidFill>
                  <a:srgbClr val="445578"/>
                </a:solidFill>
                <a:latin typeface="Arial"/>
              </a:rPr>
              <a:t>•    Improving network security</a:t>
            </a:r>
          </a:p>
        </p:txBody>
      </p:sp>
      <p:sp>
        <p:nvSpPr>
          <p:cNvPr id="4" name=""/>
          <p:cNvSpPr/>
          <p:nvPr/>
        </p:nvSpPr>
        <p:spPr>
          <a:xfrm>
            <a:off x="896112" y="3544824"/>
            <a:ext cx="5971032" cy="2054352"/>
          </a:xfrm>
          <a:prstGeom prst="rect">
            <a:avLst/>
          </a:prstGeom>
        </p:spPr>
        <p:txBody>
          <a:bodyPr lIns="0" tIns="0" rIns="0" bIns="0">
            <a:noAutofit/>
          </a:bodyPr>
          <a:p>
            <a:pPr indent="0">
              <a:spcBef>
                <a:spcPts val="1890"/>
              </a:spcBef>
              <a:spcAft>
                <a:spcPts val="1470"/>
              </a:spcAft>
            </a:pPr>
            <a:r>
              <a:rPr lang="en-US" b="1" sz="1600">
                <a:solidFill>
                  <a:srgbClr val="1B2437"/>
                </a:solidFill>
                <a:latin typeface="Times New Roman"/>
              </a:rPr>
              <a:t>Q6. What is DNS?</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The Domain Name System (DNS) is a central part of the internet, providing a way to match names (a website you're seeking) to numbers (the address for the website). Anything connected to the internet - laptops, tablets, mobile phones, and websites - has an Internet Protocol (IP) address made up of numbers.</a:t>
            </a:r>
          </a:p>
          <a:p>
            <a:pPr indent="0">
              <a:spcAft>
                <a:spcPts val="1470"/>
              </a:spcAft>
            </a:pPr>
            <a:r>
              <a:rPr lang="en-US" b="1" sz="1200">
                <a:solidFill>
                  <a:srgbClr val="445578"/>
                </a:solidFill>
                <a:latin typeface="Times New Roman"/>
              </a:rPr>
              <a:t>You can also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What Is An IP Address?</a:t>
            </a:r>
          </a:p>
          <a:p>
            <a:pPr indent="0">
              <a:spcAft>
                <a:spcPts val="2730"/>
              </a:spcAft>
            </a:pPr>
            <a:r>
              <a:rPr lang="en-US" b="1" i="1" sz="1200">
                <a:solidFill>
                  <a:srgbClr val="445578"/>
                </a:solidFill>
                <a:latin typeface="Times New Roman"/>
              </a:rPr>
              <a:t>Explore -</a:t>
            </a:r>
            <a:r>
              <a:rPr lang="en-US" b="1" i="1" sz="1200">
                <a:solidFill>
                  <a:srgbClr val="445578"/>
                </a:solidFill>
                <a:latin typeface="Times New Roman"/>
                <a:hlinkClick r:id="rLinkId1"/>
              </a:rPr>
              <a:t> </a:t>
            </a:r>
            <a:r>
              <a:rPr lang="en-US" b="1" i="1" u="sng" sz="1200">
                <a:solidFill>
                  <a:srgbClr val="00CCFF"/>
                </a:solidFill>
                <a:latin typeface="Times New Roman"/>
                <a:hlinkClick r:id="rLinkId1"/>
              </a:rPr>
              <a:t>What is network security</a:t>
            </a:r>
            <a:r>
              <a:rPr lang="en-US" b="1" i="1" sz="1200">
                <a:solidFill>
                  <a:srgbClr val="00CCFF"/>
                </a:solidFill>
                <a:latin typeface="Times New Roman"/>
                <a:hlinkClick r:id="rLinkId1"/>
              </a:rPr>
              <a:t>?</a:t>
            </a:r>
          </a:p>
        </p:txBody>
      </p:sp>
      <p:sp>
        <p:nvSpPr>
          <p:cNvPr id="5" name=""/>
          <p:cNvSpPr/>
          <p:nvPr/>
        </p:nvSpPr>
        <p:spPr>
          <a:xfrm>
            <a:off x="896112" y="6068568"/>
            <a:ext cx="5961888" cy="1176528"/>
          </a:xfrm>
          <a:prstGeom prst="rect">
            <a:avLst/>
          </a:prstGeom>
        </p:spPr>
        <p:txBody>
          <a:bodyPr lIns="0" tIns="0" rIns="0" bIns="0">
            <a:noAutofit/>
          </a:bodyPr>
          <a:p>
            <a:pPr indent="0">
              <a:lnSpc>
                <a:spcPts val="1848"/>
              </a:lnSpc>
              <a:spcBef>
                <a:spcPts val="2730"/>
              </a:spcBef>
              <a:spcAft>
                <a:spcPts val="630"/>
              </a:spcAft>
            </a:pPr>
            <a:r>
              <a:rPr lang="en-US" b="1" sz="1600">
                <a:solidFill>
                  <a:srgbClr val="1B2437"/>
                </a:solidFill>
                <a:latin typeface="Times New Roman"/>
              </a:rPr>
              <a:t>Q7. Differentiate between 'forward lookup' and 'reverse lookup' in DNS?</a:t>
            </a:r>
          </a:p>
          <a:p>
            <a:pPr indent="0">
              <a:lnSpc>
                <a:spcPts val="2640"/>
              </a:lnSpc>
              <a:spcAft>
                <a:spcPts val="630"/>
              </a:spcAft>
            </a:pPr>
            <a:r>
              <a:rPr lang="en-US" b="1" sz="1200">
                <a:solidFill>
                  <a:srgbClr val="445578"/>
                </a:solidFill>
                <a:latin typeface="Times New Roman"/>
              </a:rPr>
              <a:t>Ans. </a:t>
            </a:r>
            <a:r>
              <a:rPr lang="en-US" b="1" sz="1200">
                <a:solidFill>
                  <a:srgbClr val="445578"/>
                </a:solidFill>
                <a:latin typeface="Arial"/>
              </a:rPr>
              <a:t>Following are the major differences between a forward lookup and reverse lookup in DNS: </a:t>
            </a:r>
            <a:r>
              <a:rPr lang="en-US" b="1" sz="1200">
                <a:solidFill>
                  <a:srgbClr val="445578"/>
                </a:solidFill>
                <a:latin typeface="Times New Roman"/>
              </a:rPr>
              <a:t>Forward DNS lookup    Reverse DNS lookup</a:t>
            </a:r>
          </a:p>
        </p:txBody>
      </p:sp>
      <p:sp>
        <p:nvSpPr>
          <p:cNvPr id="6" name=""/>
          <p:cNvSpPr/>
          <p:nvPr/>
        </p:nvSpPr>
        <p:spPr>
          <a:xfrm>
            <a:off x="902208" y="7552944"/>
            <a:ext cx="3005328" cy="310896"/>
          </a:xfrm>
          <a:prstGeom prst="rect">
            <a:avLst/>
          </a:prstGeom>
        </p:spPr>
        <p:txBody>
          <a:bodyPr lIns="0" tIns="0" rIns="0" bIns="0">
            <a:noAutofit/>
          </a:bodyPr>
          <a:p>
            <a:pPr algn="just" indent="0">
              <a:lnSpc>
                <a:spcPts val="1320"/>
              </a:lnSpc>
              <a:spcBef>
                <a:spcPts val="630"/>
              </a:spcBef>
              <a:spcAft>
                <a:spcPts val="1470"/>
              </a:spcAft>
            </a:pPr>
            <a:r>
              <a:rPr lang="en-US" b="1" sz="1200">
                <a:solidFill>
                  <a:srgbClr val="445578"/>
                </a:solidFill>
                <a:latin typeface="Arial"/>
              </a:rPr>
              <a:t>Converts a human input or a domain name to an IP address</a:t>
            </a:r>
          </a:p>
        </p:txBody>
      </p:sp>
      <p:sp>
        <p:nvSpPr>
          <p:cNvPr id="7" name=""/>
          <p:cNvSpPr/>
          <p:nvPr/>
        </p:nvSpPr>
        <p:spPr>
          <a:xfrm>
            <a:off x="4572000" y="7635240"/>
            <a:ext cx="2560320" cy="143256"/>
          </a:xfrm>
          <a:prstGeom prst="rect">
            <a:avLst/>
          </a:prstGeom>
        </p:spPr>
        <p:txBody>
          <a:bodyPr lIns="0" tIns="0" rIns="0" bIns="0" wrap="none">
            <a:noAutofit/>
          </a:bodyPr>
          <a:p>
            <a:pPr indent="0"/>
            <a:r>
              <a:rPr lang="en-US" b="1" sz="1200">
                <a:solidFill>
                  <a:srgbClr val="445578"/>
                </a:solidFill>
                <a:latin typeface="Arial"/>
              </a:rPr>
              <a:t>Converts an IP address into a domain name</a:t>
            </a:r>
          </a:p>
        </p:txBody>
      </p:sp>
      <p:sp>
        <p:nvSpPr>
          <p:cNvPr id="8" name=""/>
          <p:cNvSpPr/>
          <p:nvPr/>
        </p:nvSpPr>
        <p:spPr>
          <a:xfrm>
            <a:off x="896112" y="8202168"/>
            <a:ext cx="6812280" cy="652272"/>
          </a:xfrm>
          <a:prstGeom prst="rect">
            <a:avLst/>
          </a:prstGeom>
        </p:spPr>
        <p:txBody>
          <a:bodyPr lIns="0" tIns="0" rIns="0" bIns="0">
            <a:noAutofit/>
          </a:bodyPr>
          <a:p>
            <a:pPr algn="just" indent="0">
              <a:lnSpc>
                <a:spcPts val="3792"/>
              </a:lnSpc>
              <a:spcBef>
                <a:spcPts val="1470"/>
              </a:spcBef>
            </a:pPr>
            <a:r>
              <a:rPr lang="en-US" b="1" sz="1200">
                <a:solidFill>
                  <a:srgbClr val="445578"/>
                </a:solidFill>
                <a:latin typeface="Arial"/>
              </a:rPr>
              <a:t>Has a mapping between hostnames and IP addresses    Has a mapping that relates IP addresses to hostnames</a:t>
            </a:r>
          </a:p>
          <a:p>
            <a:pPr algn="just" indent="0">
              <a:lnSpc>
                <a:spcPts val="3792"/>
              </a:lnSpc>
            </a:pPr>
            <a:r>
              <a:rPr lang="en-US" b="1" sz="1200">
                <a:solidFill>
                  <a:srgbClr val="445578"/>
                </a:solidFill>
                <a:latin typeface="Arial"/>
              </a:rPr>
              <a:t>Used for a website or other server access    Used for network troubleshooting</a:t>
            </a:r>
          </a:p>
        </p:txBody>
      </p:sp>
      <p:sp>
        <p:nvSpPr>
          <p:cNvPr id="9"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44880" y="5721096"/>
            <a:ext cx="2014728" cy="1719072"/>
          </a:xfrm>
          <a:prstGeom prst="rect">
            <a:avLst/>
          </a:prstGeom>
        </p:spPr>
      </p:pic>
      <p:sp>
        <p:nvSpPr>
          <p:cNvPr id="3" name=""/>
          <p:cNvSpPr/>
          <p:nvPr/>
        </p:nvSpPr>
        <p:spPr>
          <a:xfrm>
            <a:off x="896112" y="1170432"/>
            <a:ext cx="3069336" cy="143256"/>
          </a:xfrm>
          <a:prstGeom prst="rect">
            <a:avLst/>
          </a:prstGeom>
        </p:spPr>
        <p:txBody>
          <a:bodyPr lIns="0" tIns="0" rIns="0" bIns="0" wrap="none">
            <a:noAutofit/>
          </a:bodyPr>
          <a:p>
            <a:pPr indent="0"/>
            <a:r>
              <a:rPr lang="en-US" sz="1100">
                <a:solidFill>
                  <a:srgbClr val="445578"/>
                </a:solidFill>
                <a:latin typeface="Times New Roman"/>
              </a:rPr>
              <a:t>Utilizes different servers with different IP addresses</a:t>
            </a:r>
          </a:p>
        </p:txBody>
      </p:sp>
      <p:sp>
        <p:nvSpPr>
          <p:cNvPr id="4" name=""/>
          <p:cNvSpPr/>
          <p:nvPr/>
        </p:nvSpPr>
        <p:spPr>
          <a:xfrm>
            <a:off x="896112" y="1737360"/>
            <a:ext cx="3185160" cy="338328"/>
          </a:xfrm>
          <a:prstGeom prst="rect">
            <a:avLst/>
          </a:prstGeom>
        </p:spPr>
        <p:txBody>
          <a:bodyPr lIns="0" tIns="0" rIns="0" bIns="0">
            <a:noAutofit/>
          </a:bodyPr>
          <a:p>
            <a:pPr algn="just" indent="0">
              <a:lnSpc>
                <a:spcPts val="1320"/>
              </a:lnSpc>
            </a:pPr>
            <a:r>
              <a:rPr lang="en-US" sz="1100">
                <a:solidFill>
                  <a:srgbClr val="445578"/>
                </a:solidFill>
                <a:latin typeface="Times New Roman"/>
              </a:rPr>
              <a:t>Uses A Records (basic) to identify any IP address for a particular hostname</a:t>
            </a:r>
          </a:p>
        </p:txBody>
      </p:sp>
      <p:sp>
        <p:nvSpPr>
          <p:cNvPr id="5" name=""/>
          <p:cNvSpPr/>
          <p:nvPr/>
        </p:nvSpPr>
        <p:spPr>
          <a:xfrm>
            <a:off x="4565904" y="1088136"/>
            <a:ext cx="3206496" cy="960120"/>
          </a:xfrm>
          <a:prstGeom prst="rect">
            <a:avLst/>
          </a:prstGeom>
        </p:spPr>
        <p:txBody>
          <a:bodyPr lIns="0" tIns="0" rIns="0" bIns="0">
            <a:noAutofit/>
          </a:bodyPr>
          <a:p>
            <a:pPr algn="just" indent="0">
              <a:lnSpc>
                <a:spcPts val="1320"/>
              </a:lnSpc>
              <a:spcAft>
                <a:spcPts val="1470"/>
              </a:spcAft>
            </a:pPr>
            <a:r>
              <a:rPr lang="en-US" sz="1100">
                <a:solidFill>
                  <a:srgbClr val="445578"/>
                </a:solidFill>
                <a:latin typeface="Times New Roman"/>
              </a:rPr>
              <a:t>Resolves reverse lookup queries where a client request by providing an IP address</a:t>
            </a:r>
          </a:p>
          <a:p>
            <a:pPr algn="just" indent="0">
              <a:lnSpc>
                <a:spcPts val="1320"/>
              </a:lnSpc>
            </a:pPr>
            <a:r>
              <a:rPr lang="en-US" sz="1100">
                <a:solidFill>
                  <a:srgbClr val="445578"/>
                </a:solidFill>
                <a:latin typeface="Times New Roman"/>
              </a:rPr>
              <a:t>Uses DNS pointer record to identify a hostname for a g address</a:t>
            </a:r>
          </a:p>
        </p:txBody>
      </p:sp>
      <p:sp>
        <p:nvSpPr>
          <p:cNvPr id="6" name=""/>
          <p:cNvSpPr/>
          <p:nvPr/>
        </p:nvSpPr>
        <p:spPr>
          <a:xfrm>
            <a:off x="896112" y="2712720"/>
            <a:ext cx="5937504" cy="2862072"/>
          </a:xfrm>
          <a:prstGeom prst="rect">
            <a:avLst/>
          </a:prstGeom>
        </p:spPr>
        <p:txBody>
          <a:bodyPr lIns="0" tIns="0" rIns="0" bIns="0">
            <a:noAutofit/>
          </a:bodyPr>
          <a:p>
            <a:pPr indent="0">
              <a:spcAft>
                <a:spcPts val="1470"/>
              </a:spcAft>
            </a:pPr>
            <a:r>
              <a:rPr lang="en-US" b="1" sz="1600">
                <a:solidFill>
                  <a:srgbClr val="1B2437"/>
                </a:solidFill>
                <a:latin typeface="Times New Roman"/>
              </a:rPr>
              <a:t>Q8. What is Network Topology?</a:t>
            </a:r>
          </a:p>
          <a:p>
            <a:pPr indent="0">
              <a:lnSpc>
                <a:spcPts val="1800"/>
              </a:lnSpc>
              <a:spcAft>
                <a:spcPts val="840"/>
              </a:spcAft>
            </a:pPr>
            <a:r>
              <a:rPr lang="en-US" b="1" sz="1200">
                <a:solidFill>
                  <a:srgbClr val="445578"/>
                </a:solidFill>
                <a:latin typeface="Times New Roman"/>
              </a:rPr>
              <a:t>Ans</a:t>
            </a:r>
            <a:r>
              <a:rPr lang="en-US" b="1" sz="1200">
                <a:solidFill>
                  <a:srgbClr val="445578"/>
                </a:solidFill>
                <a:latin typeface="Arial"/>
              </a:rPr>
              <a:t>. This is among the important networking interview questions. Network topology is the physical or logical arrangement in which the devices or nodes of a network (e.g. computers, printers, servers, hubs, switches, routers, etc.) are interconnected over a communication medium. It consists of two parts - the physical topology, which is the actual arrangement of the cables (the media), and the logical topology, which defines how the hosts access the media.</a:t>
            </a:r>
          </a:p>
          <a:p>
            <a:pPr indent="0">
              <a:spcAft>
                <a:spcPts val="1050"/>
              </a:spcAft>
            </a:pPr>
            <a:r>
              <a:rPr lang="en-US" b="1" sz="1200">
                <a:solidFill>
                  <a:srgbClr val="445578"/>
                </a:solidFill>
                <a:latin typeface="Times New Roman"/>
              </a:rPr>
              <a:t>You must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What are the Different Types of Network Topolog</a:t>
            </a:r>
            <a:r>
              <a:rPr lang="en-US" b="1" sz="1200">
                <a:solidFill>
                  <a:srgbClr val="00CCFF"/>
                </a:solidFill>
                <a:latin typeface="Times New Roman"/>
                <a:hlinkClick r:id="rLinkId0"/>
              </a:rPr>
              <a:t>y?</a:t>
            </a:r>
          </a:p>
          <a:p>
            <a:pPr indent="0">
              <a:spcAft>
                <a:spcPts val="1470"/>
              </a:spcAft>
            </a:pPr>
            <a:r>
              <a:rPr lang="en-US" b="1" sz="1300">
                <a:solidFill>
                  <a:srgbClr val="1B2437"/>
                </a:solidFill>
                <a:latin typeface="Times New Roman"/>
              </a:rPr>
              <a:t>Types of network topologies -</a:t>
            </a:r>
          </a:p>
          <a:p>
            <a:pPr indent="0">
              <a:lnSpc>
                <a:spcPts val="1800"/>
              </a:lnSpc>
            </a:pPr>
            <a:r>
              <a:rPr lang="en-US" b="1" sz="1200">
                <a:solidFill>
                  <a:srgbClr val="445578"/>
                </a:solidFill>
                <a:latin typeface="Times New Roman"/>
              </a:rPr>
              <a:t>Bus </a:t>
            </a:r>
            <a:r>
              <a:rPr lang="en-US" b="1" sz="1200">
                <a:solidFill>
                  <a:srgbClr val="445578"/>
                </a:solidFill>
                <a:latin typeface="Arial"/>
              </a:rPr>
              <a:t>- In the bus network topology, each workstation is connected to a main cable called a bus. Therefore, each workstation is directly connected to every other workstation on the network.</a:t>
            </a:r>
          </a:p>
        </p:txBody>
      </p:sp>
      <p:sp>
        <p:nvSpPr>
          <p:cNvPr id="7" name=""/>
          <p:cNvSpPr/>
          <p:nvPr/>
        </p:nvSpPr>
        <p:spPr>
          <a:xfrm>
            <a:off x="899160" y="7424928"/>
            <a:ext cx="5638800" cy="1136904"/>
          </a:xfrm>
          <a:prstGeom prst="rect">
            <a:avLst/>
          </a:prstGeom>
        </p:spPr>
        <p:txBody>
          <a:bodyPr lIns="0" tIns="0" rIns="0" bIns="0">
            <a:noAutofit/>
          </a:bodyPr>
          <a:p>
            <a:pPr indent="0">
              <a:spcAft>
                <a:spcPts val="1680"/>
              </a:spcAft>
            </a:pPr>
            <a:r>
              <a:rPr lang="en-US" sz="1600">
                <a:solidFill>
                  <a:srgbClr val="445578"/>
                </a:solidFill>
                <a:latin typeface="Cambria"/>
              </a:rPr>
              <a:t>Bus network topology</a:t>
            </a:r>
          </a:p>
          <a:p>
            <a:pPr indent="0">
              <a:lnSpc>
                <a:spcPts val="1800"/>
              </a:lnSpc>
            </a:pPr>
            <a:r>
              <a:rPr lang="en-US" b="1" sz="1200">
                <a:solidFill>
                  <a:srgbClr val="445578"/>
                </a:solidFill>
                <a:latin typeface="Times New Roman"/>
              </a:rPr>
              <a:t>Star </a:t>
            </a:r>
            <a:r>
              <a:rPr lang="en-US" b="1" sz="1200">
                <a:solidFill>
                  <a:srgbClr val="445578"/>
                </a:solidFill>
                <a:latin typeface="Arial"/>
              </a:rPr>
              <a:t>- In the star network topology, there is a central computer or server to which all workstations are directly connected. Each workstation is indirectly connected to the other through the central computer.</a:t>
            </a:r>
          </a:p>
        </p:txBody>
      </p:sp>
      <p:sp>
        <p:nvSpPr>
          <p:cNvPr id="8"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2090928" cy="2029968"/>
          </a:xfrm>
          <a:prstGeom prst="rect">
            <a:avLst/>
          </a:prstGeom>
        </p:spPr>
      </p:pic>
      <p:pic>
        <p:nvPicPr>
          <p:cNvPr id="3" name=""/>
          <p:cNvPicPr>
            <a:picLocks noChangeAspect="1"/>
          </p:cNvPicPr>
          <p:nvPr/>
        </p:nvPicPr>
        <p:blipFill>
          <a:blip r:embed="rPictId1"/>
          <a:stretch>
            <a:fillRect/>
          </a:stretch>
        </p:blipFill>
        <p:spPr>
          <a:xfrm>
            <a:off x="914400" y="3901440"/>
            <a:ext cx="2087880" cy="2033016"/>
          </a:xfrm>
          <a:prstGeom prst="rect">
            <a:avLst/>
          </a:prstGeom>
        </p:spPr>
      </p:pic>
      <p:sp>
        <p:nvSpPr>
          <p:cNvPr id="4" name=""/>
          <p:cNvSpPr/>
          <p:nvPr/>
        </p:nvSpPr>
        <p:spPr>
          <a:xfrm>
            <a:off x="2999232" y="2761488"/>
            <a:ext cx="1993392" cy="237744"/>
          </a:xfrm>
          <a:prstGeom prst="rect">
            <a:avLst/>
          </a:prstGeom>
        </p:spPr>
        <p:txBody>
          <a:bodyPr lIns="0" tIns="0" rIns="0" bIns="0" wrap="none">
            <a:noAutofit/>
          </a:bodyPr>
          <a:p>
            <a:pPr indent="0">
              <a:spcAft>
                <a:spcPts val="1890"/>
              </a:spcAft>
            </a:pPr>
            <a:r>
              <a:rPr lang="en-US" sz="1600">
                <a:solidFill>
                  <a:srgbClr val="445578"/>
                </a:solidFill>
                <a:latin typeface="Cambria"/>
              </a:rPr>
              <a:t>Star network topology</a:t>
            </a:r>
          </a:p>
        </p:txBody>
      </p:sp>
      <p:sp>
        <p:nvSpPr>
          <p:cNvPr id="5" name=""/>
          <p:cNvSpPr/>
          <p:nvPr/>
        </p:nvSpPr>
        <p:spPr>
          <a:xfrm>
            <a:off x="899160" y="3291840"/>
            <a:ext cx="5760720" cy="627888"/>
          </a:xfrm>
          <a:prstGeom prst="rect">
            <a:avLst/>
          </a:prstGeom>
        </p:spPr>
        <p:txBody>
          <a:bodyPr lIns="0" tIns="0" rIns="0" bIns="0">
            <a:noAutofit/>
          </a:bodyPr>
          <a:p>
            <a:pPr indent="0">
              <a:lnSpc>
                <a:spcPts val="1800"/>
              </a:lnSpc>
              <a:spcBef>
                <a:spcPts val="1890"/>
              </a:spcBef>
            </a:pPr>
            <a:r>
              <a:rPr lang="en-US" b="1" sz="1200">
                <a:solidFill>
                  <a:srgbClr val="445578"/>
                </a:solidFill>
                <a:latin typeface="Times New Roman"/>
              </a:rPr>
              <a:t>Ring </a:t>
            </a:r>
            <a:r>
              <a:rPr lang="en-US" b="1" sz="1200">
                <a:solidFill>
                  <a:srgbClr val="445578"/>
                </a:solidFill>
                <a:latin typeface="Arial"/>
              </a:rPr>
              <a:t>- The workstations are connected in a closed-loop configuration in the ring network topology. Adjacent workstation pairs are directly connected. Other pairs of workstations are indirectly connected, passing data through one or more intermediate nodes.</a:t>
            </a:r>
          </a:p>
        </p:txBody>
      </p:sp>
      <p:sp>
        <p:nvSpPr>
          <p:cNvPr id="6" name=""/>
          <p:cNvSpPr/>
          <p:nvPr/>
        </p:nvSpPr>
        <p:spPr>
          <a:xfrm>
            <a:off x="899160" y="6160008"/>
            <a:ext cx="5815584" cy="856488"/>
          </a:xfrm>
          <a:prstGeom prst="rect">
            <a:avLst/>
          </a:prstGeom>
        </p:spPr>
        <p:txBody>
          <a:bodyPr lIns="0" tIns="0" rIns="0" bIns="0">
            <a:noAutofit/>
          </a:bodyPr>
          <a:p>
            <a:pPr indent="0">
              <a:lnSpc>
                <a:spcPts val="1800"/>
              </a:lnSpc>
              <a:spcBef>
                <a:spcPts val="1260"/>
              </a:spcBef>
            </a:pPr>
            <a:r>
              <a:rPr lang="en-US" b="1" sz="1200">
                <a:solidFill>
                  <a:srgbClr val="445578"/>
                </a:solidFill>
                <a:latin typeface="Times New Roman"/>
              </a:rPr>
              <a:t>Mesh </a:t>
            </a:r>
            <a:r>
              <a:rPr lang="en-US" b="1" sz="1200">
                <a:solidFill>
                  <a:srgbClr val="445578"/>
                </a:solidFill>
                <a:latin typeface="Arial"/>
              </a:rPr>
              <a:t>- Mesh network topology has two forms - full and partial mesh. In the full mesh topology, each workstation is directly connected. In the partial mesh topology, some workstations are connected to all the others, and some are connected only to the other nodes with which they exchange more data.</a:t>
            </a:r>
          </a:p>
        </p:txBody>
      </p:sp>
      <p:sp>
        <p:nvSpPr>
          <p:cNvPr id="7"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6858000" cy="3764280"/>
          </a:xfrm>
          <a:prstGeom prst="rect">
            <a:avLst/>
          </a:prstGeom>
        </p:spPr>
      </p:pic>
      <p:pic>
        <p:nvPicPr>
          <p:cNvPr id="3" name=""/>
          <p:cNvPicPr>
            <a:picLocks noChangeAspect="1"/>
          </p:cNvPicPr>
          <p:nvPr/>
        </p:nvPicPr>
        <p:blipFill>
          <a:blip r:embed="rPictId1"/>
          <a:stretch>
            <a:fillRect/>
          </a:stretch>
        </p:blipFill>
        <p:spPr>
          <a:xfrm>
            <a:off x="923544" y="6300216"/>
            <a:ext cx="2849880" cy="2310384"/>
          </a:xfrm>
          <a:prstGeom prst="rect">
            <a:avLst/>
          </a:prstGeom>
        </p:spPr>
      </p:pic>
      <p:sp>
        <p:nvSpPr>
          <p:cNvPr id="4" name=""/>
          <p:cNvSpPr/>
          <p:nvPr/>
        </p:nvSpPr>
        <p:spPr>
          <a:xfrm>
            <a:off x="908304" y="4709160"/>
            <a:ext cx="5635752" cy="460248"/>
          </a:xfrm>
          <a:prstGeom prst="rect">
            <a:avLst/>
          </a:prstGeom>
        </p:spPr>
        <p:txBody>
          <a:bodyPr lIns="0" tIns="0" rIns="0" bIns="0">
            <a:noAutofit/>
          </a:bodyPr>
          <a:p>
            <a:pPr indent="0">
              <a:lnSpc>
                <a:spcPts val="1848"/>
              </a:lnSpc>
              <a:spcAft>
                <a:spcPts val="1050"/>
              </a:spcAft>
            </a:pPr>
            <a:r>
              <a:rPr lang="en-US" sz="1600">
                <a:solidFill>
                  <a:srgbClr val="445578"/>
                </a:solidFill>
                <a:latin typeface="Cambria"/>
              </a:rPr>
              <a:t>Fully Connected Mesh (Left) and Partial Mesh Network Topology (Right)</a:t>
            </a:r>
          </a:p>
        </p:txBody>
      </p:sp>
      <p:sp>
        <p:nvSpPr>
          <p:cNvPr id="5" name=""/>
          <p:cNvSpPr/>
          <p:nvPr/>
        </p:nvSpPr>
        <p:spPr>
          <a:xfrm>
            <a:off x="902208" y="5455920"/>
            <a:ext cx="5882640" cy="399288"/>
          </a:xfrm>
          <a:prstGeom prst="rect">
            <a:avLst/>
          </a:prstGeom>
        </p:spPr>
        <p:txBody>
          <a:bodyPr lIns="0" tIns="0" rIns="0" bIns="0">
            <a:noAutofit/>
          </a:bodyPr>
          <a:p>
            <a:pPr indent="0">
              <a:lnSpc>
                <a:spcPts val="1800"/>
              </a:lnSpc>
              <a:spcBef>
                <a:spcPts val="1050"/>
              </a:spcBef>
            </a:pPr>
            <a:r>
              <a:rPr lang="en-US" b="1" sz="1200">
                <a:solidFill>
                  <a:srgbClr val="445578"/>
                </a:solidFill>
                <a:latin typeface="Times New Roman"/>
              </a:rPr>
              <a:t>Tree </a:t>
            </a:r>
            <a:r>
              <a:rPr lang="en-US" b="1" sz="1200">
                <a:solidFill>
                  <a:srgbClr val="445578"/>
                </a:solidFill>
                <a:latin typeface="Arial"/>
              </a:rPr>
              <a:t>- The tree network topology uses two or more star networks connected to each other. The central computers in star networks are connected to the main bus. Thus, a tree network is</a:t>
            </a:r>
          </a:p>
        </p:txBody>
      </p:sp>
      <p:sp>
        <p:nvSpPr>
          <p:cNvPr id="6" name=""/>
          <p:cNvSpPr/>
          <p:nvPr/>
        </p:nvSpPr>
        <p:spPr>
          <a:xfrm>
            <a:off x="902208" y="5913120"/>
            <a:ext cx="1993392" cy="140208"/>
          </a:xfrm>
          <a:prstGeom prst="rect">
            <a:avLst/>
          </a:prstGeom>
        </p:spPr>
        <p:txBody>
          <a:bodyPr lIns="0" tIns="0" rIns="0" bIns="0" wrap="none">
            <a:noAutofit/>
          </a:bodyPr>
          <a:p>
            <a:pPr indent="0"/>
            <a:r>
              <a:rPr lang="en-US" b="1" sz="1200">
                <a:solidFill>
                  <a:srgbClr val="445578"/>
                </a:solidFill>
                <a:latin typeface="Arial"/>
              </a:rPr>
              <a:t>a bus network of star networks.</a:t>
            </a:r>
          </a:p>
        </p:txBody>
      </p:sp>
      <p:sp>
        <p:nvSpPr>
          <p:cNvPr id="7" name=""/>
          <p:cNvSpPr/>
          <p:nvPr/>
        </p:nvSpPr>
        <p:spPr>
          <a:xfrm>
            <a:off x="3761232" y="8796528"/>
            <a:ext cx="1505712" cy="176784"/>
          </a:xfrm>
          <a:prstGeom prst="rect">
            <a:avLst/>
          </a:prstGeom>
        </p:spPr>
        <p:txBody>
          <a:bodyPr lIns="0" tIns="0" rIns="0" bIns="0" wrap="none">
            <a:noAutofit/>
          </a:bodyPr>
          <a:p>
            <a:pPr indent="0">
              <a:spcBef>
                <a:spcPts val="1050"/>
              </a:spcBef>
            </a:pPr>
            <a:r>
              <a:rPr lang="en-US" b="1" sz="1200">
                <a:latin typeface="Arial"/>
              </a:rPr>
              <a:t>Tree Network Topology</a:t>
            </a:r>
          </a:p>
        </p:txBody>
      </p:sp>
      <p:sp>
        <p:nvSpPr>
          <p:cNvPr id="8"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3538728" cy="182880"/>
          </a:xfrm>
          <a:prstGeom prst="rect">
            <a:avLst/>
          </a:prstGeom>
        </p:spPr>
        <p:txBody>
          <a:bodyPr lIns="0" tIns="0" rIns="0" bIns="0" wrap="none">
            <a:noAutofit/>
          </a:bodyPr>
          <a:p>
            <a:pPr indent="0"/>
            <a:r>
              <a:rPr lang="en-US" b="1" sz="1300">
                <a:solidFill>
                  <a:srgbClr val="1B2437"/>
                </a:solidFill>
                <a:latin typeface="Times New Roman"/>
              </a:rPr>
              <a:t>Q9. What are 'client' and 'server' in a network?</a:t>
            </a:r>
          </a:p>
        </p:txBody>
      </p:sp>
      <p:sp>
        <p:nvSpPr>
          <p:cNvPr id="3" name=""/>
          <p:cNvSpPr/>
          <p:nvPr/>
        </p:nvSpPr>
        <p:spPr>
          <a:xfrm>
            <a:off x="896112" y="1341120"/>
            <a:ext cx="5967984" cy="7741920"/>
          </a:xfrm>
          <a:prstGeom prst="rect">
            <a:avLst/>
          </a:prstGeom>
        </p:spPr>
        <p:txBody>
          <a:bodyPr lIns="0" tIns="0" rIns="0" bIns="0">
            <a:noAutofit/>
          </a:bodyPr>
          <a:p>
            <a:pPr indent="0">
              <a:lnSpc>
                <a:spcPts val="1800"/>
              </a:lnSpc>
              <a:spcAft>
                <a:spcPts val="630"/>
              </a:spcAft>
            </a:pPr>
            <a:r>
              <a:rPr lang="en-US" b="1" sz="1200">
                <a:solidFill>
                  <a:srgbClr val="445578"/>
                </a:solidFill>
                <a:latin typeface="Times New Roman"/>
              </a:rPr>
              <a:t>Ans</a:t>
            </a:r>
            <a:r>
              <a:rPr lang="en-US" b="1" sz="1200">
                <a:solidFill>
                  <a:srgbClr val="445578"/>
                </a:solidFill>
                <a:latin typeface="Arial"/>
              </a:rPr>
              <a:t>. Clients and servers are separate logical entities that work together over a network to accomplish a task.</a:t>
            </a:r>
          </a:p>
          <a:p>
            <a:pPr indent="0">
              <a:lnSpc>
                <a:spcPts val="1800"/>
              </a:lnSpc>
              <a:spcAft>
                <a:spcPts val="630"/>
              </a:spcAft>
            </a:pPr>
            <a:r>
              <a:rPr lang="en-US" b="1" sz="1200">
                <a:solidFill>
                  <a:srgbClr val="445578"/>
                </a:solidFill>
                <a:latin typeface="Arial"/>
              </a:rPr>
              <a:t>A client application is the element of communication that requests or requests a network service, for example, accessing a web page, or downloading a file, or sending an email.</a:t>
            </a:r>
          </a:p>
          <a:p>
            <a:pPr indent="0">
              <a:lnSpc>
                <a:spcPts val="1800"/>
              </a:lnSpc>
              <a:spcAft>
                <a:spcPts val="630"/>
              </a:spcAft>
            </a:pPr>
            <a:r>
              <a:rPr lang="en-US" b="1" sz="1200">
                <a:solidFill>
                  <a:srgbClr val="445578"/>
                </a:solidFill>
                <a:latin typeface="Arial"/>
              </a:rPr>
              <a:t>A server application is the element of communication that responds to customer requests, providing the required service, that is, sending the web page or the requested file or email.</a:t>
            </a:r>
          </a:p>
          <a:p>
            <a:pPr indent="0">
              <a:lnSpc>
                <a:spcPts val="1800"/>
              </a:lnSpc>
              <a:spcAft>
                <a:spcPts val="630"/>
              </a:spcAft>
            </a:pPr>
            <a:r>
              <a:rPr lang="en-US" b="1" sz="1200">
                <a:solidFill>
                  <a:srgbClr val="445578"/>
                </a:solidFill>
                <a:latin typeface="Arial"/>
              </a:rPr>
              <a:t>The client-server model is used by computer applications such as email, the world wide web, and network printing.</a:t>
            </a:r>
          </a:p>
          <a:p>
            <a:pPr indent="0">
              <a:spcAft>
                <a:spcPts val="1260"/>
              </a:spcAft>
            </a:pPr>
            <a:r>
              <a:rPr lang="en-US" b="1" sz="1300">
                <a:solidFill>
                  <a:srgbClr val="1B2437"/>
                </a:solidFill>
                <a:latin typeface="Times New Roman"/>
              </a:rPr>
              <a:t>Q10. What is a 'frame relay', and which layer does it operate?</a:t>
            </a:r>
          </a:p>
          <a:p>
            <a:pPr indent="0">
              <a:lnSpc>
                <a:spcPts val="1800"/>
              </a:lnSpc>
              <a:spcAft>
                <a:spcPts val="630"/>
              </a:spcAft>
            </a:pPr>
            <a:r>
              <a:rPr lang="en-US" b="1" sz="1200">
                <a:solidFill>
                  <a:srgbClr val="445578"/>
                </a:solidFill>
                <a:latin typeface="Times New Roman"/>
              </a:rPr>
              <a:t>Ans</a:t>
            </a:r>
            <a:r>
              <a:rPr lang="en-US" b="1" sz="1200">
                <a:solidFill>
                  <a:srgbClr val="445578"/>
                </a:solidFill>
                <a:latin typeface="Arial"/>
              </a:rPr>
              <a:t>. Frame Relay is a data link layer digital packet-switched network protocol technology designed to connect local area networks (LANs) and transfer data over wide area networks (WANs). Frame Relay shares some of the same underlying technology as X.25.</a:t>
            </a:r>
          </a:p>
          <a:p>
            <a:pPr indent="0">
              <a:lnSpc>
                <a:spcPts val="1800"/>
              </a:lnSpc>
              <a:spcAft>
                <a:spcPts val="630"/>
              </a:spcAft>
            </a:pPr>
            <a:r>
              <a:rPr lang="en-US" b="1" sz="1200">
                <a:solidFill>
                  <a:srgbClr val="445578"/>
                </a:solidFill>
                <a:latin typeface="Arial"/>
              </a:rPr>
              <a:t>It is based on the older X.25 packet-switching technology designed to transmit analogue data as voice conversations. Unlike X.25, designed for analogue signals, Frame Relay is a fast packet technology, meaning the protocol does not attempt to correct errors. It is often used to connect LANs with main backbones, as well as in public-wide area networks and in private network environments with leased T-1 lines. It requires a dedicated connection during the transmission period and is not ideal for voice or video, which require a constant stream of transmissions.</a:t>
            </a:r>
          </a:p>
          <a:p>
            <a:pPr indent="0">
              <a:lnSpc>
                <a:spcPts val="2712"/>
              </a:lnSpc>
            </a:pPr>
            <a:r>
              <a:rPr lang="en-US" b="1" i="1" sz="1200">
                <a:solidFill>
                  <a:srgbClr val="445578"/>
                </a:solidFill>
                <a:latin typeface="Times New Roman"/>
              </a:rPr>
              <a:t>You can also read:</a:t>
            </a:r>
            <a:r>
              <a:rPr lang="en-US" b="1" i="1" sz="1200">
                <a:solidFill>
                  <a:srgbClr val="445578"/>
                </a:solidFill>
                <a:latin typeface="Times New Roman"/>
                <a:hlinkClick r:id="rLinkId0"/>
              </a:rPr>
              <a:t> </a:t>
            </a:r>
            <a:r>
              <a:rPr lang="en-US" b="1" i="1" u="sng" sz="1200">
                <a:solidFill>
                  <a:srgbClr val="00CCFF"/>
                </a:solidFill>
                <a:latin typeface="Times New Roman"/>
                <a:hlinkClick r:id="rLinkId0"/>
              </a:rPr>
              <a:t>Top Network Security Interview Questions</a:t>
            </a:r>
          </a:p>
          <a:p>
            <a:pPr indent="0">
              <a:lnSpc>
                <a:spcPts val="2712"/>
              </a:lnSpc>
            </a:pPr>
            <a:r>
              <a:rPr lang="en-US" b="1" sz="1300">
                <a:solidFill>
                  <a:srgbClr val="1B2437"/>
                </a:solidFill>
                <a:latin typeface="Times New Roman"/>
              </a:rPr>
              <a:t>Q11. What are the different features of Frame Relay?</a:t>
            </a:r>
          </a:p>
          <a:p>
            <a:pPr indent="0">
              <a:spcAft>
                <a:spcPts val="630"/>
              </a:spcAft>
            </a:pPr>
            <a:r>
              <a:rPr lang="en-US" b="1" sz="1200">
                <a:solidFill>
                  <a:srgbClr val="445578"/>
                </a:solidFill>
                <a:latin typeface="Times New Roman"/>
              </a:rPr>
              <a:t>Ans. </a:t>
            </a:r>
            <a:r>
              <a:rPr lang="en-US" b="1" sz="1200">
                <a:solidFill>
                  <a:srgbClr val="445578"/>
                </a:solidFill>
                <a:latin typeface="Arial"/>
              </a:rPr>
              <a:t>The different features of Frame Relay are:</a:t>
            </a:r>
          </a:p>
          <a:p>
            <a:pPr algn="just" marL="406400" indent="0">
              <a:spcAft>
                <a:spcPts val="630"/>
              </a:spcAft>
            </a:pPr>
            <a:r>
              <a:rPr lang="en-US" b="1" sz="1200">
                <a:solidFill>
                  <a:srgbClr val="445578"/>
                </a:solidFill>
                <a:latin typeface="Arial"/>
              </a:rPr>
              <a:t>•    Frame Relay is a connectionless service, which means that every data packet that passes</a:t>
            </a:r>
          </a:p>
          <a:p>
            <a:pPr marL="635000" indent="0">
              <a:spcAft>
                <a:spcPts val="1260"/>
              </a:spcAft>
            </a:pPr>
            <a:r>
              <a:rPr lang="en-US" b="1" sz="1200">
                <a:solidFill>
                  <a:srgbClr val="445578"/>
                </a:solidFill>
                <a:latin typeface="Arial"/>
              </a:rPr>
              <a:t>over the network contains address information</a:t>
            </a:r>
          </a:p>
          <a:p>
            <a:pPr algn="just" marL="406400" indent="0">
              <a:lnSpc>
                <a:spcPts val="1800"/>
              </a:lnSpc>
            </a:pPr>
            <a:r>
              <a:rPr lang="en-US" b="1" sz="1200">
                <a:solidFill>
                  <a:srgbClr val="445578"/>
                </a:solidFill>
                <a:latin typeface="Arial"/>
              </a:rPr>
              <a:t>•    Frame Relay is a service that is provided with a variety of speeds from 56 Kbs to 25</a:t>
            </a:r>
          </a:p>
          <a:p>
            <a:pPr marL="635000" marR="196596" indent="0">
              <a:lnSpc>
                <a:spcPts val="1800"/>
              </a:lnSpc>
              <a:spcAft>
                <a:spcPts val="630"/>
              </a:spcAft>
            </a:pPr>
            <a:r>
              <a:rPr lang="en-US" b="1" sz="1200">
                <a:solidFill>
                  <a:srgbClr val="445578"/>
                </a:solidFill>
                <a:latin typeface="Arial"/>
              </a:rPr>
              <a:t>Mbs. Although the speeds most used for the service are currently 56 Kbs and 1,544 Mbs</a:t>
            </a:r>
          </a:p>
          <a:p>
            <a:pPr algn="just" marL="406400" indent="0"/>
            <a:r>
              <a:rPr lang="en-US" b="1" sz="1200">
                <a:solidFill>
                  <a:srgbClr val="445578"/>
                </a:solidFill>
                <a:latin typeface="Arial"/>
              </a:rPr>
              <a:t>•    The frames are of variable length and go up to 4,096 bytes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54024" y="6733032"/>
            <a:ext cx="2782824" cy="2029968"/>
          </a:xfrm>
          <a:prstGeom prst="rect">
            <a:avLst/>
          </a:prstGeom>
        </p:spPr>
      </p:pic>
      <p:sp>
        <p:nvSpPr>
          <p:cNvPr id="3" name=""/>
          <p:cNvSpPr/>
          <p:nvPr/>
        </p:nvSpPr>
        <p:spPr>
          <a:xfrm>
            <a:off x="1362456" y="987552"/>
            <a:ext cx="3304032" cy="170688"/>
          </a:xfrm>
          <a:prstGeom prst="rect">
            <a:avLst/>
          </a:prstGeom>
        </p:spPr>
        <p:txBody>
          <a:bodyPr lIns="0" tIns="0" rIns="0" bIns="0" wrap="none">
            <a:noAutofit/>
          </a:bodyPr>
          <a:p>
            <a:pPr indent="0"/>
            <a:r>
              <a:rPr lang="en-US" sz="1100">
                <a:solidFill>
                  <a:srgbClr val="445578"/>
                </a:solidFill>
                <a:latin typeface="Times New Roman"/>
              </a:rPr>
              <a:t>Frame Relay is considered a broadband ISDN service</a:t>
            </a:r>
          </a:p>
        </p:txBody>
      </p:sp>
      <p:sp>
        <p:nvSpPr>
          <p:cNvPr id="4" name=""/>
          <p:cNvSpPr/>
          <p:nvPr/>
        </p:nvSpPr>
        <p:spPr>
          <a:xfrm>
            <a:off x="896112" y="1344168"/>
            <a:ext cx="5955792" cy="4507992"/>
          </a:xfrm>
          <a:prstGeom prst="rect">
            <a:avLst/>
          </a:prstGeom>
        </p:spPr>
        <p:txBody>
          <a:bodyPr lIns="0" tIns="0" rIns="0" bIns="0">
            <a:noAutofit/>
          </a:bodyPr>
          <a:p>
            <a:pPr algn="just" marL="406400" indent="0">
              <a:spcAft>
                <a:spcPts val="1260"/>
              </a:spcAft>
            </a:pPr>
            <a:r>
              <a:rPr lang="en-US" b="1" sz="1200">
                <a:solidFill>
                  <a:srgbClr val="445578"/>
                </a:solidFill>
                <a:latin typeface="Arial"/>
              </a:rPr>
              <a:t>•    It operates at high speed (1,544 Mbps to 44,376 Mbps).</a:t>
            </a:r>
          </a:p>
          <a:p>
            <a:pPr algn="just" marL="406400" indent="0">
              <a:spcAft>
                <a:spcPts val="420"/>
              </a:spcAft>
            </a:pPr>
            <a:r>
              <a:rPr lang="en-US" b="1" sz="1200">
                <a:solidFill>
                  <a:srgbClr val="445578"/>
                </a:solidFill>
                <a:latin typeface="Arial"/>
              </a:rPr>
              <a:t>•    It operates only on the physical and data link layers. Therefore, it can be easily used on</a:t>
            </a:r>
          </a:p>
          <a:p>
            <a:pPr marL="635000" indent="0">
              <a:spcAft>
                <a:spcPts val="1260"/>
              </a:spcAft>
            </a:pPr>
            <a:r>
              <a:rPr lang="en-US" b="1" sz="1200">
                <a:solidFill>
                  <a:srgbClr val="445578"/>
                </a:solidFill>
                <a:latin typeface="Arial"/>
              </a:rPr>
              <a:t>the Internet.</a:t>
            </a:r>
          </a:p>
          <a:p>
            <a:pPr algn="just" marL="406400" indent="0">
              <a:spcAft>
                <a:spcPts val="420"/>
              </a:spcAft>
            </a:pPr>
            <a:r>
              <a:rPr lang="en-US" b="1" sz="1200">
                <a:solidFill>
                  <a:srgbClr val="445578"/>
                </a:solidFill>
                <a:latin typeface="Arial"/>
              </a:rPr>
              <a:t>•    It has a large frame size of 9000 bytes. Therefore, it can accommodate all local area</a:t>
            </a:r>
          </a:p>
          <a:p>
            <a:pPr marL="635000" indent="0">
              <a:spcAft>
                <a:spcPts val="1260"/>
              </a:spcAft>
            </a:pPr>
            <a:r>
              <a:rPr lang="en-US" b="1" sz="1200">
                <a:solidFill>
                  <a:srgbClr val="445578"/>
                </a:solidFill>
                <a:latin typeface="Arial"/>
              </a:rPr>
              <a:t>network frame sizes.</a:t>
            </a:r>
          </a:p>
          <a:p>
            <a:pPr algn="just" marL="406400" indent="0">
              <a:spcAft>
                <a:spcPts val="420"/>
              </a:spcAft>
            </a:pPr>
            <a:r>
              <a:rPr lang="en-US" b="1" sz="1200">
                <a:solidFill>
                  <a:srgbClr val="445578"/>
                </a:solidFill>
                <a:latin typeface="Arial"/>
              </a:rPr>
              <a:t>•    Frame Relay can only detect errors (at the data link layer). But there is no flow control</a:t>
            </a:r>
          </a:p>
          <a:p>
            <a:pPr marL="635000" indent="0">
              <a:spcAft>
                <a:spcPts val="1260"/>
              </a:spcAft>
            </a:pPr>
            <a:r>
              <a:rPr lang="en-US" b="1" sz="1200">
                <a:solidFill>
                  <a:srgbClr val="445578"/>
                </a:solidFill>
                <a:latin typeface="Arial"/>
              </a:rPr>
              <a:t>or error control. It operates in the data link layer.</a:t>
            </a:r>
          </a:p>
          <a:p>
            <a:pPr indent="0">
              <a:spcAft>
                <a:spcPts val="1260"/>
              </a:spcAft>
            </a:pPr>
            <a:r>
              <a:rPr lang="en-US" b="1" sz="1300">
                <a:solidFill>
                  <a:srgbClr val="1B2437"/>
                </a:solidFill>
                <a:latin typeface="Times New Roman"/>
              </a:rPr>
              <a:t>Q12. How does a Frame Relay Work?</a:t>
            </a:r>
          </a:p>
          <a:p>
            <a:pPr indent="0">
              <a:lnSpc>
                <a:spcPts val="1800"/>
              </a:lnSpc>
              <a:spcAft>
                <a:spcPts val="210"/>
              </a:spcAft>
            </a:pPr>
            <a:r>
              <a:rPr lang="en-US" b="1" sz="1200">
                <a:solidFill>
                  <a:srgbClr val="445578"/>
                </a:solidFill>
                <a:latin typeface="Times New Roman"/>
              </a:rPr>
              <a:t>Ans. </a:t>
            </a:r>
            <a:r>
              <a:rPr lang="en-US" b="1" sz="1200">
                <a:solidFill>
                  <a:srgbClr val="445578"/>
                </a:solidFill>
                <a:latin typeface="Arial"/>
              </a:rPr>
              <a:t>Frame Relay supports the multiplexing of traffic from multiple connections over a shared physical link. It uses hardware components that include router frames, bridges, and switches to pack data into individual frame relay messages. Each connection uses a 10-bit Data Link Connection Identifier (DLCI) for unique channel addressing. There are two types of connections:</a:t>
            </a:r>
          </a:p>
          <a:p>
            <a:pPr algn="just" marL="406400" indent="0">
              <a:spcAft>
                <a:spcPts val="420"/>
              </a:spcAft>
            </a:pPr>
            <a:r>
              <a:rPr lang="en-US" b="1" sz="1200">
                <a:solidFill>
                  <a:srgbClr val="445578"/>
                </a:solidFill>
                <a:latin typeface="Arial"/>
              </a:rPr>
              <a:t>•    Permanent Virtual Circuits (PVCs) for persistent connections are intended to be</a:t>
            </a:r>
          </a:p>
          <a:p>
            <a:pPr marL="635000" indent="0">
              <a:spcAft>
                <a:spcPts val="1260"/>
              </a:spcAft>
            </a:pPr>
            <a:r>
              <a:rPr lang="en-US" b="1" sz="1200">
                <a:solidFill>
                  <a:srgbClr val="445578"/>
                </a:solidFill>
                <a:latin typeface="Arial"/>
              </a:rPr>
              <a:t>maintained for long periods even if data is not actively transferred.</a:t>
            </a:r>
          </a:p>
          <a:p>
            <a:pPr algn="just" marL="406400" indent="0">
              <a:spcAft>
                <a:spcPts val="1680"/>
              </a:spcAft>
            </a:pPr>
            <a:r>
              <a:rPr lang="en-US" b="1" sz="1200">
                <a:solidFill>
                  <a:srgbClr val="445578"/>
                </a:solidFill>
                <a:latin typeface="Arial"/>
              </a:rPr>
              <a:t>•    Switched Virtual Circuits (SVCs) for temporary connections that last only one session.</a:t>
            </a:r>
          </a:p>
        </p:txBody>
      </p:sp>
      <p:sp>
        <p:nvSpPr>
          <p:cNvPr id="5" name=""/>
          <p:cNvSpPr/>
          <p:nvPr/>
        </p:nvSpPr>
        <p:spPr>
          <a:xfrm>
            <a:off x="899160" y="6129528"/>
            <a:ext cx="5858256" cy="597408"/>
          </a:xfrm>
          <a:prstGeom prst="rect">
            <a:avLst/>
          </a:prstGeom>
        </p:spPr>
        <p:txBody>
          <a:bodyPr lIns="0" tIns="0" rIns="0" bIns="0">
            <a:noAutofit/>
          </a:bodyPr>
          <a:p>
            <a:pPr indent="0">
              <a:lnSpc>
                <a:spcPts val="1800"/>
              </a:lnSpc>
              <a:spcBef>
                <a:spcPts val="1680"/>
              </a:spcBef>
            </a:pPr>
            <a:r>
              <a:rPr lang="en-US" b="1" sz="1200">
                <a:solidFill>
                  <a:srgbClr val="445578"/>
                </a:solidFill>
                <a:latin typeface="Arial"/>
              </a:rPr>
              <a:t>Frame Relay then places the data in a variable-size unit called a frame. It leaves any necessary error correction (data retransmission) until the endpoints, speeding up the overall data transmission.</a:t>
            </a:r>
          </a:p>
        </p:txBody>
      </p:sp>
      <p:sp>
        <p:nvSpPr>
          <p:cNvPr id="6" name=""/>
          <p:cNvSpPr/>
          <p:nvPr/>
        </p:nvSpPr>
        <p:spPr>
          <a:xfrm>
            <a:off x="1914144" y="6949440"/>
            <a:ext cx="731520" cy="161544"/>
          </a:xfrm>
          <a:prstGeom prst="rect">
            <a:avLst/>
          </a:prstGeom>
        </p:spPr>
        <p:txBody>
          <a:bodyPr lIns="0" tIns="0" rIns="0" bIns="0" wrap="none">
            <a:noAutofit/>
          </a:bodyPr>
          <a:p>
            <a:pPr indent="0"/>
            <a:r>
              <a:rPr lang="en-US" b="1" sz="850">
                <a:solidFill>
                  <a:srgbClr val="6B6B6B"/>
                </a:solidFill>
                <a:latin typeface="Arial"/>
              </a:rPr>
              <a:t>Frame relay</a:t>
            </a:r>
          </a:p>
        </p:txBody>
      </p:sp>
      <p:sp>
        <p:nvSpPr>
          <p:cNvPr id="7" name=""/>
          <p:cNvSpPr/>
          <p:nvPr/>
        </p:nvSpPr>
        <p:spPr>
          <a:xfrm>
            <a:off x="1859280" y="7610856"/>
            <a:ext cx="966216" cy="134112"/>
          </a:xfrm>
          <a:prstGeom prst="rect">
            <a:avLst/>
          </a:prstGeom>
        </p:spPr>
        <p:txBody>
          <a:bodyPr lIns="0" tIns="0" rIns="0" bIns="0" wrap="none">
            <a:noAutofit/>
          </a:bodyPr>
          <a:p>
            <a:pPr indent="0"/>
            <a:r>
              <a:rPr lang="en-US" b="1" sz="700" spc="-50">
                <a:solidFill>
                  <a:srgbClr val="6B6B6B"/>
                </a:solidFill>
                <a:latin typeface="Arial"/>
              </a:rPr>
              <a:t>Frame relay switches</a:t>
            </a:r>
          </a:p>
        </p:txBody>
      </p:sp>
      <p:sp>
        <p:nvSpPr>
          <p:cNvPr id="8" name=""/>
          <p:cNvSpPr/>
          <p:nvPr/>
        </p:nvSpPr>
        <p:spPr>
          <a:xfrm>
            <a:off x="1011936" y="7065264"/>
            <a:ext cx="591312" cy="79248"/>
          </a:xfrm>
          <a:prstGeom prst="rect">
            <a:avLst/>
          </a:prstGeom>
        </p:spPr>
        <p:txBody>
          <a:bodyPr lIns="0" tIns="0" rIns="0" bIns="0" wrap="none">
            <a:noAutofit/>
          </a:bodyPr>
          <a:p>
            <a:pPr indent="0"/>
            <a:r>
              <a:rPr lang="en-US" sz="1000" spc="-50">
                <a:solidFill>
                  <a:srgbClr val="585858"/>
                </a:solidFill>
                <a:latin typeface="Times New Roman"/>
              </a:rPr>
              <a:t>DTE .</a:t>
            </a:r>
          </a:p>
        </p:txBody>
      </p:sp>
      <p:sp>
        <p:nvSpPr>
          <p:cNvPr id="9" name=""/>
          <p:cNvSpPr/>
          <p:nvPr/>
        </p:nvSpPr>
        <p:spPr>
          <a:xfrm>
            <a:off x="3486912" y="7065264"/>
            <a:ext cx="182880" cy="79248"/>
          </a:xfrm>
          <a:prstGeom prst="rect">
            <a:avLst/>
          </a:prstGeom>
        </p:spPr>
        <p:txBody>
          <a:bodyPr lIns="0" tIns="0" rIns="0" bIns="0" wrap="none">
            <a:noAutofit/>
          </a:bodyPr>
          <a:p>
            <a:pPr indent="0"/>
            <a:r>
              <a:rPr lang="en-US" b="1" sz="1200" spc="-150">
                <a:solidFill>
                  <a:srgbClr val="3A3A3A"/>
                </a:solidFill>
                <a:latin typeface="Times New Roman"/>
              </a:rPr>
              <a:t>□rre</a:t>
            </a:r>
          </a:p>
        </p:txBody>
      </p:sp>
      <p:sp>
        <p:nvSpPr>
          <p:cNvPr id="10" name=""/>
          <p:cNvSpPr/>
          <p:nvPr/>
        </p:nvSpPr>
        <p:spPr>
          <a:xfrm>
            <a:off x="3389376" y="7181088"/>
            <a:ext cx="377952" cy="79248"/>
          </a:xfrm>
          <a:prstGeom prst="rect">
            <a:avLst/>
          </a:prstGeom>
        </p:spPr>
        <p:txBody>
          <a:bodyPr lIns="0" tIns="0" rIns="0" bIns="0" wrap="none">
            <a:noAutofit/>
          </a:bodyPr>
          <a:p>
            <a:pPr indent="0"/>
            <a:r>
              <a:rPr lang="en-US" sz="1000" spc="-50">
                <a:solidFill>
                  <a:srgbClr val="585858"/>
                </a:solidFill>
                <a:latin typeface="Times New Roman"/>
              </a:rPr>
              <a:t>Router </a:t>
            </a:r>
            <a:r>
              <a:rPr lang="en-US" i="1" sz="900">
                <a:solidFill>
                  <a:srgbClr val="585858"/>
                </a:solidFill>
                <a:latin typeface="Times New Roman"/>
              </a:rPr>
              <a:t>2</a:t>
            </a:r>
          </a:p>
        </p:txBody>
      </p:sp>
      <p:sp>
        <p:nvSpPr>
          <p:cNvPr id="11" name=""/>
          <p:cNvSpPr/>
          <p:nvPr/>
        </p:nvSpPr>
        <p:spPr>
          <a:xfrm>
            <a:off x="920496" y="7187184"/>
            <a:ext cx="359664" cy="73152"/>
          </a:xfrm>
          <a:prstGeom prst="rect">
            <a:avLst/>
          </a:prstGeom>
        </p:spPr>
        <p:txBody>
          <a:bodyPr lIns="0" tIns="0" rIns="0" bIns="0" wrap="none">
            <a:noAutofit/>
          </a:bodyPr>
          <a:p>
            <a:pPr indent="0"/>
            <a:r>
              <a:rPr lang="en-US" sz="850">
                <a:solidFill>
                  <a:srgbClr val="585858"/>
                </a:solidFill>
                <a:latin typeface="Times New Roman"/>
              </a:rPr>
              <a:t>Router 1</a:t>
            </a:r>
          </a:p>
        </p:txBody>
      </p:sp>
      <p:sp>
        <p:nvSpPr>
          <p:cNvPr id="12" name=""/>
          <p:cNvSpPr/>
          <p:nvPr/>
        </p:nvSpPr>
        <p:spPr>
          <a:xfrm>
            <a:off x="2115312" y="8790432"/>
            <a:ext cx="188976" cy="73152"/>
          </a:xfrm>
          <a:prstGeom prst="rect">
            <a:avLst/>
          </a:prstGeom>
        </p:spPr>
        <p:txBody>
          <a:bodyPr lIns="0" tIns="0" rIns="0" bIns="0" wrap="none">
            <a:noAutofit/>
          </a:bodyPr>
          <a:p>
            <a:pPr indent="0"/>
            <a:r>
              <a:rPr lang="en-US" sz="850">
                <a:solidFill>
                  <a:srgbClr val="585858"/>
                </a:solidFill>
                <a:latin typeface="Times New Roman"/>
              </a:rPr>
              <a:t>DTE</a:t>
            </a:r>
          </a:p>
        </p:txBody>
      </p:sp>
      <p:sp>
        <p:nvSpPr>
          <p:cNvPr id="13" name=""/>
          <p:cNvSpPr/>
          <p:nvPr/>
        </p:nvSpPr>
        <p:spPr>
          <a:xfrm>
            <a:off x="2023872" y="8912352"/>
            <a:ext cx="371856" cy="73152"/>
          </a:xfrm>
          <a:prstGeom prst="rect">
            <a:avLst/>
          </a:prstGeom>
        </p:spPr>
        <p:txBody>
          <a:bodyPr lIns="0" tIns="0" rIns="0" bIns="0" wrap="none">
            <a:noAutofit/>
          </a:bodyPr>
          <a:p>
            <a:pPr indent="0"/>
            <a:r>
              <a:rPr lang="en-US" sz="1000" spc="-50">
                <a:solidFill>
                  <a:srgbClr val="585858"/>
                </a:solidFill>
                <a:latin typeface="Times New Roman"/>
              </a:rPr>
              <a:t>-- xnr i</a:t>
            </a:r>
          </a:p>
        </p:txBody>
      </p:sp>
      <p:sp>
        <p:nvSpPr>
          <p:cNvPr id="14" name=""/>
          <p:cNvSpPr/>
          <p:nvPr/>
        </p:nvSpPr>
        <p:spPr>
          <a:xfrm>
            <a:off x="3773424" y="8860536"/>
            <a:ext cx="569976" cy="176784"/>
          </a:xfrm>
          <a:prstGeom prst="rect">
            <a:avLst/>
          </a:prstGeom>
        </p:spPr>
        <p:txBody>
          <a:bodyPr lIns="0" tIns="0" rIns="0" bIns="0" wrap="none">
            <a:noAutofit/>
          </a:bodyPr>
          <a:p>
            <a:pPr indent="0"/>
            <a:r>
              <a:rPr lang="en-US" sz="1600">
                <a:solidFill>
                  <a:srgbClr val="445578"/>
                </a:solidFill>
                <a:latin typeface="Cambria"/>
              </a:rPr>
              <a:t>Frame</a:t>
            </a:r>
          </a:p>
        </p:txBody>
      </p:sp>
      <p:sp>
        <p:nvSpPr>
          <p:cNvPr id="15" name=""/>
          <p:cNvSpPr/>
          <p:nvPr/>
        </p:nvSpPr>
        <p:spPr>
          <a:xfrm>
            <a:off x="4370832" y="8854440"/>
            <a:ext cx="509016" cy="222504"/>
          </a:xfrm>
          <a:prstGeom prst="rect">
            <a:avLst/>
          </a:prstGeom>
        </p:spPr>
        <p:txBody>
          <a:bodyPr lIns="0" tIns="0" rIns="0" bIns="0" wrap="none">
            <a:noAutofit/>
          </a:bodyPr>
          <a:p>
            <a:pPr indent="0"/>
            <a:r>
              <a:rPr lang="en-US" sz="1600">
                <a:solidFill>
                  <a:srgbClr val="445578"/>
                </a:solidFill>
                <a:latin typeface="Cambria"/>
              </a:rPr>
              <a:t>Relay</a:t>
            </a:r>
          </a:p>
        </p:txBody>
      </p:sp>
      <p:sp>
        <p:nvSpPr>
          <p:cNvPr id="1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2188464" cy="182880"/>
          </a:xfrm>
          <a:prstGeom prst="rect">
            <a:avLst/>
          </a:prstGeom>
        </p:spPr>
        <p:txBody>
          <a:bodyPr lIns="0" tIns="0" rIns="0" bIns="0" wrap="none">
            <a:noAutofit/>
          </a:bodyPr>
          <a:p>
            <a:pPr indent="0"/>
            <a:r>
              <a:rPr lang="en-US" b="1" sz="1300">
                <a:solidFill>
                  <a:srgbClr val="1B2437"/>
                </a:solidFill>
                <a:latin typeface="Times New Roman"/>
              </a:rPr>
              <a:t>Q13. What is a MAC address?</a:t>
            </a:r>
          </a:p>
        </p:txBody>
      </p:sp>
      <p:sp>
        <p:nvSpPr>
          <p:cNvPr id="3" name=""/>
          <p:cNvSpPr/>
          <p:nvPr/>
        </p:nvSpPr>
        <p:spPr>
          <a:xfrm>
            <a:off x="896112" y="1341120"/>
            <a:ext cx="5928360" cy="7488936"/>
          </a:xfrm>
          <a:prstGeom prst="rect">
            <a:avLst/>
          </a:prstGeom>
        </p:spPr>
        <p:txBody>
          <a:bodyPr lIns="0" tIns="0" rIns="0" bIns="0">
            <a:noAutofit/>
          </a:bodyPr>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A </a:t>
            </a:r>
            <a:r>
              <a:rPr lang="en-US" b="1" sz="1200">
                <a:solidFill>
                  <a:srgbClr val="445578"/>
                </a:solidFill>
                <a:latin typeface="Times New Roman"/>
              </a:rPr>
              <a:t>MAC </a:t>
            </a:r>
            <a:r>
              <a:rPr lang="en-US" b="1" sz="1200">
                <a:solidFill>
                  <a:srgbClr val="445578"/>
                </a:solidFill>
                <a:latin typeface="Arial"/>
              </a:rPr>
              <a:t>(Media Access Control) address is the unique 48-bit hardware address of a LAN card, usually stored in the ROM of the network adapter card.</a:t>
            </a:r>
          </a:p>
          <a:p>
            <a:pPr algn="just" indent="0">
              <a:lnSpc>
                <a:spcPts val="1800"/>
              </a:lnSpc>
              <a:spcAft>
                <a:spcPts val="630"/>
              </a:spcAft>
            </a:pPr>
            <a:r>
              <a:rPr lang="en-US" b="1" sz="1200">
                <a:solidFill>
                  <a:srgbClr val="445578"/>
                </a:solidFill>
                <a:latin typeface="Arial"/>
              </a:rPr>
              <a:t>The MAC address is a unique identifier that manufacturers assign to a network card or device. It is also known as a physical address represented by hexadecimal digits. Each MAC address is unique worldwide and, in theory, they are fixed for each device.</a:t>
            </a:r>
          </a:p>
          <a:p>
            <a:pPr indent="0">
              <a:lnSpc>
                <a:spcPts val="1800"/>
              </a:lnSpc>
              <a:spcAft>
                <a:spcPts val="630"/>
              </a:spcAft>
            </a:pPr>
            <a:r>
              <a:rPr lang="en-US" b="1" sz="1200">
                <a:solidFill>
                  <a:srgbClr val="445578"/>
                </a:solidFill>
                <a:latin typeface="Arial"/>
              </a:rPr>
              <a:t>Each MAC address includes six pairs of numbers. The first three pairs help to identify the manufacturer, and the next three to the specific model. It is important to remember that a computer may have a variety of hardware to connect to networks; thus, it is common to have a MAC address for Ethernet, one for Wi-Fi, and another for Bluetooth.</a:t>
            </a:r>
          </a:p>
          <a:p>
            <a:pPr indent="0">
              <a:spcAft>
                <a:spcPts val="1470"/>
              </a:spcAft>
            </a:pPr>
            <a:r>
              <a:rPr lang="en-US" b="1" sz="1300">
                <a:solidFill>
                  <a:srgbClr val="1B2437"/>
                </a:solidFill>
                <a:latin typeface="Times New Roman"/>
              </a:rPr>
              <a:t>Q14. What is 'beaconing'?</a:t>
            </a:r>
          </a:p>
          <a:p>
            <a:pPr algn="just" marR="177800"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Beaconing is the process that allows a network to self-repair network problems. This is among the important networking interview questions; you must also prepare for the related terminologies.</a:t>
            </a:r>
          </a:p>
          <a:p>
            <a:pPr indent="0">
              <a:spcAft>
                <a:spcPts val="1470"/>
              </a:spcAft>
            </a:pPr>
            <a:r>
              <a:rPr lang="en-US" b="1" sz="1300">
                <a:solidFill>
                  <a:srgbClr val="1B2437"/>
                </a:solidFill>
                <a:latin typeface="Times New Roman"/>
              </a:rPr>
              <a:t>Q15. Differentiate between 'attenuation', 'distortion', and 'noise'.</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When a signal travels through a medium, it loses some of its energy due to the medium's resistance. This loss of energy is called attenuation.</a:t>
            </a:r>
          </a:p>
          <a:p>
            <a:pPr indent="0">
              <a:lnSpc>
                <a:spcPts val="1800"/>
              </a:lnSpc>
              <a:spcAft>
                <a:spcPts val="630"/>
              </a:spcAft>
            </a:pPr>
            <a:r>
              <a:rPr lang="en-US" b="1" sz="1200">
                <a:solidFill>
                  <a:srgbClr val="445578"/>
                </a:solidFill>
                <a:latin typeface="Arial"/>
              </a:rPr>
              <a:t>When a signal travels through a medium from one point to another, it may change the form or shape of the signal. This is known as distortion.</a:t>
            </a:r>
          </a:p>
          <a:p>
            <a:pPr indent="0">
              <a:lnSpc>
                <a:spcPts val="1800"/>
              </a:lnSpc>
              <a:spcAft>
                <a:spcPts val="630"/>
              </a:spcAft>
            </a:pPr>
            <a:r>
              <a:rPr lang="en-US" b="1" sz="1200">
                <a:solidFill>
                  <a:srgbClr val="445578"/>
                </a:solidFill>
                <a:latin typeface="Arial"/>
              </a:rPr>
              <a:t>Noise is unwanted electrical or electromagnetic energy that degrades the quality of signals and data.</a:t>
            </a:r>
          </a:p>
          <a:p>
            <a:pPr indent="0">
              <a:spcAft>
                <a:spcPts val="1470"/>
              </a:spcAft>
            </a:pPr>
            <a:r>
              <a:rPr lang="en-US" b="1" sz="1500">
                <a:solidFill>
                  <a:srgbClr val="1B2437"/>
                </a:solidFill>
                <a:latin typeface="Times New Roman"/>
              </a:rPr>
              <a:t>Q16. What is an IP address?</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An Internet Protocol address (IP address) is a numerical unique address of a device in a network. IP is a datagram-oriented connectionless protocol, therefore, each packet must contain a header with the source IP address, the destination IP address, and other data to be delivered successfully.</a:t>
            </a:r>
          </a:p>
          <a:p>
            <a:pPr indent="0"/>
            <a:r>
              <a:rPr lang="en-US" b="1" sz="1200">
                <a:solidFill>
                  <a:srgbClr val="445578"/>
                </a:solidFill>
                <a:latin typeface="Arial"/>
              </a:rPr>
              <a:t>There are two types of IPs -</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49696" cy="7473696"/>
          </a:xfrm>
          <a:prstGeom prst="rect">
            <a:avLst/>
          </a:prstGeom>
        </p:spPr>
        <p:txBody>
          <a:bodyPr lIns="0" tIns="0" rIns="0" bIns="0">
            <a:noAutofit/>
          </a:bodyPr>
          <a:p>
            <a:pPr algn="just" marL="406400" indent="0">
              <a:lnSpc>
                <a:spcPts val="1800"/>
              </a:lnSpc>
            </a:pPr>
            <a:r>
              <a:rPr lang="en-US" b="1" sz="1200">
                <a:solidFill>
                  <a:srgbClr val="445578"/>
                </a:solidFill>
                <a:latin typeface="Arial"/>
              </a:rPr>
              <a:t>•</a:t>
            </a:r>
            <a:r>
              <a:rPr lang="en-US" b="1" sz="1200">
                <a:solidFill>
                  <a:srgbClr val="445578"/>
                </a:solidFill>
                <a:latin typeface="Times New Roman"/>
              </a:rPr>
              <a:t>    Private IP Address </a:t>
            </a:r>
            <a:r>
              <a:rPr lang="en-US" b="1" sz="1200">
                <a:solidFill>
                  <a:srgbClr val="445578"/>
                </a:solidFill>
                <a:latin typeface="Arial"/>
              </a:rPr>
              <a:t>- A private IP address is a set of numbers assigned to each</a:t>
            </a:r>
          </a:p>
          <a:p>
            <a:pPr marL="635000" indent="0">
              <a:lnSpc>
                <a:spcPts val="1800"/>
              </a:lnSpc>
              <a:spcAft>
                <a:spcPts val="630"/>
              </a:spcAft>
            </a:pPr>
            <a:r>
              <a:rPr lang="en-US" b="1" sz="1200">
                <a:solidFill>
                  <a:srgbClr val="445578"/>
                </a:solidFill>
                <a:latin typeface="Arial"/>
              </a:rPr>
              <a:t>computer or system connected to a private network. An example of a private IP address is your mobile phone or your home router, which has a default local address.</a:t>
            </a:r>
          </a:p>
          <a:p>
            <a:pPr algn="just" marL="406400" indent="0">
              <a:spcAft>
                <a:spcPts val="630"/>
              </a:spcAft>
            </a:pPr>
            <a:r>
              <a:rPr lang="en-US" b="1" sz="1200">
                <a:solidFill>
                  <a:srgbClr val="445578"/>
                </a:solidFill>
                <a:latin typeface="Arial"/>
              </a:rPr>
              <a:t>•    Public IP Address - Public IP addresses are global addresses visible to anyone browsing</a:t>
            </a:r>
          </a:p>
          <a:p>
            <a:pPr marL="635000" indent="0">
              <a:spcAft>
                <a:spcPts val="1260"/>
              </a:spcAft>
            </a:pPr>
            <a:r>
              <a:rPr lang="en-US" b="1" sz="1200">
                <a:solidFill>
                  <a:srgbClr val="445578"/>
                </a:solidFill>
                <a:latin typeface="Arial"/>
              </a:rPr>
              <a:t>the Internet. A user needs an internet connection to connect to such devices.</a:t>
            </a:r>
          </a:p>
          <a:p>
            <a:pPr indent="0">
              <a:spcAft>
                <a:spcPts val="1260"/>
              </a:spcAft>
            </a:pPr>
            <a:r>
              <a:rPr lang="en-US" b="1" sz="1300">
                <a:solidFill>
                  <a:srgbClr val="1B2437"/>
                </a:solidFill>
                <a:latin typeface="Times New Roman"/>
              </a:rPr>
              <a:t>Q17. How to find the IP address of a website?</a:t>
            </a:r>
          </a:p>
          <a:p>
            <a:pPr indent="0">
              <a:lnSpc>
                <a:spcPts val="1800"/>
              </a:lnSpc>
              <a:spcAft>
                <a:spcPts val="210"/>
              </a:spcAft>
            </a:pPr>
            <a:r>
              <a:rPr lang="en-US" b="1" sz="1200">
                <a:solidFill>
                  <a:srgbClr val="445578"/>
                </a:solidFill>
                <a:latin typeface="Times New Roman"/>
              </a:rPr>
              <a:t>Ans. </a:t>
            </a:r>
            <a:r>
              <a:rPr lang="en-US" b="1" sz="1200">
                <a:solidFill>
                  <a:srgbClr val="445578"/>
                </a:solidFill>
                <a:latin typeface="Arial"/>
              </a:rPr>
              <a:t>Finding the IP address of a website or a domain is not a tricky task and involves the below steps -</a:t>
            </a:r>
          </a:p>
          <a:p>
            <a:pPr algn="just" marL="406400" indent="0">
              <a:lnSpc>
                <a:spcPts val="2784"/>
              </a:lnSpc>
            </a:pPr>
            <a:r>
              <a:rPr lang="en-US" b="1" sz="1200">
                <a:solidFill>
                  <a:srgbClr val="445578"/>
                </a:solidFill>
                <a:latin typeface="Arial"/>
              </a:rPr>
              <a:t>•    Press the “Start” button on your computer</a:t>
            </a:r>
          </a:p>
          <a:p>
            <a:pPr algn="just" marL="406400" indent="0">
              <a:lnSpc>
                <a:spcPts val="2784"/>
              </a:lnSpc>
            </a:pPr>
            <a:r>
              <a:rPr lang="en-US" b="1" sz="1200">
                <a:solidFill>
                  <a:srgbClr val="445578"/>
                </a:solidFill>
                <a:latin typeface="Arial"/>
              </a:rPr>
              <a:t>•    Type in the program and file browser “cdm”</a:t>
            </a:r>
          </a:p>
          <a:p>
            <a:pPr algn="just" marL="406400" indent="0">
              <a:lnSpc>
                <a:spcPts val="2784"/>
              </a:lnSpc>
            </a:pPr>
            <a:r>
              <a:rPr lang="en-US" b="1" sz="1200">
                <a:solidFill>
                  <a:srgbClr val="445578"/>
                </a:solidFill>
                <a:latin typeface="Arial"/>
              </a:rPr>
              <a:t>•    Hit “Enter”</a:t>
            </a:r>
          </a:p>
          <a:p>
            <a:pPr algn="just" marL="406400" indent="0">
              <a:lnSpc>
                <a:spcPts val="2784"/>
              </a:lnSpc>
            </a:pPr>
            <a:r>
              <a:rPr lang="en-US" b="1" sz="1200">
                <a:solidFill>
                  <a:srgbClr val="445578"/>
                </a:solidFill>
                <a:latin typeface="Arial"/>
              </a:rPr>
              <a:t>•    The MS-DOS console will open, where you must type “nslookup google.com”. Instead of</a:t>
            </a:r>
          </a:p>
          <a:p>
            <a:pPr marL="635000" indent="0">
              <a:spcAft>
                <a:spcPts val="1260"/>
              </a:spcAft>
            </a:pPr>
            <a:r>
              <a:rPr lang="en-US" b="1" sz="1200">
                <a:solidFill>
                  <a:srgbClr val="445578"/>
                </a:solidFill>
                <a:latin typeface="Arial"/>
              </a:rPr>
              <a:t>“google.com”, you must write the domain name of the page you want to consult</a:t>
            </a:r>
          </a:p>
          <a:p>
            <a:pPr algn="just" marL="406400" indent="0">
              <a:lnSpc>
                <a:spcPts val="3240"/>
              </a:lnSpc>
            </a:pPr>
            <a:r>
              <a:rPr lang="en-US" b="1" sz="1200">
                <a:solidFill>
                  <a:srgbClr val="445578"/>
                </a:solidFill>
                <a:latin typeface="Arial"/>
              </a:rPr>
              <a:t>•    Next, you will be able to see the IP address</a:t>
            </a:r>
          </a:p>
          <a:p>
            <a:pPr algn="just" indent="0">
              <a:lnSpc>
                <a:spcPts val="3240"/>
              </a:lnSpc>
            </a:pPr>
            <a:r>
              <a:rPr lang="en-US" b="1" sz="1300">
                <a:solidFill>
                  <a:srgbClr val="1B2437"/>
                </a:solidFill>
                <a:latin typeface="Times New Roman"/>
              </a:rPr>
              <a:t>Q18. What is 'bandwidth'?</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The limited range of frequencies of signals that a line can carry is called the bandwidth. Bandwidth is often confused with Internet speed when it is the volume of information that can be sent over a connection in a measured amount of time, calculated in megabits per second (Mbps).</a:t>
            </a:r>
          </a:p>
          <a:p>
            <a:pPr indent="0">
              <a:lnSpc>
                <a:spcPts val="1800"/>
              </a:lnSpc>
              <a:spcAft>
                <a:spcPts val="630"/>
              </a:spcAft>
            </a:pPr>
            <a:r>
              <a:rPr lang="en-US" b="1" sz="1200">
                <a:solidFill>
                  <a:srgbClr val="445578"/>
                </a:solidFill>
                <a:latin typeface="Arial"/>
              </a:rPr>
              <a:t>Logically the bandwidth of our network will be decisive for its quality and speed. The more bandwidth we have, the better, since we can transfer data faster.</a:t>
            </a:r>
          </a:p>
          <a:p>
            <a:pPr algn="just" indent="0">
              <a:spcAft>
                <a:spcPts val="1260"/>
              </a:spcAft>
            </a:pPr>
            <a:r>
              <a:rPr lang="en-US" b="1" sz="1300">
                <a:solidFill>
                  <a:srgbClr val="1B2437"/>
                </a:solidFill>
                <a:latin typeface="Times New Roman"/>
              </a:rPr>
              <a:t>Q19. </a:t>
            </a:r>
            <a:r>
              <a:rPr lang="en-US" b="1" sz="1500">
                <a:solidFill>
                  <a:srgbClr val="1B2437"/>
                </a:solidFill>
                <a:latin typeface="Times New Roman"/>
              </a:rPr>
              <a:t>What are 'firewalls'?</a:t>
            </a:r>
          </a:p>
          <a:p>
            <a:pPr indent="0">
              <a:lnSpc>
                <a:spcPts val="1800"/>
              </a:lnSpc>
            </a:pPr>
            <a:r>
              <a:rPr lang="en-US" b="1" sz="1200">
                <a:solidFill>
                  <a:srgbClr val="445578"/>
                </a:solidFill>
                <a:latin typeface="Times New Roman"/>
              </a:rPr>
              <a:t>Ans. </a:t>
            </a:r>
            <a:r>
              <a:rPr lang="en-US" b="1" sz="1200">
                <a:solidFill>
                  <a:srgbClr val="445578"/>
                </a:solidFill>
                <a:latin typeface="Arial"/>
              </a:rPr>
              <a:t>A firewall is a network security system, responsible for managing network traffic. It uses a set of security rules to prevent remote access and content filtering. Firewalls protect the systems or networks from viruses, worms, malware, etc. Firewalls are usually of two types -</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52744" cy="3892296"/>
          </a:xfrm>
          <a:prstGeom prst="rect">
            <a:avLst/>
          </a:prstGeom>
        </p:spPr>
        <p:txBody>
          <a:bodyPr lIns="0" tIns="0" rIns="0" bIns="0">
            <a:noAutofit/>
          </a:bodyPr>
          <a:p>
            <a:pPr indent="0">
              <a:lnSpc>
                <a:spcPts val="1800"/>
              </a:lnSpc>
              <a:spcAft>
                <a:spcPts val="630"/>
              </a:spcAft>
            </a:pPr>
            <a:r>
              <a:rPr lang="en-US" b="1" sz="1200">
                <a:solidFill>
                  <a:srgbClr val="445578"/>
                </a:solidFill>
                <a:latin typeface="Times New Roman"/>
              </a:rPr>
              <a:t>Physical </a:t>
            </a:r>
            <a:r>
              <a:rPr lang="en-US" b="1" sz="1200">
                <a:solidFill>
                  <a:srgbClr val="445578"/>
                </a:solidFill>
                <a:latin typeface="Arial"/>
              </a:rPr>
              <a:t>- A physical firewall or hardware firewall is a physical device that sits between the external network and the server. They analyze incoming traffic and filter out any threats to the device. Widely used in institutions and large companies.</a:t>
            </a:r>
          </a:p>
          <a:p>
            <a:pPr indent="0">
              <a:lnSpc>
                <a:spcPts val="1800"/>
              </a:lnSpc>
              <a:spcAft>
                <a:spcPts val="630"/>
              </a:spcAft>
            </a:pPr>
            <a:r>
              <a:rPr lang="en-US" b="1" sz="1200">
                <a:solidFill>
                  <a:srgbClr val="445578"/>
                </a:solidFill>
                <a:latin typeface="Times New Roman"/>
              </a:rPr>
              <a:t>Logical </a:t>
            </a:r>
            <a:r>
              <a:rPr lang="en-US" b="1" sz="1200">
                <a:solidFill>
                  <a:srgbClr val="445578"/>
                </a:solidFill>
                <a:latin typeface="Arial"/>
              </a:rPr>
              <a:t>- A logical or software firewall can exist anywhere on the subnet and protects hosts anywhere without rewiring. They only protect the computer on which they are installed, and in many cases, they are integrated into the operating system.</a:t>
            </a:r>
          </a:p>
          <a:p>
            <a:pPr indent="0">
              <a:spcAft>
                <a:spcPts val="1050"/>
              </a:spcAft>
            </a:pPr>
            <a:r>
              <a:rPr lang="en-US" b="1" sz="1200">
                <a:solidFill>
                  <a:srgbClr val="445578"/>
                </a:solidFill>
                <a:latin typeface="Times New Roman"/>
              </a:rPr>
              <a:t>You can also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What are the Different Types of Firewalls?</a:t>
            </a:r>
          </a:p>
          <a:p>
            <a:pPr indent="0">
              <a:spcAft>
                <a:spcPts val="1470"/>
              </a:spcAft>
            </a:pPr>
            <a:r>
              <a:rPr lang="en-US" b="1" sz="1300">
                <a:solidFill>
                  <a:srgbClr val="1B2437"/>
                </a:solidFill>
                <a:latin typeface="Times New Roman"/>
              </a:rPr>
              <a:t>Q20. How does a firewall work?</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This is among the popularly asked networking interview questions. The firewall 'listens' for what information packets are trying to leave or enter the computer system. Blocking can be done based on various criteria, such as the IP to which they are destined, the type of port used to send them, or the application of origin.</a:t>
            </a:r>
          </a:p>
          <a:p>
            <a:pPr indent="0">
              <a:lnSpc>
                <a:spcPts val="1800"/>
              </a:lnSpc>
            </a:pPr>
            <a:r>
              <a:rPr lang="en-US" b="1" sz="1200">
                <a:solidFill>
                  <a:srgbClr val="445578"/>
                </a:solidFill>
                <a:latin typeface="Arial"/>
              </a:rPr>
              <a:t>One of the most complex aspects of using firewalls lies in their configuration, in deciding what types of connections are blocked and which ones are not.</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6858000" cy="5376672"/>
          </a:xfrm>
          <a:prstGeom prst="rect">
            <a:avLst/>
          </a:prstGeom>
        </p:spPr>
      </p:pic>
      <p:sp>
        <p:nvSpPr>
          <p:cNvPr id="3" name=""/>
          <p:cNvSpPr/>
          <p:nvPr/>
        </p:nvSpPr>
        <p:spPr>
          <a:xfrm>
            <a:off x="877824" y="6449568"/>
            <a:ext cx="3395472" cy="201168"/>
          </a:xfrm>
          <a:prstGeom prst="rect">
            <a:avLst/>
          </a:prstGeom>
        </p:spPr>
        <p:txBody>
          <a:bodyPr lIns="0" tIns="0" rIns="0" bIns="0" wrap="none">
            <a:noAutofit/>
          </a:bodyPr>
          <a:p>
            <a:pPr algn="just" indent="0">
              <a:spcAft>
                <a:spcPts val="1260"/>
              </a:spcAft>
            </a:pPr>
            <a:r>
              <a:rPr lang="en-US" b="1" sz="1300">
                <a:solidFill>
                  <a:srgbClr val="1B2437"/>
                </a:solidFill>
                <a:latin typeface="Times New Roman"/>
              </a:rPr>
              <a:t>Q21. What are the major types of networks?</a:t>
            </a:r>
          </a:p>
        </p:txBody>
      </p:sp>
      <p:sp>
        <p:nvSpPr>
          <p:cNvPr id="4" name=""/>
          <p:cNvSpPr/>
          <p:nvPr/>
        </p:nvSpPr>
        <p:spPr>
          <a:xfrm>
            <a:off x="896112" y="6864096"/>
            <a:ext cx="5967984" cy="2060448"/>
          </a:xfrm>
          <a:prstGeom prst="rect">
            <a:avLst/>
          </a:prstGeom>
        </p:spPr>
        <p:txBody>
          <a:bodyPr lIns="0" tIns="0" rIns="0" bIns="0">
            <a:noAutofit/>
          </a:bodyPr>
          <a:p>
            <a:pPr algn="just" indent="0">
              <a:lnSpc>
                <a:spcPts val="2736"/>
              </a:lnSpc>
              <a:spcBef>
                <a:spcPts val="1260"/>
              </a:spcBef>
            </a:pPr>
            <a:r>
              <a:rPr lang="en-US" b="1" sz="1200">
                <a:solidFill>
                  <a:srgbClr val="445578"/>
                </a:solidFill>
                <a:latin typeface="Times New Roman"/>
              </a:rPr>
              <a:t>Ans. </a:t>
            </a:r>
            <a:r>
              <a:rPr lang="en-US" b="1" sz="1200">
                <a:solidFill>
                  <a:srgbClr val="445578"/>
                </a:solidFill>
                <a:latin typeface="Arial"/>
              </a:rPr>
              <a:t>There are two major type of networks: Server-based network and Peer-to-peer network.</a:t>
            </a:r>
          </a:p>
          <a:p>
            <a:pPr algn="just" indent="0">
              <a:lnSpc>
                <a:spcPts val="2736"/>
              </a:lnSpc>
            </a:pPr>
            <a:r>
              <a:rPr lang="en-US" b="1" sz="1300">
                <a:solidFill>
                  <a:srgbClr val="1B2437"/>
                </a:solidFill>
                <a:latin typeface="Times New Roman"/>
              </a:rPr>
              <a:t>Q22. What are the important topologies for networks?</a:t>
            </a:r>
          </a:p>
          <a:p>
            <a:pPr algn="just" indent="0">
              <a:spcAft>
                <a:spcPts val="1260"/>
              </a:spcAft>
            </a:pPr>
            <a:r>
              <a:rPr lang="en-US" b="1" sz="1200">
                <a:solidFill>
                  <a:srgbClr val="445578"/>
                </a:solidFill>
                <a:latin typeface="Times New Roman"/>
              </a:rPr>
              <a:t>Ans. </a:t>
            </a:r>
            <a:r>
              <a:rPr lang="en-US" b="1" sz="1200">
                <a:solidFill>
                  <a:srgbClr val="445578"/>
                </a:solidFill>
                <a:latin typeface="Arial"/>
              </a:rPr>
              <a:t>There are three essential topologies: Star, Bus, and Ring.</a:t>
            </a:r>
          </a:p>
          <a:p>
            <a:pPr algn="just" indent="0">
              <a:spcAft>
                <a:spcPts val="1260"/>
              </a:spcAft>
            </a:pPr>
            <a:r>
              <a:rPr lang="en-US" b="1" sz="1300">
                <a:solidFill>
                  <a:srgbClr val="1B2437"/>
                </a:solidFill>
                <a:latin typeface="Times New Roman"/>
              </a:rPr>
              <a:t>Q23. Differentiate between static IP addressing and dynamic IP addressing.</a:t>
            </a:r>
          </a:p>
          <a:p>
            <a:pPr algn="just" indent="0">
              <a:lnSpc>
                <a:spcPts val="1800"/>
              </a:lnSpc>
            </a:pPr>
            <a:r>
              <a:rPr lang="en-US" b="1" sz="1200">
                <a:solidFill>
                  <a:srgbClr val="445578"/>
                </a:solidFill>
                <a:latin typeface="Times New Roman"/>
              </a:rPr>
              <a:t>Ans. </a:t>
            </a:r>
            <a:r>
              <a:rPr lang="en-US" b="1" sz="1200">
                <a:solidFill>
                  <a:srgbClr val="445578"/>
                </a:solidFill>
                <a:latin typeface="Arial"/>
              </a:rPr>
              <a:t>In a static IP address, a computer (or another device) is always configured to use the same IP address. In a dynamic IP address, the IP address can change periodically and is managed by a centralized network service.</a:t>
            </a:r>
          </a:p>
        </p:txBody>
      </p:sp>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164336" y="2435352"/>
            <a:ext cx="1408176" cy="502920"/>
          </a:xfrm>
          <a:prstGeom prst="rect">
            <a:avLst/>
          </a:prstGeom>
        </p:spPr>
      </p:pic>
      <p:pic>
        <p:nvPicPr>
          <p:cNvPr id="3" name=""/>
          <p:cNvPicPr>
            <a:picLocks noChangeAspect="1"/>
          </p:cNvPicPr>
          <p:nvPr/>
        </p:nvPicPr>
        <p:blipFill>
          <a:blip r:embed="rPictId1"/>
          <a:stretch>
            <a:fillRect/>
          </a:stretch>
        </p:blipFill>
        <p:spPr>
          <a:xfrm>
            <a:off x="3727704" y="2554224"/>
            <a:ext cx="377952" cy="295656"/>
          </a:xfrm>
          <a:prstGeom prst="rect">
            <a:avLst/>
          </a:prstGeom>
        </p:spPr>
      </p:pic>
      <p:pic>
        <p:nvPicPr>
          <p:cNvPr id="4" name=""/>
          <p:cNvPicPr>
            <a:picLocks noChangeAspect="1"/>
          </p:cNvPicPr>
          <p:nvPr/>
        </p:nvPicPr>
        <p:blipFill>
          <a:blip r:embed="rPictId2"/>
          <a:stretch>
            <a:fillRect/>
          </a:stretch>
        </p:blipFill>
        <p:spPr>
          <a:xfrm>
            <a:off x="1008888" y="3337560"/>
            <a:ext cx="1734312" cy="1005840"/>
          </a:xfrm>
          <a:prstGeom prst="rect">
            <a:avLst/>
          </a:prstGeom>
        </p:spPr>
      </p:pic>
      <p:pic>
        <p:nvPicPr>
          <p:cNvPr id="5" name=""/>
          <p:cNvPicPr>
            <a:picLocks noChangeAspect="1"/>
          </p:cNvPicPr>
          <p:nvPr/>
        </p:nvPicPr>
        <p:blipFill>
          <a:blip r:embed="rPictId3"/>
          <a:stretch>
            <a:fillRect/>
          </a:stretch>
        </p:blipFill>
        <p:spPr>
          <a:xfrm>
            <a:off x="5053584" y="2691384"/>
            <a:ext cx="475488" cy="789432"/>
          </a:xfrm>
          <a:prstGeom prst="rect">
            <a:avLst/>
          </a:prstGeom>
        </p:spPr>
      </p:pic>
      <p:pic>
        <p:nvPicPr>
          <p:cNvPr id="6" name=""/>
          <p:cNvPicPr>
            <a:picLocks noChangeAspect="1"/>
          </p:cNvPicPr>
          <p:nvPr/>
        </p:nvPicPr>
        <p:blipFill>
          <a:blip r:embed="rPictId4"/>
          <a:stretch>
            <a:fillRect/>
          </a:stretch>
        </p:blipFill>
        <p:spPr>
          <a:xfrm>
            <a:off x="5800344" y="2935224"/>
            <a:ext cx="509016" cy="509016"/>
          </a:xfrm>
          <a:prstGeom prst="rect">
            <a:avLst/>
          </a:prstGeom>
        </p:spPr>
      </p:pic>
      <p:pic>
        <p:nvPicPr>
          <p:cNvPr id="7" name=""/>
          <p:cNvPicPr>
            <a:picLocks noChangeAspect="1"/>
          </p:cNvPicPr>
          <p:nvPr/>
        </p:nvPicPr>
        <p:blipFill>
          <a:blip r:embed="rPictId5"/>
          <a:stretch>
            <a:fillRect/>
          </a:stretch>
        </p:blipFill>
        <p:spPr>
          <a:xfrm>
            <a:off x="5824728" y="3733800"/>
            <a:ext cx="469392" cy="801624"/>
          </a:xfrm>
          <a:prstGeom prst="rect">
            <a:avLst/>
          </a:prstGeom>
        </p:spPr>
      </p:pic>
      <p:pic>
        <p:nvPicPr>
          <p:cNvPr id="8" name=""/>
          <p:cNvPicPr>
            <a:picLocks noChangeAspect="1"/>
          </p:cNvPicPr>
          <p:nvPr/>
        </p:nvPicPr>
        <p:blipFill>
          <a:blip r:embed="rPictId6"/>
          <a:stretch>
            <a:fillRect/>
          </a:stretch>
        </p:blipFill>
        <p:spPr>
          <a:xfrm>
            <a:off x="6312408" y="2691384"/>
            <a:ext cx="749808" cy="807720"/>
          </a:xfrm>
          <a:prstGeom prst="rect">
            <a:avLst/>
          </a:prstGeom>
        </p:spPr>
      </p:pic>
      <p:sp>
        <p:nvSpPr>
          <p:cNvPr id="9" name=""/>
          <p:cNvSpPr/>
          <p:nvPr/>
        </p:nvSpPr>
        <p:spPr>
          <a:xfrm>
            <a:off x="3611880" y="1548384"/>
            <a:ext cx="438912" cy="131064"/>
          </a:xfrm>
          <a:prstGeom prst="rect">
            <a:avLst/>
          </a:prstGeom>
        </p:spPr>
        <p:txBody>
          <a:bodyPr lIns="0" tIns="0" rIns="0" bIns="0" wrap="none">
            <a:noAutofit/>
          </a:bodyPr>
          <a:p>
            <a:pPr indent="0"/>
            <a:r>
              <a:rPr lang="en-US" b="1" sz="850" spc="-50">
                <a:solidFill>
                  <a:srgbClr val="6B6B6B"/>
                </a:solidFill>
                <a:latin typeface="Arial"/>
              </a:rPr>
              <a:t>Internet</a:t>
            </a:r>
          </a:p>
        </p:txBody>
      </p:sp>
      <p:sp>
        <p:nvSpPr>
          <p:cNvPr id="10" name=""/>
          <p:cNvSpPr/>
          <p:nvPr/>
        </p:nvSpPr>
        <p:spPr>
          <a:xfrm>
            <a:off x="1286256" y="2941320"/>
            <a:ext cx="1158240" cy="149352"/>
          </a:xfrm>
          <a:prstGeom prst="rect">
            <a:avLst/>
          </a:prstGeom>
        </p:spPr>
        <p:txBody>
          <a:bodyPr lIns="0" tIns="0" rIns="0" bIns="0" wrap="none">
            <a:noAutofit/>
          </a:bodyPr>
          <a:p>
            <a:pPr indent="0"/>
            <a:r>
              <a:rPr lang="en-US" b="1" sz="850" spc="-50">
                <a:solidFill>
                  <a:srgbClr val="6B6B6B"/>
                </a:solidFill>
                <a:latin typeface="Arial"/>
                <a:hlinkClick r:id="rLinkId0"/>
              </a:rPr>
              <a:t>VPN Gateway Router</a:t>
            </a:r>
          </a:p>
        </p:txBody>
      </p:sp>
      <p:sp>
        <p:nvSpPr>
          <p:cNvPr id="11" name=""/>
          <p:cNvSpPr/>
          <p:nvPr/>
        </p:nvSpPr>
        <p:spPr>
          <a:xfrm>
            <a:off x="3581400" y="2868168"/>
            <a:ext cx="664464" cy="134112"/>
          </a:xfrm>
          <a:prstGeom prst="rect">
            <a:avLst/>
          </a:prstGeom>
        </p:spPr>
        <p:txBody>
          <a:bodyPr lIns="0" tIns="0" rIns="0" bIns="0" wrap="none">
            <a:noAutofit/>
          </a:bodyPr>
          <a:p>
            <a:pPr indent="0"/>
            <a:r>
              <a:rPr lang="en-US" b="1" sz="850" spc="-50">
                <a:solidFill>
                  <a:srgbClr val="6B6B6B"/>
                </a:solidFill>
                <a:latin typeface="Arial"/>
              </a:rPr>
              <a:t>VPN Router</a:t>
            </a:r>
          </a:p>
        </p:txBody>
      </p:sp>
      <p:sp>
        <p:nvSpPr>
          <p:cNvPr id="12" name=""/>
          <p:cNvSpPr/>
          <p:nvPr/>
        </p:nvSpPr>
        <p:spPr>
          <a:xfrm>
            <a:off x="950976" y="4370832"/>
            <a:ext cx="1688592" cy="149352"/>
          </a:xfrm>
          <a:prstGeom prst="rect">
            <a:avLst/>
          </a:prstGeom>
        </p:spPr>
        <p:txBody>
          <a:bodyPr lIns="0" tIns="0" rIns="0" bIns="0" wrap="none">
            <a:noAutofit/>
          </a:bodyPr>
          <a:p>
            <a:pPr algn="just" indent="0"/>
            <a:r>
              <a:rPr lang="en-US" b="1" sz="850" spc="-50">
                <a:solidFill>
                  <a:srgbClr val="6B6B6B"/>
                </a:solidFill>
                <a:latin typeface="Arial"/>
              </a:rPr>
              <a:t>Notebook PC    Desktop PC</a:t>
            </a:r>
          </a:p>
        </p:txBody>
      </p:sp>
      <p:sp>
        <p:nvSpPr>
          <p:cNvPr id="13" name=""/>
          <p:cNvSpPr/>
          <p:nvPr/>
        </p:nvSpPr>
        <p:spPr>
          <a:xfrm>
            <a:off x="3209544" y="4602480"/>
            <a:ext cx="1405128" cy="277368"/>
          </a:xfrm>
          <a:prstGeom prst="rect">
            <a:avLst/>
          </a:prstGeom>
        </p:spPr>
        <p:txBody>
          <a:bodyPr lIns="0" tIns="0" rIns="0" bIns="0">
            <a:noAutofit/>
          </a:bodyPr>
          <a:p>
            <a:pPr algn="ctr" indent="0">
              <a:lnSpc>
                <a:spcPts val="1152"/>
              </a:lnSpc>
              <a:spcAft>
                <a:spcPts val="210"/>
              </a:spcAft>
            </a:pPr>
            <a:r>
              <a:rPr lang="en-US" b="1" sz="850" spc="-50">
                <a:solidFill>
                  <a:srgbClr val="6B6B6B"/>
                </a:solidFill>
                <a:latin typeface="Arial"/>
              </a:rPr>
              <a:t>VPN Concentrator Router Access Server</a:t>
            </a:r>
          </a:p>
        </p:txBody>
      </p:sp>
      <p:sp>
        <p:nvSpPr>
          <p:cNvPr id="14" name=""/>
          <p:cNvSpPr/>
          <p:nvPr/>
        </p:nvSpPr>
        <p:spPr>
          <a:xfrm>
            <a:off x="5053584" y="3499104"/>
            <a:ext cx="448056" cy="134112"/>
          </a:xfrm>
          <a:prstGeom prst="rect">
            <a:avLst/>
          </a:prstGeom>
        </p:spPr>
        <p:txBody>
          <a:bodyPr lIns="0" tIns="0" rIns="0" bIns="0" wrap="none">
            <a:noAutofit/>
          </a:bodyPr>
          <a:p>
            <a:pPr indent="0"/>
            <a:r>
              <a:rPr lang="en-US" b="1" sz="850" spc="-50">
                <a:solidFill>
                  <a:srgbClr val="6B6B6B"/>
                </a:solidFill>
                <a:latin typeface="Arial"/>
              </a:rPr>
              <a:t>Server 1</a:t>
            </a:r>
          </a:p>
        </p:txBody>
      </p:sp>
      <p:sp>
        <p:nvSpPr>
          <p:cNvPr id="15" name=""/>
          <p:cNvSpPr/>
          <p:nvPr/>
        </p:nvSpPr>
        <p:spPr>
          <a:xfrm>
            <a:off x="5809488" y="4559808"/>
            <a:ext cx="487680" cy="134112"/>
          </a:xfrm>
          <a:prstGeom prst="rect">
            <a:avLst/>
          </a:prstGeom>
        </p:spPr>
        <p:txBody>
          <a:bodyPr lIns="0" tIns="0" rIns="0" bIns="0" wrap="none">
            <a:noAutofit/>
          </a:bodyPr>
          <a:p>
            <a:pPr indent="0"/>
            <a:r>
              <a:rPr lang="en-US" b="1" sz="950">
                <a:solidFill>
                  <a:srgbClr val="6B6B6B"/>
                </a:solidFill>
                <a:latin typeface="Arial"/>
              </a:rPr>
              <a:t>Server 3</a:t>
            </a:r>
          </a:p>
        </p:txBody>
      </p:sp>
      <p:sp>
        <p:nvSpPr>
          <p:cNvPr id="16" name=""/>
          <p:cNvSpPr/>
          <p:nvPr/>
        </p:nvSpPr>
        <p:spPr>
          <a:xfrm>
            <a:off x="6595872" y="3499104"/>
            <a:ext cx="481584" cy="134112"/>
          </a:xfrm>
          <a:prstGeom prst="rect">
            <a:avLst/>
          </a:prstGeom>
        </p:spPr>
        <p:txBody>
          <a:bodyPr lIns="0" tIns="0" rIns="0" bIns="0" wrap="none">
            <a:noAutofit/>
          </a:bodyPr>
          <a:p>
            <a:pPr indent="0"/>
            <a:r>
              <a:rPr lang="en-US" b="1" sz="950">
                <a:solidFill>
                  <a:srgbClr val="6B6B6B"/>
                </a:solidFill>
                <a:latin typeface="Arial"/>
              </a:rPr>
              <a:t>Server 2</a:t>
            </a:r>
          </a:p>
        </p:txBody>
      </p:sp>
      <p:sp>
        <p:nvSpPr>
          <p:cNvPr id="17" name=""/>
          <p:cNvSpPr/>
          <p:nvPr/>
        </p:nvSpPr>
        <p:spPr>
          <a:xfrm>
            <a:off x="896112" y="4940808"/>
            <a:ext cx="5803392" cy="3148584"/>
          </a:xfrm>
          <a:prstGeom prst="rect">
            <a:avLst/>
          </a:prstGeom>
        </p:spPr>
        <p:txBody>
          <a:bodyPr lIns="0" tIns="0" rIns="0" bIns="0">
            <a:noAutofit/>
          </a:bodyPr>
          <a:p>
            <a:pPr indent="0">
              <a:lnSpc>
                <a:spcPts val="1536"/>
              </a:lnSpc>
              <a:spcBef>
                <a:spcPts val="210"/>
              </a:spcBef>
            </a:pPr>
            <a:r>
              <a:rPr lang="en-US" i="1" sz="1300">
                <a:solidFill>
                  <a:srgbClr val="3A3A3A"/>
                </a:solidFill>
                <a:latin typeface="Times New Roman"/>
              </a:rPr>
              <a:t>[image</a:t>
            </a:r>
            <a:r>
              <a:rPr lang="en-US" i="1" sz="1300">
                <a:solidFill>
                  <a:srgbClr val="3A3A3A"/>
                </a:solidFill>
                <a:latin typeface="Times New Roman"/>
                <a:hlinkClick r:id="rLinkId1"/>
              </a:rPr>
              <a:t> </a:t>
            </a:r>
            <a:r>
              <a:rPr lang="en-US" i="1" sz="1300">
                <a:solidFill>
                  <a:srgbClr val="ED0000"/>
                </a:solidFill>
                <a:latin typeface="Times New Roman"/>
                <a:hlinkClick r:id="rLinkId1"/>
              </a:rPr>
              <a:t>source</a:t>
            </a:r>
            <a:r>
              <a:rPr lang="en-US" i="1" sz="1300">
                <a:solidFill>
                  <a:srgbClr val="3A3A3A"/>
                </a:solidFill>
                <a:latin typeface="Times New Roman"/>
                <a:hlinkClick r:id="rLinkId1"/>
              </a:rPr>
              <a:t>]</a:t>
            </a:r>
          </a:p>
          <a:p>
            <a:pPr indent="0">
              <a:lnSpc>
                <a:spcPts val="1536"/>
              </a:lnSpc>
            </a:pPr>
            <a:r>
              <a:rPr lang="en-US" b="1" sz="1200">
                <a:solidFill>
                  <a:srgbClr val="3A3A3A"/>
                </a:solidFill>
                <a:latin typeface="Arial"/>
              </a:rPr>
              <a:t>Given below are the 3 types of VPN’s:</a:t>
            </a:r>
          </a:p>
          <a:p>
            <a:pPr marL="939800" indent="-228600">
              <a:lnSpc>
                <a:spcPts val="1536"/>
              </a:lnSpc>
            </a:pPr>
            <a:r>
              <a:rPr lang="en-US" sz="1300">
                <a:solidFill>
                  <a:srgbClr val="3A3A3A"/>
                </a:solidFill>
                <a:latin typeface="Times New Roman"/>
              </a:rPr>
              <a:t>1.    </a:t>
            </a:r>
            <a:r>
              <a:rPr lang="en-US" b="1" sz="1200">
                <a:solidFill>
                  <a:srgbClr val="3A3A3A"/>
                </a:solidFill>
                <a:latin typeface="Arial"/>
              </a:rPr>
              <a:t>Access VPN</a:t>
            </a:r>
            <a:r>
              <a:rPr lang="en-US" sz="1300">
                <a:solidFill>
                  <a:srgbClr val="3A3A3A"/>
                </a:solidFill>
                <a:latin typeface="Times New Roman"/>
              </a:rPr>
              <a:t>: Access VPN’s provide connectivity to mobile users and telecommuters. It is an alternative option for dial-up connections or ISDN connections. It provides low-cost solutions and a wide range of connectivity.</a:t>
            </a:r>
          </a:p>
          <a:p>
            <a:pPr marL="939800" indent="-228600">
              <a:lnSpc>
                <a:spcPts val="1536"/>
              </a:lnSpc>
            </a:pPr>
            <a:r>
              <a:rPr lang="en-US" sz="1300">
                <a:solidFill>
                  <a:srgbClr val="3A3A3A"/>
                </a:solidFill>
                <a:latin typeface="Times New Roman"/>
              </a:rPr>
              <a:t>2.    </a:t>
            </a:r>
            <a:r>
              <a:rPr lang="en-US" b="1" sz="1200">
                <a:solidFill>
                  <a:srgbClr val="3A3A3A"/>
                </a:solidFill>
                <a:latin typeface="Arial"/>
              </a:rPr>
              <a:t>Intranet VPN</a:t>
            </a:r>
            <a:r>
              <a:rPr lang="en-US" sz="1300">
                <a:solidFill>
                  <a:srgbClr val="3A3A3A"/>
                </a:solidFill>
                <a:latin typeface="Times New Roman"/>
              </a:rPr>
              <a:t>: They are useful for connecting remote offices using shared infrastructure with the same policy as a private network.</a:t>
            </a:r>
          </a:p>
          <a:p>
            <a:pPr marL="939800" indent="-228600">
              <a:lnSpc>
                <a:spcPts val="1536"/>
              </a:lnSpc>
            </a:pPr>
            <a:r>
              <a:rPr lang="en-US" sz="1300">
                <a:solidFill>
                  <a:srgbClr val="3A3A3A"/>
                </a:solidFill>
                <a:latin typeface="Times New Roman"/>
              </a:rPr>
              <a:t>3.    </a:t>
            </a:r>
            <a:r>
              <a:rPr lang="en-US" b="1" sz="1200">
                <a:solidFill>
                  <a:srgbClr val="3A3A3A"/>
                </a:solidFill>
                <a:latin typeface="Arial"/>
              </a:rPr>
              <a:t>Extranet VPN</a:t>
            </a:r>
            <a:r>
              <a:rPr lang="en-US" sz="1300">
                <a:solidFill>
                  <a:srgbClr val="3A3A3A"/>
                </a:solidFill>
                <a:latin typeface="Times New Roman"/>
              </a:rPr>
              <a:t>: Using shared infrastructure over an intranet, suppliers, customers, and partners are connected using dedicated connections.</a:t>
            </a:r>
          </a:p>
          <a:p>
            <a:pPr indent="0">
              <a:lnSpc>
                <a:spcPts val="1536"/>
              </a:lnSpc>
            </a:pPr>
            <a:r>
              <a:rPr lang="en-US" b="1" sz="1200">
                <a:solidFill>
                  <a:srgbClr val="FF6600"/>
                </a:solidFill>
                <a:latin typeface="Arial"/>
              </a:rPr>
              <a:t>Q #22) What are Ipconfig and Ifconfig?</a:t>
            </a:r>
          </a:p>
          <a:p>
            <a:pPr indent="0">
              <a:lnSpc>
                <a:spcPts val="1536"/>
              </a:lnSpc>
            </a:pPr>
            <a:r>
              <a:rPr lang="en-US" b="1" sz="1200">
                <a:solidFill>
                  <a:srgbClr val="3A3A3A"/>
                </a:solidFill>
                <a:latin typeface="Arial"/>
              </a:rPr>
              <a:t>Answer: Ipconfig </a:t>
            </a:r>
            <a:r>
              <a:rPr lang="en-US" sz="1300">
                <a:solidFill>
                  <a:srgbClr val="3A3A3A"/>
                </a:solidFill>
                <a:latin typeface="Times New Roman"/>
              </a:rPr>
              <a:t>stands for Internet Protocol Configuration and this command is used on Microsoft Windows to view and configure the network interface.</a:t>
            </a:r>
          </a:p>
          <a:p>
            <a:pPr indent="0">
              <a:lnSpc>
                <a:spcPts val="1536"/>
              </a:lnSpc>
              <a:spcAft>
                <a:spcPts val="1260"/>
              </a:spcAft>
            </a:pPr>
            <a:r>
              <a:rPr lang="en-US" sz="1300">
                <a:solidFill>
                  <a:srgbClr val="3A3A3A"/>
                </a:solidFill>
                <a:latin typeface="Times New Roman"/>
              </a:rPr>
              <a:t>The command Ipconfig is useful for displaying all TCP/IP network summary information currently available on a network. It also helps to modify the DHCP protocol and DNS setting.</a:t>
            </a:r>
          </a:p>
        </p:txBody>
      </p:sp>
      <p:sp>
        <p:nvSpPr>
          <p:cNvPr id="18" name=""/>
          <p:cNvSpPr/>
          <p:nvPr/>
        </p:nvSpPr>
        <p:spPr>
          <a:xfrm>
            <a:off x="896112" y="8336280"/>
            <a:ext cx="5943600" cy="752856"/>
          </a:xfrm>
          <a:prstGeom prst="rect">
            <a:avLst/>
          </a:prstGeom>
        </p:spPr>
        <p:txBody>
          <a:bodyPr lIns="0" tIns="0" rIns="0" bIns="0">
            <a:noAutofit/>
          </a:bodyPr>
          <a:p>
            <a:pPr indent="0">
              <a:lnSpc>
                <a:spcPts val="1536"/>
              </a:lnSpc>
              <a:spcBef>
                <a:spcPts val="1260"/>
              </a:spcBef>
            </a:pPr>
            <a:r>
              <a:rPr lang="en-US" b="1" sz="1200">
                <a:solidFill>
                  <a:srgbClr val="3A3A3A"/>
                </a:solidFill>
                <a:latin typeface="Arial"/>
              </a:rPr>
              <a:t>Ifconfig </a:t>
            </a:r>
            <a:r>
              <a:rPr lang="en-US" sz="1300">
                <a:solidFill>
                  <a:srgbClr val="3A3A3A"/>
                </a:solidFill>
                <a:latin typeface="Times New Roman"/>
              </a:rPr>
              <a:t>(Interface Configuration) is a command that is used on Linux, Mac, and UNIX operating systems. It is used to configure, control the TCP/IP network interface parameters from CLI i.e. Command Line Interface. It allows you to see the IP addresses of these network interfaces.</a:t>
            </a:r>
          </a:p>
        </p:txBody>
      </p:sp>
      <p:sp>
        <p:nvSpPr>
          <p:cNvPr id="19"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3925824" cy="185928"/>
          </a:xfrm>
          <a:prstGeom prst="rect">
            <a:avLst/>
          </a:prstGeom>
        </p:spPr>
        <p:txBody>
          <a:bodyPr lIns="0" tIns="0" rIns="0" bIns="0" wrap="none">
            <a:noAutofit/>
          </a:bodyPr>
          <a:p>
            <a:pPr indent="0"/>
            <a:r>
              <a:rPr lang="en-US" b="1" sz="1300">
                <a:solidFill>
                  <a:srgbClr val="1B2437"/>
                </a:solidFill>
                <a:latin typeface="Times New Roman"/>
              </a:rPr>
              <a:t>Q24. What are the different ways to exchange data?</a:t>
            </a:r>
          </a:p>
        </p:txBody>
      </p:sp>
      <p:sp>
        <p:nvSpPr>
          <p:cNvPr id="3" name=""/>
          <p:cNvSpPr/>
          <p:nvPr/>
        </p:nvSpPr>
        <p:spPr>
          <a:xfrm>
            <a:off x="896112" y="1341120"/>
            <a:ext cx="5943600" cy="7367016"/>
          </a:xfrm>
          <a:prstGeom prst="rect">
            <a:avLst/>
          </a:prstGeom>
        </p:spPr>
        <p:txBody>
          <a:bodyPr lIns="0" tIns="0" rIns="0" bIns="0">
            <a:noAutofit/>
          </a:bodyPr>
          <a:p>
            <a:pPr indent="0">
              <a:spcAft>
                <a:spcPts val="840"/>
              </a:spcAft>
            </a:pPr>
            <a:r>
              <a:rPr lang="en-US" b="1" sz="1200">
                <a:solidFill>
                  <a:srgbClr val="445578"/>
                </a:solidFill>
                <a:latin typeface="Times New Roman"/>
              </a:rPr>
              <a:t>Ans. </a:t>
            </a:r>
            <a:r>
              <a:rPr lang="en-US" b="1" sz="1200">
                <a:solidFill>
                  <a:srgbClr val="445578"/>
                </a:solidFill>
                <a:latin typeface="Arial"/>
              </a:rPr>
              <a:t>Following are the different ways to exchange data:</a:t>
            </a:r>
          </a:p>
          <a:p>
            <a:pPr algn="just" marL="406400" indent="0">
              <a:lnSpc>
                <a:spcPts val="2808"/>
              </a:lnSpc>
            </a:pPr>
            <a:r>
              <a:rPr lang="en-US" b="1" sz="1200">
                <a:solidFill>
                  <a:srgbClr val="445578"/>
                </a:solidFill>
                <a:latin typeface="Arial"/>
              </a:rPr>
              <a:t>•    Simplex</a:t>
            </a:r>
          </a:p>
          <a:p>
            <a:pPr algn="just" marL="406400" indent="0">
              <a:lnSpc>
                <a:spcPts val="2808"/>
              </a:lnSpc>
            </a:pPr>
            <a:r>
              <a:rPr lang="en-US" b="1" sz="1200">
                <a:solidFill>
                  <a:srgbClr val="445578"/>
                </a:solidFill>
                <a:latin typeface="Arial"/>
              </a:rPr>
              <a:t>•    Half-duplex</a:t>
            </a:r>
          </a:p>
          <a:p>
            <a:pPr algn="just" marL="406400" indent="0">
              <a:lnSpc>
                <a:spcPts val="2808"/>
              </a:lnSpc>
            </a:pPr>
            <a:r>
              <a:rPr lang="en-US" b="1" sz="1200">
                <a:solidFill>
                  <a:srgbClr val="445578"/>
                </a:solidFill>
                <a:latin typeface="Arial"/>
              </a:rPr>
              <a:t>•    Full-duplex</a:t>
            </a:r>
          </a:p>
          <a:p>
            <a:pPr indent="0">
              <a:spcAft>
                <a:spcPts val="1470"/>
              </a:spcAft>
            </a:pPr>
            <a:r>
              <a:rPr lang="en-US" b="1" sz="1300">
                <a:solidFill>
                  <a:srgbClr val="1B2437"/>
                </a:solidFill>
                <a:latin typeface="Times New Roman"/>
              </a:rPr>
              <a:t>Q25. What are routers?</a:t>
            </a:r>
          </a:p>
          <a:p>
            <a:pPr indent="0">
              <a:lnSpc>
                <a:spcPts val="1800"/>
              </a:lnSpc>
              <a:spcAft>
                <a:spcPts val="840"/>
              </a:spcAft>
            </a:pPr>
            <a:r>
              <a:rPr lang="en-US" b="1" sz="1200">
                <a:solidFill>
                  <a:srgbClr val="445578"/>
                </a:solidFill>
                <a:latin typeface="Times New Roman"/>
              </a:rPr>
              <a:t>Ans. </a:t>
            </a:r>
            <a:r>
              <a:rPr lang="en-US" b="1" sz="1200">
                <a:solidFill>
                  <a:srgbClr val="445578"/>
                </a:solidFill>
                <a:latin typeface="Arial"/>
              </a:rPr>
              <a:t>Routers connect two or more network segments. These intelligent network devices store information in their routing tables such as paths, hops, and bottlenecks. They determine the most accurate data transfer paths and operate in Open Systems Interconnection (OSI) Network Layer.</a:t>
            </a:r>
          </a:p>
          <a:p>
            <a:pPr indent="0">
              <a:spcAft>
                <a:spcPts val="840"/>
              </a:spcAft>
            </a:pPr>
            <a:r>
              <a:rPr lang="en-US" b="1" sz="1200">
                <a:solidFill>
                  <a:srgbClr val="445578"/>
                </a:solidFill>
                <a:latin typeface="Arial"/>
              </a:rPr>
              <a:t>The roles of a router include:</a:t>
            </a:r>
          </a:p>
          <a:p>
            <a:pPr algn="just" marL="406400" indent="0">
              <a:lnSpc>
                <a:spcPts val="2784"/>
              </a:lnSpc>
            </a:pPr>
            <a:r>
              <a:rPr lang="en-US" b="1" sz="1200">
                <a:solidFill>
                  <a:srgbClr val="445578"/>
                </a:solidFill>
                <a:latin typeface="Arial"/>
              </a:rPr>
              <a:t>•    Inter-network communication</a:t>
            </a:r>
          </a:p>
          <a:p>
            <a:pPr algn="just" marL="406400" indent="0">
              <a:lnSpc>
                <a:spcPts val="2784"/>
              </a:lnSpc>
            </a:pPr>
            <a:r>
              <a:rPr lang="en-US" b="1" sz="1200">
                <a:solidFill>
                  <a:srgbClr val="445578"/>
                </a:solidFill>
                <a:latin typeface="Arial"/>
              </a:rPr>
              <a:t>•    Best path selection</a:t>
            </a:r>
          </a:p>
          <a:p>
            <a:pPr algn="just" marL="406400" indent="0">
              <a:lnSpc>
                <a:spcPts val="2784"/>
              </a:lnSpc>
            </a:pPr>
            <a:r>
              <a:rPr lang="en-US" b="1" sz="1200">
                <a:solidFill>
                  <a:srgbClr val="445578"/>
                </a:solidFill>
                <a:latin typeface="Arial"/>
              </a:rPr>
              <a:t>•    Packet forwarding</a:t>
            </a:r>
          </a:p>
          <a:p>
            <a:pPr algn="just" marL="406400" indent="0">
              <a:lnSpc>
                <a:spcPts val="2784"/>
              </a:lnSpc>
              <a:spcAft>
                <a:spcPts val="420"/>
              </a:spcAft>
            </a:pPr>
            <a:r>
              <a:rPr lang="en-US" b="1" sz="1200">
                <a:solidFill>
                  <a:srgbClr val="445578"/>
                </a:solidFill>
                <a:latin typeface="Arial"/>
              </a:rPr>
              <a:t>•    Packet filtering</a:t>
            </a:r>
          </a:p>
          <a:p>
            <a:pPr indent="0">
              <a:spcAft>
                <a:spcPts val="1470"/>
              </a:spcAft>
            </a:pPr>
            <a:r>
              <a:rPr lang="en-US" b="1" sz="1200">
                <a:solidFill>
                  <a:srgbClr val="445578"/>
                </a:solidFill>
                <a:latin typeface="Times New Roman"/>
              </a:rPr>
              <a:t>For more information, you can also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What is Router in Computer Networks?</a:t>
            </a:r>
          </a:p>
          <a:p>
            <a:pPr indent="0">
              <a:lnSpc>
                <a:spcPts val="2736"/>
              </a:lnSpc>
            </a:pPr>
            <a:r>
              <a:rPr lang="en-US" b="1" sz="1200">
                <a:solidFill>
                  <a:srgbClr val="445578"/>
                </a:solidFill>
                <a:latin typeface="Times New Roman"/>
              </a:rPr>
              <a:t>You can also explore:</a:t>
            </a:r>
            <a:r>
              <a:rPr lang="en-US" b="1" sz="1200">
                <a:solidFill>
                  <a:srgbClr val="445578"/>
                </a:solidFill>
                <a:latin typeface="Times New Roman"/>
                <a:hlinkClick r:id="rLinkId1"/>
              </a:rPr>
              <a:t> </a:t>
            </a:r>
            <a:r>
              <a:rPr lang="en-US" b="1" u="sng" sz="1200">
                <a:solidFill>
                  <a:srgbClr val="00CCFF"/>
                </a:solidFill>
                <a:latin typeface="Times New Roman"/>
                <a:hlinkClick r:id="rLinkId1"/>
              </a:rPr>
              <a:t>Network Devices in Computer Networks and Its Types</a:t>
            </a:r>
          </a:p>
          <a:p>
            <a:pPr indent="0">
              <a:lnSpc>
                <a:spcPts val="2736"/>
              </a:lnSpc>
            </a:pPr>
            <a:r>
              <a:rPr lang="en-US" b="1" sz="1300">
                <a:solidFill>
                  <a:srgbClr val="1B2437"/>
                </a:solidFill>
                <a:latin typeface="Times New Roman"/>
              </a:rPr>
              <a:t>Q26. What are the criteria for the best path selection of a router?</a:t>
            </a:r>
          </a:p>
          <a:p>
            <a:pPr indent="0">
              <a:spcAft>
                <a:spcPts val="840"/>
              </a:spcAft>
            </a:pPr>
            <a:r>
              <a:rPr lang="en-US" b="1" sz="1200">
                <a:solidFill>
                  <a:srgbClr val="445578"/>
                </a:solidFill>
                <a:latin typeface="Times New Roman"/>
              </a:rPr>
              <a:t>Ans. </a:t>
            </a:r>
            <a:r>
              <a:rPr lang="en-US" b="1" sz="1200">
                <a:solidFill>
                  <a:srgbClr val="445578"/>
                </a:solidFill>
                <a:latin typeface="Arial"/>
              </a:rPr>
              <a:t>The following parameters define the path selection:</a:t>
            </a:r>
          </a:p>
          <a:p>
            <a:pPr algn="just" marL="406400" indent="0">
              <a:lnSpc>
                <a:spcPts val="2784"/>
              </a:lnSpc>
            </a:pPr>
            <a:r>
              <a:rPr lang="en-US" b="1" sz="1200">
                <a:solidFill>
                  <a:srgbClr val="445578"/>
                </a:solidFill>
                <a:latin typeface="Arial"/>
              </a:rPr>
              <a:t>•    Longest prefix match</a:t>
            </a:r>
          </a:p>
          <a:p>
            <a:pPr algn="just" marL="406400" indent="0">
              <a:lnSpc>
                <a:spcPts val="2784"/>
              </a:lnSpc>
            </a:pPr>
            <a:r>
              <a:rPr lang="en-US" b="1" sz="1200">
                <a:solidFill>
                  <a:srgbClr val="445578"/>
                </a:solidFill>
                <a:latin typeface="Arial"/>
              </a:rPr>
              <a:t>•    Minimum AD (administrative distance)</a:t>
            </a:r>
          </a:p>
          <a:p>
            <a:pPr algn="just" marL="406400" indent="0">
              <a:lnSpc>
                <a:spcPts val="2784"/>
              </a:lnSpc>
            </a:pPr>
            <a:r>
              <a:rPr lang="en-US" b="1" sz="1200">
                <a:solidFill>
                  <a:srgbClr val="445578"/>
                </a:solidFill>
                <a:latin typeface="Arial"/>
              </a:rPr>
              <a:t>•    Lowest metric value</a:t>
            </a:r>
          </a:p>
          <a:p>
            <a:pPr indent="0"/>
            <a:r>
              <a:rPr lang="en-US" b="1" sz="1300">
                <a:solidFill>
                  <a:srgbClr val="1B2437"/>
                </a:solidFill>
                <a:latin typeface="Times New Roman"/>
              </a:rPr>
              <a:t>Q27. Explain what is a source route?</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34456" cy="8004048"/>
          </a:xfrm>
          <a:prstGeom prst="rect">
            <a:avLst/>
          </a:prstGeom>
        </p:spPr>
        <p:txBody>
          <a:bodyPr lIns="0" tIns="0" rIns="0" bIns="0">
            <a:noAutofit/>
          </a:bodyPr>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The source route is defined as a sequence of IP addresses used to identify a datagram's route. You can also involve the source route in the IP datagram header.</a:t>
            </a:r>
          </a:p>
          <a:p>
            <a:pPr indent="0">
              <a:lnSpc>
                <a:spcPts val="1560"/>
              </a:lnSpc>
              <a:spcAft>
                <a:spcPts val="840"/>
              </a:spcAft>
            </a:pPr>
            <a:r>
              <a:rPr lang="en-US" b="1" sz="1300">
                <a:solidFill>
                  <a:srgbClr val="1B2437"/>
                </a:solidFill>
                <a:latin typeface="Times New Roman"/>
              </a:rPr>
              <a:t>Q28. What is the difference between 'standard' and 'extended' ACL (access control list)?</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Standard ACLs are source-based, whereas extended ACLs are source- and destination-based.</a:t>
            </a:r>
          </a:p>
          <a:p>
            <a:pPr indent="0">
              <a:spcAft>
                <a:spcPts val="1260"/>
              </a:spcAft>
            </a:pPr>
            <a:r>
              <a:rPr lang="en-US" b="1" sz="1300">
                <a:solidFill>
                  <a:srgbClr val="1B2437"/>
                </a:solidFill>
                <a:latin typeface="Times New Roman"/>
              </a:rPr>
              <a:t>Q29. What is data encapsulation?</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Data encapsulation is breaking down information into smaller, manageable chunks before their transmission across the network.</a:t>
            </a:r>
          </a:p>
          <a:p>
            <a:pPr indent="0">
              <a:spcAft>
                <a:spcPts val="1260"/>
              </a:spcAft>
            </a:pPr>
            <a:r>
              <a:rPr lang="en-US" b="1" sz="1300">
                <a:solidFill>
                  <a:srgbClr val="1B2437"/>
                </a:solidFill>
                <a:latin typeface="Times New Roman"/>
              </a:rPr>
              <a:t>Q30. What is RAS?</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RAS (Remote Access Services) refers to any combination of hardware and software to enable remote access to tools or information that typically reside on a network of IT devices.</a:t>
            </a:r>
          </a:p>
          <a:p>
            <a:pPr indent="0">
              <a:lnSpc>
                <a:spcPts val="1560"/>
              </a:lnSpc>
              <a:spcAft>
                <a:spcPts val="840"/>
              </a:spcAft>
            </a:pPr>
            <a:r>
              <a:rPr lang="en-US" b="1" sz="1300">
                <a:solidFill>
                  <a:srgbClr val="1B2437"/>
                </a:solidFill>
                <a:latin typeface="Times New Roman"/>
              </a:rPr>
              <a:t>Q31. Mention the different network protocols that are supported by Windows RRAS services.</a:t>
            </a:r>
          </a:p>
          <a:p>
            <a:pPr indent="0">
              <a:spcAft>
                <a:spcPts val="840"/>
              </a:spcAft>
            </a:pPr>
            <a:r>
              <a:rPr lang="en-US" b="1" sz="1200">
                <a:solidFill>
                  <a:srgbClr val="445578"/>
                </a:solidFill>
                <a:latin typeface="Times New Roman"/>
              </a:rPr>
              <a:t>Ans. </a:t>
            </a:r>
            <a:r>
              <a:rPr lang="en-US" b="1" sz="1200">
                <a:solidFill>
                  <a:srgbClr val="445578"/>
                </a:solidFill>
                <a:latin typeface="Arial"/>
              </a:rPr>
              <a:t>Following are the three main network protocols supported by Windows RRAS services:</a:t>
            </a:r>
          </a:p>
          <a:p>
            <a:pPr algn="just" marL="406400" indent="0">
              <a:lnSpc>
                <a:spcPts val="2808"/>
              </a:lnSpc>
            </a:pPr>
            <a:r>
              <a:rPr lang="en-US" b="1" sz="1200">
                <a:solidFill>
                  <a:srgbClr val="445578"/>
                </a:solidFill>
                <a:latin typeface="Arial"/>
              </a:rPr>
              <a:t>. NetBEUI</a:t>
            </a:r>
          </a:p>
          <a:p>
            <a:pPr algn="just" marL="406400" indent="0">
              <a:lnSpc>
                <a:spcPts val="2808"/>
              </a:lnSpc>
            </a:pPr>
            <a:r>
              <a:rPr lang="en-US" b="1" sz="1200">
                <a:solidFill>
                  <a:srgbClr val="445578"/>
                </a:solidFill>
                <a:latin typeface="Arial"/>
              </a:rPr>
              <a:t>. TCP/IP</a:t>
            </a:r>
          </a:p>
          <a:p>
            <a:pPr algn="just" marL="406400" indent="0">
              <a:lnSpc>
                <a:spcPts val="2808"/>
              </a:lnSpc>
              <a:spcAft>
                <a:spcPts val="210"/>
              </a:spcAft>
            </a:pPr>
            <a:r>
              <a:rPr lang="en-US" b="1" sz="1200">
                <a:solidFill>
                  <a:srgbClr val="445578"/>
                </a:solidFill>
                <a:latin typeface="Arial"/>
              </a:rPr>
              <a:t>. IPX</a:t>
            </a:r>
          </a:p>
          <a:p>
            <a:pPr indent="0">
              <a:spcAft>
                <a:spcPts val="1260"/>
              </a:spcAft>
            </a:pPr>
            <a:r>
              <a:rPr lang="en-US" b="1" sz="1300">
                <a:solidFill>
                  <a:srgbClr val="1B2437"/>
                </a:solidFill>
                <a:latin typeface="Times New Roman"/>
              </a:rPr>
              <a:t>Q32. What are the perquisites to configure a server?</a:t>
            </a:r>
          </a:p>
          <a:p>
            <a:pPr indent="0">
              <a:spcAft>
                <a:spcPts val="840"/>
              </a:spcAft>
            </a:pPr>
            <a:r>
              <a:rPr lang="en-US" b="1" sz="1200">
                <a:solidFill>
                  <a:srgbClr val="445578"/>
                </a:solidFill>
                <a:latin typeface="Times New Roman"/>
              </a:rPr>
              <a:t>Ans. </a:t>
            </a:r>
            <a:r>
              <a:rPr lang="en-US" b="1" sz="1200">
                <a:solidFill>
                  <a:srgbClr val="445578"/>
                </a:solidFill>
                <a:latin typeface="Arial"/>
              </a:rPr>
              <a:t>The perquisites to configure a server are:</a:t>
            </a:r>
          </a:p>
          <a:p>
            <a:pPr algn="just" marL="406400" indent="0">
              <a:lnSpc>
                <a:spcPts val="2808"/>
              </a:lnSpc>
            </a:pPr>
            <a:r>
              <a:rPr lang="en-US" b="1" sz="1200">
                <a:solidFill>
                  <a:srgbClr val="445578"/>
                </a:solidFill>
                <a:latin typeface="Arial"/>
              </a:rPr>
              <a:t>•    LAN card should be connected</a:t>
            </a:r>
          </a:p>
          <a:p>
            <a:pPr algn="just" marL="406400" indent="0">
              <a:lnSpc>
                <a:spcPts val="2808"/>
              </a:lnSpc>
            </a:pPr>
            <a:r>
              <a:rPr lang="en-US" b="1" sz="1200">
                <a:solidFill>
                  <a:srgbClr val="445578"/>
                </a:solidFill>
                <a:latin typeface="Arial"/>
              </a:rPr>
              <a:t>•    Root (partition on which window is installed) should be in NTFS format.</a:t>
            </a:r>
          </a:p>
          <a:p>
            <a:pPr algn="just" marL="406400" indent="0">
              <a:lnSpc>
                <a:spcPts val="2808"/>
              </a:lnSpc>
              <a:spcAft>
                <a:spcPts val="210"/>
              </a:spcAft>
            </a:pPr>
            <a:r>
              <a:rPr lang="en-US" b="1" sz="1200">
                <a:solidFill>
                  <a:srgbClr val="445578"/>
                </a:solidFill>
                <a:latin typeface="Arial"/>
              </a:rPr>
              <a:t>•    A server should be configured with a static IP address.</a:t>
            </a:r>
          </a:p>
          <a:p>
            <a:pPr indent="0">
              <a:spcAft>
                <a:spcPts val="1260"/>
              </a:spcAft>
            </a:pPr>
            <a:r>
              <a:rPr lang="en-US" b="1" sz="1300">
                <a:solidFill>
                  <a:srgbClr val="1B2437"/>
                </a:solidFill>
                <a:latin typeface="Times New Roman"/>
              </a:rPr>
              <a:t>Q33. How can you secure a computer network?</a:t>
            </a:r>
          </a:p>
          <a:p>
            <a:pPr indent="0"/>
            <a:r>
              <a:rPr lang="en-US" b="1" sz="1200">
                <a:solidFill>
                  <a:srgbClr val="445578"/>
                </a:solidFill>
                <a:latin typeface="Times New Roman"/>
              </a:rPr>
              <a:t>Ans. </a:t>
            </a:r>
            <a:r>
              <a:rPr lang="en-US" b="1" sz="1200">
                <a:solidFill>
                  <a:srgbClr val="445578"/>
                </a:solidFill>
                <a:latin typeface="Arial"/>
              </a:rPr>
              <a:t>You can achieve a secure computer network in the following ways:</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62456" y="987552"/>
            <a:ext cx="4242816" cy="170688"/>
          </a:xfrm>
          <a:prstGeom prst="rect">
            <a:avLst/>
          </a:prstGeom>
        </p:spPr>
        <p:txBody>
          <a:bodyPr lIns="0" tIns="0" rIns="0" bIns="0" wrap="none">
            <a:noAutofit/>
          </a:bodyPr>
          <a:p>
            <a:pPr indent="0"/>
            <a:r>
              <a:rPr lang="en-US" sz="1100">
                <a:solidFill>
                  <a:srgbClr val="445578"/>
                </a:solidFill>
                <a:latin typeface="Times New Roman"/>
              </a:rPr>
              <a:t>Install a reliable and updated antivirus program across the network</a:t>
            </a:r>
          </a:p>
        </p:txBody>
      </p:sp>
      <p:sp>
        <p:nvSpPr>
          <p:cNvPr id="3" name=""/>
          <p:cNvSpPr/>
          <p:nvPr/>
        </p:nvSpPr>
        <p:spPr>
          <a:xfrm>
            <a:off x="896112" y="1344168"/>
            <a:ext cx="5751576" cy="7409688"/>
          </a:xfrm>
          <a:prstGeom prst="rect">
            <a:avLst/>
          </a:prstGeom>
        </p:spPr>
        <p:txBody>
          <a:bodyPr lIns="0" tIns="0" rIns="0" bIns="0">
            <a:noAutofit/>
          </a:bodyPr>
          <a:p>
            <a:pPr algn="just" marL="406400" indent="0">
              <a:lnSpc>
                <a:spcPts val="2784"/>
              </a:lnSpc>
            </a:pPr>
            <a:r>
              <a:rPr lang="en-US" b="1" sz="1200">
                <a:solidFill>
                  <a:srgbClr val="445578"/>
                </a:solidFill>
                <a:latin typeface="Arial"/>
              </a:rPr>
              <a:t>•    Ensure firewalls are setup and configured properly</a:t>
            </a:r>
          </a:p>
          <a:p>
            <a:pPr algn="just" marL="406400" indent="0">
              <a:lnSpc>
                <a:spcPts val="2784"/>
              </a:lnSpc>
            </a:pPr>
            <a:r>
              <a:rPr lang="en-US" b="1" sz="1200">
                <a:solidFill>
                  <a:srgbClr val="445578"/>
                </a:solidFill>
                <a:latin typeface="Arial"/>
              </a:rPr>
              <a:t>•    Monitor firewall performance</a:t>
            </a:r>
          </a:p>
          <a:p>
            <a:pPr algn="just" marL="406400" indent="0">
              <a:lnSpc>
                <a:spcPts val="2784"/>
              </a:lnSpc>
            </a:pPr>
            <a:r>
              <a:rPr lang="en-US" b="1" sz="1200">
                <a:solidFill>
                  <a:srgbClr val="445578"/>
                </a:solidFill>
                <a:latin typeface="Arial"/>
              </a:rPr>
              <a:t>•    Ensure User authentication</a:t>
            </a:r>
          </a:p>
          <a:p>
            <a:pPr algn="just" marL="406400" indent="0">
              <a:lnSpc>
                <a:spcPts val="2784"/>
              </a:lnSpc>
            </a:pPr>
            <a:r>
              <a:rPr lang="en-US" b="1" sz="1200">
                <a:solidFill>
                  <a:srgbClr val="445578"/>
                </a:solidFill>
                <a:latin typeface="Arial"/>
              </a:rPr>
              <a:t>•    Update passwords regularly every quarter</a:t>
            </a:r>
          </a:p>
          <a:p>
            <a:pPr algn="just" marL="406400" indent="0">
              <a:lnSpc>
                <a:spcPts val="2784"/>
              </a:lnSpc>
              <a:spcAft>
                <a:spcPts val="210"/>
              </a:spcAft>
            </a:pPr>
            <a:r>
              <a:rPr lang="en-US" b="1" sz="1200">
                <a:solidFill>
                  <a:srgbClr val="445578"/>
                </a:solidFill>
                <a:latin typeface="Arial"/>
              </a:rPr>
              <a:t>•    Create a virtual private network (VPN)</a:t>
            </a:r>
          </a:p>
          <a:p>
            <a:pPr indent="0">
              <a:spcAft>
                <a:spcPts val="1050"/>
              </a:spcAft>
            </a:pPr>
            <a:r>
              <a:rPr lang="en-US" b="1" sz="1200">
                <a:solidFill>
                  <a:srgbClr val="445578"/>
                </a:solidFill>
                <a:latin typeface="Times New Roman"/>
              </a:rPr>
              <a:t>You can also explore:</a:t>
            </a:r>
            <a:r>
              <a:rPr lang="en-US" b="1" sz="1200">
                <a:solidFill>
                  <a:srgbClr val="445578"/>
                </a:solidFill>
                <a:latin typeface="Times New Roman"/>
                <a:hlinkClick r:id="rLinkId0"/>
              </a:rPr>
              <a:t> </a:t>
            </a:r>
            <a:r>
              <a:rPr lang="en-US" b="1" u="sng" sz="1200">
                <a:solidFill>
                  <a:srgbClr val="00CCFF"/>
                </a:solidFill>
                <a:latin typeface="Times New Roman"/>
                <a:hlinkClick r:id="rLinkId0"/>
              </a:rPr>
              <a:t>What is a Virtual Private Network (VPN)?</a:t>
            </a:r>
          </a:p>
          <a:p>
            <a:pPr indent="0">
              <a:spcAft>
                <a:spcPts val="1470"/>
              </a:spcAft>
            </a:pPr>
            <a:r>
              <a:rPr lang="en-US" b="1" sz="1300">
                <a:solidFill>
                  <a:srgbClr val="1B2437"/>
                </a:solidFill>
                <a:latin typeface="Times New Roman"/>
              </a:rPr>
              <a:t>Q34. Mention the uses of the Hamming code.</a:t>
            </a:r>
          </a:p>
          <a:p>
            <a:pPr indent="0">
              <a:spcAft>
                <a:spcPts val="1050"/>
              </a:spcAft>
            </a:pPr>
            <a:r>
              <a:rPr lang="en-US" b="1" sz="1200">
                <a:solidFill>
                  <a:srgbClr val="445578"/>
                </a:solidFill>
                <a:latin typeface="Times New Roman"/>
              </a:rPr>
              <a:t>Ans. </a:t>
            </a:r>
            <a:r>
              <a:rPr lang="en-US" b="1" sz="1200">
                <a:solidFill>
                  <a:srgbClr val="445578"/>
                </a:solidFill>
                <a:latin typeface="Arial"/>
              </a:rPr>
              <a:t>Following are some of the common applications of using Hemming code:</a:t>
            </a:r>
          </a:p>
          <a:p>
            <a:pPr algn="just" marL="406400" indent="0">
              <a:lnSpc>
                <a:spcPts val="2784"/>
              </a:lnSpc>
            </a:pPr>
            <a:r>
              <a:rPr lang="en-US" b="1" sz="1200">
                <a:solidFill>
                  <a:srgbClr val="445578"/>
                </a:solidFill>
                <a:latin typeface="Arial"/>
              </a:rPr>
              <a:t>•    Modems</a:t>
            </a:r>
          </a:p>
          <a:p>
            <a:pPr algn="just" marL="406400" indent="0">
              <a:lnSpc>
                <a:spcPts val="2784"/>
              </a:lnSpc>
            </a:pPr>
            <a:r>
              <a:rPr lang="en-US" b="1" sz="1200">
                <a:solidFill>
                  <a:srgbClr val="445578"/>
                </a:solidFill>
                <a:latin typeface="Arial"/>
              </a:rPr>
              <a:t>•    Satellites</a:t>
            </a:r>
          </a:p>
          <a:p>
            <a:pPr algn="just" marL="406400" indent="0">
              <a:lnSpc>
                <a:spcPts val="2784"/>
              </a:lnSpc>
            </a:pPr>
            <a:r>
              <a:rPr lang="en-US" b="1" sz="1200">
                <a:solidFill>
                  <a:srgbClr val="445578"/>
                </a:solidFill>
                <a:latin typeface="Arial"/>
              </a:rPr>
              <a:t>•    PlasmaCAM</a:t>
            </a:r>
          </a:p>
          <a:p>
            <a:pPr algn="just" marL="406400" indent="0">
              <a:lnSpc>
                <a:spcPts val="2784"/>
              </a:lnSpc>
            </a:pPr>
            <a:r>
              <a:rPr lang="en-US" b="1" sz="1200">
                <a:solidFill>
                  <a:srgbClr val="445578"/>
                </a:solidFill>
                <a:latin typeface="Arial"/>
              </a:rPr>
              <a:t>•    Shielding wire</a:t>
            </a:r>
          </a:p>
          <a:p>
            <a:pPr algn="just" marL="406400" indent="0">
              <a:lnSpc>
                <a:spcPts val="2784"/>
              </a:lnSpc>
            </a:pPr>
            <a:r>
              <a:rPr lang="en-US" b="1" sz="1200">
                <a:solidFill>
                  <a:srgbClr val="445578"/>
                </a:solidFill>
                <a:latin typeface="Arial"/>
              </a:rPr>
              <a:t>•    Embedded Processor</a:t>
            </a:r>
          </a:p>
          <a:p>
            <a:pPr algn="just" marL="406400" indent="0">
              <a:lnSpc>
                <a:spcPts val="2784"/>
              </a:lnSpc>
            </a:pPr>
            <a:r>
              <a:rPr lang="en-US" b="1" sz="1200">
                <a:solidFill>
                  <a:srgbClr val="445578"/>
                </a:solidFill>
                <a:latin typeface="Arial"/>
              </a:rPr>
              <a:t>•    Computer Memory</a:t>
            </a:r>
          </a:p>
          <a:p>
            <a:pPr algn="just" marL="406400" indent="0">
              <a:lnSpc>
                <a:spcPts val="2784"/>
              </a:lnSpc>
              <a:spcAft>
                <a:spcPts val="210"/>
              </a:spcAft>
            </a:pPr>
            <a:r>
              <a:rPr lang="en-US" b="1" sz="1200">
                <a:solidFill>
                  <a:srgbClr val="445578"/>
                </a:solidFill>
                <a:latin typeface="Arial"/>
              </a:rPr>
              <a:t>•    Open connectors</a:t>
            </a:r>
          </a:p>
          <a:p>
            <a:pPr indent="0">
              <a:spcAft>
                <a:spcPts val="1470"/>
              </a:spcAft>
            </a:pPr>
            <a:r>
              <a:rPr lang="en-US" b="1" sz="1300">
                <a:solidFill>
                  <a:srgbClr val="1B2437"/>
                </a:solidFill>
                <a:latin typeface="Times New Roman"/>
              </a:rPr>
              <a:t>Q35. What are proxy servers, and how do they protect computer networks?</a:t>
            </a:r>
          </a:p>
          <a:p>
            <a:pPr indent="0">
              <a:lnSpc>
                <a:spcPts val="1800"/>
              </a:lnSpc>
              <a:spcAft>
                <a:spcPts val="210"/>
              </a:spcAft>
            </a:pPr>
            <a:r>
              <a:rPr lang="en-US" b="1" sz="1200">
                <a:solidFill>
                  <a:srgbClr val="445578"/>
                </a:solidFill>
                <a:latin typeface="Times New Roman"/>
              </a:rPr>
              <a:t>Ans. </a:t>
            </a:r>
            <a:r>
              <a:rPr lang="en-US" b="1" sz="1200">
                <a:solidFill>
                  <a:srgbClr val="445578"/>
                </a:solidFill>
                <a:latin typeface="Arial"/>
              </a:rPr>
              <a:t>Proxy servers prevent external users from identifying the IP addresses of an internal network. They make a network virtually invisible to external users, who cannot identify the physical location of a network without knowledge of the correct IP address.</a:t>
            </a:r>
          </a:p>
          <a:p>
            <a:pPr indent="0">
              <a:spcAft>
                <a:spcPts val="1470"/>
              </a:spcAft>
            </a:pPr>
            <a:r>
              <a:rPr lang="en-US" b="1" sz="1300">
                <a:solidFill>
                  <a:srgbClr val="1B2437"/>
                </a:solidFill>
                <a:latin typeface="Times New Roman"/>
              </a:rPr>
              <a:t>Q36. What are Nodes and Links?</a:t>
            </a:r>
          </a:p>
          <a:p>
            <a:pPr indent="0">
              <a:lnSpc>
                <a:spcPts val="1800"/>
              </a:lnSpc>
            </a:pPr>
            <a:r>
              <a:rPr lang="en-US" b="1" sz="1200">
                <a:solidFill>
                  <a:srgbClr val="445578"/>
                </a:solidFill>
                <a:latin typeface="Times New Roman"/>
              </a:rPr>
              <a:t>Ans. </a:t>
            </a:r>
            <a:r>
              <a:rPr lang="en-US" b="1" sz="1200">
                <a:solidFill>
                  <a:srgbClr val="445578"/>
                </a:solidFill>
                <a:latin typeface="Arial"/>
              </a:rPr>
              <a:t>Nodes - Devices or data points on a more extensive network are known as nodes. They are individual parts of a larger data structure and contain data. They also link other nodes.</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90600"/>
            <a:ext cx="5903976" cy="743712"/>
          </a:xfrm>
          <a:prstGeom prst="rect">
            <a:avLst/>
          </a:prstGeom>
        </p:spPr>
        <p:txBody>
          <a:bodyPr lIns="0" tIns="0" rIns="0" bIns="0">
            <a:noAutofit/>
          </a:bodyPr>
          <a:p>
            <a:pPr indent="0">
              <a:lnSpc>
                <a:spcPts val="1800"/>
              </a:lnSpc>
              <a:spcAft>
                <a:spcPts val="630"/>
              </a:spcAft>
            </a:pPr>
            <a:r>
              <a:rPr lang="en-US" b="1" sz="1200">
                <a:solidFill>
                  <a:srgbClr val="445578"/>
                </a:solidFill>
                <a:latin typeface="Arial"/>
              </a:rPr>
              <a:t>Links- A link is the physical and logical network component for interconnecting hosts or nodes in a network. It is a physical communication medium such as a coaxial cable or optical fibre.</a:t>
            </a:r>
          </a:p>
          <a:p>
            <a:pPr indent="0">
              <a:spcAft>
                <a:spcPts val="1470"/>
              </a:spcAft>
            </a:pPr>
            <a:r>
              <a:rPr lang="en-US" b="1" sz="1300">
                <a:solidFill>
                  <a:srgbClr val="1B2437"/>
                </a:solidFill>
                <a:latin typeface="Times New Roman"/>
              </a:rPr>
              <a:t>Q37. What is SLIP?</a:t>
            </a:r>
          </a:p>
        </p:txBody>
      </p:sp>
      <p:sp>
        <p:nvSpPr>
          <p:cNvPr id="3" name=""/>
          <p:cNvSpPr/>
          <p:nvPr/>
        </p:nvSpPr>
        <p:spPr>
          <a:xfrm>
            <a:off x="896112" y="1950720"/>
            <a:ext cx="5809488" cy="3416808"/>
          </a:xfrm>
          <a:prstGeom prst="rect">
            <a:avLst/>
          </a:prstGeom>
        </p:spPr>
        <p:txBody>
          <a:bodyPr lIns="0" tIns="0" rIns="0" bIns="0">
            <a:noAutofit/>
          </a:bodyPr>
          <a:p>
            <a:pPr indent="0">
              <a:lnSpc>
                <a:spcPts val="1800"/>
              </a:lnSpc>
              <a:spcBef>
                <a:spcPts val="1470"/>
              </a:spcBef>
              <a:spcAft>
                <a:spcPts val="630"/>
              </a:spcAft>
            </a:pPr>
            <a:r>
              <a:rPr lang="en-US" b="1" sz="1200">
                <a:solidFill>
                  <a:srgbClr val="445578"/>
                </a:solidFill>
                <a:latin typeface="Times New Roman"/>
              </a:rPr>
              <a:t>Ans. </a:t>
            </a:r>
            <a:r>
              <a:rPr lang="en-US" b="1" sz="1200">
                <a:solidFill>
                  <a:srgbClr val="445578"/>
                </a:solidFill>
                <a:latin typeface="Arial"/>
              </a:rPr>
              <a:t>SLIP or Serial Line Interface Protocol was developed during the early UNIX days and is used for remote access.</a:t>
            </a:r>
          </a:p>
          <a:p>
            <a:pPr indent="0">
              <a:lnSpc>
                <a:spcPts val="1800"/>
              </a:lnSpc>
              <a:spcAft>
                <a:spcPts val="630"/>
              </a:spcAft>
            </a:pPr>
            <a:r>
              <a:rPr lang="en-US" b="1" sz="1200">
                <a:solidFill>
                  <a:srgbClr val="445578"/>
                </a:solidFill>
                <a:latin typeface="Arial"/>
              </a:rPr>
              <a:t>SLIP does not provide error detection as it relies on higher-layer protocols. Therefore, SLIP alone is not successful on an error-prone dial-up connection. However, it is still useful to test the operating system's response capabilities under load (looking at ping flood statistics).</a:t>
            </a:r>
          </a:p>
          <a:p>
            <a:pPr indent="0">
              <a:lnSpc>
                <a:spcPts val="1800"/>
              </a:lnSpc>
              <a:spcAft>
                <a:spcPts val="630"/>
              </a:spcAft>
            </a:pPr>
            <a:r>
              <a:rPr lang="en-US" b="1" sz="1200">
                <a:solidFill>
                  <a:srgbClr val="445578"/>
                </a:solidFill>
                <a:latin typeface="Arial"/>
              </a:rPr>
              <a:t>Interviewers often ask such networking interview questions, and you must prepare for such abbreviations.</a:t>
            </a:r>
          </a:p>
          <a:p>
            <a:pPr indent="0">
              <a:spcAft>
                <a:spcPts val="1470"/>
              </a:spcAft>
            </a:pPr>
            <a:r>
              <a:rPr lang="en-US" b="1" sz="1300">
                <a:solidFill>
                  <a:srgbClr val="1B2437"/>
                </a:solidFill>
                <a:latin typeface="Times New Roman"/>
              </a:rPr>
              <a:t>Q38. What is TCP/IP?</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TCP/IP is the short form of the Transmission Control Protocol / Internet Protocol. It is a set of protocol layers designed to facilitate data exchange on heterogeneous networks.</a:t>
            </a:r>
          </a:p>
          <a:p>
            <a:pPr indent="0">
              <a:lnSpc>
                <a:spcPts val="1800"/>
              </a:lnSpc>
              <a:spcAft>
                <a:spcPts val="630"/>
              </a:spcAft>
            </a:pPr>
            <a:r>
              <a:rPr lang="en-US" i="1" sz="1100">
                <a:solidFill>
                  <a:srgbClr val="445578"/>
                </a:solidFill>
                <a:latin typeface="Cambria"/>
              </a:rPr>
              <a:t>Learn all about Cisco Certifications, their Scope, and Benefits, read our blog -</a:t>
            </a:r>
            <a:r>
              <a:rPr lang="en-US" i="1" sz="1100">
                <a:solidFill>
                  <a:srgbClr val="445578"/>
                </a:solidFill>
                <a:latin typeface="Cambria"/>
                <a:hlinkClick r:id="rLinkId0"/>
              </a:rPr>
              <a:t> </a:t>
            </a:r>
            <a:r>
              <a:rPr lang="en-US" i="1" u="sng" sz="1100">
                <a:solidFill>
                  <a:srgbClr val="457EFF"/>
                </a:solidFill>
                <a:latin typeface="Cambria"/>
                <a:hlinkClick r:id="rLinkId0"/>
              </a:rPr>
              <a:t>what are Cisco</a:t>
            </a:r>
            <a:r>
              <a:rPr lang="en-US" i="1" u="sng" sz="1100">
                <a:solidFill>
                  <a:srgbClr val="457EFF"/>
                </a:solidFill>
                <a:latin typeface="Cambria"/>
              </a:rPr>
              <a:t> </a:t>
            </a:r>
            <a:r>
              <a:rPr lang="en-US" i="1" u="sng" sz="1100">
                <a:solidFill>
                  <a:srgbClr val="457EFF"/>
                </a:solidFill>
                <a:latin typeface="Cambria"/>
                <a:hlinkClick r:id="rLinkId1"/>
              </a:rPr>
              <a:t>Certifications?</a:t>
            </a:r>
          </a:p>
        </p:txBody>
      </p:sp>
      <p:sp>
        <p:nvSpPr>
          <p:cNvPr id="4" name=""/>
          <p:cNvSpPr/>
          <p:nvPr/>
        </p:nvSpPr>
        <p:spPr>
          <a:xfrm>
            <a:off x="905256" y="5529072"/>
            <a:ext cx="4084320" cy="207264"/>
          </a:xfrm>
          <a:prstGeom prst="rect">
            <a:avLst/>
          </a:prstGeom>
        </p:spPr>
        <p:txBody>
          <a:bodyPr lIns="0" tIns="0" rIns="0" bIns="0" wrap="none">
            <a:noAutofit/>
          </a:bodyPr>
          <a:p>
            <a:pPr indent="0">
              <a:spcBef>
                <a:spcPts val="630"/>
              </a:spcBef>
              <a:spcAft>
                <a:spcPts val="1470"/>
              </a:spcAft>
            </a:pPr>
            <a:r>
              <a:rPr lang="en-US" b="1" sz="1500">
                <a:solidFill>
                  <a:srgbClr val="1B2437"/>
                </a:solidFill>
                <a:latin typeface="Times New Roman"/>
              </a:rPr>
              <a:t>Q39. How many layers does TCP/IP Model have?</a:t>
            </a:r>
          </a:p>
        </p:txBody>
      </p:sp>
      <p:sp>
        <p:nvSpPr>
          <p:cNvPr id="5" name=""/>
          <p:cNvSpPr/>
          <p:nvPr/>
        </p:nvSpPr>
        <p:spPr>
          <a:xfrm>
            <a:off x="896112" y="5946648"/>
            <a:ext cx="2203704" cy="170688"/>
          </a:xfrm>
          <a:prstGeom prst="rect">
            <a:avLst/>
          </a:prstGeom>
        </p:spPr>
        <p:txBody>
          <a:bodyPr lIns="0" tIns="0" rIns="0" bIns="0" wrap="none">
            <a:noAutofit/>
          </a:bodyPr>
          <a:p>
            <a:pPr indent="0">
              <a:spcBef>
                <a:spcPts val="1470"/>
              </a:spcBef>
              <a:spcAft>
                <a:spcPts val="1050"/>
              </a:spcAft>
            </a:pPr>
            <a:r>
              <a:rPr lang="en-US" b="1" sz="1200">
                <a:solidFill>
                  <a:srgbClr val="445578"/>
                </a:solidFill>
                <a:latin typeface="Times New Roman"/>
              </a:rPr>
              <a:t>Ans. </a:t>
            </a:r>
            <a:r>
              <a:rPr lang="en-US" b="1" sz="1200">
                <a:solidFill>
                  <a:srgbClr val="445578"/>
                </a:solidFill>
                <a:latin typeface="Arial"/>
              </a:rPr>
              <a:t>TCP/IP Model has four layers:</a:t>
            </a:r>
          </a:p>
        </p:txBody>
      </p:sp>
      <p:sp>
        <p:nvSpPr>
          <p:cNvPr id="6" name=""/>
          <p:cNvSpPr/>
          <p:nvPr/>
        </p:nvSpPr>
        <p:spPr>
          <a:xfrm>
            <a:off x="902208" y="6281928"/>
            <a:ext cx="405384" cy="164592"/>
          </a:xfrm>
          <a:prstGeom prst="rect">
            <a:avLst/>
          </a:prstGeom>
        </p:spPr>
        <p:txBody>
          <a:bodyPr lIns="0" tIns="0" rIns="0" bIns="0" wrap="none">
            <a:noAutofit/>
          </a:bodyPr>
          <a:p>
            <a:pPr indent="0"/>
            <a:r>
              <a:rPr lang="en-US" b="1" sz="1200">
                <a:solidFill>
                  <a:srgbClr val="445578"/>
                </a:solidFill>
                <a:latin typeface="Times New Roman"/>
              </a:rPr>
              <a:t>Layer</a:t>
            </a:r>
          </a:p>
        </p:txBody>
      </p:sp>
      <p:sp>
        <p:nvSpPr>
          <p:cNvPr id="7" name=""/>
          <p:cNvSpPr/>
          <p:nvPr/>
        </p:nvSpPr>
        <p:spPr>
          <a:xfrm>
            <a:off x="2423160" y="6278880"/>
            <a:ext cx="752856" cy="167640"/>
          </a:xfrm>
          <a:prstGeom prst="rect">
            <a:avLst/>
          </a:prstGeom>
        </p:spPr>
        <p:txBody>
          <a:bodyPr lIns="0" tIns="0" rIns="0" bIns="0" wrap="none">
            <a:noAutofit/>
          </a:bodyPr>
          <a:p>
            <a:pPr indent="0">
              <a:spcBef>
                <a:spcPts val="1050"/>
              </a:spcBef>
              <a:spcAft>
                <a:spcPts val="1890"/>
              </a:spcAft>
            </a:pPr>
            <a:r>
              <a:rPr lang="en-US" b="1" sz="1200">
                <a:solidFill>
                  <a:srgbClr val="445578"/>
                </a:solidFill>
                <a:latin typeface="Times New Roman"/>
              </a:rPr>
              <a:t>Description</a:t>
            </a:r>
          </a:p>
        </p:txBody>
      </p:sp>
      <p:sp>
        <p:nvSpPr>
          <p:cNvPr id="8" name=""/>
          <p:cNvSpPr/>
          <p:nvPr/>
        </p:nvSpPr>
        <p:spPr>
          <a:xfrm>
            <a:off x="896112" y="6836664"/>
            <a:ext cx="1100328" cy="143256"/>
          </a:xfrm>
          <a:prstGeom prst="rect">
            <a:avLst/>
          </a:prstGeom>
        </p:spPr>
        <p:txBody>
          <a:bodyPr lIns="0" tIns="0" rIns="0" bIns="0" wrap="none">
            <a:noAutofit/>
          </a:bodyPr>
          <a:p>
            <a:pPr indent="0"/>
            <a:r>
              <a:rPr lang="en-US" sz="1100">
                <a:solidFill>
                  <a:srgbClr val="445578"/>
                </a:solidFill>
                <a:latin typeface="Times New Roman"/>
              </a:rPr>
              <a:t>Network Interface</a:t>
            </a:r>
          </a:p>
        </p:txBody>
      </p:sp>
      <p:sp>
        <p:nvSpPr>
          <p:cNvPr id="9" name=""/>
          <p:cNvSpPr/>
          <p:nvPr/>
        </p:nvSpPr>
        <p:spPr>
          <a:xfrm>
            <a:off x="2420112" y="6754368"/>
            <a:ext cx="4434840" cy="338328"/>
          </a:xfrm>
          <a:prstGeom prst="rect">
            <a:avLst/>
          </a:prstGeom>
        </p:spPr>
        <p:txBody>
          <a:bodyPr lIns="0" tIns="0" rIns="0" bIns="0">
            <a:noAutofit/>
          </a:bodyPr>
          <a:p>
            <a:pPr indent="0">
              <a:lnSpc>
                <a:spcPts val="1320"/>
              </a:lnSpc>
              <a:spcBef>
                <a:spcPts val="1890"/>
              </a:spcBef>
              <a:spcAft>
                <a:spcPts val="1470"/>
              </a:spcAft>
            </a:pPr>
            <a:r>
              <a:rPr lang="en-US" sz="1100">
                <a:solidFill>
                  <a:srgbClr val="445578"/>
                </a:solidFill>
                <a:latin typeface="Times New Roman"/>
              </a:rPr>
              <a:t>Network Interface is also called a network access layer. It defines how data should be sent physically using the network.</a:t>
            </a:r>
          </a:p>
        </p:txBody>
      </p:sp>
      <p:sp>
        <p:nvSpPr>
          <p:cNvPr id="10" name=""/>
          <p:cNvSpPr/>
          <p:nvPr/>
        </p:nvSpPr>
        <p:spPr>
          <a:xfrm>
            <a:off x="896112" y="7495032"/>
            <a:ext cx="490728" cy="137160"/>
          </a:xfrm>
          <a:prstGeom prst="rect">
            <a:avLst/>
          </a:prstGeom>
        </p:spPr>
        <p:txBody>
          <a:bodyPr lIns="0" tIns="0" rIns="0" bIns="0" wrap="none">
            <a:noAutofit/>
          </a:bodyPr>
          <a:p>
            <a:pPr indent="0"/>
            <a:r>
              <a:rPr lang="en-US" sz="1100">
                <a:solidFill>
                  <a:srgbClr val="445578"/>
                </a:solidFill>
                <a:latin typeface="Times New Roman"/>
              </a:rPr>
              <a:t>Internet</a:t>
            </a:r>
          </a:p>
        </p:txBody>
      </p:sp>
      <p:sp>
        <p:nvSpPr>
          <p:cNvPr id="11" name=""/>
          <p:cNvSpPr/>
          <p:nvPr/>
        </p:nvSpPr>
        <p:spPr>
          <a:xfrm>
            <a:off x="2420112" y="7403592"/>
            <a:ext cx="4291584" cy="310896"/>
          </a:xfrm>
          <a:prstGeom prst="rect">
            <a:avLst/>
          </a:prstGeom>
        </p:spPr>
        <p:txBody>
          <a:bodyPr lIns="0" tIns="0" rIns="0" bIns="0">
            <a:noAutofit/>
          </a:bodyPr>
          <a:p>
            <a:pPr indent="0">
              <a:lnSpc>
                <a:spcPts val="1320"/>
              </a:lnSpc>
              <a:spcBef>
                <a:spcPts val="1470"/>
              </a:spcBef>
              <a:spcAft>
                <a:spcPts val="1470"/>
              </a:spcAft>
            </a:pPr>
            <a:r>
              <a:rPr lang="en-US" sz="1100">
                <a:solidFill>
                  <a:srgbClr val="445578"/>
                </a:solidFill>
                <a:latin typeface="Times New Roman"/>
              </a:rPr>
              <a:t>It enables hosts to insert packets into the network and deliver them to the destination on the same or another remote network.</a:t>
            </a:r>
          </a:p>
        </p:txBody>
      </p:sp>
      <p:sp>
        <p:nvSpPr>
          <p:cNvPr id="12" name=""/>
          <p:cNvSpPr/>
          <p:nvPr/>
        </p:nvSpPr>
        <p:spPr>
          <a:xfrm>
            <a:off x="899160" y="8144256"/>
            <a:ext cx="600456" cy="164592"/>
          </a:xfrm>
          <a:prstGeom prst="rect">
            <a:avLst/>
          </a:prstGeom>
        </p:spPr>
        <p:txBody>
          <a:bodyPr lIns="0" tIns="0" rIns="0" bIns="0" wrap="none">
            <a:noAutofit/>
          </a:bodyPr>
          <a:p>
            <a:pPr indent="0"/>
            <a:r>
              <a:rPr lang="en-US" sz="1100">
                <a:solidFill>
                  <a:srgbClr val="445578"/>
                </a:solidFill>
                <a:latin typeface="Times New Roman"/>
              </a:rPr>
              <a:t>Transport</a:t>
            </a:r>
          </a:p>
        </p:txBody>
      </p:sp>
      <p:sp>
        <p:nvSpPr>
          <p:cNvPr id="13" name=""/>
          <p:cNvSpPr/>
          <p:nvPr/>
        </p:nvSpPr>
        <p:spPr>
          <a:xfrm>
            <a:off x="2423160" y="8055864"/>
            <a:ext cx="4511040" cy="338328"/>
          </a:xfrm>
          <a:prstGeom prst="rect">
            <a:avLst/>
          </a:prstGeom>
        </p:spPr>
        <p:txBody>
          <a:bodyPr lIns="0" tIns="0" rIns="0" bIns="0">
            <a:noAutofit/>
          </a:bodyPr>
          <a:p>
            <a:pPr indent="0">
              <a:lnSpc>
                <a:spcPts val="1320"/>
              </a:lnSpc>
              <a:spcBef>
                <a:spcPts val="1470"/>
              </a:spcBef>
              <a:spcAft>
                <a:spcPts val="1470"/>
              </a:spcAft>
            </a:pPr>
            <a:r>
              <a:rPr lang="en-US" sz="1100">
                <a:solidFill>
                  <a:srgbClr val="445578"/>
                </a:solidFill>
                <a:latin typeface="Times New Roman"/>
              </a:rPr>
              <a:t>This layer permits devices on the source and destination hosts to converse. It ensures reliability, flow control, and data correction sent over the network.</a:t>
            </a:r>
          </a:p>
        </p:txBody>
      </p:sp>
      <p:sp>
        <p:nvSpPr>
          <p:cNvPr id="14" name=""/>
          <p:cNvSpPr/>
          <p:nvPr/>
        </p:nvSpPr>
        <p:spPr>
          <a:xfrm>
            <a:off x="899160" y="8705088"/>
            <a:ext cx="719328" cy="170688"/>
          </a:xfrm>
          <a:prstGeom prst="rect">
            <a:avLst/>
          </a:prstGeom>
        </p:spPr>
        <p:txBody>
          <a:bodyPr lIns="0" tIns="0" rIns="0" bIns="0" wrap="none">
            <a:noAutofit/>
          </a:bodyPr>
          <a:p>
            <a:pPr indent="0"/>
            <a:r>
              <a:rPr lang="en-US" sz="1100">
                <a:solidFill>
                  <a:srgbClr val="445578"/>
                </a:solidFill>
                <a:latin typeface="Times New Roman"/>
              </a:rPr>
              <a:t>Application</a:t>
            </a:r>
          </a:p>
        </p:txBody>
      </p:sp>
      <p:sp>
        <p:nvSpPr>
          <p:cNvPr id="15" name=""/>
          <p:cNvSpPr/>
          <p:nvPr/>
        </p:nvSpPr>
        <p:spPr>
          <a:xfrm>
            <a:off x="2420112" y="8705088"/>
            <a:ext cx="4334256" cy="170688"/>
          </a:xfrm>
          <a:prstGeom prst="rect">
            <a:avLst/>
          </a:prstGeom>
        </p:spPr>
        <p:txBody>
          <a:bodyPr lIns="0" tIns="0" rIns="0" bIns="0" wrap="none">
            <a:noAutofit/>
          </a:bodyPr>
          <a:p>
            <a:pPr indent="0">
              <a:spcBef>
                <a:spcPts val="1470"/>
              </a:spcBef>
            </a:pPr>
            <a:r>
              <a:rPr lang="en-US" sz="1100">
                <a:solidFill>
                  <a:srgbClr val="445578"/>
                </a:solidFill>
                <a:latin typeface="Times New Roman"/>
              </a:rPr>
              <a:t>It is the topmost layer of the TCP/IP model. It defines TCP/IP application</a:t>
            </a:r>
          </a:p>
        </p:txBody>
      </p:sp>
      <p:sp>
        <p:nvSpPr>
          <p:cNvPr id="16"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420112" y="1088136"/>
            <a:ext cx="4593336" cy="310896"/>
          </a:xfrm>
          <a:prstGeom prst="rect">
            <a:avLst/>
          </a:prstGeom>
        </p:spPr>
        <p:txBody>
          <a:bodyPr lIns="0" tIns="0" rIns="0" bIns="0">
            <a:noAutofit/>
          </a:bodyPr>
          <a:p>
            <a:pPr algn="just" indent="0">
              <a:lnSpc>
                <a:spcPts val="1320"/>
              </a:lnSpc>
              <a:spcAft>
                <a:spcPts val="1890"/>
              </a:spcAft>
            </a:pPr>
            <a:r>
              <a:rPr lang="en-US" b="1" sz="1200">
                <a:solidFill>
                  <a:srgbClr val="445578"/>
                </a:solidFill>
                <a:latin typeface="Arial"/>
              </a:rPr>
              <a:t>protocols and how host programs interface with transport layer services to use the network.</a:t>
            </a:r>
          </a:p>
        </p:txBody>
      </p:sp>
      <p:sp>
        <p:nvSpPr>
          <p:cNvPr id="3" name=""/>
          <p:cNvSpPr/>
          <p:nvPr/>
        </p:nvSpPr>
        <p:spPr>
          <a:xfrm>
            <a:off x="896112" y="1752600"/>
            <a:ext cx="5657088" cy="816864"/>
          </a:xfrm>
          <a:prstGeom prst="rect">
            <a:avLst/>
          </a:prstGeom>
        </p:spPr>
        <p:txBody>
          <a:bodyPr lIns="0" tIns="0" rIns="0" bIns="0">
            <a:noAutofit/>
          </a:bodyPr>
          <a:p>
            <a:pPr indent="0">
              <a:spcBef>
                <a:spcPts val="1890"/>
              </a:spcBef>
              <a:spcAft>
                <a:spcPts val="1470"/>
              </a:spcAft>
            </a:pPr>
            <a:r>
              <a:rPr lang="en-US" b="1" sz="1500">
                <a:solidFill>
                  <a:srgbClr val="1B2437"/>
                </a:solidFill>
                <a:latin typeface="Times New Roman"/>
              </a:rPr>
              <a:t>Q40. Explain the different layers in the OSI model?</a:t>
            </a:r>
          </a:p>
          <a:p>
            <a:pPr indent="0">
              <a:lnSpc>
                <a:spcPts val="1800"/>
              </a:lnSpc>
            </a:pPr>
            <a:r>
              <a:rPr lang="en-US" b="1" sz="1200">
                <a:solidFill>
                  <a:srgbClr val="445578"/>
                </a:solidFill>
                <a:latin typeface="Times New Roman"/>
              </a:rPr>
              <a:t>Ans. </a:t>
            </a:r>
            <a:r>
              <a:rPr lang="en-US" b="1" sz="1200">
                <a:solidFill>
                  <a:srgbClr val="445578"/>
                </a:solidFill>
                <a:latin typeface="Arial"/>
              </a:rPr>
              <a:t>It is one of the most commonly asked networking interview questions. The</a:t>
            </a:r>
            <a:r>
              <a:rPr lang="en-US" b="1" sz="1200">
                <a:solidFill>
                  <a:srgbClr val="445578"/>
                </a:solidFill>
                <a:latin typeface="Arial"/>
                <a:hlinkClick r:id="rLinkId0"/>
              </a:rPr>
              <a:t> </a:t>
            </a:r>
            <a:r>
              <a:rPr lang="en-US" b="1" u="sng" sz="1200">
                <a:solidFill>
                  <a:srgbClr val="457EFF"/>
                </a:solidFill>
                <a:latin typeface="Arial"/>
                <a:hlinkClick r:id="rLinkId0"/>
              </a:rPr>
              <a:t>OSI (Open</a:t>
            </a:r>
            <a:r>
              <a:rPr lang="en-US" b="1" u="sng" sz="1200">
                <a:solidFill>
                  <a:srgbClr val="457EFF"/>
                </a:solidFill>
                <a:latin typeface="Arial"/>
              </a:rPr>
              <a:t> </a:t>
            </a:r>
            <a:r>
              <a:rPr lang="en-US" b="1" u="sng" sz="1200">
                <a:solidFill>
                  <a:srgbClr val="457EFF"/>
                </a:solidFill>
                <a:latin typeface="Arial"/>
                <a:hlinkClick r:id="rLinkId1"/>
              </a:rPr>
              <a:t>Systems Interconnection) Model</a:t>
            </a:r>
            <a:r>
              <a:rPr lang="en-US" b="1" sz="1200">
                <a:solidFill>
                  <a:srgbClr val="457EFF"/>
                </a:solidFill>
                <a:latin typeface="Arial"/>
                <a:hlinkClick r:id="rLinkId1"/>
              </a:rPr>
              <a:t> </a:t>
            </a:r>
            <a:r>
              <a:rPr lang="en-US" b="1" sz="1200">
                <a:solidFill>
                  <a:srgbClr val="445578"/>
                </a:solidFill>
                <a:latin typeface="Arial"/>
              </a:rPr>
              <a:t>consists of seven layers:</a:t>
            </a:r>
          </a:p>
        </p:txBody>
      </p:sp>
      <p:graphicFrame>
        <p:nvGraphicFramePr>
          <p:cNvPr id="4" name=""/>
          <p:cNvGraphicFramePr>
            <a:graphicFrameLocks noGrp="1"/>
          </p:cNvGraphicFramePr>
          <p:nvPr/>
        </p:nvGraphicFramePr>
        <p:xfrm>
          <a:off x="896112" y="2731008"/>
          <a:ext cx="6187440" cy="6248400"/>
        </p:xfrm>
        <a:graphic>
          <a:graphicData uri="http://schemas.openxmlformats.org/drawingml/2006/table">
            <a:tbl>
              <a:tblPr/>
              <a:tblGrid>
                <a:gridCol w="966216"/>
                <a:gridCol w="5221224"/>
              </a:tblGrid>
              <a:tr h="320040">
                <a:tc>
                  <a:txBody>
                    <a:bodyPr lIns="0" tIns="0" rIns="0" bIns="0">
                      <a:noAutofit/>
                    </a:bodyPr>
                    <a:p>
                      <a:pPr indent="0"/>
                      <a:r>
                        <a:rPr lang="en-US" b="1" sz="1200">
                          <a:solidFill>
                            <a:srgbClr val="445578"/>
                          </a:solidFill>
                          <a:latin typeface="Times New Roman"/>
                        </a:rPr>
                        <a:t>Layer</a:t>
                      </a:r>
                    </a:p>
                  </a:txBody>
                  <a:tcPr marL="0" marR="0" marT="0" marB="0"/>
                </a:tc>
                <a:tc>
                  <a:txBody>
                    <a:bodyPr lIns="0" tIns="0" rIns="0" bIns="0">
                      <a:noAutofit/>
                    </a:bodyPr>
                    <a:p>
                      <a:pPr marL="241300" indent="0"/>
                      <a:r>
                        <a:rPr lang="en-US" b="1" sz="1200">
                          <a:solidFill>
                            <a:srgbClr val="445578"/>
                          </a:solidFill>
                          <a:latin typeface="Times New Roman"/>
                        </a:rPr>
                        <a:t>Description</a:t>
                      </a:r>
                    </a:p>
                  </a:txBody>
                  <a:tcPr marL="0" marR="0" marT="0" marB="0"/>
                </a:tc>
              </a:tr>
              <a:tr h="984504">
                <a:tc>
                  <a:txBody>
                    <a:bodyPr lIns="0" tIns="0" rIns="0" bIns="0">
                      <a:noAutofit/>
                    </a:bodyPr>
                    <a:p>
                      <a:pPr indent="0"/>
                      <a:r>
                        <a:rPr lang="en-US" b="1" sz="1200">
                          <a:solidFill>
                            <a:srgbClr val="445578"/>
                          </a:solidFill>
                          <a:latin typeface="Arial"/>
                        </a:rPr>
                        <a:t>Physical</a:t>
                      </a:r>
                    </a:p>
                  </a:txBody>
                  <a:tcPr marL="0" marR="0" marT="0" marB="0" anchor="ctr"/>
                </a:tc>
                <a:tc>
                  <a:txBody>
                    <a:bodyPr lIns="0" tIns="0" rIns="0" bIns="0">
                      <a:noAutofit/>
                    </a:bodyPr>
                    <a:p>
                      <a:pPr marL="241300" indent="0">
                        <a:lnSpc>
                          <a:spcPts val="1320"/>
                        </a:lnSpc>
                      </a:pPr>
                      <a:r>
                        <a:rPr lang="en-US" b="1" sz="1200">
                          <a:solidFill>
                            <a:srgbClr val="445578"/>
                          </a:solidFill>
                          <a:latin typeface="Arial"/>
                        </a:rPr>
                        <a:t>It is the lowest layer of the OSI Model. It transmits raw unstructured data bits over a communication channel. The Physical layer is responsible for the actual physical connection between the devices. While receiving data, the Physical layer gets the signal received, converts it into 0s and 1s, and sends them to the Data Link layer.</a:t>
                      </a:r>
                    </a:p>
                  </a:txBody>
                  <a:tcPr marL="0" marR="0" marT="0" marB="0" anchor="ctr"/>
                </a:tc>
              </a:tr>
              <a:tr h="1143000">
                <a:tc>
                  <a:txBody>
                    <a:bodyPr lIns="0" tIns="0" rIns="0" bIns="0">
                      <a:noAutofit/>
                    </a:bodyPr>
                    <a:p>
                      <a:pPr indent="0"/>
                      <a:r>
                        <a:rPr lang="en-US" b="1" sz="1200">
                          <a:solidFill>
                            <a:srgbClr val="445578"/>
                          </a:solidFill>
                          <a:latin typeface="Arial"/>
                        </a:rPr>
                        <a:t>Data Link</a:t>
                      </a:r>
                    </a:p>
                  </a:txBody>
                  <a:tcPr marL="0" marR="0" marT="0" marB="0" anchor="ctr"/>
                </a:tc>
                <a:tc>
                  <a:txBody>
                    <a:bodyPr lIns="0" tIns="0" rIns="0" bIns="0">
                      <a:noAutofit/>
                    </a:bodyPr>
                    <a:p>
                      <a:pPr algn="just" marL="241300" indent="0">
                        <a:lnSpc>
                          <a:spcPts val="1320"/>
                        </a:lnSpc>
                        <a:spcAft>
                          <a:spcPts val="420"/>
                        </a:spcAft>
                      </a:pPr>
                      <a:r>
                        <a:rPr lang="en-US" b="1" sz="1200">
                          <a:solidFill>
                            <a:srgbClr val="445578"/>
                          </a:solidFill>
                          <a:latin typeface="Arial"/>
                        </a:rPr>
                        <a:t>The directly connected nodes perform node-to-node data transfer at this layer, where data is packaged into frames. This layer also corrects errors that occur at the Physical layer. The data Link Layer is divided into two sub-layers :</a:t>
                      </a:r>
                    </a:p>
                    <a:p>
                      <a:pPr marL="622300" indent="0"/>
                      <a:r>
                        <a:rPr lang="en-US" b="1" sz="1200">
                          <a:solidFill>
                            <a:srgbClr val="445578"/>
                          </a:solidFill>
                          <a:latin typeface="Arial"/>
                        </a:rPr>
                        <a:t>• Logical Link Control (LLC)Media Access Control (MAC)</a:t>
                      </a:r>
                    </a:p>
                  </a:txBody>
                  <a:tcPr marL="0" marR="0" marT="0" marB="0" anchor="ctr"/>
                </a:tc>
              </a:tr>
              <a:tr h="1018032">
                <a:tc>
                  <a:txBody>
                    <a:bodyPr lIns="0" tIns="0" rIns="0" bIns="0">
                      <a:noAutofit/>
                    </a:bodyPr>
                    <a:p>
                      <a:pPr indent="0"/>
                      <a:r>
                        <a:rPr lang="en-US" b="1" sz="1200">
                          <a:solidFill>
                            <a:srgbClr val="445578"/>
                          </a:solidFill>
                          <a:latin typeface="Arial"/>
                        </a:rPr>
                        <a:t>Network</a:t>
                      </a:r>
                    </a:p>
                  </a:txBody>
                  <a:tcPr marL="0" marR="0" marT="0" marB="0" anchor="ctr"/>
                </a:tc>
                <a:tc>
                  <a:txBody>
                    <a:bodyPr lIns="0" tIns="0" rIns="0" bIns="0">
                      <a:noAutofit/>
                    </a:bodyPr>
                    <a:p>
                      <a:pPr marL="241300" indent="0">
                        <a:lnSpc>
                          <a:spcPts val="1320"/>
                        </a:lnSpc>
                      </a:pPr>
                      <a:r>
                        <a:rPr lang="en-US" b="1" sz="1200">
                          <a:solidFill>
                            <a:srgbClr val="445578"/>
                          </a:solidFill>
                          <a:latin typeface="Arial"/>
                        </a:rPr>
                        <a:t>The Network layer transmits data from one host to another in different networks. It receives frames from the data link layer and delivers them to their intended destinations based on the addresses inside the frame. It also takes care of packet routing.</a:t>
                      </a:r>
                    </a:p>
                  </a:txBody>
                  <a:tcPr marL="0" marR="0" marT="0" marB="0" anchor="ctr"/>
                </a:tc>
              </a:tr>
              <a:tr h="649224">
                <a:tc>
                  <a:txBody>
                    <a:bodyPr lIns="0" tIns="0" rIns="0" bIns="0">
                      <a:noAutofit/>
                    </a:bodyPr>
                    <a:p>
                      <a:pPr indent="0"/>
                      <a:r>
                        <a:rPr lang="en-US" b="1" sz="1200">
                          <a:solidFill>
                            <a:srgbClr val="445578"/>
                          </a:solidFill>
                          <a:latin typeface="Arial"/>
                        </a:rPr>
                        <a:t>Transport</a:t>
                      </a:r>
                    </a:p>
                  </a:txBody>
                  <a:tcPr marL="0" marR="0" marT="0" marB="0" anchor="ctr"/>
                </a:tc>
                <a:tc>
                  <a:txBody>
                    <a:bodyPr lIns="0" tIns="0" rIns="0" bIns="0">
                      <a:noAutofit/>
                    </a:bodyPr>
                    <a:p>
                      <a:pPr marL="241300" indent="0">
                        <a:lnSpc>
                          <a:spcPts val="1320"/>
                        </a:lnSpc>
                      </a:pPr>
                      <a:r>
                        <a:rPr lang="en-US" b="1" sz="1200">
                          <a:solidFill>
                            <a:srgbClr val="445578"/>
                          </a:solidFill>
                          <a:latin typeface="Arial"/>
                        </a:rPr>
                        <a:t>The transport layer manages the delivery and error-checking of data packets. It ensures the end-to-end delivery of the complete message.</a:t>
                      </a:r>
                    </a:p>
                  </a:txBody>
                  <a:tcPr marL="0" marR="0" marT="0" marB="0" anchor="ctr"/>
                </a:tc>
              </a:tr>
              <a:tr h="972312">
                <a:tc>
                  <a:txBody>
                    <a:bodyPr lIns="0" tIns="0" rIns="0" bIns="0">
                      <a:noAutofit/>
                    </a:bodyPr>
                    <a:p>
                      <a:pPr indent="0"/>
                      <a:r>
                        <a:rPr lang="en-US" b="1" sz="1200">
                          <a:solidFill>
                            <a:srgbClr val="445578"/>
                          </a:solidFill>
                          <a:latin typeface="Arial"/>
                        </a:rPr>
                        <a:t>Session</a:t>
                      </a:r>
                    </a:p>
                  </a:txBody>
                  <a:tcPr marL="0" marR="0" marT="0" marB="0" anchor="ctr"/>
                </a:tc>
                <a:tc>
                  <a:txBody>
                    <a:bodyPr lIns="0" tIns="0" rIns="0" bIns="0">
                      <a:noAutofit/>
                    </a:bodyPr>
                    <a:p>
                      <a:pPr marL="241300" indent="0">
                        <a:lnSpc>
                          <a:spcPts val="1320"/>
                        </a:lnSpc>
                      </a:pPr>
                      <a:r>
                        <a:rPr lang="en-US" b="1" sz="1200">
                          <a:solidFill>
                            <a:srgbClr val="445578"/>
                          </a:solidFill>
                          <a:latin typeface="Arial"/>
                        </a:rPr>
                        <a:t>This layer creates communication channels, called sessions, between devices. It opens sessions, ensures they remain open while data is being transferred, and closes them when communication ends. It is also responsible for authentication and reconnections.</a:t>
                      </a:r>
                    </a:p>
                  </a:txBody>
                  <a:tcPr marL="0" marR="0" marT="0" marB="0" anchor="ctr"/>
                </a:tc>
              </a:tr>
              <a:tr h="649224">
                <a:tc>
                  <a:txBody>
                    <a:bodyPr lIns="0" tIns="0" rIns="0" bIns="0">
                      <a:noAutofit/>
                    </a:bodyPr>
                    <a:p>
                      <a:pPr indent="0"/>
                      <a:r>
                        <a:rPr lang="en-US" b="1" sz="1200">
                          <a:solidFill>
                            <a:srgbClr val="445578"/>
                          </a:solidFill>
                          <a:latin typeface="Arial"/>
                        </a:rPr>
                        <a:t>Presentation</a:t>
                      </a:r>
                    </a:p>
                  </a:txBody>
                  <a:tcPr marL="0" marR="0" marT="0" marB="0" anchor="ctr"/>
                </a:tc>
                <a:tc>
                  <a:txBody>
                    <a:bodyPr lIns="0" tIns="0" rIns="0" bIns="0">
                      <a:noAutofit/>
                    </a:bodyPr>
                    <a:p>
                      <a:pPr marL="241300" indent="0">
                        <a:lnSpc>
                          <a:spcPts val="1320"/>
                        </a:lnSpc>
                      </a:pPr>
                      <a:r>
                        <a:rPr lang="en-US" b="1" sz="1200">
                          <a:solidFill>
                            <a:srgbClr val="445578"/>
                          </a:solidFill>
                          <a:latin typeface="Arial"/>
                        </a:rPr>
                        <a:t>This layer extracts data from the application layer and manipulates it per the required format to transmit over the network.</a:t>
                      </a:r>
                    </a:p>
                  </a:txBody>
                  <a:tcPr marL="0" marR="0" marT="0" marB="0" anchor="ctr"/>
                </a:tc>
              </a:tr>
              <a:tr h="512064">
                <a:tc>
                  <a:txBody>
                    <a:bodyPr lIns="0" tIns="0" rIns="0" bIns="0">
                      <a:noAutofit/>
                    </a:bodyPr>
                    <a:p>
                      <a:pPr indent="0"/>
                      <a:r>
                        <a:rPr lang="en-US" b="1" sz="1200">
                          <a:solidFill>
                            <a:srgbClr val="445578"/>
                          </a:solidFill>
                          <a:latin typeface="Arial"/>
                        </a:rPr>
                        <a:t>Application</a:t>
                      </a:r>
                    </a:p>
                  </a:txBody>
                  <a:tcPr marL="0" marR="0" marT="0" marB="0" anchor="b"/>
                </a:tc>
                <a:tc>
                  <a:txBody>
                    <a:bodyPr lIns="0" tIns="0" rIns="0" bIns="0">
                      <a:noAutofit/>
                    </a:bodyPr>
                    <a:p>
                      <a:pPr marL="241300" indent="0">
                        <a:lnSpc>
                          <a:spcPts val="1320"/>
                        </a:lnSpc>
                      </a:pPr>
                      <a:r>
                        <a:rPr lang="en-US" b="1" sz="1200">
                          <a:solidFill>
                            <a:srgbClr val="445578"/>
                          </a:solidFill>
                          <a:latin typeface="Arial"/>
                        </a:rPr>
                        <a:t>At the Application layer, both the end-user and the application layer interact directly with the software application. This layer acts as a window for the application</a:t>
                      </a:r>
                    </a:p>
                  </a:txBody>
                  <a:tcPr marL="0" marR="0" marT="0" marB="0" anchor="b"/>
                </a:tc>
              </a:tr>
            </a:tbl>
          </a:graphicData>
        </a:graphic>
      </p:graphicFrame>
      <p:sp>
        <p:nvSpPr>
          <p:cNvPr id="5"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081784" y="1088136"/>
            <a:ext cx="4629912" cy="170688"/>
          </a:xfrm>
          <a:prstGeom prst="rect">
            <a:avLst/>
          </a:prstGeom>
        </p:spPr>
        <p:txBody>
          <a:bodyPr lIns="0" tIns="0" rIns="0" bIns="0" wrap="none">
            <a:noAutofit/>
          </a:bodyPr>
          <a:p>
            <a:pPr indent="0"/>
            <a:r>
              <a:rPr lang="en-US" sz="1100">
                <a:solidFill>
                  <a:srgbClr val="445578"/>
                </a:solidFill>
                <a:latin typeface="Times New Roman"/>
              </a:rPr>
              <a:t>services to access the network and display the received information to the user.</a:t>
            </a:r>
          </a:p>
        </p:txBody>
      </p:sp>
      <p:sp>
        <p:nvSpPr>
          <p:cNvPr id="3" name=""/>
          <p:cNvSpPr/>
          <p:nvPr/>
        </p:nvSpPr>
        <p:spPr>
          <a:xfrm>
            <a:off x="896112" y="1588008"/>
            <a:ext cx="5974080" cy="7257288"/>
          </a:xfrm>
          <a:prstGeom prst="rect">
            <a:avLst/>
          </a:prstGeom>
        </p:spPr>
        <p:txBody>
          <a:bodyPr lIns="0" tIns="0" rIns="0" bIns="0">
            <a:noAutofit/>
          </a:bodyPr>
          <a:p>
            <a:pPr indent="0">
              <a:spcAft>
                <a:spcPts val="1260"/>
              </a:spcAft>
            </a:pPr>
            <a:r>
              <a:rPr lang="en-US" b="1" sz="1300">
                <a:solidFill>
                  <a:srgbClr val="1B2437"/>
                </a:solidFill>
                <a:latin typeface="Times New Roman"/>
              </a:rPr>
              <a:t>Q41. A gateway works in which layer of the OSI model?</a:t>
            </a:r>
          </a:p>
          <a:p>
            <a:pPr indent="0">
              <a:spcAft>
                <a:spcPts val="1260"/>
              </a:spcAft>
            </a:pPr>
            <a:r>
              <a:rPr lang="en-US" b="1" sz="1200">
                <a:solidFill>
                  <a:srgbClr val="445578"/>
                </a:solidFill>
                <a:latin typeface="Times New Roman"/>
              </a:rPr>
              <a:t>Ans. </a:t>
            </a:r>
            <a:r>
              <a:rPr lang="en-US" b="1" sz="1200">
                <a:solidFill>
                  <a:srgbClr val="445578"/>
                </a:solidFill>
                <a:latin typeface="Arial"/>
              </a:rPr>
              <a:t>Transport layer.</a:t>
            </a:r>
          </a:p>
          <a:p>
            <a:pPr indent="0">
              <a:spcAft>
                <a:spcPts val="1260"/>
              </a:spcAft>
            </a:pPr>
            <a:r>
              <a:rPr lang="en-US" b="1" sz="1300">
                <a:solidFill>
                  <a:srgbClr val="1B2437"/>
                </a:solidFill>
                <a:latin typeface="Times New Roman"/>
              </a:rPr>
              <a:t>Q42. Explain why the standard OSI model is known as 802.xx?</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The OSI model was introduced in February 1980. In 802.XX, '80' is named for the year 1980, and '2' is named for the month of February.</a:t>
            </a:r>
          </a:p>
          <a:p>
            <a:pPr indent="0">
              <a:spcAft>
                <a:spcPts val="1260"/>
              </a:spcAft>
            </a:pPr>
            <a:r>
              <a:rPr lang="en-US" b="1" sz="1300">
                <a:solidFill>
                  <a:srgbClr val="1B2437"/>
                </a:solidFill>
                <a:latin typeface="Times New Roman"/>
              </a:rPr>
              <a:t>Q43. What common software problems lead to network defects?</a:t>
            </a:r>
          </a:p>
          <a:p>
            <a:pPr indent="0">
              <a:spcAft>
                <a:spcPts val="840"/>
              </a:spcAft>
            </a:pPr>
            <a:r>
              <a:rPr lang="en-US" b="1" sz="1200">
                <a:solidFill>
                  <a:srgbClr val="445578"/>
                </a:solidFill>
                <a:latin typeface="Times New Roman"/>
              </a:rPr>
              <a:t>Ans. </a:t>
            </a:r>
            <a:r>
              <a:rPr lang="en-US" b="1" sz="1200">
                <a:solidFill>
                  <a:srgbClr val="445578"/>
                </a:solidFill>
                <a:latin typeface="Arial"/>
              </a:rPr>
              <a:t>It can be any or a combination of:</a:t>
            </a:r>
          </a:p>
          <a:p>
            <a:pPr algn="just" marL="406400" indent="0">
              <a:lnSpc>
                <a:spcPts val="2784"/>
              </a:lnSpc>
            </a:pPr>
            <a:r>
              <a:rPr lang="en-US" b="1" sz="1200">
                <a:solidFill>
                  <a:srgbClr val="445578"/>
                </a:solidFill>
                <a:latin typeface="Arial"/>
              </a:rPr>
              <a:t>•    Application conflicts</a:t>
            </a:r>
          </a:p>
          <a:p>
            <a:pPr algn="just" marL="406400" indent="0">
              <a:lnSpc>
                <a:spcPts val="2784"/>
              </a:lnSpc>
            </a:pPr>
            <a:r>
              <a:rPr lang="en-US" b="1" sz="1200">
                <a:solidFill>
                  <a:srgbClr val="445578"/>
                </a:solidFill>
                <a:latin typeface="Arial"/>
              </a:rPr>
              <a:t>•    Client-server problems</a:t>
            </a:r>
          </a:p>
          <a:p>
            <a:pPr algn="just" marL="406400" indent="0">
              <a:lnSpc>
                <a:spcPts val="2784"/>
              </a:lnSpc>
            </a:pPr>
            <a:r>
              <a:rPr lang="en-US" b="1" sz="1200">
                <a:solidFill>
                  <a:srgbClr val="445578"/>
                </a:solidFill>
                <a:latin typeface="Arial"/>
              </a:rPr>
              <a:t>•    Configuration error</a:t>
            </a:r>
          </a:p>
          <a:p>
            <a:pPr algn="just" marL="406400" indent="0">
              <a:lnSpc>
                <a:spcPts val="2784"/>
              </a:lnSpc>
            </a:pPr>
            <a:r>
              <a:rPr lang="en-US" b="1" sz="1200">
                <a:solidFill>
                  <a:srgbClr val="445578"/>
                </a:solidFill>
                <a:latin typeface="Arial"/>
              </a:rPr>
              <a:t>•    Protocol mismatch</a:t>
            </a:r>
          </a:p>
          <a:p>
            <a:pPr algn="just" marL="406400" indent="0">
              <a:lnSpc>
                <a:spcPts val="2784"/>
              </a:lnSpc>
            </a:pPr>
            <a:r>
              <a:rPr lang="en-US" b="1" sz="1200">
                <a:solidFill>
                  <a:srgbClr val="445578"/>
                </a:solidFill>
                <a:latin typeface="Arial"/>
              </a:rPr>
              <a:t>•    Security issues</a:t>
            </a:r>
          </a:p>
          <a:p>
            <a:pPr algn="just" marL="406400" indent="0">
              <a:lnSpc>
                <a:spcPts val="2784"/>
              </a:lnSpc>
              <a:spcAft>
                <a:spcPts val="420"/>
              </a:spcAft>
            </a:pPr>
            <a:r>
              <a:rPr lang="en-US" b="1" sz="1200">
                <a:solidFill>
                  <a:srgbClr val="445578"/>
                </a:solidFill>
                <a:latin typeface="Arial"/>
              </a:rPr>
              <a:t>•    User policy &amp; rights issues</a:t>
            </a:r>
          </a:p>
          <a:p>
            <a:pPr indent="0">
              <a:lnSpc>
                <a:spcPts val="1800"/>
              </a:lnSpc>
              <a:spcAft>
                <a:spcPts val="420"/>
              </a:spcAft>
            </a:pPr>
            <a:r>
              <a:rPr lang="en-US" b="1" sz="1200">
                <a:solidFill>
                  <a:srgbClr val="445578"/>
                </a:solidFill>
                <a:latin typeface="Arial"/>
              </a:rPr>
              <a:t>This question is among the basic networking interview questions and you must prepare for such questions.</a:t>
            </a:r>
          </a:p>
          <a:p>
            <a:pPr indent="0">
              <a:spcAft>
                <a:spcPts val="1260"/>
              </a:spcAft>
            </a:pPr>
            <a:r>
              <a:rPr lang="en-US" b="1" sz="1300">
                <a:solidFill>
                  <a:srgbClr val="1B2437"/>
                </a:solidFill>
                <a:latin typeface="Times New Roman"/>
              </a:rPr>
              <a:t>Q44. Why is encryption on a network necessary?</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Encryption is changing data from its original readable to unreadable format, thus ensuring network security. The user must use a secret key or password to decrypt the data.</a:t>
            </a:r>
          </a:p>
          <a:p>
            <a:pPr indent="0">
              <a:lnSpc>
                <a:spcPts val="1800"/>
              </a:lnSpc>
            </a:pPr>
            <a:r>
              <a:rPr lang="en-US" b="1" sz="1200">
                <a:solidFill>
                  <a:srgbClr val="445578"/>
                </a:solidFill>
                <a:latin typeface="Arial"/>
              </a:rPr>
              <a:t>Encryption is useful for communications and in any case where you want to protect sensitive information. Thus, it is possible to encrypt the information in disks, folders or even individual files to prevent unauthorized access. Then, in addition to protecting users' privacy, data encryption prevents other types of attacks, such as identity theft or bank fraud, and provides a protection mechanism against the theft or loss of devices with sensitive information.</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41832"/>
            <a:ext cx="2609088" cy="185928"/>
          </a:xfrm>
          <a:prstGeom prst="rect">
            <a:avLst/>
          </a:prstGeom>
        </p:spPr>
        <p:txBody>
          <a:bodyPr lIns="0" tIns="0" rIns="0" bIns="0" wrap="none">
            <a:noAutofit/>
          </a:bodyPr>
          <a:p>
            <a:pPr algn="just" indent="0">
              <a:spcAft>
                <a:spcPts val="1260"/>
              </a:spcAft>
            </a:pPr>
            <a:r>
              <a:rPr lang="en-US" b="1" sz="1300">
                <a:solidFill>
                  <a:srgbClr val="1B2437"/>
                </a:solidFill>
                <a:latin typeface="Times New Roman"/>
              </a:rPr>
              <a:t>Q45. What are the types of errors?</a:t>
            </a:r>
          </a:p>
        </p:txBody>
      </p:sp>
      <p:sp>
        <p:nvSpPr>
          <p:cNvPr id="3" name=""/>
          <p:cNvSpPr/>
          <p:nvPr/>
        </p:nvSpPr>
        <p:spPr>
          <a:xfrm>
            <a:off x="896112" y="1341120"/>
            <a:ext cx="5876544" cy="7540752"/>
          </a:xfrm>
          <a:prstGeom prst="rect">
            <a:avLst/>
          </a:prstGeom>
        </p:spPr>
        <p:txBody>
          <a:bodyPr lIns="0" tIns="0" rIns="0" bIns="0">
            <a:noAutofit/>
          </a:bodyPr>
          <a:p>
            <a:pPr algn="just" indent="0">
              <a:spcBef>
                <a:spcPts val="1260"/>
              </a:spcBef>
              <a:spcAft>
                <a:spcPts val="840"/>
              </a:spcAft>
            </a:pPr>
            <a:r>
              <a:rPr lang="en-US" b="1" sz="1200">
                <a:solidFill>
                  <a:srgbClr val="445578"/>
                </a:solidFill>
                <a:latin typeface="Times New Roman"/>
              </a:rPr>
              <a:t>Ans. </a:t>
            </a:r>
            <a:r>
              <a:rPr lang="en-US" b="1" sz="1200">
                <a:solidFill>
                  <a:srgbClr val="445578"/>
                </a:solidFill>
                <a:latin typeface="Arial"/>
              </a:rPr>
              <a:t>There are two categories of errors -</a:t>
            </a:r>
          </a:p>
          <a:p>
            <a:pPr algn="just" marL="406400" indent="0">
              <a:spcAft>
                <a:spcPts val="1260"/>
              </a:spcAft>
            </a:pPr>
            <a:r>
              <a:rPr lang="en-US" b="1" sz="1200">
                <a:solidFill>
                  <a:srgbClr val="445578"/>
                </a:solidFill>
                <a:latin typeface="Arial"/>
              </a:rPr>
              <a:t>•    Single-bit error - one-bit error per data unit</a:t>
            </a:r>
          </a:p>
          <a:p>
            <a:pPr algn="just" marL="406400" indent="0">
              <a:lnSpc>
                <a:spcPts val="3240"/>
              </a:lnSpc>
            </a:pPr>
            <a:r>
              <a:rPr lang="en-US" b="1" sz="1200">
                <a:solidFill>
                  <a:srgbClr val="445578"/>
                </a:solidFill>
                <a:latin typeface="Arial"/>
              </a:rPr>
              <a:t>•    Burst error - Two or more bits of errors per data unit</a:t>
            </a:r>
          </a:p>
          <a:p>
            <a:pPr algn="just" indent="0">
              <a:lnSpc>
                <a:spcPts val="3240"/>
              </a:lnSpc>
            </a:pPr>
            <a:r>
              <a:rPr lang="en-US" b="1" sz="1300">
                <a:solidFill>
                  <a:srgbClr val="1B2437"/>
                </a:solidFill>
                <a:latin typeface="Times New Roman"/>
              </a:rPr>
              <a:t>Q46. What is a client-server model?</a:t>
            </a:r>
          </a:p>
          <a:p>
            <a:pPr marR="146304" indent="0">
              <a:lnSpc>
                <a:spcPts val="1800"/>
              </a:lnSpc>
              <a:spcAft>
                <a:spcPts val="840"/>
              </a:spcAft>
            </a:pPr>
            <a:r>
              <a:rPr lang="en-US" b="1" sz="1200">
                <a:solidFill>
                  <a:srgbClr val="445578"/>
                </a:solidFill>
                <a:latin typeface="Times New Roman"/>
              </a:rPr>
              <a:t>Ans. </a:t>
            </a:r>
            <a:r>
              <a:rPr lang="en-US" b="1" sz="1200">
                <a:solidFill>
                  <a:srgbClr val="445578"/>
                </a:solidFill>
                <a:latin typeface="Arial"/>
              </a:rPr>
              <a:t>The client-server model or architecture is a communication framework for network processes. This framework is distributed among service requestors, clients, and service providers. It offers them transparent access to applications, data, computing services or any other resource of the workgroup and/or across the organization on multiple platforms.</a:t>
            </a:r>
          </a:p>
          <a:p>
            <a:pPr algn="just" indent="0">
              <a:spcAft>
                <a:spcPts val="840"/>
              </a:spcAft>
            </a:pPr>
            <a:r>
              <a:rPr lang="en-US" b="1" sz="1200">
                <a:solidFill>
                  <a:srgbClr val="445578"/>
                </a:solidFill>
                <a:latin typeface="Times New Roman"/>
              </a:rPr>
              <a:t>Client-Server Functions</a:t>
            </a:r>
          </a:p>
          <a:p>
            <a:pPr algn="just" marL="406400" indent="0">
              <a:lnSpc>
                <a:spcPts val="2784"/>
              </a:lnSpc>
            </a:pPr>
            <a:r>
              <a:rPr lang="en-US" b="1" sz="1200">
                <a:solidFill>
                  <a:srgbClr val="445578"/>
                </a:solidFill>
                <a:latin typeface="Arial"/>
              </a:rPr>
              <a:t>•    User interface management</a:t>
            </a:r>
          </a:p>
          <a:p>
            <a:pPr algn="just" marL="406400" indent="0">
              <a:lnSpc>
                <a:spcPts val="2784"/>
              </a:lnSpc>
            </a:pPr>
            <a:r>
              <a:rPr lang="en-US" b="1" sz="1200">
                <a:solidFill>
                  <a:srgbClr val="445578"/>
                </a:solidFill>
                <a:latin typeface="Arial"/>
              </a:rPr>
              <a:t>•    Management of shared peripherals</a:t>
            </a:r>
          </a:p>
          <a:p>
            <a:pPr algn="just" marL="406400" indent="0">
              <a:lnSpc>
                <a:spcPts val="2784"/>
              </a:lnSpc>
            </a:pPr>
            <a:r>
              <a:rPr lang="en-US" b="1" sz="1200">
                <a:solidFill>
                  <a:srgbClr val="445578"/>
                </a:solidFill>
                <a:latin typeface="Arial"/>
              </a:rPr>
              <a:t>•    Capture and validation of input data</a:t>
            </a:r>
          </a:p>
          <a:p>
            <a:pPr algn="just" marL="406400" indent="0">
              <a:lnSpc>
                <a:spcPts val="2784"/>
              </a:lnSpc>
            </a:pPr>
            <a:r>
              <a:rPr lang="en-US" b="1" sz="1200">
                <a:solidFill>
                  <a:srgbClr val="445578"/>
                </a:solidFill>
                <a:latin typeface="Arial"/>
              </a:rPr>
              <a:t>•    Generation of queries and reports on databases</a:t>
            </a:r>
          </a:p>
          <a:p>
            <a:pPr algn="just" marL="406400" indent="0">
              <a:lnSpc>
                <a:spcPts val="2784"/>
              </a:lnSpc>
            </a:pPr>
            <a:r>
              <a:rPr lang="en-US" b="1" sz="1200">
                <a:solidFill>
                  <a:srgbClr val="445578"/>
                </a:solidFill>
                <a:latin typeface="Arial"/>
              </a:rPr>
              <a:t>•    Control of concurrent access to shared databases</a:t>
            </a:r>
          </a:p>
          <a:p>
            <a:pPr algn="just" marL="406400" indent="0">
              <a:lnSpc>
                <a:spcPts val="2784"/>
              </a:lnSpc>
              <a:spcAft>
                <a:spcPts val="210"/>
              </a:spcAft>
            </a:pPr>
            <a:r>
              <a:rPr lang="en-US" b="1" sz="1200">
                <a:solidFill>
                  <a:srgbClr val="445578"/>
                </a:solidFill>
                <a:latin typeface="Arial"/>
              </a:rPr>
              <a:t>•    Create communications links with other local or wide area networks</a:t>
            </a:r>
          </a:p>
          <a:p>
            <a:pPr algn="just" indent="0">
              <a:spcAft>
                <a:spcPts val="1260"/>
              </a:spcAft>
            </a:pPr>
            <a:r>
              <a:rPr lang="en-US" b="1" sz="1300">
                <a:solidFill>
                  <a:srgbClr val="1B2437"/>
                </a:solidFill>
                <a:latin typeface="Times New Roman"/>
              </a:rPr>
              <a:t>Q47. What is TELNET?</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TELNET is a client-service protocol on the internet or local area network, allowing a user to log on to a remote device and have access to it. This is among the most commonly asked networking interview questions. Technically, it is a bidirectional interactive text-oriented communication facility, which uses a virtual terminal connection.</a:t>
            </a:r>
          </a:p>
          <a:p>
            <a:pPr algn="just" indent="0">
              <a:spcAft>
                <a:spcPts val="1260"/>
              </a:spcAft>
            </a:pPr>
            <a:r>
              <a:rPr lang="en-US" b="1" sz="1300">
                <a:solidFill>
                  <a:srgbClr val="1B2437"/>
                </a:solidFill>
                <a:latin typeface="Times New Roman"/>
              </a:rPr>
              <a:t>Q48. What is RIP?</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In networking, RIP is an abbreviation for Routing Information Protocol. It is a simple protocol that exchanges information between the routers.</a:t>
            </a:r>
          </a:p>
          <a:p>
            <a:pPr algn="just" indent="0"/>
            <a:r>
              <a:rPr lang="en-US" b="1" sz="1300">
                <a:solidFill>
                  <a:srgbClr val="1B2437"/>
                </a:solidFill>
                <a:latin typeface="Times New Roman"/>
              </a:rPr>
              <a:t>Q49. What is half-duplex?</a:t>
            </a:r>
          </a:p>
        </p:txBody>
      </p:sp>
      <p:sp>
        <p:nvSpPr>
          <p:cNvPr id="4"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67984" cy="7918704"/>
          </a:xfrm>
          <a:prstGeom prst="rect">
            <a:avLst/>
          </a:prstGeom>
        </p:spPr>
        <p:txBody>
          <a:bodyPr lIns="0" tIns="0" rIns="0" bIns="0">
            <a:noAutofit/>
          </a:bodyPr>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It is the mode of communication between two devices. Here the data flows bi-directionally but simultaneously. A perfect example of a half-duplex is a walkie-talkie.</a:t>
            </a:r>
          </a:p>
          <a:p>
            <a:pPr algn="just" indent="0">
              <a:spcAft>
                <a:spcPts val="1260"/>
              </a:spcAft>
            </a:pPr>
            <a:r>
              <a:rPr lang="en-US" b="1" sz="1300">
                <a:solidFill>
                  <a:srgbClr val="1B2437"/>
                </a:solidFill>
                <a:latin typeface="Times New Roman"/>
              </a:rPr>
              <a:t>Q50. What is a full-duplex?</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It is a mode of communication between two devices and the data flow is bi-directional too, but the flow is simultaneous. One of the examples of full-duplex is a telephone.</a:t>
            </a:r>
          </a:p>
          <a:p>
            <a:pPr algn="just" indent="0">
              <a:spcAft>
                <a:spcPts val="1260"/>
              </a:spcAft>
            </a:pPr>
            <a:r>
              <a:rPr lang="en-US" b="1" sz="1300">
                <a:solidFill>
                  <a:srgbClr val="1B2437"/>
                </a:solidFill>
                <a:latin typeface="Times New Roman"/>
              </a:rPr>
              <a:t>Q51. What is netstat?</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Netstat is a command-line utility program that provides information about a connection's current Transmission Control Protocol /Internet Protocol (TCP/IP) settings.</a:t>
            </a:r>
          </a:p>
          <a:p>
            <a:pPr algn="just" indent="0">
              <a:spcAft>
                <a:spcPts val="1260"/>
              </a:spcAft>
            </a:pPr>
            <a:r>
              <a:rPr lang="en-US" b="1" sz="1300">
                <a:solidFill>
                  <a:srgbClr val="1B2437"/>
                </a:solidFill>
                <a:latin typeface="Times New Roman"/>
              </a:rPr>
              <a:t>Q52. What is a peer-peer process?</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The processes on each machine that communicate at a given layer are called the peer-peer process.</a:t>
            </a:r>
          </a:p>
          <a:p>
            <a:pPr algn="just" indent="0">
              <a:spcAft>
                <a:spcPts val="1260"/>
              </a:spcAft>
            </a:pPr>
            <a:r>
              <a:rPr lang="en-US" b="1" sz="1300">
                <a:solidFill>
                  <a:srgbClr val="1B2437"/>
                </a:solidFill>
                <a:latin typeface="Times New Roman"/>
              </a:rPr>
              <a:t>Q53. What is anonymous FTP?</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With the help of an anonymous FTP, users can be granted access to files in public servers. Users can log in as anonymous guests, thus the name.</a:t>
            </a:r>
          </a:p>
          <a:p>
            <a:pPr algn="just" indent="0">
              <a:spcAft>
                <a:spcPts val="1260"/>
              </a:spcAft>
            </a:pPr>
            <a:r>
              <a:rPr lang="en-US" b="1" sz="1300">
                <a:solidFill>
                  <a:srgbClr val="1B2437"/>
                </a:solidFill>
                <a:latin typeface="Times New Roman"/>
              </a:rPr>
              <a:t>Q54. What is NAT?</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Network Address Translation is a protocol that allows a network device, usually a firewall, to assign a public address to a computer/s inside a private network.</a:t>
            </a:r>
          </a:p>
          <a:p>
            <a:pPr algn="just" indent="0">
              <a:lnSpc>
                <a:spcPts val="3024"/>
              </a:lnSpc>
            </a:pPr>
            <a:r>
              <a:rPr lang="en-US" b="1" sz="1300">
                <a:solidFill>
                  <a:srgbClr val="1B2437"/>
                </a:solidFill>
                <a:latin typeface="Times New Roman"/>
              </a:rPr>
              <a:t>Q55. Mention a few examples of private network addresses.</a:t>
            </a:r>
          </a:p>
          <a:p>
            <a:pPr algn="just" indent="0">
              <a:lnSpc>
                <a:spcPts val="3024"/>
              </a:lnSpc>
            </a:pPr>
            <a:r>
              <a:rPr lang="en-US" b="1" sz="1200">
                <a:solidFill>
                  <a:srgbClr val="445578"/>
                </a:solidFill>
                <a:latin typeface="Times New Roman"/>
              </a:rPr>
              <a:t>Ans. </a:t>
            </a:r>
            <a:r>
              <a:rPr lang="en-US" b="1" sz="1200">
                <a:solidFill>
                  <a:srgbClr val="445578"/>
                </a:solidFill>
                <a:latin typeface="Arial"/>
              </a:rPr>
              <a:t>Few examples of private network addresses are:</a:t>
            </a:r>
          </a:p>
          <a:p>
            <a:pPr algn="just" indent="0">
              <a:lnSpc>
                <a:spcPts val="3024"/>
              </a:lnSpc>
            </a:pPr>
            <a:r>
              <a:rPr lang="en-US" b="1" sz="1200">
                <a:solidFill>
                  <a:srgbClr val="445578"/>
                </a:solidFill>
                <a:latin typeface="Arial"/>
              </a:rPr>
              <a:t>10.0.</a:t>
            </a:r>
            <a:r>
              <a:rPr lang="en-US" b="1" sz="1200">
                <a:latin typeface="Arial"/>
              </a:rPr>
              <a:t> </a:t>
            </a:r>
            <a:r>
              <a:rPr lang="en-US" b="1" sz="1200">
                <a:solidFill>
                  <a:srgbClr val="445578"/>
                </a:solidFill>
                <a:latin typeface="Arial"/>
              </a:rPr>
              <a:t>0.0 with a subnet cover of 255.0.0.0172.16.0.0 with subnet cover of</a:t>
            </a:r>
          </a:p>
          <a:p>
            <a:pPr algn="just" indent="0">
              <a:spcAft>
                <a:spcPts val="1260"/>
              </a:spcAft>
            </a:pPr>
            <a:r>
              <a:rPr lang="en-US" b="1" sz="1200">
                <a:solidFill>
                  <a:srgbClr val="445578"/>
                </a:solidFill>
                <a:latin typeface="Arial"/>
              </a:rPr>
              <a:t>255.240.0.</a:t>
            </a:r>
            <a:r>
              <a:rPr lang="en-US" b="1" sz="1200">
                <a:latin typeface="Arial"/>
              </a:rPr>
              <a:t> </a:t>
            </a:r>
            <a:r>
              <a:rPr lang="en-US" b="1" sz="1200">
                <a:solidFill>
                  <a:srgbClr val="445578"/>
                </a:solidFill>
                <a:latin typeface="Arial"/>
              </a:rPr>
              <a:t>0192.168.0.0 with subnet cover of 255.255.0.0.</a:t>
            </a:r>
          </a:p>
          <a:p>
            <a:pPr algn="just" indent="0">
              <a:spcAft>
                <a:spcPts val="1260"/>
              </a:spcAft>
            </a:pPr>
            <a:r>
              <a:rPr lang="en-US" b="1" sz="1300">
                <a:solidFill>
                  <a:srgbClr val="1B2437"/>
                </a:solidFill>
                <a:latin typeface="Times New Roman"/>
              </a:rPr>
              <a:t>Q56. Can you tell me the main elements of a protocol?</a:t>
            </a:r>
          </a:p>
          <a:p>
            <a:pPr algn="just" indent="0">
              <a:spcAft>
                <a:spcPts val="1050"/>
              </a:spcAft>
            </a:pPr>
            <a:r>
              <a:rPr lang="en-US" b="1" sz="1200">
                <a:solidFill>
                  <a:srgbClr val="445578"/>
                </a:solidFill>
                <a:latin typeface="Times New Roman"/>
              </a:rPr>
              <a:t>Ans. </a:t>
            </a:r>
            <a:r>
              <a:rPr lang="en-US" b="1" sz="1200">
                <a:solidFill>
                  <a:srgbClr val="445578"/>
                </a:solidFill>
                <a:latin typeface="Arial"/>
              </a:rPr>
              <a:t>There are three main elements of a protocol -</a:t>
            </a:r>
          </a:p>
          <a:p>
            <a:pPr algn="just" marL="406400" indent="0">
              <a:spcAft>
                <a:spcPts val="1260"/>
              </a:spcAft>
            </a:pPr>
            <a:r>
              <a:rPr lang="en-US" b="1" sz="1200">
                <a:solidFill>
                  <a:srgbClr val="445578"/>
                </a:solidFill>
                <a:latin typeface="Times New Roman"/>
              </a:rPr>
              <a:t>•    Syntax</a:t>
            </a:r>
            <a:r>
              <a:rPr lang="en-US" b="1" sz="1200">
                <a:solidFill>
                  <a:srgbClr val="445578"/>
                </a:solidFill>
                <a:latin typeface="Arial"/>
              </a:rPr>
              <a:t>: It refers to the structure or format of the data and their order of presentation.</a:t>
            </a:r>
          </a:p>
          <a:p>
            <a:pPr algn="just" marL="406400" indent="0"/>
            <a:r>
              <a:rPr lang="en-US" b="1" sz="1200">
                <a:solidFill>
                  <a:srgbClr val="445578"/>
                </a:solidFill>
                <a:latin typeface="Times New Roman"/>
              </a:rPr>
              <a:t>•    Semantics</a:t>
            </a:r>
            <a:r>
              <a:rPr lang="en-US" b="1" sz="1200">
                <a:solidFill>
                  <a:srgbClr val="445578"/>
                </a:solidFill>
                <a:latin typeface="Arial"/>
              </a:rPr>
              <a:t>: It specifies the meaning of each section of bits.</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74080" cy="8016240"/>
          </a:xfrm>
          <a:prstGeom prst="rect">
            <a:avLst/>
          </a:prstGeom>
        </p:spPr>
        <p:txBody>
          <a:bodyPr lIns="0" tIns="0" rIns="0" bIns="0">
            <a:noAutofit/>
          </a:bodyPr>
          <a:p>
            <a:pPr marL="635000" marR="116840" indent="-228600">
              <a:lnSpc>
                <a:spcPts val="1800"/>
              </a:lnSpc>
              <a:spcAft>
                <a:spcPts val="1050"/>
              </a:spcAft>
            </a:pPr>
            <a:r>
              <a:rPr lang="en-US" b="1" sz="1200">
                <a:solidFill>
                  <a:srgbClr val="445578"/>
                </a:solidFill>
                <a:latin typeface="Times New Roman"/>
              </a:rPr>
              <a:t>• Timing</a:t>
            </a:r>
            <a:r>
              <a:rPr lang="en-US" b="1" sz="1200">
                <a:solidFill>
                  <a:srgbClr val="445578"/>
                </a:solidFill>
                <a:latin typeface="Arial"/>
              </a:rPr>
              <a:t>: Timing refers to two characteristics, which include the timing of data sending and the speed of data sending.</a:t>
            </a:r>
          </a:p>
          <a:p>
            <a:pPr indent="0">
              <a:spcAft>
                <a:spcPts val="1050"/>
              </a:spcAft>
            </a:pPr>
            <a:r>
              <a:rPr lang="en-US" b="1" sz="1200">
                <a:solidFill>
                  <a:srgbClr val="445578"/>
                </a:solidFill>
                <a:latin typeface="Arial"/>
              </a:rPr>
              <a:t>Such common networking interview questions are often asked by the interviewers.</a:t>
            </a:r>
          </a:p>
          <a:p>
            <a:pPr indent="0">
              <a:spcAft>
                <a:spcPts val="1470"/>
              </a:spcAft>
            </a:pPr>
            <a:r>
              <a:rPr lang="en-US" b="1" sz="1300">
                <a:solidFill>
                  <a:srgbClr val="1B2437"/>
                </a:solidFill>
                <a:latin typeface="Times New Roman"/>
              </a:rPr>
              <a:t>Q57. What is NIC?</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NIC is the abbreviation for Network Interface Card. It is a peripheral card with electronic circuitry. It is attached to a PC and connects to a network. NIC has its own MAC address and this identifies a PC on the network.</a:t>
            </a:r>
          </a:p>
          <a:p>
            <a:pPr indent="0">
              <a:spcAft>
                <a:spcPts val="1470"/>
              </a:spcAft>
            </a:pPr>
            <a:r>
              <a:rPr lang="en-US" b="1" sz="1300">
                <a:solidFill>
                  <a:srgbClr val="1B2437"/>
                </a:solidFill>
                <a:latin typeface="Times New Roman"/>
              </a:rPr>
              <a:t>Q58. What is the difference between Communication and Transmission?</a:t>
            </a:r>
          </a:p>
          <a:p>
            <a:pPr indent="0">
              <a:lnSpc>
                <a:spcPts val="1800"/>
              </a:lnSpc>
              <a:spcAft>
                <a:spcPts val="420"/>
              </a:spcAft>
            </a:pPr>
            <a:r>
              <a:rPr lang="en-US" b="1" sz="1200">
                <a:solidFill>
                  <a:srgbClr val="445578"/>
                </a:solidFill>
                <a:latin typeface="Times New Roman"/>
              </a:rPr>
              <a:t>Ans. Transmission </a:t>
            </a:r>
            <a:r>
              <a:rPr lang="en-US" b="1" sz="1200">
                <a:solidFill>
                  <a:srgbClr val="445578"/>
                </a:solidFill>
                <a:latin typeface="Arial"/>
              </a:rPr>
              <a:t>- A process of sending and receiving data between source and destination, in only one way. It is regarded as the physical movement of data.</a:t>
            </a:r>
          </a:p>
          <a:p>
            <a:pPr indent="0">
              <a:lnSpc>
                <a:spcPts val="1800"/>
              </a:lnSpc>
              <a:spcAft>
                <a:spcPts val="420"/>
              </a:spcAft>
            </a:pPr>
            <a:r>
              <a:rPr lang="en-US" b="1" sz="1200">
                <a:solidFill>
                  <a:srgbClr val="445578"/>
                </a:solidFill>
                <a:latin typeface="Times New Roman"/>
              </a:rPr>
              <a:t>Communication </a:t>
            </a:r>
            <a:r>
              <a:rPr lang="en-US" b="1" sz="1200">
                <a:solidFill>
                  <a:srgbClr val="445578"/>
                </a:solidFill>
                <a:latin typeface="Arial"/>
              </a:rPr>
              <a:t>- A process of sending and receiving data between source and destination, in both ways.</a:t>
            </a:r>
          </a:p>
          <a:p>
            <a:pPr indent="0">
              <a:spcAft>
                <a:spcPts val="1470"/>
              </a:spcAft>
            </a:pPr>
            <a:r>
              <a:rPr lang="en-US" b="1" sz="1300">
                <a:solidFill>
                  <a:srgbClr val="1B2437"/>
                </a:solidFill>
                <a:latin typeface="Times New Roman"/>
              </a:rPr>
              <a:t>Q59. Explain NAT in networking.</a:t>
            </a:r>
          </a:p>
          <a:p>
            <a:pPr algn="just" marR="269240"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Network Address Translation (NAT) is a protocol used to convert the IP address of the computer network into a local network to a single IP address. It takes all your local network devices and provides a single IP address to share a single connection to the internet. NAT is used router, computer, firewall in a local network.</a:t>
            </a:r>
          </a:p>
          <a:p>
            <a:pPr indent="0">
              <a:spcAft>
                <a:spcPts val="1470"/>
              </a:spcAft>
            </a:pPr>
            <a:r>
              <a:rPr lang="en-US" b="1" sz="1300">
                <a:solidFill>
                  <a:srgbClr val="1B2437"/>
                </a:solidFill>
                <a:latin typeface="Times New Roman"/>
              </a:rPr>
              <a:t>Q60. Explain NOS.</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Short form for Network Operating System. Specialized software that provides connectivity to a computer such that it can communicate with other computers and devices on a network.</a:t>
            </a:r>
          </a:p>
          <a:p>
            <a:pPr indent="0">
              <a:spcAft>
                <a:spcPts val="1470"/>
              </a:spcAft>
            </a:pPr>
            <a:r>
              <a:rPr lang="en-US" b="1" sz="1300">
                <a:solidFill>
                  <a:srgbClr val="1B2437"/>
                </a:solidFill>
                <a:latin typeface="Times New Roman"/>
              </a:rPr>
              <a:t>Q61. What is IDEA?</a:t>
            </a:r>
          </a:p>
          <a:p>
            <a:pPr indent="0">
              <a:lnSpc>
                <a:spcPts val="1800"/>
              </a:lnSpc>
              <a:spcAft>
                <a:spcPts val="420"/>
              </a:spcAft>
            </a:pPr>
            <a:r>
              <a:rPr lang="en-US" b="1" sz="1200">
                <a:solidFill>
                  <a:srgbClr val="445578"/>
                </a:solidFill>
                <a:latin typeface="Times New Roman"/>
              </a:rPr>
              <a:t>Ans. </a:t>
            </a:r>
            <a:r>
              <a:rPr lang="en-US" b="1" sz="1200">
                <a:solidFill>
                  <a:srgbClr val="445578"/>
                </a:solidFill>
                <a:latin typeface="Arial"/>
              </a:rPr>
              <a:t>IDEA is the abbreviation for International Data Encryption Algorithm. It is the replacement for the Data Encryption Standard (DES).</a:t>
            </a:r>
          </a:p>
          <a:p>
            <a:pPr indent="0">
              <a:spcAft>
                <a:spcPts val="1470"/>
              </a:spcAft>
            </a:pPr>
            <a:r>
              <a:rPr lang="en-US" b="1" sz="1300">
                <a:solidFill>
                  <a:srgbClr val="1B2437"/>
                </a:solidFill>
                <a:latin typeface="Times New Roman"/>
              </a:rPr>
              <a:t>Q62. What is ASCII?</a:t>
            </a:r>
          </a:p>
          <a:p>
            <a:pPr indent="0">
              <a:spcAft>
                <a:spcPts val="1050"/>
              </a:spcAft>
            </a:pPr>
            <a:r>
              <a:rPr lang="en-US" b="1" sz="1200">
                <a:solidFill>
                  <a:srgbClr val="445578"/>
                </a:solidFill>
                <a:latin typeface="Times New Roman"/>
              </a:rPr>
              <a:t>Ans. </a:t>
            </a:r>
            <a:r>
              <a:rPr lang="en-US" b="1" sz="1200">
                <a:solidFill>
                  <a:srgbClr val="445578"/>
                </a:solidFill>
                <a:latin typeface="Arial"/>
              </a:rPr>
              <a:t>American Standard Code for Information Interchange.</a:t>
            </a:r>
          </a:p>
          <a:p>
            <a:pPr indent="0"/>
            <a:r>
              <a:rPr lang="en-US" b="1" sz="1300">
                <a:solidFill>
                  <a:srgbClr val="1B2437"/>
                </a:solidFill>
                <a:latin typeface="Times New Roman"/>
              </a:rPr>
              <a:t>Q63. What is Brouter?</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6112" y="990600"/>
            <a:ext cx="5971032" cy="7988808"/>
          </a:xfrm>
          <a:prstGeom prst="rect">
            <a:avLst/>
          </a:prstGeom>
        </p:spPr>
        <p:txBody>
          <a:bodyPr lIns="0" tIns="0" rIns="0" bIns="0">
            <a:noAutofit/>
          </a:bodyPr>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Brouter is a device that functions as both a bridge and a router. It forwards data within the networks and also routes data to individual systems in a network.</a:t>
            </a:r>
          </a:p>
          <a:p>
            <a:pPr indent="0">
              <a:spcAft>
                <a:spcPts val="1470"/>
              </a:spcAft>
            </a:pPr>
            <a:r>
              <a:rPr lang="en-US" b="1" sz="1300">
                <a:solidFill>
                  <a:srgbClr val="1B2437"/>
                </a:solidFill>
                <a:latin typeface="Times New Roman"/>
              </a:rPr>
              <a:t>Q64. Mention the maximum length of the Thinnet cable?</a:t>
            </a:r>
          </a:p>
          <a:p>
            <a:pPr indent="0">
              <a:spcAft>
                <a:spcPts val="1050"/>
              </a:spcAft>
            </a:pPr>
            <a:r>
              <a:rPr lang="en-US" b="1" sz="1200">
                <a:solidFill>
                  <a:srgbClr val="445578"/>
                </a:solidFill>
                <a:latin typeface="Times New Roman"/>
              </a:rPr>
              <a:t>Ans. </a:t>
            </a:r>
            <a:r>
              <a:rPr lang="en-US" b="1" sz="1200">
                <a:solidFill>
                  <a:srgbClr val="445578"/>
                </a:solidFill>
                <a:latin typeface="Arial"/>
              </a:rPr>
              <a:t>The maximum length of the Thinnet cable is 185 meters.</a:t>
            </a:r>
          </a:p>
          <a:p>
            <a:pPr indent="0">
              <a:spcAft>
                <a:spcPts val="1470"/>
              </a:spcAft>
            </a:pPr>
            <a:r>
              <a:rPr lang="en-US" b="1" sz="1300">
                <a:solidFill>
                  <a:srgbClr val="1B2437"/>
                </a:solidFill>
                <a:latin typeface="Times New Roman"/>
              </a:rPr>
              <a:t>Q65. Name the cable which uses the RJ11 connector?</a:t>
            </a:r>
          </a:p>
          <a:p>
            <a:pPr indent="0">
              <a:spcAft>
                <a:spcPts val="1050"/>
              </a:spcAft>
            </a:pPr>
            <a:r>
              <a:rPr lang="en-US" b="1" sz="1200">
                <a:solidFill>
                  <a:srgbClr val="445578"/>
                </a:solidFill>
                <a:latin typeface="Times New Roman"/>
              </a:rPr>
              <a:t>Ans. </a:t>
            </a:r>
            <a:r>
              <a:rPr lang="en-US" b="1" sz="1200">
                <a:solidFill>
                  <a:srgbClr val="445578"/>
                </a:solidFill>
                <a:latin typeface="Arial"/>
              </a:rPr>
              <a:t>Telephone cables use the RJ11 connector.</a:t>
            </a:r>
          </a:p>
          <a:p>
            <a:pPr indent="0">
              <a:spcAft>
                <a:spcPts val="1470"/>
              </a:spcAft>
            </a:pPr>
            <a:r>
              <a:rPr lang="en-US" b="1" sz="1300">
                <a:solidFill>
                  <a:srgbClr val="1B2437"/>
                </a:solidFill>
                <a:latin typeface="Times New Roman"/>
              </a:rPr>
              <a:t>Q66. How would you differentiate between Firewall and Antivirus?</a:t>
            </a:r>
          </a:p>
          <a:p>
            <a:pPr indent="0">
              <a:spcAft>
                <a:spcPts val="1470"/>
              </a:spcAft>
            </a:pPr>
            <a:r>
              <a:rPr lang="en-US" b="1" sz="1200">
                <a:solidFill>
                  <a:srgbClr val="445578"/>
                </a:solidFill>
                <a:latin typeface="Times New Roman"/>
              </a:rPr>
              <a:t>Ans. </a:t>
            </a:r>
            <a:r>
              <a:rPr lang="en-US" b="1" sz="1200">
                <a:solidFill>
                  <a:srgbClr val="445578"/>
                </a:solidFill>
                <a:latin typeface="Arial"/>
              </a:rPr>
              <a:t>Both are security applications used in networking.</a:t>
            </a:r>
          </a:p>
          <a:p>
            <a:pPr indent="0">
              <a:lnSpc>
                <a:spcPts val="1800"/>
              </a:lnSpc>
              <a:spcAft>
                <a:spcPts val="630"/>
              </a:spcAft>
            </a:pPr>
            <a:r>
              <a:rPr lang="en-US" b="1" sz="1200">
                <a:solidFill>
                  <a:srgbClr val="445578"/>
                </a:solidFill>
                <a:latin typeface="Arial"/>
              </a:rPr>
              <a:t>A firewall prevents unauthorized access in private networks as intranets. However, it does not protect against viruses, spyware, or adware.</a:t>
            </a:r>
          </a:p>
          <a:p>
            <a:pPr indent="0">
              <a:lnSpc>
                <a:spcPts val="1800"/>
              </a:lnSpc>
              <a:spcAft>
                <a:spcPts val="630"/>
              </a:spcAft>
            </a:pPr>
            <a:r>
              <a:rPr lang="en-US" b="1" sz="1200">
                <a:solidFill>
                  <a:srgbClr val="445578"/>
                </a:solidFill>
                <a:latin typeface="Arial"/>
              </a:rPr>
              <a:t>An antivirus is a software that protects a computer from any malicious software, virus, spyware, or adware.</a:t>
            </a:r>
          </a:p>
          <a:p>
            <a:pPr indent="0">
              <a:lnSpc>
                <a:spcPts val="1800"/>
              </a:lnSpc>
              <a:spcAft>
                <a:spcPts val="630"/>
              </a:spcAft>
            </a:pPr>
            <a:r>
              <a:rPr lang="en-US" b="1" sz="1200">
                <a:solidFill>
                  <a:srgbClr val="445578"/>
                </a:solidFill>
                <a:latin typeface="Arial"/>
              </a:rPr>
              <a:t>You may consider such networking interview questions to be basic, but such questions are the favourite of interviewers as interviewees often leave behind such networking interview questions while preparing.</a:t>
            </a:r>
          </a:p>
          <a:p>
            <a:pPr indent="0">
              <a:spcAft>
                <a:spcPts val="1470"/>
              </a:spcAft>
            </a:pPr>
            <a:r>
              <a:rPr lang="en-US" b="1" sz="1300">
                <a:solidFill>
                  <a:srgbClr val="1B2437"/>
                </a:solidFill>
                <a:latin typeface="Times New Roman"/>
              </a:rPr>
              <a:t>Q67. How will you recover data from a Virus-infected system?</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We will install an OS and updated antivirus in a system that is free of any viruses, and then connect the hard drive of the infected system as a secondary drive. The hard drive will then be scanned and cleaned. Data can now be copied into the system.</a:t>
            </a:r>
          </a:p>
          <a:p>
            <a:pPr indent="0">
              <a:spcAft>
                <a:spcPts val="1470"/>
              </a:spcAft>
            </a:pPr>
            <a:r>
              <a:rPr lang="en-US" b="1" sz="1300">
                <a:solidFill>
                  <a:srgbClr val="1B2437"/>
                </a:solidFill>
                <a:latin typeface="Times New Roman"/>
              </a:rPr>
              <a:t>Q68. What is ipconfig?</a:t>
            </a:r>
          </a:p>
          <a:p>
            <a:pPr indent="0">
              <a:lnSpc>
                <a:spcPts val="1800"/>
              </a:lnSpc>
              <a:spcAft>
                <a:spcPts val="630"/>
              </a:spcAft>
            </a:pPr>
            <a:r>
              <a:rPr lang="en-US" b="1" sz="1200">
                <a:solidFill>
                  <a:srgbClr val="445578"/>
                </a:solidFill>
                <a:latin typeface="Times New Roman"/>
              </a:rPr>
              <a:t>Ans. </a:t>
            </a:r>
            <a:r>
              <a:rPr lang="en-US" b="1" sz="1200">
                <a:solidFill>
                  <a:srgbClr val="445578"/>
                </a:solidFill>
                <a:latin typeface="Arial"/>
              </a:rPr>
              <a:t>'ipconfig' is an acronym for Internet Protocol Configuration. We use ipconfig on Microsoft Windows to view and configure the network interface. It displays all TCP/IP network summary information available on a network and helps to modify the DHCP protocol and DNS settings.</a:t>
            </a:r>
          </a:p>
          <a:p>
            <a:pPr indent="0">
              <a:spcAft>
                <a:spcPts val="1470"/>
              </a:spcAft>
            </a:pPr>
            <a:r>
              <a:rPr lang="en-US" b="1" sz="1300">
                <a:solidFill>
                  <a:srgbClr val="1B2437"/>
                </a:solidFill>
                <a:latin typeface="Times New Roman"/>
              </a:rPr>
              <a:t>Q69. What is ifconfig?</a:t>
            </a:r>
          </a:p>
          <a:p>
            <a:pPr indent="0">
              <a:lnSpc>
                <a:spcPts val="1800"/>
              </a:lnSpc>
            </a:pPr>
            <a:r>
              <a:rPr lang="en-US" b="1" sz="1200">
                <a:solidFill>
                  <a:srgbClr val="445578"/>
                </a:solidFill>
                <a:latin typeface="Times New Roman"/>
              </a:rPr>
              <a:t>Ans. </a:t>
            </a:r>
            <a:r>
              <a:rPr lang="en-US" b="1" sz="1200">
                <a:solidFill>
                  <a:srgbClr val="445578"/>
                </a:solidFill>
                <a:latin typeface="Arial"/>
              </a:rPr>
              <a:t>It is an acronym for Interface Configuration and is used on Linux, Mac, and UNIX operating systems. 'ifconfig' configures and controls the TCP/IP network interface parameters from</a:t>
            </a:r>
          </a:p>
        </p:txBody>
      </p:sp>
      <p:sp>
        <p:nvSpPr>
          <p:cNvPr id="3" name=""/>
          <p:cNvSpPr/>
          <p:nvPr/>
        </p:nvSpPr>
        <p:spPr>
          <a:xfrm>
            <a:off x="3398520" y="9756648"/>
            <a:ext cx="972312" cy="112776"/>
          </a:xfrm>
          <a:prstGeom prst="rect">
            <a:avLst/>
          </a:prstGeom>
        </p:spPr>
        <p:txBody>
          <a:bodyPr lIns="0" tIns="0" rIns="0" bIns="0" wrap="none">
            <a:noAutofit/>
          </a:bodyPr>
          <a:p>
            <a:pPr indent="0"/>
            <a:r>
              <a:rPr lang="en-US" sz="700">
                <a:latin typeface="Calibri"/>
              </a:rPr>
              <a:t>Juniper Business Use Only</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